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77" r:id="rId12"/>
    <p:sldId id="279" r:id="rId13"/>
    <p:sldId id="280" r:id="rId14"/>
    <p:sldId id="278" r:id="rId15"/>
    <p:sldId id="275" r:id="rId16"/>
    <p:sldId id="265" r:id="rId17"/>
    <p:sldId id="267" r:id="rId18"/>
    <p:sldId id="268" r:id="rId19"/>
    <p:sldId id="274" r:id="rId20"/>
    <p:sldId id="269" r:id="rId21"/>
    <p:sldId id="270" r:id="rId22"/>
    <p:sldId id="271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urgette" panose="020B0604020202020204" charset="0"/>
      <p:regular r:id="rId29"/>
    </p:embeddedFont>
    <p:embeddedFont>
      <p:font typeface="Garamond" panose="02020404030301010803" pitchFamily="18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w/PteM+FcdrHlBgbw7hJzvr9em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onymou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2-06T15:58:52.706" idx="1">
    <p:pos x="6000" y="0"/>
    <p:text>se pueden agregar cosas a este documento o está como cerrado ya?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FREQZws"/>
      </p:ext>
    </p:extLst>
  </p:cm>
  <p:cm authorId="0" dt="2024-02-06T15:58:52.706" idx="2">
    <p:pos x="6000" y="0"/>
    <p:text>escribe javier duarte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FREQZww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2526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13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6574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16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17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40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7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comments" Target="../comments/comment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subTitle" idx="1"/>
          </p:nvPr>
        </p:nvSpPr>
        <p:spPr>
          <a:xfrm>
            <a:off x="1168842" y="211252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700"/>
              <a:buNone/>
            </a:pPr>
            <a:r>
              <a:rPr lang="es-AR" sz="4100" b="0" i="0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Ingreso 2025</a:t>
            </a:r>
            <a:endParaRPr sz="2620" dirty="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endParaRPr sz="4100" b="0" i="0" dirty="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D2125"/>
              </a:buClr>
              <a:buSzPts val="3700"/>
              <a:buNone/>
            </a:pPr>
            <a:r>
              <a:rPr lang="es-AR" sz="4100" b="1" i="0" dirty="0">
                <a:solidFill>
                  <a:srgbClr val="1D2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ESTRATEGIAS DE APRENDIZAJE</a:t>
            </a:r>
            <a:endParaRPr sz="41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4359" y="555681"/>
            <a:ext cx="1659890" cy="6680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3" name="Google Shape;63;p1"/>
          <p:cNvSpPr/>
          <p:nvPr/>
        </p:nvSpPr>
        <p:spPr>
          <a:xfrm>
            <a:off x="933254" y="55568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4" name="Google Shape;64;p1"/>
          <p:cNvGraphicFramePr/>
          <p:nvPr/>
        </p:nvGraphicFramePr>
        <p:xfrm>
          <a:off x="933254" y="555681"/>
          <a:ext cx="1072924" cy="4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5" imgW="1072924" imgH="471840" progId="Paint.Picture">
                  <p:embed/>
                </p:oleObj>
              </mc:Choice>
              <mc:Fallback>
                <p:oleObj r:id="rId5" imgW="1072924" imgH="471840" progId="Paint.Picture">
                  <p:embed/>
                  <p:pic>
                    <p:nvPicPr>
                      <p:cNvPr id="64" name="Google Shape;64;p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933254" y="555681"/>
                        <a:ext cx="1072924" cy="471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Google Shape;65;p1"/>
          <p:cNvSpPr/>
          <p:nvPr/>
        </p:nvSpPr>
        <p:spPr>
          <a:xfrm>
            <a:off x="933254" y="920806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-207390" y="1008932"/>
            <a:ext cx="37612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AR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 NACIONAL DE MISIONES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788491">
            <a:off x="8366884" y="4409450"/>
            <a:ext cx="232410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4359" y="555681"/>
            <a:ext cx="1659890" cy="6680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65" name="Google Shape;165;p77"/>
          <p:cNvSpPr/>
          <p:nvPr/>
        </p:nvSpPr>
        <p:spPr>
          <a:xfrm>
            <a:off x="933254" y="55568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788491">
            <a:off x="9256346" y="4177700"/>
            <a:ext cx="232410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7"/>
          <p:cNvSpPr txBox="1">
            <a:spLocks noGrp="1"/>
          </p:cNvSpPr>
          <p:nvPr>
            <p:ph type="subTitle" idx="1"/>
          </p:nvPr>
        </p:nvSpPr>
        <p:spPr>
          <a:xfrm>
            <a:off x="1100138" y="1386494"/>
            <a:ext cx="9558337" cy="491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864"/>
              <a:buNone/>
            </a:pPr>
            <a:r>
              <a:rPr lang="es-AR" sz="4000" b="0" i="0" u="none" strike="noStrik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Las creencias, los valores, el interés y las metas son las variables personales que generan y sostienen </a:t>
            </a:r>
            <a:r>
              <a:rPr lang="es-AR" sz="5400" b="0" i="0" u="sng" strike="noStrik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la motivación </a:t>
            </a:r>
            <a:endParaRPr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8048"/>
              <a:buNone/>
            </a:pPr>
            <a:endParaRPr sz="5400" u="sng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8048"/>
              <a:buNone/>
            </a:pPr>
            <a:r>
              <a:rPr lang="es-AR" sz="54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Esfuerzo         éxito</a:t>
            </a:r>
            <a:endParaRPr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8048"/>
              <a:buNone/>
            </a:pPr>
            <a:r>
              <a:rPr lang="es-AR" sz="54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     </a:t>
            </a:r>
            <a:endParaRPr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8968"/>
              <a:buNone/>
            </a:pPr>
            <a:r>
              <a:rPr lang="es-AR" sz="44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       Motivación</a:t>
            </a:r>
            <a:r>
              <a:rPr lang="es-AR" sz="54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5400" dirty="0"/>
          </a:p>
        </p:txBody>
      </p:sp>
      <p:sp>
        <p:nvSpPr>
          <p:cNvPr id="171" name="Google Shape;171;p77"/>
          <p:cNvSpPr/>
          <p:nvPr/>
        </p:nvSpPr>
        <p:spPr>
          <a:xfrm>
            <a:off x="5879306" y="4160010"/>
            <a:ext cx="904875" cy="361547"/>
          </a:xfrm>
          <a:prstGeom prst="leftRightArrow">
            <a:avLst>
              <a:gd name="adj1" fmla="val 26289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7"/>
          <p:cNvSpPr/>
          <p:nvPr/>
        </p:nvSpPr>
        <p:spPr>
          <a:xfrm>
            <a:off x="5831680" y="4694350"/>
            <a:ext cx="1000125" cy="5857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572" y="4750159"/>
            <a:ext cx="3091425" cy="163740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CF69F23-7639-4368-A0F5-AC7C75594F9F}"/>
              </a:ext>
            </a:extLst>
          </p:cNvPr>
          <p:cNvSpPr/>
          <p:nvPr/>
        </p:nvSpPr>
        <p:spPr>
          <a:xfrm>
            <a:off x="3851374" y="212029"/>
            <a:ext cx="3890253" cy="762000"/>
          </a:xfrm>
          <a:prstGeom prst="rect">
            <a:avLst/>
          </a:prstGeom>
          <a:solidFill>
            <a:srgbClr val="FFC000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FASE 1  PLANIFICACION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BECC982-CF4C-45D5-9CB4-793EEF886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4" y="485775"/>
            <a:ext cx="11986612" cy="60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8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7BBB2CA-D914-4BA8-9D5C-E5906D102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139" y="1004800"/>
            <a:ext cx="3840480" cy="384048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94E435A2-3805-436D-9D27-954A30EF8EF1}"/>
              </a:ext>
            </a:extLst>
          </p:cNvPr>
          <p:cNvGrpSpPr/>
          <p:nvPr/>
        </p:nvGrpSpPr>
        <p:grpSpPr>
          <a:xfrm>
            <a:off x="3566906" y="682600"/>
            <a:ext cx="4996484" cy="3357222"/>
            <a:chOff x="3566906" y="682600"/>
            <a:chExt cx="4996484" cy="3357222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8F75429-A91C-4D6C-B065-496E2FE251E9}"/>
                </a:ext>
              </a:extLst>
            </p:cNvPr>
            <p:cNvSpPr txBox="1"/>
            <p:nvPr/>
          </p:nvSpPr>
          <p:spPr>
            <a:xfrm>
              <a:off x="4823466" y="682600"/>
              <a:ext cx="2483367" cy="510778"/>
            </a:xfrm>
            <a:prstGeom prst="flowChartAlternateProcess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Fase de ejecución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80B9E1C0-F1AB-4F56-A556-1E51D3C0B15E}"/>
                </a:ext>
              </a:extLst>
            </p:cNvPr>
            <p:cNvSpPr txBox="1"/>
            <p:nvPr/>
          </p:nvSpPr>
          <p:spPr>
            <a:xfrm>
              <a:off x="3981910" y="1533824"/>
              <a:ext cx="4166477" cy="966506"/>
            </a:xfrm>
            <a:prstGeom prst="flowChartAlternateProcess">
              <a:avLst/>
            </a:prstGeom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Mantener la concentración y utilizar las estrategias de aprendizaje adecuadas.</a:t>
              </a:r>
              <a:endParaRPr lang="es-AR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BCFD46B8-E8F7-4B74-97B4-301CE09A029D}"/>
                </a:ext>
              </a:extLst>
            </p:cNvPr>
            <p:cNvCxnSpPr>
              <a:cxnSpLocks/>
            </p:cNvCxnSpPr>
            <p:nvPr/>
          </p:nvCxnSpPr>
          <p:spPr>
            <a:xfrm>
              <a:off x="6057900" y="1202501"/>
              <a:ext cx="14500" cy="33132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67EFC83-2E6B-4E40-AA2D-1F1BFC4EF82D}"/>
                </a:ext>
              </a:extLst>
            </p:cNvPr>
            <p:cNvSpPr txBox="1"/>
            <p:nvPr/>
          </p:nvSpPr>
          <p:spPr>
            <a:xfrm>
              <a:off x="3566906" y="3073316"/>
              <a:ext cx="4996484" cy="966506"/>
            </a:xfrm>
            <a:prstGeom prst="flowChartAlternateProcess">
              <a:avLst/>
            </a:prstGeom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Evitar que disminuya el interés y la motivación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Alcanzar los objetivos de aprendizaje</a:t>
              </a:r>
              <a:endParaRPr lang="es-AR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8925D423-3568-4AE9-9CFE-3E2EABE93D2C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 flipH="1">
              <a:off x="6065148" y="2500330"/>
              <a:ext cx="1" cy="57298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268B86-EA99-4A30-9228-25E0EB5434D9}"/>
              </a:ext>
            </a:extLst>
          </p:cNvPr>
          <p:cNvSpPr txBox="1"/>
          <p:nvPr/>
        </p:nvSpPr>
        <p:spPr>
          <a:xfrm>
            <a:off x="5524448" y="4702282"/>
            <a:ext cx="3950322" cy="157326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5988" indent="-749300">
              <a:lnSpc>
                <a:spcPct val="150000"/>
              </a:lnSpc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Procesos:</a:t>
            </a:r>
          </a:p>
          <a:p>
            <a:pPr marL="125888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 - control</a:t>
            </a:r>
          </a:p>
          <a:p>
            <a:pPr marL="125888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 - observación</a:t>
            </a: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EDE427C-C225-4550-8779-CDF4669098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6" r="6260"/>
          <a:stretch/>
        </p:blipFill>
        <p:spPr>
          <a:xfrm>
            <a:off x="47352" y="1369084"/>
            <a:ext cx="3343524" cy="24688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4849C4D-C6EC-4012-A4AC-A18E62B5F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716" y="4163036"/>
            <a:ext cx="2651760" cy="2651760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3E222D3E-D18A-4401-BDBC-1D2225CA1956}"/>
              </a:ext>
            </a:extLst>
          </p:cNvPr>
          <p:cNvGrpSpPr/>
          <p:nvPr/>
        </p:nvGrpSpPr>
        <p:grpSpPr>
          <a:xfrm>
            <a:off x="-207390" y="555681"/>
            <a:ext cx="11601639" cy="699472"/>
            <a:chOff x="-207390" y="555681"/>
            <a:chExt cx="11601639" cy="699472"/>
          </a:xfrm>
        </p:grpSpPr>
        <p:graphicFrame>
          <p:nvGraphicFramePr>
            <p:cNvPr id="15" name="Google Shape;241;p62">
              <a:extLst>
                <a:ext uri="{FF2B5EF4-FFF2-40B4-BE49-F238E27FC236}">
                  <a16:creationId xmlns:a16="http://schemas.microsoft.com/office/drawing/2014/main" id="{E6793820-8BE5-48F3-BB0C-23059A7D58AB}"/>
                </a:ext>
              </a:extLst>
            </p:cNvPr>
            <p:cNvGraphicFramePr/>
            <p:nvPr/>
          </p:nvGraphicFramePr>
          <p:xfrm>
            <a:off x="933254" y="555681"/>
            <a:ext cx="1072924" cy="471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r:id="rId6" imgW="1072924" imgH="471840" progId="Paint.Picture">
                    <p:embed/>
                  </p:oleObj>
                </mc:Choice>
                <mc:Fallback>
                  <p:oleObj r:id="rId6" imgW="1072924" imgH="471840" progId="Paint.Picture">
                    <p:embed/>
                    <p:pic>
                      <p:nvPicPr>
                        <p:cNvPr id="15" name="Google Shape;241;p62">
                          <a:extLst>
                            <a:ext uri="{FF2B5EF4-FFF2-40B4-BE49-F238E27FC236}">
                              <a16:creationId xmlns:a16="http://schemas.microsoft.com/office/drawing/2014/main" id="{E6793820-8BE5-48F3-BB0C-23059A7D58AB}"/>
                            </a:ext>
                          </a:extLst>
                        </p:cNvPr>
                        <p:cNvPicPr preferRelativeResize="0"/>
                        <p:nvPr/>
                      </p:nvPicPr>
                      <p:blipFill rotWithShape="1">
                        <a:blip r:embed="rId7">
                          <a:alphaModFix/>
                        </a:blip>
                        <a:srcRect/>
                        <a:stretch/>
                      </p:blipFill>
                      <p:spPr>
                        <a:xfrm>
                          <a:off x="933254" y="555681"/>
                          <a:ext cx="1072924" cy="4718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Google Shape;243;p62">
              <a:extLst>
                <a:ext uri="{FF2B5EF4-FFF2-40B4-BE49-F238E27FC236}">
                  <a16:creationId xmlns:a16="http://schemas.microsoft.com/office/drawing/2014/main" id="{18AA87CA-E94A-4536-BA65-0C58B49A853E}"/>
                </a:ext>
              </a:extLst>
            </p:cNvPr>
            <p:cNvSpPr txBox="1"/>
            <p:nvPr/>
          </p:nvSpPr>
          <p:spPr>
            <a:xfrm>
              <a:off x="-207390" y="1008932"/>
              <a:ext cx="3761295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AR" sz="1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UNIVERSIDAD NACIONAL DE MISIONES</a:t>
              </a:r>
              <a:endPara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239;p62">
              <a:extLst>
                <a:ext uri="{FF2B5EF4-FFF2-40B4-BE49-F238E27FC236}">
                  <a16:creationId xmlns:a16="http://schemas.microsoft.com/office/drawing/2014/main" id="{34FF4E2B-280E-4CC3-819C-5D73C98A2389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734359" y="555681"/>
              <a:ext cx="1659890" cy="6680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43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1C4B78E-3776-4F89-987A-14E6949D9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640"/>
            <a:ext cx="12192000" cy="65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0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4359" y="555681"/>
            <a:ext cx="1659890" cy="6680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65" name="Google Shape;165;p77"/>
          <p:cNvSpPr/>
          <p:nvPr/>
        </p:nvSpPr>
        <p:spPr>
          <a:xfrm>
            <a:off x="933254" y="55568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B5703A-978B-4D2C-ADD0-D030804721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19"/>
          <a:stretch/>
        </p:blipFill>
        <p:spPr>
          <a:xfrm>
            <a:off x="8526149" y="2955235"/>
            <a:ext cx="2868100" cy="292250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05FC496-0929-4B28-8759-B89A2C3305FA}"/>
              </a:ext>
            </a:extLst>
          </p:cNvPr>
          <p:cNvSpPr/>
          <p:nvPr/>
        </p:nvSpPr>
        <p:spPr>
          <a:xfrm>
            <a:off x="3490702" y="174681"/>
            <a:ext cx="4655527" cy="762000"/>
          </a:xfrm>
          <a:prstGeom prst="rect">
            <a:avLst/>
          </a:prstGeom>
          <a:solidFill>
            <a:srgbClr val="FFC000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FASE 3  AUTO-REFLEXION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C50C26-89DA-42F9-9175-14A4CA0B73F0}"/>
              </a:ext>
            </a:extLst>
          </p:cNvPr>
          <p:cNvSpPr txBox="1"/>
          <p:nvPr/>
        </p:nvSpPr>
        <p:spPr>
          <a:xfrm>
            <a:off x="581025" y="1582459"/>
            <a:ext cx="820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800" dirty="0"/>
              <a:t>El alumno valora su trabajo y trata de explicarse las razones de sus resultados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BA05169-B018-41F8-9F21-2A73DE8FECA7}"/>
              </a:ext>
            </a:extLst>
          </p:cNvPr>
          <p:cNvSpPr txBox="1"/>
          <p:nvPr/>
        </p:nvSpPr>
        <p:spPr>
          <a:xfrm>
            <a:off x="566344" y="2572099"/>
            <a:ext cx="410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800" dirty="0"/>
              <a:t>Justifica las causas de éxito o fracaso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A39BB4-604E-4B1F-9602-DAFC736469D7}"/>
              </a:ext>
            </a:extLst>
          </p:cNvPr>
          <p:cNvSpPr txBox="1"/>
          <p:nvPr/>
        </p:nvSpPr>
        <p:spPr>
          <a:xfrm>
            <a:off x="550696" y="3527601"/>
            <a:ext cx="612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800" dirty="0"/>
              <a:t>Experimenta emociones… que influyen en la motivación </a:t>
            </a:r>
          </a:p>
        </p:txBody>
      </p:sp>
      <p:pic>
        <p:nvPicPr>
          <p:cNvPr id="11" name="Google Shape;201;p79">
            <a:extLst>
              <a:ext uri="{FF2B5EF4-FFF2-40B4-BE49-F238E27FC236}">
                <a16:creationId xmlns:a16="http://schemas.microsoft.com/office/drawing/2014/main" id="{2E2CC4C3-6CF4-47C8-9113-A5C2E8C01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1983" y="4193009"/>
            <a:ext cx="4102267" cy="24903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607E4B5B-CED2-4B40-91F3-A811F603F753}"/>
              </a:ext>
            </a:extLst>
          </p:cNvPr>
          <p:cNvSpPr/>
          <p:nvPr/>
        </p:nvSpPr>
        <p:spPr>
          <a:xfrm>
            <a:off x="38482" y="2557448"/>
            <a:ext cx="542543" cy="3644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Estrella: 5 puntas 12">
            <a:extLst>
              <a:ext uri="{FF2B5EF4-FFF2-40B4-BE49-F238E27FC236}">
                <a16:creationId xmlns:a16="http://schemas.microsoft.com/office/drawing/2014/main" id="{95C67BED-87EE-45A1-9758-3179393F0A27}"/>
              </a:ext>
            </a:extLst>
          </p:cNvPr>
          <p:cNvSpPr/>
          <p:nvPr/>
        </p:nvSpPr>
        <p:spPr>
          <a:xfrm>
            <a:off x="23801" y="1561825"/>
            <a:ext cx="542543" cy="3644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strella: 5 puntas 13">
            <a:extLst>
              <a:ext uri="{FF2B5EF4-FFF2-40B4-BE49-F238E27FC236}">
                <a16:creationId xmlns:a16="http://schemas.microsoft.com/office/drawing/2014/main" id="{15A48DCC-5B95-41DE-A1D6-15D67D89BEBA}"/>
              </a:ext>
            </a:extLst>
          </p:cNvPr>
          <p:cNvSpPr/>
          <p:nvPr/>
        </p:nvSpPr>
        <p:spPr>
          <a:xfrm>
            <a:off x="38482" y="3530019"/>
            <a:ext cx="542543" cy="3644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3424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4359" y="555681"/>
            <a:ext cx="1659890" cy="6680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65" name="Google Shape;165;p77"/>
          <p:cNvSpPr/>
          <p:nvPr/>
        </p:nvSpPr>
        <p:spPr>
          <a:xfrm>
            <a:off x="933254" y="55568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50E4A1-5B97-4F87-9A98-5E8F12097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7" y="431855"/>
            <a:ext cx="12066125" cy="562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71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4359" y="555681"/>
            <a:ext cx="1659890" cy="6680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80" name="Google Shape;180;p78"/>
          <p:cNvSpPr/>
          <p:nvPr/>
        </p:nvSpPr>
        <p:spPr>
          <a:xfrm>
            <a:off x="933254" y="55568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1" name="Google Shape;181;p78"/>
          <p:cNvGraphicFramePr/>
          <p:nvPr/>
        </p:nvGraphicFramePr>
        <p:xfrm>
          <a:off x="933254" y="555681"/>
          <a:ext cx="1072924" cy="4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r:id="rId5" imgW="1072924" imgH="471840" progId="Paint.Picture">
                  <p:embed/>
                </p:oleObj>
              </mc:Choice>
              <mc:Fallback>
                <p:oleObj r:id="rId5" imgW="1072924" imgH="471840" progId="Paint.Picture">
                  <p:embed/>
                  <p:pic>
                    <p:nvPicPr>
                      <p:cNvPr id="181" name="Google Shape;181;p7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933254" y="555681"/>
                        <a:ext cx="1072924" cy="471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" name="Google Shape;182;p78"/>
          <p:cNvSpPr/>
          <p:nvPr/>
        </p:nvSpPr>
        <p:spPr>
          <a:xfrm>
            <a:off x="933254" y="920806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8"/>
          <p:cNvSpPr txBox="1"/>
          <p:nvPr/>
        </p:nvSpPr>
        <p:spPr>
          <a:xfrm>
            <a:off x="-207390" y="1008932"/>
            <a:ext cx="37612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AR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 NACIONAL DE MISIONES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7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788491">
            <a:off x="7856544" y="2661006"/>
            <a:ext cx="232410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78"/>
          <p:cNvSpPr txBox="1">
            <a:spLocks noGrp="1"/>
          </p:cNvSpPr>
          <p:nvPr>
            <p:ph type="subTitle" idx="1"/>
          </p:nvPr>
        </p:nvSpPr>
        <p:spPr>
          <a:xfrm>
            <a:off x="304800" y="1676951"/>
            <a:ext cx="10363200" cy="426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dirty="0"/>
              <a:t>            QUERER HACER</a:t>
            </a:r>
            <a:endParaRPr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dirty="0"/>
              <a:t>   ¿CUÁNTO VALOR LE DOY </a:t>
            </a:r>
            <a:br>
              <a:rPr lang="es-AR" dirty="0"/>
            </a:br>
            <a:r>
              <a:rPr lang="es-AR" dirty="0"/>
              <a:t>A LA TAREA?</a:t>
            </a:r>
            <a:endParaRPr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dirty="0"/>
              <a:t> </a:t>
            </a:r>
            <a:r>
              <a:rPr lang="es-AR" sz="1800" dirty="0"/>
              <a:t>¿CUÁNTO VALOR LE DOY </a:t>
            </a:r>
            <a:br>
              <a:rPr lang="es-AR" sz="1800" dirty="0"/>
            </a:br>
            <a:r>
              <a:rPr lang="es-AR" sz="1800" dirty="0"/>
              <a:t>A LA TAREA? </a:t>
            </a:r>
            <a:endParaRPr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sz="1000" dirty="0"/>
              <a:t>¿CUÁNTO VALOR LE DOY </a:t>
            </a:r>
            <a:br>
              <a:rPr lang="es-AR" sz="1000" dirty="0"/>
            </a:br>
            <a:r>
              <a:rPr lang="es-AR" sz="1000" dirty="0"/>
              <a:t>A LA TAREA?</a:t>
            </a:r>
            <a:endParaRPr dirty="0"/>
          </a:p>
        </p:txBody>
      </p:sp>
      <p:sp>
        <p:nvSpPr>
          <p:cNvPr id="186" name="Google Shape;186;p78"/>
          <p:cNvSpPr/>
          <p:nvPr/>
        </p:nvSpPr>
        <p:spPr>
          <a:xfrm>
            <a:off x="669196" y="2108152"/>
            <a:ext cx="3219646" cy="301803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TAREA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CRITERIOS DE EVALUACIÓN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7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5363" y="1061139"/>
            <a:ext cx="2562583" cy="124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53063" y="5028942"/>
            <a:ext cx="1876687" cy="124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4359" y="555681"/>
            <a:ext cx="1659890" cy="6680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08" name="Google Shape;208;p80"/>
          <p:cNvSpPr/>
          <p:nvPr/>
        </p:nvSpPr>
        <p:spPr>
          <a:xfrm>
            <a:off x="933254" y="55568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9" name="Google Shape;209;p80"/>
          <p:cNvGraphicFramePr/>
          <p:nvPr/>
        </p:nvGraphicFramePr>
        <p:xfrm>
          <a:off x="933254" y="555681"/>
          <a:ext cx="1072924" cy="4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r:id="rId5" imgW="1072924" imgH="471840" progId="Paint.Picture">
                  <p:embed/>
                </p:oleObj>
              </mc:Choice>
              <mc:Fallback>
                <p:oleObj r:id="rId5" imgW="1072924" imgH="471840" progId="Paint.Picture">
                  <p:embed/>
                  <p:pic>
                    <p:nvPicPr>
                      <p:cNvPr id="209" name="Google Shape;209;p80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933254" y="555681"/>
                        <a:ext cx="1072924" cy="471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" name="Google Shape;210;p80"/>
          <p:cNvSpPr/>
          <p:nvPr/>
        </p:nvSpPr>
        <p:spPr>
          <a:xfrm>
            <a:off x="933254" y="920806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0"/>
          <p:cNvSpPr txBox="1"/>
          <p:nvPr/>
        </p:nvSpPr>
        <p:spPr>
          <a:xfrm>
            <a:off x="-207390" y="1008932"/>
            <a:ext cx="37612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AR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 NACIONAL DE MISIONES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8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788491">
            <a:off x="9974459" y="4487775"/>
            <a:ext cx="232410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0"/>
          <p:cNvSpPr txBox="1">
            <a:spLocks noGrp="1"/>
          </p:cNvSpPr>
          <p:nvPr>
            <p:ph type="subTitle" idx="1"/>
          </p:nvPr>
        </p:nvSpPr>
        <p:spPr>
          <a:xfrm>
            <a:off x="666749" y="1708403"/>
            <a:ext cx="10727499" cy="459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864"/>
              <a:buNone/>
            </a:pPr>
            <a:r>
              <a:rPr lang="es-AR" sz="4000" dirty="0"/>
              <a:t>¿Cuál es la fase más importante?</a:t>
            </a:r>
            <a:endParaRPr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864"/>
              <a:buNone/>
            </a:pPr>
            <a:r>
              <a:rPr lang="es-AR" sz="4000" dirty="0"/>
              <a:t>PLANIFICACIÓN </a:t>
            </a:r>
            <a:endParaRPr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864"/>
              <a:buNone/>
            </a:pPr>
            <a:r>
              <a:rPr lang="es-AR" sz="4000" dirty="0"/>
              <a:t>EJECUCIÓN </a:t>
            </a:r>
            <a:r>
              <a:rPr lang="es-AR" sz="4000" dirty="0" err="1"/>
              <a:t>Ó</a:t>
            </a:r>
            <a:r>
              <a:rPr lang="es-AR" sz="4000" dirty="0"/>
              <a:t> AUTO-REFLEXIÓN </a:t>
            </a:r>
            <a:endParaRPr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864"/>
              <a:buNone/>
            </a:pPr>
            <a:r>
              <a:rPr lang="es-AR" sz="4000" dirty="0"/>
              <a:t>Reto: Actividad áulica</a:t>
            </a:r>
            <a:endParaRPr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864"/>
              <a:buNone/>
            </a:pPr>
            <a:endParaRPr sz="4000"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864"/>
              <a:buNone/>
            </a:pPr>
            <a:r>
              <a:rPr lang="es-AR" sz="4000" dirty="0"/>
              <a:t>Se habrán dado cuenta que, inconscientemente, cada uno de nosotros en mayor o menor medida pasamos por las fases al experimentar el </a:t>
            </a:r>
            <a:r>
              <a:rPr lang="es-AR" sz="4000" dirty="0" err="1"/>
              <a:t>auto-aprendizaje</a:t>
            </a:r>
            <a:endParaRPr sz="4000"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864"/>
              <a:buNone/>
            </a:pPr>
            <a:endParaRPr sz="4000"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864"/>
              <a:buNone/>
            </a:pPr>
            <a:endParaRPr sz="4000" dirty="0"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/>
          <p:nvPr/>
        </p:nvSpPr>
        <p:spPr>
          <a:xfrm>
            <a:off x="557213" y="1456733"/>
            <a:ext cx="10896300" cy="5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es-AR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Piensa de manera positiva y establece metas.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❖"/>
            </a:pPr>
            <a:r>
              <a:rPr lang="es-AR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 claramente cuál es tu propósito.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es-AR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 la facultad, la atención a los detalles puede traducirse en mejores métodos de estudio y en oportunidades.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es-AR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te sobrecargues ni realices varias cosas al mismo tiempo.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es-AR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Esfuérzate, descansa y busca motiva</a:t>
            </a:r>
            <a:r>
              <a:rPr lang="es-AR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ción</a:t>
            </a:r>
            <a:r>
              <a:rPr lang="es-AR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día a día.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15"/>
          <p:cNvPicPr preferRelativeResize="0"/>
          <p:nvPr/>
        </p:nvPicPr>
        <p:blipFill rotWithShape="1">
          <a:blip r:embed="rId3">
            <a:alphaModFix/>
          </a:blip>
          <a:srcRect b="32077"/>
          <a:stretch/>
        </p:blipFill>
        <p:spPr>
          <a:xfrm>
            <a:off x="0" y="121613"/>
            <a:ext cx="12192000" cy="131191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5"/>
          <p:cNvSpPr txBox="1">
            <a:spLocks noGrp="1"/>
          </p:cNvSpPr>
          <p:nvPr>
            <p:ph type="title"/>
          </p:nvPr>
        </p:nvSpPr>
        <p:spPr>
          <a:xfrm>
            <a:off x="842963" y="-83784"/>
            <a:ext cx="10375200" cy="13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s-AR" b="1" u="sng">
                <a:latin typeface="Times New Roman"/>
                <a:ea typeface="Times New Roman"/>
                <a:cs typeface="Times New Roman"/>
                <a:sym typeface="Times New Roman"/>
              </a:rPr>
              <a:t>CONSEJOS 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1E1563C-4321-4B14-8AF8-6C887FCB7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95"/>
          <a:stretch/>
        </p:blipFill>
        <p:spPr>
          <a:xfrm>
            <a:off x="2257164" y="411218"/>
            <a:ext cx="7296412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4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4359" y="555681"/>
            <a:ext cx="1659890" cy="6680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4" name="Google Shape;74;p3"/>
          <p:cNvSpPr/>
          <p:nvPr/>
        </p:nvSpPr>
        <p:spPr>
          <a:xfrm>
            <a:off x="933254" y="55568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5" name="Google Shape;75;p3"/>
          <p:cNvGraphicFramePr/>
          <p:nvPr/>
        </p:nvGraphicFramePr>
        <p:xfrm>
          <a:off x="933254" y="555681"/>
          <a:ext cx="1072924" cy="4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5" imgW="1072924" imgH="471840" progId="Paint.Picture">
                  <p:embed/>
                </p:oleObj>
              </mc:Choice>
              <mc:Fallback>
                <p:oleObj r:id="rId5" imgW="1072924" imgH="471840" progId="Paint.Picture">
                  <p:embed/>
                  <p:pic>
                    <p:nvPicPr>
                      <p:cNvPr id="75" name="Google Shape;75;p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933254" y="555681"/>
                        <a:ext cx="1072924" cy="471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Google Shape;76;p3"/>
          <p:cNvSpPr/>
          <p:nvPr/>
        </p:nvSpPr>
        <p:spPr>
          <a:xfrm>
            <a:off x="933254" y="920806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-207390" y="1008932"/>
            <a:ext cx="37612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AR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 NACIONAL DE MISIONES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 flipH="1">
            <a:off x="1066610" y="1255884"/>
            <a:ext cx="96303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sz="4400" b="1">
                <a:latin typeface="Times New Roman"/>
                <a:ea typeface="Times New Roman"/>
                <a:cs typeface="Times New Roman"/>
                <a:sym typeface="Times New Roman"/>
              </a:rPr>
              <a:t>Objetivo</a:t>
            </a:r>
            <a:endParaRPr sz="4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sz="5000" b="1">
                <a:latin typeface="Courgette"/>
                <a:ea typeface="Courgette"/>
                <a:cs typeface="Courgette"/>
                <a:sym typeface="Courgette"/>
              </a:rPr>
              <a:t>Que el estudiante comprenda la importancia de las estrategias de aprendizaje para afrontar la vida universitaria y el ejercicio de la profesión</a:t>
            </a:r>
            <a:endParaRPr sz="5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p3"/>
          <p:cNvPicPr preferRelativeResize="0"/>
          <p:nvPr/>
        </p:nvPicPr>
        <p:blipFill rotWithShape="1">
          <a:blip r:embed="rId7">
            <a:alphaModFix/>
          </a:blip>
          <a:srcRect l="6617"/>
          <a:stretch/>
        </p:blipFill>
        <p:spPr>
          <a:xfrm>
            <a:off x="10564304" y="5371893"/>
            <a:ext cx="1619059" cy="1486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>
            <a:spLocks noGrp="1"/>
          </p:cNvSpPr>
          <p:nvPr>
            <p:ph type="title"/>
          </p:nvPr>
        </p:nvSpPr>
        <p:spPr>
          <a:xfrm>
            <a:off x="0" y="-152400"/>
            <a:ext cx="119442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 sz="4800">
                <a:latin typeface="Courgette"/>
                <a:ea typeface="Courgette"/>
                <a:cs typeface="Courgette"/>
                <a:sym typeface="Courgette"/>
              </a:rPr>
              <a:t>¡Importante! </a:t>
            </a:r>
            <a:endParaRPr sz="4800"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226" name="Google Shape;22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4075" y="1204825"/>
            <a:ext cx="7714350" cy="56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32" name="Google Shape;232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8620" y="-18661"/>
            <a:ext cx="12120466" cy="687666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 txBox="1"/>
          <p:nvPr/>
        </p:nvSpPr>
        <p:spPr>
          <a:xfrm>
            <a:off x="838200" y="802525"/>
            <a:ext cx="10414800" cy="2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7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s-AR" sz="2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Problema = Reto + emoción + interpretación + personalización</a:t>
            </a:r>
            <a:endParaRPr sz="29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7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lang="es-AR" sz="2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 esto se deduce que:</a:t>
            </a:r>
            <a:endParaRPr sz="29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75000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rPr lang="es-AR" sz="2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Problema - personalización - interpretación = Reto + emoción</a:t>
            </a:r>
            <a:endParaRPr sz="29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4359" y="555681"/>
            <a:ext cx="1659890" cy="6680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40" name="Google Shape;240;p62"/>
          <p:cNvSpPr/>
          <p:nvPr/>
        </p:nvSpPr>
        <p:spPr>
          <a:xfrm>
            <a:off x="933254" y="55568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1" name="Google Shape;241;p62"/>
          <p:cNvGraphicFramePr/>
          <p:nvPr/>
        </p:nvGraphicFramePr>
        <p:xfrm>
          <a:off x="933254" y="555681"/>
          <a:ext cx="1072924" cy="4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r:id="rId5" imgW="1072924" imgH="471840" progId="Paint.Picture">
                  <p:embed/>
                </p:oleObj>
              </mc:Choice>
              <mc:Fallback>
                <p:oleObj r:id="rId5" imgW="1072924" imgH="471840" progId="Paint.Picture">
                  <p:embed/>
                  <p:pic>
                    <p:nvPicPr>
                      <p:cNvPr id="241" name="Google Shape;241;p6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933254" y="555681"/>
                        <a:ext cx="1072924" cy="471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" name="Google Shape;242;p62"/>
          <p:cNvSpPr/>
          <p:nvPr/>
        </p:nvSpPr>
        <p:spPr>
          <a:xfrm>
            <a:off x="933254" y="920806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2"/>
          <p:cNvSpPr txBox="1"/>
          <p:nvPr/>
        </p:nvSpPr>
        <p:spPr>
          <a:xfrm>
            <a:off x="-207390" y="1008932"/>
            <a:ext cx="37612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AR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 NACIONAL DE MISIONES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2"/>
          <p:cNvSpPr txBox="1">
            <a:spLocks noGrp="1"/>
          </p:cNvSpPr>
          <p:nvPr>
            <p:ph type="subTitle" idx="1"/>
          </p:nvPr>
        </p:nvSpPr>
        <p:spPr>
          <a:xfrm>
            <a:off x="1557338" y="2314575"/>
            <a:ext cx="9110662" cy="294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sz="6000">
                <a:latin typeface="Courgette"/>
                <a:ea typeface="Courgette"/>
                <a:cs typeface="Courgette"/>
                <a:sym typeface="Courgette"/>
              </a:rPr>
              <a:t>¡Gracias por su atención!</a:t>
            </a:r>
            <a:endParaRPr sz="6000"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45" name="Google Shape;245;p62"/>
          <p:cNvSpPr/>
          <p:nvPr/>
        </p:nvSpPr>
        <p:spPr>
          <a:xfrm>
            <a:off x="4757739" y="3578386"/>
            <a:ext cx="1885950" cy="1815778"/>
          </a:xfrm>
          <a:prstGeom prst="smileyFace">
            <a:avLst>
              <a:gd name="adj" fmla="val 4653"/>
            </a:avLst>
          </a:prstGeom>
          <a:gradFill>
            <a:gsLst>
              <a:gs pos="0">
                <a:srgbClr val="BBF7A3"/>
              </a:gs>
              <a:gs pos="35000">
                <a:srgbClr val="CDF8BE"/>
              </a:gs>
              <a:gs pos="100000">
                <a:srgbClr val="ECFDE5"/>
              </a:gs>
            </a:gsLst>
            <a:lin ang="16200000" scaled="0"/>
          </a:gradFill>
          <a:ln w="9525" cap="flat" cmpd="sng">
            <a:solidFill>
              <a:srgbClr val="6CAB4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4359" y="555681"/>
            <a:ext cx="1659890" cy="6680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6" name="Google Shape;86;p30"/>
          <p:cNvSpPr/>
          <p:nvPr/>
        </p:nvSpPr>
        <p:spPr>
          <a:xfrm>
            <a:off x="933254" y="55568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7" name="Google Shape;87;p30"/>
          <p:cNvGraphicFramePr/>
          <p:nvPr/>
        </p:nvGraphicFramePr>
        <p:xfrm>
          <a:off x="933254" y="555681"/>
          <a:ext cx="1072924" cy="4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5" imgW="1072924" imgH="471840" progId="Paint.Picture">
                  <p:embed/>
                </p:oleObj>
              </mc:Choice>
              <mc:Fallback>
                <p:oleObj r:id="rId5" imgW="1072924" imgH="471840" progId="Paint.Picture">
                  <p:embed/>
                  <p:pic>
                    <p:nvPicPr>
                      <p:cNvPr id="87" name="Google Shape;87;p30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933254" y="555681"/>
                        <a:ext cx="1072924" cy="471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Google Shape;88;p30"/>
          <p:cNvSpPr/>
          <p:nvPr/>
        </p:nvSpPr>
        <p:spPr>
          <a:xfrm>
            <a:off x="933254" y="920806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0"/>
          <p:cNvSpPr txBox="1"/>
          <p:nvPr/>
        </p:nvSpPr>
        <p:spPr>
          <a:xfrm>
            <a:off x="-207390" y="1008932"/>
            <a:ext cx="37612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AR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 NACIONAL DE MISIONES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0"/>
          <p:cNvSpPr txBox="1">
            <a:spLocks noGrp="1"/>
          </p:cNvSpPr>
          <p:nvPr>
            <p:ph type="subTitle" idx="1"/>
          </p:nvPr>
        </p:nvSpPr>
        <p:spPr>
          <a:xfrm>
            <a:off x="3986213" y="1697357"/>
            <a:ext cx="4130265" cy="81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sz="4800" b="1">
                <a:latin typeface="Times New Roman"/>
                <a:ea typeface="Times New Roman"/>
                <a:cs typeface="Times New Roman"/>
                <a:sym typeface="Times New Roman"/>
              </a:rPr>
              <a:t>Cronograma de Clase y trabajo grupal  obligatorio </a:t>
            </a:r>
            <a:endParaRPr sz="4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30"/>
          <p:cNvSpPr txBox="1"/>
          <p:nvPr/>
        </p:nvSpPr>
        <p:spPr>
          <a:xfrm>
            <a:off x="2271495" y="2396828"/>
            <a:ext cx="6759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4359" y="555681"/>
            <a:ext cx="1659890" cy="6680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8" name="Google Shape;98;p33"/>
          <p:cNvSpPr/>
          <p:nvPr/>
        </p:nvSpPr>
        <p:spPr>
          <a:xfrm>
            <a:off x="933254" y="55568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9" name="Google Shape;99;p33"/>
          <p:cNvGraphicFramePr/>
          <p:nvPr/>
        </p:nvGraphicFramePr>
        <p:xfrm>
          <a:off x="933254" y="555681"/>
          <a:ext cx="1072924" cy="4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5" imgW="1072924" imgH="471840" progId="Paint.Picture">
                  <p:embed/>
                </p:oleObj>
              </mc:Choice>
              <mc:Fallback>
                <p:oleObj r:id="rId5" imgW="1072924" imgH="471840" progId="Paint.Picture">
                  <p:embed/>
                  <p:pic>
                    <p:nvPicPr>
                      <p:cNvPr id="99" name="Google Shape;99;p3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933254" y="555681"/>
                        <a:ext cx="1072924" cy="471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Google Shape;100;p33"/>
          <p:cNvSpPr/>
          <p:nvPr/>
        </p:nvSpPr>
        <p:spPr>
          <a:xfrm>
            <a:off x="933254" y="920806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3"/>
          <p:cNvSpPr txBox="1"/>
          <p:nvPr/>
        </p:nvSpPr>
        <p:spPr>
          <a:xfrm>
            <a:off x="-207390" y="1008932"/>
            <a:ext cx="37612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AR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 NACIONAL DE MISIONES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788491">
            <a:off x="9986392" y="4965917"/>
            <a:ext cx="232410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3"/>
          <p:cNvSpPr txBox="1"/>
          <p:nvPr/>
        </p:nvSpPr>
        <p:spPr>
          <a:xfrm>
            <a:off x="228600" y="5476874"/>
            <a:ext cx="124350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Guía adaptada de Panadero, Ernesto;  Tapia, Jesús Alonso (2014):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¿Cómo autorregulan nuestros alumnos? Revisión del modelo cíclico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Zimmerman sobre autorregulación del aprendizaje.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http://dx.doi.org/10.6018/analesps.30.2.167221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3"/>
          <p:cNvSpPr txBox="1"/>
          <p:nvPr/>
        </p:nvSpPr>
        <p:spPr>
          <a:xfrm>
            <a:off x="255350" y="399325"/>
            <a:ext cx="11787600" cy="6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 b="1" i="0" u="sng" strike="noStrike" cap="none">
                <a:solidFill>
                  <a:srgbClr val="374151"/>
                </a:solidFill>
              </a:rPr>
              <a:t>La autorregulación</a:t>
            </a:r>
            <a:endParaRPr sz="3600" b="1" i="0" u="sng" strike="noStrike" cap="none">
              <a:solidFill>
                <a:srgbClr val="37415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37415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400" b="0" i="0" u="none" strike="noStrike" cap="non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s-AR" sz="3400" b="1" i="0" u="sng" strike="noStrike" cap="none">
                <a:solidFill>
                  <a:srgbClr val="374151"/>
                </a:solidFill>
              </a:rPr>
              <a:t>estrategias de aprendizaje</a:t>
            </a:r>
            <a:r>
              <a:rPr lang="es-AR" sz="3400" b="0" i="0" u="sng" strike="noStrike" cap="non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3400">
                <a:solidFill>
                  <a:srgbClr val="374151"/>
                </a:solidFill>
              </a:rPr>
              <a:t>se refiere a</a:t>
            </a:r>
            <a:r>
              <a:rPr lang="es-AR" sz="3400" b="0" i="0" u="none" strike="noStrike" cap="non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la capacidad de los estudiantes para supervisar, controlar y regular su propio proceso de aprendizaje.</a:t>
            </a:r>
            <a:endParaRPr sz="3400" b="0" i="0" u="none" strike="noStrike" cap="none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rgbClr val="37415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400" b="0" i="0" u="none" strike="noStrike" cap="non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En el </a:t>
            </a:r>
            <a:r>
              <a:rPr lang="es-AR" sz="3400" b="1" i="0" u="sng" strike="noStrike" cap="none">
                <a:solidFill>
                  <a:srgbClr val="374151"/>
                </a:solidFill>
              </a:rPr>
              <a:t>alumno</a:t>
            </a:r>
            <a:r>
              <a:rPr lang="es-AR" sz="3400" b="0" i="0" u="none" strike="noStrike" cap="non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es el control que el sujeto realiza sobre sus pensamientos, acciones, emociones y motivación a través de estrategias personales para alcanzar los objetivos que ha establecido</a:t>
            </a:r>
            <a:r>
              <a:rPr lang="es-AR" sz="3600" b="0" i="0" u="none" strike="noStrike" cap="non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 b="0" i="0" u="none" strike="noStrike" cap="non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4359" y="555681"/>
            <a:ext cx="1659890" cy="6680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1" name="Google Shape;111;p34"/>
          <p:cNvSpPr/>
          <p:nvPr/>
        </p:nvSpPr>
        <p:spPr>
          <a:xfrm>
            <a:off x="933254" y="55568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2" name="Google Shape;112;p34"/>
          <p:cNvGraphicFramePr/>
          <p:nvPr/>
        </p:nvGraphicFramePr>
        <p:xfrm>
          <a:off x="933254" y="555681"/>
          <a:ext cx="1072924" cy="4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5" imgW="1072924" imgH="471840" progId="Paint.Picture">
                  <p:embed/>
                </p:oleObj>
              </mc:Choice>
              <mc:Fallback>
                <p:oleObj r:id="rId5" imgW="1072924" imgH="471840" progId="Paint.Picture">
                  <p:embed/>
                  <p:pic>
                    <p:nvPicPr>
                      <p:cNvPr id="112" name="Google Shape;112;p3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933254" y="555681"/>
                        <a:ext cx="1072924" cy="471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Google Shape;113;p34"/>
          <p:cNvSpPr/>
          <p:nvPr/>
        </p:nvSpPr>
        <p:spPr>
          <a:xfrm>
            <a:off x="933254" y="920806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4"/>
          <p:cNvSpPr txBox="1"/>
          <p:nvPr/>
        </p:nvSpPr>
        <p:spPr>
          <a:xfrm>
            <a:off x="-207390" y="1008932"/>
            <a:ext cx="37612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AR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 NACIONAL DE MISIONES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4"/>
          <p:cNvSpPr txBox="1">
            <a:spLocks noGrp="1"/>
          </p:cNvSpPr>
          <p:nvPr>
            <p:ph type="subTitle" idx="1"/>
          </p:nvPr>
        </p:nvSpPr>
        <p:spPr>
          <a:xfrm flipH="1">
            <a:off x="933859" y="1469007"/>
            <a:ext cx="9630445" cy="95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sz="4800" b="1">
                <a:latin typeface="Courgette"/>
                <a:ea typeface="Courgette"/>
                <a:cs typeface="Courgette"/>
                <a:sym typeface="Courgette"/>
              </a:rPr>
              <a:t>La autorregulación se trata de lograr un equilibrio, puede ayudarte las siguientes acciones</a:t>
            </a:r>
            <a:r>
              <a:rPr lang="es-AR" sz="6000" b="1">
                <a:latin typeface="Courgette"/>
                <a:ea typeface="Courgette"/>
                <a:cs typeface="Courgette"/>
                <a:sym typeface="Courgette"/>
              </a:rPr>
              <a:t>:</a:t>
            </a:r>
            <a:endParaRPr sz="6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s-AR" sz="28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2800" b="1" i="0">
                <a:latin typeface="Arial"/>
                <a:ea typeface="Arial"/>
                <a:cs typeface="Arial"/>
                <a:sym typeface="Arial"/>
              </a:rPr>
              <a:t>Establec</a:t>
            </a:r>
            <a:r>
              <a:rPr lang="es-AR" sz="2800" b="1">
                <a:latin typeface="Arial"/>
                <a:ea typeface="Arial"/>
                <a:cs typeface="Arial"/>
                <a:sym typeface="Arial"/>
              </a:rPr>
              <a:t>erme</a:t>
            </a:r>
            <a:r>
              <a:rPr lang="es-AR" sz="2800" b="1" i="0">
                <a:latin typeface="Arial"/>
                <a:ea typeface="Arial"/>
                <a:cs typeface="Arial"/>
                <a:sym typeface="Arial"/>
              </a:rPr>
              <a:t> de metas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s-AR" sz="2800" b="1">
                <a:latin typeface="Arial"/>
                <a:ea typeface="Arial"/>
                <a:cs typeface="Arial"/>
                <a:sym typeface="Arial"/>
              </a:rPr>
              <a:t>hacerme un </a:t>
            </a:r>
            <a:r>
              <a:rPr lang="es-AR" sz="2800" b="1" i="0">
                <a:latin typeface="Arial"/>
                <a:ea typeface="Arial"/>
                <a:cs typeface="Arial"/>
                <a:sym typeface="Arial"/>
              </a:rPr>
              <a:t>Monitoreo de</a:t>
            </a:r>
            <a:r>
              <a:rPr lang="es-AR" sz="2800" b="1">
                <a:latin typeface="Arial"/>
                <a:ea typeface="Arial"/>
                <a:cs typeface="Arial"/>
                <a:sym typeface="Arial"/>
              </a:rPr>
              <a:t> mi</a:t>
            </a:r>
            <a:r>
              <a:rPr lang="es-AR" sz="2800" b="1" i="0">
                <a:latin typeface="Arial"/>
                <a:ea typeface="Arial"/>
                <a:cs typeface="Arial"/>
                <a:sym typeface="Arial"/>
              </a:rPr>
              <a:t> progreso</a:t>
            </a:r>
            <a:endParaRPr sz="2800" b="1">
              <a:latin typeface="Arial"/>
              <a:ea typeface="Arial"/>
              <a:cs typeface="Arial"/>
              <a:sym typeface="Arial"/>
            </a:endParaRPr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s-AR" sz="2800" b="1">
                <a:latin typeface="Arial"/>
                <a:ea typeface="Arial"/>
                <a:cs typeface="Arial"/>
                <a:sym typeface="Arial"/>
              </a:rPr>
              <a:t>pensar en una </a:t>
            </a:r>
            <a:r>
              <a:rPr lang="es-AR" sz="2800" b="1" i="0">
                <a:latin typeface="Arial"/>
                <a:ea typeface="Arial"/>
                <a:cs typeface="Arial"/>
                <a:sym typeface="Arial"/>
              </a:rPr>
              <a:t>Selección de estrategias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s-AR" sz="2800" b="1">
                <a:latin typeface="Arial"/>
                <a:ea typeface="Arial"/>
                <a:cs typeface="Arial"/>
                <a:sym typeface="Arial"/>
              </a:rPr>
              <a:t>realizar acciones de </a:t>
            </a:r>
            <a:r>
              <a:rPr lang="es-AR" sz="2800" b="1" i="0">
                <a:latin typeface="Arial"/>
                <a:ea typeface="Arial"/>
                <a:cs typeface="Arial"/>
                <a:sym typeface="Arial"/>
              </a:rPr>
              <a:t>Autoevaluación</a:t>
            </a:r>
            <a:endParaRPr sz="2800" b="1">
              <a:latin typeface="Arial"/>
              <a:ea typeface="Arial"/>
              <a:cs typeface="Arial"/>
              <a:sym typeface="Arial"/>
            </a:endParaRPr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s-AR" sz="2800" b="1">
                <a:latin typeface="Arial"/>
                <a:ea typeface="Arial"/>
                <a:cs typeface="Arial"/>
                <a:sym typeface="Arial"/>
              </a:rPr>
              <a:t>proponerme eventos de </a:t>
            </a:r>
            <a:r>
              <a:rPr lang="es-AR" sz="2800" b="1" i="0">
                <a:latin typeface="Arial"/>
                <a:ea typeface="Arial"/>
                <a:cs typeface="Arial"/>
                <a:sym typeface="Arial"/>
              </a:rPr>
              <a:t>Automotivación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34"/>
          <p:cNvPicPr preferRelativeResize="0"/>
          <p:nvPr/>
        </p:nvPicPr>
        <p:blipFill rotWithShape="1">
          <a:blip r:embed="rId7">
            <a:alphaModFix/>
          </a:blip>
          <a:srcRect l="6617"/>
          <a:stretch/>
        </p:blipFill>
        <p:spPr>
          <a:xfrm>
            <a:off x="8762999" y="4665400"/>
            <a:ext cx="1619059" cy="1486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4359" y="555681"/>
            <a:ext cx="1659890" cy="6680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3" name="Google Shape;123;p4"/>
          <p:cNvSpPr/>
          <p:nvPr/>
        </p:nvSpPr>
        <p:spPr>
          <a:xfrm>
            <a:off x="933254" y="55568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4" name="Google Shape;124;p4"/>
          <p:cNvGraphicFramePr/>
          <p:nvPr/>
        </p:nvGraphicFramePr>
        <p:xfrm>
          <a:off x="933254" y="555681"/>
          <a:ext cx="1072924" cy="4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5" imgW="1072924" imgH="471840" progId="Paint.Picture">
                  <p:embed/>
                </p:oleObj>
              </mc:Choice>
              <mc:Fallback>
                <p:oleObj r:id="rId5" imgW="1072924" imgH="471840" progId="Paint.Picture">
                  <p:embed/>
                  <p:pic>
                    <p:nvPicPr>
                      <p:cNvPr id="124" name="Google Shape;124;p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933254" y="555681"/>
                        <a:ext cx="1072924" cy="471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Google Shape;125;p4"/>
          <p:cNvSpPr/>
          <p:nvPr/>
        </p:nvSpPr>
        <p:spPr>
          <a:xfrm>
            <a:off x="933254" y="920806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-207390" y="1008932"/>
            <a:ext cx="37612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AR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 NACIONAL DE MISIONES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>
            <a:spLocks noGrp="1"/>
          </p:cNvSpPr>
          <p:nvPr>
            <p:ph type="subTitle" idx="1"/>
          </p:nvPr>
        </p:nvSpPr>
        <p:spPr>
          <a:xfrm>
            <a:off x="933254" y="1676951"/>
            <a:ext cx="9734746" cy="358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sz="3200">
                <a:latin typeface="Arial"/>
                <a:ea typeface="Arial"/>
                <a:cs typeface="Arial"/>
                <a:sym typeface="Arial"/>
              </a:rPr>
              <a:t>La Clave: </a:t>
            </a:r>
            <a:r>
              <a:rPr lang="es-AR" sz="3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s-AR" sz="32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alcanzar los </a:t>
            </a:r>
            <a:r>
              <a:rPr lang="es-AR" sz="3200" b="0" i="1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s-AR" sz="32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nos hemos fijado</a:t>
            </a:r>
            <a:r>
              <a:rPr lang="es-AR" sz="3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sz="3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alumno establece sus objetivos y se autorregula, por ejemplo, establecer auto-mensajes: “cuando termino estos ejercicios, iré a jugar videojuegos tranquilamente” (acá hay automotivación)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97141" y="4700071"/>
            <a:ext cx="2767163" cy="195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4359" y="555681"/>
            <a:ext cx="1659890" cy="6680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5" name="Google Shape;135;p75"/>
          <p:cNvSpPr/>
          <p:nvPr/>
        </p:nvSpPr>
        <p:spPr>
          <a:xfrm>
            <a:off x="933254" y="55568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6" name="Google Shape;136;p75"/>
          <p:cNvGraphicFramePr/>
          <p:nvPr/>
        </p:nvGraphicFramePr>
        <p:xfrm>
          <a:off x="933254" y="555681"/>
          <a:ext cx="1072924" cy="4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5" imgW="1072924" imgH="471840" progId="Paint.Picture">
                  <p:embed/>
                </p:oleObj>
              </mc:Choice>
              <mc:Fallback>
                <p:oleObj r:id="rId5" imgW="1072924" imgH="471840" progId="Paint.Picture">
                  <p:embed/>
                  <p:pic>
                    <p:nvPicPr>
                      <p:cNvPr id="136" name="Google Shape;136;p7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933254" y="555681"/>
                        <a:ext cx="1072924" cy="471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Google Shape;137;p75"/>
          <p:cNvSpPr/>
          <p:nvPr/>
        </p:nvSpPr>
        <p:spPr>
          <a:xfrm>
            <a:off x="933254" y="920806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5"/>
          <p:cNvSpPr txBox="1"/>
          <p:nvPr/>
        </p:nvSpPr>
        <p:spPr>
          <a:xfrm>
            <a:off x="-207390" y="1008932"/>
            <a:ext cx="37612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AR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 NACIONAL DE MISIONES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7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76269" y="2295629"/>
            <a:ext cx="6034701" cy="404505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5"/>
          <p:cNvSpPr txBox="1"/>
          <p:nvPr/>
        </p:nvSpPr>
        <p:spPr>
          <a:xfrm>
            <a:off x="1885950" y="1514475"/>
            <a:ext cx="9404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Tarea          </a:t>
            </a:r>
            <a:r>
              <a:rPr lang="es-AR" sz="4400"/>
              <a:t>      </a:t>
            </a:r>
            <a:r>
              <a:rPr lang="es-AR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estudiante  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4359" y="555681"/>
            <a:ext cx="1659890" cy="6680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47" name="Google Shape;147;p76"/>
          <p:cNvSpPr/>
          <p:nvPr/>
        </p:nvSpPr>
        <p:spPr>
          <a:xfrm>
            <a:off x="933254" y="55568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8" name="Google Shape;148;p76"/>
          <p:cNvGraphicFramePr/>
          <p:nvPr/>
        </p:nvGraphicFramePr>
        <p:xfrm>
          <a:off x="933254" y="555681"/>
          <a:ext cx="1072924" cy="4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5" imgW="1072924" imgH="471840" progId="Paint.Picture">
                  <p:embed/>
                </p:oleObj>
              </mc:Choice>
              <mc:Fallback>
                <p:oleObj r:id="rId5" imgW="1072924" imgH="471840" progId="Paint.Picture">
                  <p:embed/>
                  <p:pic>
                    <p:nvPicPr>
                      <p:cNvPr id="148" name="Google Shape;148;p7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933254" y="555681"/>
                        <a:ext cx="1072924" cy="471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Google Shape;149;p76"/>
          <p:cNvSpPr/>
          <p:nvPr/>
        </p:nvSpPr>
        <p:spPr>
          <a:xfrm>
            <a:off x="933254" y="920806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6"/>
          <p:cNvSpPr txBox="1"/>
          <p:nvPr/>
        </p:nvSpPr>
        <p:spPr>
          <a:xfrm>
            <a:off x="-207390" y="1008932"/>
            <a:ext cx="37612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AR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 NACIONAL DE MISIONES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7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34359" y="4140144"/>
            <a:ext cx="232410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6"/>
          <p:cNvSpPr txBox="1">
            <a:spLocks noGrp="1"/>
          </p:cNvSpPr>
          <p:nvPr>
            <p:ph type="subTitle" idx="1"/>
          </p:nvPr>
        </p:nvSpPr>
        <p:spPr>
          <a:xfrm>
            <a:off x="0" y="1480771"/>
            <a:ext cx="10444163" cy="524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sz="3600"/>
              <a:t>La realidad es que no siempre esto es así, </a:t>
            </a:r>
            <a:endParaRPr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sz="3600"/>
              <a:t>pero</a:t>
            </a:r>
            <a:endParaRPr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sz="3600"/>
              <a:t> SÍ SE PUEDE puede construir el camino del autoaprendizaje, por eso, es importante </a:t>
            </a:r>
            <a:endParaRPr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sz="3600"/>
              <a:t>Identificar las FASES EN EL APRENDIZAJE</a:t>
            </a:r>
            <a:endParaRPr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53" name="Google Shape;153;p7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9879" y="0"/>
            <a:ext cx="9280919" cy="64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6"/>
          <p:cNvSpPr/>
          <p:nvPr/>
        </p:nvSpPr>
        <p:spPr>
          <a:xfrm>
            <a:off x="557213" y="3557588"/>
            <a:ext cx="585787" cy="38576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6"/>
          <p:cNvSpPr/>
          <p:nvPr/>
        </p:nvSpPr>
        <p:spPr>
          <a:xfrm>
            <a:off x="3394800" y="653775"/>
            <a:ext cx="585787" cy="38576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6"/>
          <p:cNvSpPr/>
          <p:nvPr/>
        </p:nvSpPr>
        <p:spPr>
          <a:xfrm>
            <a:off x="5676037" y="3557588"/>
            <a:ext cx="585787" cy="38576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6"/>
          <p:cNvSpPr/>
          <p:nvPr/>
        </p:nvSpPr>
        <p:spPr>
          <a:xfrm>
            <a:off x="9901238" y="1480771"/>
            <a:ext cx="1971675" cy="257238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Nivel de perfección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Planificación estratégica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ÉXITO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6"/>
          <p:cNvSpPr/>
          <p:nvPr/>
        </p:nvSpPr>
        <p:spPr>
          <a:xfrm>
            <a:off x="10608152" y="2894492"/>
            <a:ext cx="481328" cy="585788"/>
          </a:xfrm>
          <a:prstGeom prst="downArrow">
            <a:avLst>
              <a:gd name="adj1" fmla="val 44063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4359" y="555681"/>
            <a:ext cx="1659890" cy="6680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65" name="Google Shape;165;p77"/>
          <p:cNvSpPr/>
          <p:nvPr/>
        </p:nvSpPr>
        <p:spPr>
          <a:xfrm>
            <a:off x="933254" y="55568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788491">
            <a:off x="10021048" y="1194562"/>
            <a:ext cx="1650521" cy="15927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C2CE67F-A460-4F2C-BD8D-23482957B217}"/>
              </a:ext>
            </a:extLst>
          </p:cNvPr>
          <p:cNvSpPr/>
          <p:nvPr/>
        </p:nvSpPr>
        <p:spPr>
          <a:xfrm>
            <a:off x="3851374" y="212029"/>
            <a:ext cx="3890253" cy="762000"/>
          </a:xfrm>
          <a:prstGeom prst="rect">
            <a:avLst/>
          </a:prstGeom>
          <a:solidFill>
            <a:srgbClr val="FFC000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FASE 1  PLANIFICACION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702F63A-B5E1-4CB9-815D-AE66EE7AE4AB}"/>
              </a:ext>
            </a:extLst>
          </p:cNvPr>
          <p:cNvSpPr txBox="1"/>
          <p:nvPr/>
        </p:nvSpPr>
        <p:spPr>
          <a:xfrm>
            <a:off x="142484" y="1264502"/>
            <a:ext cx="820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800" dirty="0"/>
              <a:t>Nos encontramos con la tarea, se analiza, se la valora la capacidad para realizarla con éxito, se establecen metas y se planifica. 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49758F6-7CAB-44D3-8BD9-6F82AFEE831D}"/>
              </a:ext>
            </a:extLst>
          </p:cNvPr>
          <p:cNvSpPr txBox="1"/>
          <p:nvPr/>
        </p:nvSpPr>
        <p:spPr>
          <a:xfrm>
            <a:off x="685027" y="2111614"/>
            <a:ext cx="593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800" dirty="0"/>
              <a:t>    El interés y la motivación cumplen un rol importante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E5D1E0C-B133-431C-9751-C1379DEF8C47}"/>
              </a:ext>
            </a:extLst>
          </p:cNvPr>
          <p:cNvSpPr txBox="1"/>
          <p:nvPr/>
        </p:nvSpPr>
        <p:spPr>
          <a:xfrm>
            <a:off x="-660771" y="2898650"/>
            <a:ext cx="4527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b="1" dirty="0"/>
              <a:t>Pasos </a:t>
            </a:r>
          </a:p>
          <a:p>
            <a:pPr algn="ctr"/>
            <a:r>
              <a:rPr lang="es-AR" sz="1800" dirty="0"/>
              <a:t>Establecer objetivos                     </a:t>
            </a:r>
          </a:p>
          <a:p>
            <a:pPr algn="ctr"/>
            <a:r>
              <a:rPr lang="es-AR" sz="1800" dirty="0"/>
              <a:t> </a:t>
            </a:r>
          </a:p>
          <a:p>
            <a:pPr algn="ctr"/>
            <a:r>
              <a:rPr lang="es-AR" sz="1800" dirty="0"/>
              <a:t>Planificar estrategias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2B26B4A2-C609-4DEF-ADFE-BFBFD358A441}"/>
              </a:ext>
            </a:extLst>
          </p:cNvPr>
          <p:cNvSpPr/>
          <p:nvPr/>
        </p:nvSpPr>
        <p:spPr>
          <a:xfrm>
            <a:off x="3036405" y="3280946"/>
            <a:ext cx="657225" cy="150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26951628-95CD-4512-9D4E-92ED8BE16B0E}"/>
              </a:ext>
            </a:extLst>
          </p:cNvPr>
          <p:cNvSpPr/>
          <p:nvPr/>
        </p:nvSpPr>
        <p:spPr>
          <a:xfrm>
            <a:off x="3036404" y="3843539"/>
            <a:ext cx="657225" cy="150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5FF024A-D7E5-42BD-84E3-D6ABED7BBDA0}"/>
              </a:ext>
            </a:extLst>
          </p:cNvPr>
          <p:cNvSpPr txBox="1"/>
          <p:nvPr/>
        </p:nvSpPr>
        <p:spPr>
          <a:xfrm>
            <a:off x="3364278" y="2740044"/>
            <a:ext cx="6872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b="1" dirty="0"/>
              <a:t>Variables</a:t>
            </a:r>
            <a:r>
              <a:rPr lang="es-AR" sz="1800" dirty="0"/>
              <a:t> </a:t>
            </a:r>
          </a:p>
          <a:p>
            <a:pPr algn="ctr"/>
            <a:r>
              <a:rPr lang="es-AR" sz="1800" dirty="0"/>
              <a:t>¿Que criterio de evaluación y nivel de perfección quiero alcanzar?</a:t>
            </a:r>
          </a:p>
          <a:p>
            <a:pPr algn="ctr"/>
            <a:r>
              <a:rPr lang="es-AR" sz="1800" dirty="0"/>
              <a:t> </a:t>
            </a:r>
          </a:p>
          <a:p>
            <a:pPr algn="ctr"/>
            <a:r>
              <a:rPr lang="es-AR" sz="1800" dirty="0"/>
              <a:t>Elaborar un plan de acción y elegir estrategias adecuadas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DB63096-D94A-42D3-9143-CE1ECE4D76BB}"/>
              </a:ext>
            </a:extLst>
          </p:cNvPr>
          <p:cNvSpPr txBox="1"/>
          <p:nvPr/>
        </p:nvSpPr>
        <p:spPr>
          <a:xfrm>
            <a:off x="7201867" y="4393169"/>
            <a:ext cx="4527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b="1" dirty="0"/>
              <a:t>Importante:</a:t>
            </a:r>
          </a:p>
          <a:p>
            <a:pPr algn="ctr"/>
            <a:r>
              <a:rPr lang="es-AR" sz="1800" dirty="0"/>
              <a:t>El profesor debe explicitar como va a </a:t>
            </a:r>
            <a:r>
              <a:rPr lang="es-AR" sz="1800" b="1" dirty="0">
                <a:solidFill>
                  <a:srgbClr val="FF0000"/>
                </a:solidFill>
              </a:rPr>
              <a:t>evaluar</a:t>
            </a:r>
            <a:r>
              <a:rPr lang="es-AR" sz="1800" dirty="0"/>
              <a:t>, para que el alumno establezca de manera adecuada los objetivos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C3949B0-338F-4762-B0E1-3199A762D32D}"/>
              </a:ext>
            </a:extLst>
          </p:cNvPr>
          <p:cNvSpPr txBox="1"/>
          <p:nvPr/>
        </p:nvSpPr>
        <p:spPr>
          <a:xfrm>
            <a:off x="233740" y="5403295"/>
            <a:ext cx="4527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b="1" dirty="0"/>
              <a:t>Importante:</a:t>
            </a:r>
          </a:p>
          <a:p>
            <a:pPr algn="ctr"/>
            <a:r>
              <a:rPr lang="es-AR" sz="1800" dirty="0"/>
              <a:t>El nivel de perfección va depender de la motivación y  el nivel de ejecución (FASE 2) dependerá de ello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BC5734B-7A6B-43FA-B576-F82DBEF15DE9}"/>
              </a:ext>
            </a:extLst>
          </p:cNvPr>
          <p:cNvSpPr txBox="1"/>
          <p:nvPr/>
        </p:nvSpPr>
        <p:spPr>
          <a:xfrm>
            <a:off x="751702" y="4644317"/>
            <a:ext cx="595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dirty="0"/>
              <a:t>A mayor tiempo de planificación, mejores resultados…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169D95B-78A7-4811-BE33-220ABF0A8A12}"/>
              </a:ext>
            </a:extLst>
          </p:cNvPr>
          <p:cNvSpPr txBox="1"/>
          <p:nvPr/>
        </p:nvSpPr>
        <p:spPr>
          <a:xfrm>
            <a:off x="6036511" y="6003459"/>
            <a:ext cx="452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dirty="0"/>
              <a:t>Entra en juego los conocimientos previos</a:t>
            </a:r>
          </a:p>
        </p:txBody>
      </p:sp>
      <p:sp>
        <p:nvSpPr>
          <p:cNvPr id="4" name="Estrella: 5 puntas 3">
            <a:extLst>
              <a:ext uri="{FF2B5EF4-FFF2-40B4-BE49-F238E27FC236}">
                <a16:creationId xmlns:a16="http://schemas.microsoft.com/office/drawing/2014/main" id="{5C2B23E0-394C-4F44-ADD9-B87903F729BB}"/>
              </a:ext>
            </a:extLst>
          </p:cNvPr>
          <p:cNvSpPr/>
          <p:nvPr/>
        </p:nvSpPr>
        <p:spPr>
          <a:xfrm>
            <a:off x="142484" y="2158309"/>
            <a:ext cx="542543" cy="3644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Estrella: 5 puntas 21">
            <a:extLst>
              <a:ext uri="{FF2B5EF4-FFF2-40B4-BE49-F238E27FC236}">
                <a16:creationId xmlns:a16="http://schemas.microsoft.com/office/drawing/2014/main" id="{AA30D401-C3D6-4DD1-8CCD-CB7E0D8AF9C2}"/>
              </a:ext>
            </a:extLst>
          </p:cNvPr>
          <p:cNvSpPr/>
          <p:nvPr/>
        </p:nvSpPr>
        <p:spPr>
          <a:xfrm>
            <a:off x="255435" y="4608467"/>
            <a:ext cx="542543" cy="3644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Estrella: 5 puntas 22">
            <a:extLst>
              <a:ext uri="{FF2B5EF4-FFF2-40B4-BE49-F238E27FC236}">
                <a16:creationId xmlns:a16="http://schemas.microsoft.com/office/drawing/2014/main" id="{8860D0FF-F327-4FC6-A4A9-4090604E2EBA}"/>
              </a:ext>
            </a:extLst>
          </p:cNvPr>
          <p:cNvSpPr/>
          <p:nvPr/>
        </p:nvSpPr>
        <p:spPr>
          <a:xfrm>
            <a:off x="5525228" y="6001773"/>
            <a:ext cx="542543" cy="3710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7004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727</Words>
  <Application>Microsoft Office PowerPoint</Application>
  <PresentationFormat>Panorámica</PresentationFormat>
  <Paragraphs>136</Paragraphs>
  <Slides>22</Slides>
  <Notes>19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Noto Sans Symbols</vt:lpstr>
      <vt:lpstr>Calibri</vt:lpstr>
      <vt:lpstr>Roboto</vt:lpstr>
      <vt:lpstr>Garamond</vt:lpstr>
      <vt:lpstr>Courgette</vt:lpstr>
      <vt:lpstr>Arial</vt:lpstr>
      <vt:lpstr>Times New Roman</vt:lpstr>
      <vt:lpstr>Tema de Office</vt:lpstr>
      <vt:lpstr>Paintbrush Picture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CONSEJOS </vt:lpstr>
      <vt:lpstr>Presentación de PowerPoint</vt:lpstr>
      <vt:lpstr>¡Importante!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Fatima</dc:creator>
  <cp:lastModifiedBy>Hugo Sosa</cp:lastModifiedBy>
  <cp:revision>15</cp:revision>
  <dcterms:created xsi:type="dcterms:W3CDTF">2023-02-16T13:09:23Z</dcterms:created>
  <dcterms:modified xsi:type="dcterms:W3CDTF">2025-02-04T11:14:13Z</dcterms:modified>
</cp:coreProperties>
</file>