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322" r:id="rId5"/>
    <p:sldId id="321" r:id="rId6"/>
    <p:sldId id="320" r:id="rId7"/>
    <p:sldId id="318" r:id="rId8"/>
    <p:sldId id="323" r:id="rId9"/>
    <p:sldId id="324" r:id="rId10"/>
    <p:sldId id="325" r:id="rId11"/>
    <p:sldId id="326" r:id="rId12"/>
    <p:sldId id="284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17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14" r:id="rId35"/>
    <p:sldId id="310" r:id="rId36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388" autoAdjust="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3996" y="1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A075B9B5-A043-4145-9B83-83377F084382}" type="datetime1">
              <a:rPr lang="es-ES" smtClean="0"/>
              <a:t>07/08/2026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00AC623C-86E0-4A85-83FB-F4A716956FD4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fld id="{1A94EB6C-064B-4C60-9FAE-6C5FD2E64302}" type="datetime1">
              <a:rPr lang="es-ES" smtClean="0"/>
              <a:pPr/>
              <a:t>07/08/2026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C37D7554-D10C-4E29-B8E6-BB7111FA614F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2342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1980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537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5857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8276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7048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547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930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23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D7554-D10C-4E29-B8E6-BB7111FA614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943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624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88470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87358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4164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0935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3503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7735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6857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2010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4487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37D7554-D10C-4E29-B8E6-BB7111FA614F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8897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rtlCol="0" anchor="b">
            <a:normAutofit/>
          </a:bodyPr>
          <a:lstStyle>
            <a:lvl1pPr>
              <a:defRPr lang="es-ES"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tabla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12" name="Marcador de contenido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es-ES"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4" name="Marcador de título 13">
            <a:extLst>
              <a:ext uri="{FF2B5EF4-FFF2-40B4-BE49-F238E27FC236}">
                <a16:creationId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97463" y="2051976"/>
            <a:ext cx="6180137" cy="3867538"/>
          </a:xfrm>
        </p:spPr>
        <p:txBody>
          <a:bodyPr rtlCol="0">
            <a:normAutofit/>
          </a:bodyPr>
          <a:lstStyle>
            <a:lvl1pPr>
              <a:defRPr lang="es-ES" sz="2000"/>
            </a:lvl1pPr>
          </a:lstStyle>
          <a:p>
            <a:pPr rtl="0"/>
            <a:r>
              <a:rPr lang="es-ES"/>
              <a:t>Haga clic en el icono para agregar una tabla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2 contenidos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 rtlCol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lang="es-ES" sz="2000"/>
            </a:lvl1pPr>
            <a:lvl2pPr>
              <a:lnSpc>
                <a:spcPct val="100000"/>
              </a:lnSpc>
              <a:spcAft>
                <a:spcPts val="600"/>
              </a:spcAft>
              <a:defRPr lang="es-ES"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lang="es-ES" sz="2000"/>
            </a:lvl3pPr>
            <a:lvl4pPr>
              <a:lnSpc>
                <a:spcPct val="100000"/>
              </a:lnSpc>
              <a:spcAft>
                <a:spcPts val="1200"/>
              </a:spcAft>
              <a:defRPr lang="es-ES" sz="2000"/>
            </a:lvl4pPr>
            <a:lvl5pPr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1" name="Marcador de contenido 7">
            <a:extLst>
              <a:ext uri="{FF2B5EF4-FFF2-40B4-BE49-F238E27FC236}">
                <a16:creationId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lang="es-ES"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lang="es-ES" sz="2000"/>
            </a:lvl2pPr>
            <a:lvl3pPr marL="1257300" indent="-342900">
              <a:buFont typeface="Arial" panose="020B0604020202020204" pitchFamily="34" charset="0"/>
              <a:buChar char="•"/>
              <a:defRPr lang="es-ES" sz="2000"/>
            </a:lvl3pPr>
            <a:lvl4pPr marL="1714500" indent="-342900">
              <a:buFont typeface="Arial" panose="020B0604020202020204" pitchFamily="34" charset="0"/>
              <a:buChar char="•"/>
              <a:defRPr lang="es-ES" sz="2000"/>
            </a:lvl4pPr>
            <a:lvl5pPr marL="2171700" indent="-342900"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abla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9" name="Marcador de posición de tabla 8">
            <a:extLst>
              <a:ext uri="{FF2B5EF4-FFF2-40B4-BE49-F238E27FC236}">
                <a16:creationId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87488" y="2057400"/>
            <a:ext cx="9790112" cy="3886200"/>
          </a:xfrm>
        </p:spPr>
        <p:txBody>
          <a:bodyPr rtlCol="0">
            <a:normAutofit/>
          </a:bodyPr>
          <a:lstStyle>
            <a:lvl1pPr>
              <a:defRPr lang="es-ES" sz="2400"/>
            </a:lvl1pPr>
          </a:lstStyle>
          <a:p>
            <a:pPr rtl="0"/>
            <a:r>
              <a:rPr lang="es-ES"/>
              <a:t>Haga clic en el icono para agregar una tabla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rtlCol="0" anchor="b">
            <a:normAutofit/>
          </a:bodyPr>
          <a:lstStyle>
            <a:lvl1pPr>
              <a:defRPr lang="es-ES"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es-ES"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5931-5618-4672-AFAE-54FFA42E8A1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AFDEC-49F0-4E63-BC42-A5B1144FC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83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2" name="Marcador de contenido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rtlCol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imagen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rtlCol="0" anchor="b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 rtlCol="0">
            <a:normAutofit/>
          </a:bodyPr>
          <a:lstStyle>
            <a:lvl1pPr marL="0" indent="0" algn="ctr">
              <a:buNone/>
              <a:defRPr lang="es-ES" sz="2000"/>
            </a:lvl1pPr>
          </a:lstStyle>
          <a:p>
            <a:pPr rtl="0"/>
            <a:r>
              <a:rPr lang="es-ES"/>
              <a:t>Haga clic en el icono para agregar una imagen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subtítulo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rtlCol="0" anchor="b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es-ES" sz="2000"/>
            </a:lvl1pPr>
          </a:lstStyle>
          <a:p>
            <a:pPr rtl="0"/>
            <a:r>
              <a:rPr lang="es-ES"/>
              <a:t>Haga clic en el icono para agregar una imagen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texto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lang="es-ES"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es-ES"/>
              <a:t>Haga clic para agregar un subtítulo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2" name="Marcador de contenido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 secció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rtlCol="0" anchor="b"/>
          <a:lstStyle>
            <a:lvl1pPr algn="ctr"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lang="es-ES"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es-ES"/>
              <a:t>Haga clic para agregar un subtítulo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2 contenidos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2" name="Marcador de contenido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es-ES"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2" name="Marcador de contenido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es-ES"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2 contenidos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4" name="Marcador de contenido 7">
            <a:extLst>
              <a:ext uri="{FF2B5EF4-FFF2-40B4-BE49-F238E27FC236}">
                <a16:creationId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 rtlCol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lang="es-ES"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lang="es-ES"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lang="es-ES"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lang="es-ES"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2" name="Marcador de contenido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es-ES"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imagen y contenido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es-ES" sz="3600"/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3363" y="2061969"/>
            <a:ext cx="4592637" cy="4805362"/>
          </a:xfrm>
        </p:spPr>
        <p:txBody>
          <a:bodyPr rtlCol="0">
            <a:normAutofit/>
          </a:bodyPr>
          <a:lstStyle>
            <a:lvl1pPr marL="0" indent="0" algn="ctr">
              <a:buNone/>
              <a:defRPr lang="es-ES" sz="2000"/>
            </a:lvl1pPr>
          </a:lstStyle>
          <a:p>
            <a:pPr rtl="0"/>
            <a:r>
              <a:rPr lang="es-ES"/>
              <a:t>Haga clic en el icono para agregar una imagen</a:t>
            </a:r>
          </a:p>
        </p:txBody>
      </p:sp>
      <p:sp>
        <p:nvSpPr>
          <p:cNvPr id="12" name="Marcador de contenido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es-ES"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s-ES" sz="20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s-ES"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ES"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ES"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pPr rtl="0"/>
            <a:fld id="{18D65601-5AE2-46FC-B138-694DDD2B510D}" type="slidenum">
              <a:rPr lang="es-ES" smtClean="0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  <p:sldLayoutId id="214748369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ES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s-ES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964" y="690513"/>
            <a:ext cx="2843568" cy="1015664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 err="1"/>
              <a:t>Unit</a:t>
            </a:r>
            <a:r>
              <a:rPr lang="es-ES" dirty="0"/>
              <a:t> 2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F5701BB-4F59-4656-A6DA-75E7A01C0074}"/>
              </a:ext>
            </a:extLst>
          </p:cNvPr>
          <p:cNvSpPr txBox="1"/>
          <p:nvPr/>
        </p:nvSpPr>
        <p:spPr>
          <a:xfrm>
            <a:off x="3747978" y="2199860"/>
            <a:ext cx="5271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Text </a:t>
            </a:r>
            <a:r>
              <a:rPr lang="es-MX" sz="60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Structure</a:t>
            </a:r>
            <a:r>
              <a:rPr lang="es-MX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endParaRPr lang="es-AR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Reference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 items include pronouns (he/she/it/him/they/etc.)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demonstratives (this/that/these/those)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article </a:t>
            </a:r>
            <a:r>
              <a:rPr lang="en-US" sz="3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items like</a:t>
            </a:r>
            <a:r>
              <a:rPr lang="en-US" sz="3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such as</a:t>
            </a: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 can be confirmed by looking back in the text (anaphoric reference) or forward in the text (cataphoric reference)</a:t>
            </a:r>
            <a:endParaRPr lang="es-AR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10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454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Reference - example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energy management system monitors power consumption in a building.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main purpose is to improve energy efficiency</a:t>
            </a: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11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478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Substitution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 lnSpcReduction="10000"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Substitution is the replacement of a linguistic item for another.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used in place of the repetition of a particular item.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items commonly used for substitution in English are: one(s), do, so/not and same. </a:t>
            </a: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12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144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Substitution - example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energy-efficient building consumes less electricity than a conventional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one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does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13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083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Ellipsis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Ellipsis is the omission of elements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Items that can be elided are nouns, verbs and clauses. </a:t>
            </a: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14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688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Ellipsis - example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Can renewable energy reduce carbon emissions?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4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Yes, it can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(...)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.</a:t>
            </a:r>
            <a:b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15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862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Conjunctions 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7653" y="1563757"/>
            <a:ext cx="11092069" cy="5294243"/>
          </a:xfrm>
        </p:spPr>
        <p:txBody>
          <a:bodyPr rtlCol="0">
            <a:normAutofit fontScale="70000" lnSpcReduction="20000"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b="1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US" sz="43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ransitional devices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dirty="0">
                <a:latin typeface="Arial" panose="020B0604020202020204" pitchFamily="34" charset="0"/>
              </a:rPr>
              <a:t>Add more information (and, furthermore, add to that)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dirty="0">
                <a:latin typeface="Arial" panose="020B0604020202020204" pitchFamily="34" charset="0"/>
              </a:rPr>
              <a:t>Elaborate or exemplify (for instance, thus, in other words).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dirty="0">
                <a:latin typeface="Arial" panose="020B0604020202020204" pitchFamily="34" charset="0"/>
              </a:rPr>
              <a:t>Contrast new information with old information (or, on the other hand, however, conversely).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dirty="0">
                <a:latin typeface="Arial" panose="020B0604020202020204" pitchFamily="34" charset="0"/>
              </a:rPr>
              <a:t>Relate to new information (so, consequently, because, for this reason)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dirty="0">
                <a:latin typeface="Arial" panose="020B0604020202020204" pitchFamily="34" charset="0"/>
              </a:rPr>
              <a:t>Express time (formerly, then, in the end, next)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300" dirty="0">
                <a:latin typeface="Arial" panose="020B0604020202020204" pitchFamily="34" charset="0"/>
              </a:rPr>
              <a:t>Summary (by the way, to sum up, to conclude) </a:t>
            </a:r>
            <a:endParaRPr lang="es-AR" sz="4300" dirty="0">
              <a:latin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199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n-US" sz="7000" dirty="0"/>
              <a:t>Conjunction - example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Renewable energy technologies are becoming more affordable.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However,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 initial installation costs may still be high.</a:t>
            </a:r>
            <a:b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702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5DCE095-9BFC-4BD9-9E82-78C5C20C8C7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s-ES" smtClean="0"/>
              <a:pPr rtl="0"/>
              <a:t>18</a:t>
            </a:fld>
            <a:endParaRPr lang="es-ES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12D2C4D-A2F3-4216-9F97-D639FF0B6F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730245"/>
              </p:ext>
            </p:extLst>
          </p:nvPr>
        </p:nvGraphicFramePr>
        <p:xfrm>
          <a:off x="3189978" y="57369"/>
          <a:ext cx="6046787" cy="6800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5386812" imgH="6057285" progId="Word.Document.12">
                  <p:embed/>
                </p:oleObj>
              </mc:Choice>
              <mc:Fallback>
                <p:oleObj name="Document" r:id="rId3" imgW="5386812" imgH="60572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89978" y="57369"/>
                        <a:ext cx="6046787" cy="6800631"/>
                      </a:xfrm>
                      <a:prstGeom prst="rect">
                        <a:avLst/>
                      </a:prstGeom>
                      <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347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Lexical cohesion 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7653" y="1563757"/>
            <a:ext cx="11092069" cy="5294243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“Elegant repetition”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ynonymous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eneral words or phrases</a:t>
            </a: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400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583" y="737115"/>
            <a:ext cx="4640418" cy="540709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sz="5000" b="1" dirty="0"/>
              <a:t>Agenda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BA04E6-CD61-B962-4287-DEC1993C32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88461" y="737115"/>
            <a:ext cx="4449712" cy="540709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n-US" sz="3000" dirty="0"/>
              <a:t>Revision</a:t>
            </a:r>
          </a:p>
          <a:p>
            <a:pPr rtl="0"/>
            <a:r>
              <a:rPr lang="en-US" sz="3000" dirty="0"/>
              <a:t>Icebreaker activity</a:t>
            </a:r>
          </a:p>
          <a:p>
            <a:pPr rtl="0"/>
            <a:r>
              <a:rPr lang="en-US" sz="3000" dirty="0"/>
              <a:t>Text structure</a:t>
            </a:r>
          </a:p>
          <a:p>
            <a:pPr rtl="0"/>
            <a:r>
              <a:rPr lang="en-US" sz="3000" dirty="0"/>
              <a:t>Coffee break</a:t>
            </a:r>
          </a:p>
          <a:p>
            <a:pPr rtl="0"/>
            <a:r>
              <a:rPr lang="en-US" sz="3000" dirty="0"/>
              <a:t>Text structure activity </a:t>
            </a:r>
          </a:p>
          <a:p>
            <a:pPr rtl="0"/>
            <a:r>
              <a:rPr lang="en-US" sz="3000" dirty="0"/>
              <a:t>HW assignment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822037" cy="1427585"/>
          </a:xfrm>
        </p:spPr>
        <p:txBody>
          <a:bodyPr rtlCol="0">
            <a:normAutofit fontScale="90000"/>
          </a:bodyPr>
          <a:lstStyle>
            <a:defPPr>
              <a:defRPr lang="es-ES"/>
            </a:defPPr>
          </a:lstStyle>
          <a:p>
            <a:pPr rtl="0"/>
            <a:r>
              <a:rPr lang="en-US" sz="7000" dirty="0"/>
              <a:t>Lexical cohesion  - example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 fontScale="92500" lnSpcReduction="10000"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energy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identified several opportunities to </a:t>
            </a:r>
            <a:r>
              <a:rPr lang="en-US" sz="4000" dirty="0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efficiency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en-US" sz="40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recommended upgrading equipment and </a:t>
            </a:r>
            <a:r>
              <a:rPr lang="en-US" sz="4000" dirty="0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reducing energy consumption</a:t>
            </a:r>
            <a:endParaRPr lang="es-AR" sz="40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b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A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26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061384-8C2A-AC46-D296-2DF95CBF1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030" y="1219200"/>
            <a:ext cx="10115939" cy="1170801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dirty="0"/>
              <a:t>Text Structure </a:t>
            </a:r>
            <a:r>
              <a:rPr lang="en-US" dirty="0" err="1"/>
              <a:t>Excercises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9D7CFF2-77D2-4597-B7B9-1B5AEC3F8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558" y="2684440"/>
            <a:ext cx="4990883" cy="248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34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3EA656B2-9380-4D77-85A8-D86A0C82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sa Offc Serif Pro"/>
                <a:ea typeface="+mj-ea"/>
                <a:cs typeface="+mj-cs"/>
              </a:rPr>
              <a:t>Text</a:t>
            </a:r>
            <a:endParaRPr lang="es-AR" dirty="0"/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47C015F9-7BFB-4F60-AC2B-D5E2D0F823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8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Energy efficiency and energy conservation: An analysis of global research trends, disparities, and future directions</a:t>
            </a:r>
          </a:p>
          <a:p>
            <a:endParaRPr lang="es-AR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8AEF9B6A-D1BD-4759-9684-FB4F5AAFAE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s-MX" sz="4000" i="1" dirty="0" err="1"/>
              <a:t>Where</a:t>
            </a:r>
            <a:r>
              <a:rPr lang="es-MX" sz="4000" i="1" dirty="0"/>
              <a:t> </a:t>
            </a:r>
            <a:r>
              <a:rPr lang="es-MX" sz="4000" i="1" dirty="0" err="1"/>
              <a:t>would</a:t>
            </a:r>
            <a:r>
              <a:rPr lang="es-MX" sz="4000" i="1" dirty="0"/>
              <a:t> </a:t>
            </a:r>
            <a:r>
              <a:rPr lang="es-MX" sz="4000" i="1" dirty="0" err="1"/>
              <a:t>you</a:t>
            </a:r>
            <a:r>
              <a:rPr lang="es-MX" sz="4000" i="1" dirty="0"/>
              <a:t> </a:t>
            </a:r>
            <a:r>
              <a:rPr lang="es-MX" sz="4000" i="1" dirty="0" err="1"/>
              <a:t>find</a:t>
            </a:r>
            <a:r>
              <a:rPr lang="es-MX" sz="4000" i="1" dirty="0"/>
              <a:t> </a:t>
            </a:r>
            <a:r>
              <a:rPr lang="es-MX" sz="4000" i="1" dirty="0" err="1"/>
              <a:t>this</a:t>
            </a:r>
            <a:r>
              <a:rPr lang="es-MX" sz="4000" i="1" dirty="0"/>
              <a:t> </a:t>
            </a:r>
            <a:r>
              <a:rPr lang="es-MX" sz="4000" i="1" dirty="0" err="1"/>
              <a:t>text</a:t>
            </a:r>
            <a:r>
              <a:rPr lang="es-MX" sz="4000" i="1" dirty="0"/>
              <a:t>? </a:t>
            </a:r>
            <a:endParaRPr lang="es-AR" sz="4000" i="1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47AF2A-81E0-46D4-953A-80F64509BB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s-ES" smtClean="0"/>
              <a:pPr rtl="0"/>
              <a:t>22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0F9F8A5-7CF6-468F-BF00-D90621637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334" y="3562351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21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37DF9F-2FC1-4EDA-95C1-60908D8C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Understanding the text as discourse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EF22EC-02B3-42AE-92A1-1173040206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genre of this text?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its main topic?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author's purpose?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is the intended audience?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would you expect to find this text?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A75CE1-205C-4FC0-8A66-CFFFF484A98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46480" y="2057400"/>
            <a:ext cx="4609399" cy="4119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 the context and answer the following questions.</a:t>
            </a:r>
            <a:endParaRPr lang="es-AR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A723A0-0306-4655-BD1A-261212BAF53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s-ES" smtClean="0"/>
              <a:pPr rtl="0"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9835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37DF9F-2FC1-4EDA-95C1-60908D8C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Text organization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EF22EC-02B3-42AE-92A1-1173040206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62500" lnSpcReduction="20000"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r>
              <a:rPr lang="es-AR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s-AR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endParaRPr lang="es-A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s-AR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s-AR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s-AR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s-AR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AR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Implications</a:t>
            </a:r>
            <a:endParaRPr lang="es-A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A75CE1-205C-4FC0-8A66-CFFFF484A98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5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 the function with the sentence by identifying which part of the abstract performs each function.</a:t>
            </a:r>
            <a:endParaRPr lang="es-AR" sz="25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A723A0-0306-4655-BD1A-261212BAF53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671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86C02-D23C-4404-8B30-DE458779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endParaRPr lang="es-A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F2479-95DE-45C9-916A-FAA7D9E84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domains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disparity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insights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9A98-FAA1-45D0-96A6-40FBAD4F90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5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Find the referent expressions and identify what they refer to.</a:t>
            </a:r>
            <a:endParaRPr lang="es-AR" sz="2500" i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82180-B098-4363-B4D0-FF90C1F96C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es-ES" smtClean="0"/>
              <a:pPr rtl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3327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86C02-D23C-4404-8B30-DE458779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>
                <a:latin typeface="Arial" panose="020B0604020202020204" pitchFamily="34" charset="0"/>
                <a:cs typeface="Arial" panose="020B0604020202020204" pitchFamily="34" charset="0"/>
              </a:rPr>
              <a:t>Conjunctions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s-A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F2479-95DE-45C9-916A-FAA7D9E84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Whearas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AR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9A98-FAA1-45D0-96A6-40FBAD4F90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Identify the relationship of the conjunctions below and complete the table.</a:t>
            </a:r>
            <a:endParaRPr lang="es-AR" sz="5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5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AR" sz="2500" i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82180-B098-4363-B4D0-FF90C1F96C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665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86C02-D23C-4404-8B30-DE458779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Lexical cohesion 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F2479-95DE-45C9-916A-FAA7D9E84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500" dirty="0"/>
              <a:t>Energy efficiency</a:t>
            </a:r>
          </a:p>
          <a:p>
            <a:endParaRPr lang="es-MX" sz="2500" dirty="0"/>
          </a:p>
          <a:p>
            <a:r>
              <a:rPr lang="es-AR" sz="2500" dirty="0"/>
              <a:t>Energy </a:t>
            </a:r>
            <a:r>
              <a:rPr lang="es-AR" sz="2500" dirty="0" err="1"/>
              <a:t>conservation</a:t>
            </a:r>
            <a:endParaRPr lang="es-AR" sz="2500" dirty="0"/>
          </a:p>
          <a:p>
            <a:endParaRPr lang="es-AR" sz="2500" dirty="0"/>
          </a:p>
          <a:p>
            <a:r>
              <a:rPr lang="es-AR" sz="2500" dirty="0" err="1"/>
              <a:t>Research</a:t>
            </a:r>
            <a:r>
              <a:rPr lang="es-AR" sz="2500" dirty="0"/>
              <a:t> </a:t>
            </a:r>
          </a:p>
          <a:p>
            <a:endParaRPr lang="es-AR" sz="2500" dirty="0"/>
          </a:p>
          <a:p>
            <a:r>
              <a:rPr lang="es-AR" sz="2500" dirty="0" err="1"/>
              <a:t>Sustainability</a:t>
            </a:r>
            <a:r>
              <a:rPr lang="es-AR" sz="2500" dirty="0"/>
              <a:t>  </a:t>
            </a:r>
          </a:p>
          <a:p>
            <a:endParaRPr lang="es-AR" dirty="0"/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9A98-FAA1-45D0-96A6-40FBAD4F90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 the lexical chains and identify words referring to the same concept.</a:t>
            </a:r>
            <a:endParaRPr lang="es-AR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5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AR" sz="2500" i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82180-B098-4363-B4D0-FF90C1F96C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5447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86C02-D23C-4404-8B30-DE458779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Reading comprehension – True or False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F2479-95DE-45C9-916A-FAA7D9E84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 studies focus on energy conservation.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database used was Scopus.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analysis covered forty years.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behavior receives considerable research attention.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9A98-FAA1-45D0-96A6-40FBAD4F90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5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 if the statements are True or False. </a:t>
            </a:r>
            <a:endParaRPr lang="es-AR" sz="25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s-AR" sz="2500" i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82180-B098-4363-B4D0-FF90C1F96C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113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86C02-D23C-4404-8B30-DE458779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Reading comprehension – Questions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F2479-95DE-45C9-916A-FAA7D9E84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is presented?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was done?	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was it done?	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was found?	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is it important?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9A98-FAA1-45D0-96A6-40FBAD4F90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500" i="1" dirty="0">
                <a:latin typeface="Arial" panose="020B0604020202020204" pitchFamily="34" charset="0"/>
                <a:cs typeface="Times New Roman" panose="02020603050405020304" pitchFamily="18" charset="0"/>
              </a:rPr>
              <a:t>Answer the questions. </a:t>
            </a:r>
            <a:endParaRPr lang="es-AR" sz="2500" i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82180-B098-4363-B4D0-FF90C1F96C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45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9D0E47E-D228-15EB-5886-33E9AA18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811" y="489789"/>
            <a:ext cx="5000318" cy="1577009"/>
          </a:xfrm>
        </p:spPr>
        <p:txBody>
          <a:bodyPr rtlCol="0">
            <a:normAutofit fontScale="90000"/>
          </a:bodyPr>
          <a:lstStyle>
            <a:defPPr>
              <a:defRPr lang="es-ES"/>
            </a:defPPr>
          </a:lstStyle>
          <a:p>
            <a:pPr rtl="0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5CDA6F0-5A55-4DC7-B33A-87A4E5167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233" y="1278294"/>
            <a:ext cx="2857500" cy="28575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68471AB-544D-4201-B8D3-95F6441E0C30}"/>
              </a:ext>
            </a:extLst>
          </p:cNvPr>
          <p:cNvSpPr txBox="1"/>
          <p:nvPr/>
        </p:nvSpPr>
        <p:spPr>
          <a:xfrm>
            <a:off x="1031464" y="489789"/>
            <a:ext cx="5897217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+mj-lt"/>
                <a:ea typeface="+mj-ea"/>
                <a:cs typeface="+mj-cs"/>
              </a:rPr>
              <a:t>Questions:</a:t>
            </a:r>
            <a:br>
              <a:rPr lang="en-US" sz="3200" dirty="0">
                <a:latin typeface="+mj-lt"/>
                <a:ea typeface="+mj-ea"/>
                <a:cs typeface="+mj-cs"/>
              </a:rPr>
            </a:br>
            <a:br>
              <a:rPr lang="en-US" sz="3200" dirty="0">
                <a:latin typeface="+mj-lt"/>
                <a:ea typeface="+mj-ea"/>
                <a:cs typeface="+mj-cs"/>
              </a:rPr>
            </a:br>
            <a:r>
              <a:rPr lang="en-US" sz="3200" dirty="0">
                <a:latin typeface="+mj-lt"/>
                <a:ea typeface="+mj-ea"/>
                <a:cs typeface="+mj-cs"/>
              </a:rPr>
              <a:t>What is text?</a:t>
            </a:r>
          </a:p>
          <a:p>
            <a:endParaRPr lang="en-US" sz="3200" dirty="0">
              <a:latin typeface="+mj-lt"/>
              <a:ea typeface="+mj-ea"/>
              <a:cs typeface="+mj-cs"/>
            </a:endParaRPr>
          </a:p>
          <a:p>
            <a:r>
              <a:rPr lang="en-US" sz="3200" dirty="0">
                <a:latin typeface="+mj-lt"/>
                <a:ea typeface="+mj-ea"/>
                <a:cs typeface="+mj-cs"/>
              </a:rPr>
              <a:t>What text types can you mention? </a:t>
            </a:r>
          </a:p>
          <a:p>
            <a:endParaRPr lang="en-US" sz="3200" dirty="0">
              <a:latin typeface="+mj-lt"/>
              <a:ea typeface="+mj-ea"/>
              <a:cs typeface="+mj-cs"/>
            </a:endParaRPr>
          </a:p>
          <a:p>
            <a:r>
              <a:rPr lang="en-US" sz="3200" dirty="0">
                <a:latin typeface="+mj-lt"/>
                <a:ea typeface="+mj-ea"/>
                <a:cs typeface="+mj-cs"/>
              </a:rPr>
              <a:t>What features help you identify text types? </a:t>
            </a:r>
          </a:p>
          <a:p>
            <a:endParaRPr lang="en-US" sz="3200" dirty="0">
              <a:latin typeface="+mj-lt"/>
              <a:ea typeface="+mj-ea"/>
              <a:cs typeface="+mj-cs"/>
            </a:endParaRPr>
          </a:p>
          <a:p>
            <a:r>
              <a:rPr lang="en-US" sz="3200" dirty="0">
                <a:latin typeface="+mj-lt"/>
                <a:ea typeface="+mj-ea"/>
                <a:cs typeface="+mj-cs"/>
              </a:rPr>
              <a:t>What language features are common in different types of text?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52118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86C02-D23C-4404-8B30-DE458779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Reading comprehension – Discussion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F2479-95DE-45C9-916A-FAA7D9E84E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do you think research focuses more on EE than EC?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do you think is more important for sustainability? 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technology alone solve energy problems?</a:t>
            </a: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  <a:p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9A98-FAA1-45D0-96A6-40FBAD4F90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500" i="1" dirty="0">
                <a:latin typeface="Arial" panose="020B0604020202020204" pitchFamily="34" charset="0"/>
                <a:cs typeface="Times New Roman" panose="02020603050405020304" pitchFamily="18" charset="0"/>
              </a:rPr>
              <a:t>Answer the questions and explain your personal views. </a:t>
            </a:r>
            <a:endParaRPr lang="es-AR" sz="2500" i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82180-B098-4363-B4D0-FF90C1F96C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s-ES" sz="1200" b="1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2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92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52EF1C1-5933-D909-38D2-D22F630A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n-US" b="1" dirty="0"/>
              <a:t>Homework Assignment 2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1D94129-1999-7159-E6E3-7D6C478655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31</a:t>
            </a:fld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B3004F-891E-E0B4-FC2D-A5949EC33A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28300" y="1484243"/>
            <a:ext cx="10645648" cy="5111270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5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Identify examples of cohesive devices (formal links) in the research paper you selected last week.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 at least 4 examples of each cohesive device: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 – Substitution – </a:t>
            </a:r>
            <a:r>
              <a:rPr lang="en-US" sz="25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llipsis – Conjunctions – Lexical cohesion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5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 your findings in the link provided (Drive) </a:t>
            </a:r>
            <a:endParaRPr lang="en-US" sz="2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tabLst>
                <a:tab pos="457200" algn="l"/>
              </a:tabLst>
            </a:pPr>
            <a:endParaRPr lang="es-A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3DA512-4861-4DCF-98C8-3ED05E1F7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730" y="4476258"/>
            <a:ext cx="2290970" cy="229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0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178" y="4141304"/>
            <a:ext cx="4592101" cy="2126974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r>
              <a:rPr lang="es-ES" dirty="0"/>
              <a:t>!</a:t>
            </a:r>
            <a:br>
              <a:rPr lang="es-ES" dirty="0"/>
            </a:br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5F08C57-569F-4013-9D1E-2A1878765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499" y="2093429"/>
            <a:ext cx="47625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7000" dirty="0"/>
              <a:t>Text</a:t>
            </a:r>
            <a:r>
              <a:rPr lang="es-ES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85108" y="1835426"/>
            <a:ext cx="10172005" cy="5022574"/>
          </a:xfrm>
        </p:spPr>
        <p:txBody>
          <a:bodyPr rtlCol="0">
            <a:normAutofit fontScale="92500" lnSpcReduction="20000"/>
          </a:bodyPr>
          <a:lstStyle>
            <a:defPPr>
              <a:defRPr lang="es-ES"/>
            </a:defPPr>
          </a:lstStyle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text is a unit of language in use.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refers to any passage, spoken or written, of whatever length, that forms a unified whole.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Texts are complete in terms of communicative meaning.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Articles, recipes, poems, dialogues, and road signs are some examples of text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(Halliday &amp; Hasan, 1976). </a:t>
            </a: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615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Discourse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172005" cy="4779965"/>
          </a:xfrm>
        </p:spPr>
        <p:txBody>
          <a:bodyPr rtlCol="0">
            <a:normAutofit fontScale="92500" lnSpcReduction="10000"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meaning of a text is accomplished when it is actively employed in a context of use.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This process of activation of a text by relating it to the context of use is called discourse. 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(Cook, 1989). </a:t>
            </a: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5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82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Contexts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172005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nternal linguistic context: built up by the language patterns inside the text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</a:rPr>
              <a:t>E</a:t>
            </a: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xternal non-linguistic context: ideas and experiences in the world outside the text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(Cook, 1989). </a:t>
            </a: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6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7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External context 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 fontScale="77500" lnSpcReduction="20000"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text type, or genre (for example: an election poster, a recipe, a newspaper article)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topic, purpose, and function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immediate temporary and physical setting of the text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text´s wider social, cultural, and historical setting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identities, knowledge, emotions, abilities, beliefs, and assumptions of the writer (speaker) and reader (hearer)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relationship holding between the writer (speaker) and reader (hearer)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association with other similar or related text types (intertextuality)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7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790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n-US" sz="7000" dirty="0"/>
              <a:t>Internal context  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9997" y="1815547"/>
            <a:ext cx="10903707" cy="47799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Formal links within the text which </a:t>
            </a:r>
            <a:r>
              <a:rPr lang="en-US" sz="3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coherence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Coherence is the trait that makes any text easily understandable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Coherence can be created by means of cohesive devices or factors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(Halliday &amp; Hasan, 1976; Cook, 1989; McCarthy, 1991). </a:t>
            </a:r>
            <a:endParaRPr lang="en-US" sz="25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8D65601-5AE2-46FC-B138-694DDD2B510D}" type="slidenum">
              <a:rPr lang="es-ES" smtClean="0"/>
              <a:pPr rtl="0"/>
              <a:t>8</a:t>
            </a:fld>
            <a:endParaRPr lang="es-ES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D12C14E-59C3-4413-BA51-E3B4EA09061B}"/>
              </a:ext>
            </a:extLst>
          </p:cNvPr>
          <p:cNvCxnSpPr/>
          <p:nvPr/>
        </p:nvCxnSpPr>
        <p:spPr>
          <a:xfrm>
            <a:off x="5764696" y="1931437"/>
            <a:ext cx="662608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E536E4B-CE70-4221-A44B-C7619F974150}"/>
              </a:ext>
            </a:extLst>
          </p:cNvPr>
          <p:cNvCxnSpPr/>
          <p:nvPr/>
        </p:nvCxnSpPr>
        <p:spPr>
          <a:xfrm>
            <a:off x="5632174" y="1815548"/>
            <a:ext cx="1311965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46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s-ES" sz="6000" b="1" dirty="0"/>
              <a:t>Cohesive Devices</a:t>
            </a:r>
            <a:endParaRPr lang="en-US" altLang="es-ES" sz="6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dirty="0"/>
              <a:t>Grammatical cohesion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s-ES" sz="4000" dirty="0"/>
              <a:t>Reference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s-ES" sz="4000" dirty="0"/>
              <a:t>Substitution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s-ES" sz="4000" dirty="0"/>
              <a:t>Ellipsis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s-ES" sz="4000" dirty="0"/>
              <a:t>Conjunction</a:t>
            </a:r>
            <a:r>
              <a:rPr lang="en-US" altLang="es-ES" dirty="0"/>
              <a:t> 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n-US" sz="4000" dirty="0"/>
              <a:t>Lexical cohesion</a:t>
            </a:r>
            <a:r>
              <a:rPr lang="en-US" dirty="0"/>
              <a:t> </a:t>
            </a:r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n-US" sz="4000" dirty="0"/>
              <a:t>Reiteration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n-US" sz="4000" dirty="0"/>
              <a:t>Collocations </a:t>
            </a:r>
          </a:p>
          <a:p>
            <a:endParaRPr lang="en-US" dirty="0"/>
          </a:p>
        </p:txBody>
      </p:sp>
      <p:cxnSp>
        <p:nvCxnSpPr>
          <p:cNvPr id="11" name="Conector recto 10"/>
          <p:cNvCxnSpPr/>
          <p:nvPr/>
        </p:nvCxnSpPr>
        <p:spPr>
          <a:xfrm>
            <a:off x="5997575" y="2505075"/>
            <a:ext cx="0" cy="3684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 flipV="1">
            <a:off x="839788" y="2394857"/>
            <a:ext cx="9378269" cy="1102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4908177" y="6189663"/>
            <a:ext cx="69117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500" dirty="0"/>
              <a:t>Halliday and Hasan, 1976</a:t>
            </a:r>
          </a:p>
        </p:txBody>
      </p:sp>
    </p:spTree>
    <p:extLst>
      <p:ext uri="{BB962C8B-B14F-4D97-AF65-F5344CB8AC3E}">
        <p14:creationId xmlns:p14="http://schemas.microsoft.com/office/powerpoint/2010/main" val="397740087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72938358_TF78544816_Win32" id="{F7DF2122-05DF-4CDF-B3A6-D5E00D0C75A7}" vid="{E9104974-5C15-44EA-AD12-B38446D3CE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DB7358-0BCB-4DEB-B717-C1D7CC555F05}">
  <ds:schemaRefs>
    <ds:schemaRef ds:uri="http://schemas.microsoft.com/office/2006/documentManagement/types"/>
    <ds:schemaRef ds:uri="16c05727-aa75-4e4a-9b5f-8a80a1165891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conferencia moderna</Template>
  <TotalTime>126</TotalTime>
  <Words>1079</Words>
  <Application>Microsoft Office PowerPoint</Application>
  <PresentationFormat>Widescreen</PresentationFormat>
  <Paragraphs>245</Paragraphs>
  <Slides>32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Symbol</vt:lpstr>
      <vt:lpstr>Times New Roman</vt:lpstr>
      <vt:lpstr>Tisa Offc Serif Pro</vt:lpstr>
      <vt:lpstr>Univers Light</vt:lpstr>
      <vt:lpstr>Wingdings</vt:lpstr>
      <vt:lpstr>Personalizar</vt:lpstr>
      <vt:lpstr>Document</vt:lpstr>
      <vt:lpstr>Unit 2 </vt:lpstr>
      <vt:lpstr>Agenda</vt:lpstr>
      <vt:lpstr>     </vt:lpstr>
      <vt:lpstr>Text </vt:lpstr>
      <vt:lpstr>Discourse </vt:lpstr>
      <vt:lpstr>Contexts </vt:lpstr>
      <vt:lpstr>External context  </vt:lpstr>
      <vt:lpstr>Internal context  </vt:lpstr>
      <vt:lpstr>Cohesive Devices</vt:lpstr>
      <vt:lpstr>Reference </vt:lpstr>
      <vt:lpstr>Reference - example</vt:lpstr>
      <vt:lpstr>Substitution</vt:lpstr>
      <vt:lpstr>Substitution - example</vt:lpstr>
      <vt:lpstr>Ellipsis </vt:lpstr>
      <vt:lpstr>Ellipsis - example </vt:lpstr>
      <vt:lpstr>Conjunctions  </vt:lpstr>
      <vt:lpstr>Conjunction - example </vt:lpstr>
      <vt:lpstr>PowerPoint Presentation</vt:lpstr>
      <vt:lpstr>Lexical cohesion  </vt:lpstr>
      <vt:lpstr>Lexical cohesion  - example </vt:lpstr>
      <vt:lpstr>Text Structure Excercises</vt:lpstr>
      <vt:lpstr>Text</vt:lpstr>
      <vt:lpstr>Understanding the text as discourse</vt:lpstr>
      <vt:lpstr>Text organization </vt:lpstr>
      <vt:lpstr>Reference </vt:lpstr>
      <vt:lpstr>Conjunctions  </vt:lpstr>
      <vt:lpstr>Lexical cohesion   </vt:lpstr>
      <vt:lpstr>Reading comprehension – True or False</vt:lpstr>
      <vt:lpstr>Reading comprehension – Questions </vt:lpstr>
      <vt:lpstr>Reading comprehension – Discussion  </vt:lpstr>
      <vt:lpstr>Homework Assignment 2 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básica</dc:title>
  <dc:creator>Usuario</dc:creator>
  <cp:lastModifiedBy>ACER</cp:lastModifiedBy>
  <cp:revision>13</cp:revision>
  <dcterms:created xsi:type="dcterms:W3CDTF">2026-08-06T11:48:43Z</dcterms:created>
  <dcterms:modified xsi:type="dcterms:W3CDTF">2026-08-07T19:31:42Z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