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5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9" r:id="rId19"/>
    <p:sldId id="282" r:id="rId20"/>
    <p:sldId id="283" r:id="rId21"/>
    <p:sldId id="284" r:id="rId22"/>
    <p:sldId id="285" r:id="rId23"/>
    <p:sldId id="286" r:id="rId24"/>
    <p:sldId id="260" r:id="rId25"/>
    <p:sldId id="262" r:id="rId26"/>
    <p:sldId id="287" r:id="rId27"/>
    <p:sldId id="288" r:id="rId28"/>
    <p:sldId id="289" r:id="rId29"/>
    <p:sldId id="290" r:id="rId30"/>
    <p:sldId id="263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6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EC53-06FA-4A5D-9B97-025440594860}" type="datetimeFigureOut">
              <a:rPr lang="es-AR" smtClean="0"/>
              <a:t>12/10/2021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EF15-F4D7-4328-9EA1-672FC67C85B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0EF15-F4D7-4328-9EA1-672FC67C85BB}" type="slidenum">
              <a:rPr lang="es-AR" smtClean="0"/>
              <a:t>7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938" y="4797425"/>
            <a:ext cx="4537075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589588"/>
            <a:ext cx="4537075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35713" y="1412875"/>
            <a:ext cx="1908175" cy="5445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1412875"/>
            <a:ext cx="5572125" cy="5445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12/10/2021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370363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7225" y="2133600"/>
            <a:ext cx="37052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412875"/>
            <a:ext cx="74882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33600"/>
            <a:ext cx="75612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4941168"/>
            <a:ext cx="7704856" cy="893763"/>
          </a:xfrm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Parte 2: 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Modulación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Angular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979712" y="692696"/>
            <a:ext cx="788436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charset="0"/>
                <a:ea typeface="+mj-ea"/>
                <a:cs typeface="+mj-cs"/>
              </a:rPr>
              <a:t>IC 323 -Comunicación de Datos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charset="0"/>
              <a:ea typeface="+mj-ea"/>
              <a:cs typeface="+mj-cs"/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2015208" y="2420888"/>
            <a:ext cx="7128792" cy="503237"/>
          </a:xfrm>
          <a:effectLst/>
        </p:spPr>
        <p:txBody>
          <a:bodyPr/>
          <a:lstStyle/>
          <a:p>
            <a:pPr>
              <a:spcBef>
                <a:spcPct val="0"/>
              </a:spcBef>
            </a:pPr>
            <a:r>
              <a:rPr lang="es-AR" sz="40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Unidad N°5: 	</a:t>
            </a:r>
          </a:p>
          <a:p>
            <a:pPr>
              <a:spcBef>
                <a:spcPct val="0"/>
              </a:spcBef>
            </a:pPr>
            <a:r>
              <a:rPr lang="es-AR" sz="40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 Analógica, </a:t>
            </a:r>
          </a:p>
          <a:p>
            <a:pPr>
              <a:spcBef>
                <a:spcPct val="0"/>
              </a:spcBef>
            </a:pPr>
            <a:r>
              <a:rPr lang="es-AR" sz="40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		de Pulso y Digital</a:t>
            </a:r>
            <a:endParaRPr lang="es-AR" sz="40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8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762" y="332656"/>
            <a:ext cx="7488238" cy="5080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FM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banda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angosta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266" y="980728"/>
            <a:ext cx="7561262" cy="4724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senoidal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</a:t>
            </a: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pico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479557" cy="6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742928" cy="116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1487198" cy="6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991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762" y="332656"/>
            <a:ext cx="7488238" cy="5080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FM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banda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angosta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7216" y="1124744"/>
            <a:ext cx="7056784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está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dada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Resultando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</a:t>
            </a: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identidades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trigonométricas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64540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783886" cy="5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479" y="5517232"/>
            <a:ext cx="8027521" cy="5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299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762" y="188640"/>
            <a:ext cx="7488238" cy="5080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FM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banda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angosta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258" y="836712"/>
            <a:ext cx="7561262" cy="4724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l-GR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mucho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menor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1</a:t>
            </a: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l-GR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mucho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menor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1,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llamada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condición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FM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angosta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(narrowband FM - NBFM)y se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 general </a:t>
            </a:r>
            <a:r>
              <a:rPr lang="el-GR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&lt;0,2</a:t>
            </a:r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4068921" cy="11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6701212" cy="6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4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6638" cy="5080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FM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banda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angosta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980728"/>
            <a:ext cx="7488832" cy="506916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Comparando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con AM</a:t>
            </a: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l-GR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llamado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índice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Existen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similitudes y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entre AM y NBFM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quedan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evidencia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considernado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representación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fasorial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78707"/>
            <a:ext cx="5790237" cy="5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8787"/>
            <a:ext cx="5742386" cy="5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86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488238" cy="508000"/>
          </a:xfrm>
        </p:spPr>
        <p:txBody>
          <a:bodyPr/>
          <a:lstStyle/>
          <a:p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Representación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Fasorial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268760"/>
            <a:ext cx="6120730" cy="4724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y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6646091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6466636" cy="131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261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85392" y="0"/>
            <a:ext cx="6779096" cy="1143000"/>
          </a:xfrm>
        </p:spPr>
        <p:txBody>
          <a:bodyPr/>
          <a:lstStyle/>
          <a:p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Representación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Fasorial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71192" y="2492896"/>
            <a:ext cx="7272808" cy="4365104"/>
          </a:xfrm>
        </p:spPr>
        <p:txBody>
          <a:bodyPr>
            <a:normAutofit fontScale="92500"/>
          </a:bodyPr>
          <a:lstStyle/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AM cambia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amplitud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sin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 NBFM se produce un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con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muy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poco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cambio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amplitud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496" y="1124744"/>
            <a:ext cx="8001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69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6290" y="188640"/>
            <a:ext cx="7488238" cy="508000"/>
          </a:xfrm>
        </p:spPr>
        <p:txBody>
          <a:bodyPr/>
          <a:lstStyle/>
          <a:p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Generación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señales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NBFM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258" y="980728"/>
            <a:ext cx="7561262" cy="4724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suma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cuadradura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lugar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sugiere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forma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generar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usando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desfasadores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balanceados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6291629" cy="29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467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96744" cy="508000"/>
          </a:xfrm>
        </p:spPr>
        <p:txBody>
          <a:bodyPr/>
          <a:lstStyle/>
          <a:p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NBFM en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Resumen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908720"/>
            <a:ext cx="7308304" cy="506916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igual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AM, NBFM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ejemplo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lineal</a:t>
            </a: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AM, en NBFM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agrega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cuadratura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con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Ambas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requieren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>
              <a:buNone/>
            </a:pP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>
              <a:buNone/>
            </a:pP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índice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FM,                      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debe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ser 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menor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0,2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NBFM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1262295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73216"/>
            <a:ext cx="1962900" cy="78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28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4216" y="544736"/>
            <a:ext cx="7380312" cy="5080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FM de Banda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Ancha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: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Comentarios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sobre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la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Densidad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Espectral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716832"/>
            <a:ext cx="6933456" cy="514116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ara un </a:t>
            </a:r>
            <a:r>
              <a:rPr lang="el-GR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no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pequeño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Transformada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Fourier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g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eneral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angular no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evaluarse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Restringiendo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análisis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seniodes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puras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resulta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AM,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existen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infinitas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laterales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Sin embargo,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superiores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despreciarse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considerarse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potencia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está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contenida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finito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836712"/>
            <a:ext cx="6984776" cy="4724400"/>
          </a:xfrm>
        </p:spPr>
        <p:txBody>
          <a:bodyPr/>
          <a:lstStyle/>
          <a:p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Regla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Carson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2705553" cy="5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587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692696"/>
            <a:ext cx="7488238" cy="508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Modulación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Angular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772816"/>
            <a:ext cx="7561262" cy="472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senoidal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ser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alterada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modificando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amplitud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y/o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ángulo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 AM se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analizó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los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cambios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amplitud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ahora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serán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tratados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los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cambios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(a(t)=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cte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.)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4049613" cy="4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703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Ejemplo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124744"/>
            <a:ext cx="6984776" cy="47244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10 MHz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senoidal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pico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50 KHz. Determine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aproximado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514350" indent="-514350" algn="just">
              <a:buAutoNum type="alphaLcParenR"/>
            </a:pP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500 KHz,</a:t>
            </a:r>
          </a:p>
          <a:p>
            <a:pPr marL="514350" indent="-514350" algn="just">
              <a:buAutoNum type="alphaLcParenR"/>
            </a:pP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500 Hz,</a:t>
            </a:r>
          </a:p>
          <a:p>
            <a:pPr marL="514350" indent="-514350" algn="just">
              <a:buAutoNum type="alphaLcParenR"/>
            </a:pP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10 KHz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4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876256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Ejemplo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7106773" cy="16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04" y="3356992"/>
            <a:ext cx="8281396" cy="121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7742340" cy="5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40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4" y="260648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Transmisiones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comerciales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en FM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196752"/>
            <a:ext cx="7308304" cy="514116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Las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ventajas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NBFM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AM son:</a:t>
            </a:r>
          </a:p>
          <a:p>
            <a:pPr lvl="1"/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Respuesta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0 Hz, </a:t>
            </a:r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importante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telemetría</a:t>
            </a: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lvl="1"/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Rechazo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grandes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pulsos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ruido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usa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sobre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telemetría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comunicaciones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móviles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radiodifusión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comercial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asignan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separadas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200 KHz, en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intervalo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88-108 MHz, y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fija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pico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75  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K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Hz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4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5762" y="332656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Transmisiones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comerciales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FM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196752"/>
            <a:ext cx="7236296" cy="492514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Este mayor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(AM solo 10 KHz),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permite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transmisiones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alta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fidelidad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Suponiendo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15 KHz (valor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típico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audio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transmisiones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FM),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regla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Carson da</a:t>
            </a:r>
          </a:p>
          <a:p>
            <a:pPr algn="just">
              <a:buNone/>
            </a:pP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>
              <a:buNone/>
            </a:pP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permite</a:t>
            </a:r>
            <a:r>
              <a:rPr lang="en-US" sz="2600" dirty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transmitir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además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del audio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convensional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multipexación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estereo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información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adicional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3285472" cy="5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53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Análisis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potencia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en FM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052736"/>
            <a:ext cx="6984776" cy="4724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senoidal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valor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cuadrático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medio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expresión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muestra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potencia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promedio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total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constante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y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distribuye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netre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laterales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s-A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776567" cy="4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2129307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852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488238" cy="508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Generación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señales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de FM de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banda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ancha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484784"/>
            <a:ext cx="7200800" cy="4724400"/>
          </a:xfrm>
        </p:spPr>
        <p:txBody>
          <a:bodyPr/>
          <a:lstStyle/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forma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generar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primero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NBFM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luego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utilizar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multiplexación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aumentar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índice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los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valores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deseados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indirecto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</a:t>
            </a:r>
          </a:p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Otro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directo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variar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directamente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con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17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084590" cy="508000"/>
          </a:xfrm>
        </p:spPr>
        <p:txBody>
          <a:bodyPr/>
          <a:lstStyle/>
          <a:p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FM </a:t>
            </a:r>
            <a:r>
              <a:rPr lang="en-US" sz="34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ndirecta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124744"/>
            <a:ext cx="7164288" cy="4853136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mostrado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NBFM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relativamente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fácil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Pero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restricto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l-GR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&lt;0,5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4768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303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93059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0"/>
            <a:ext cx="5544616" cy="1143000"/>
          </a:xfrm>
        </p:spPr>
        <p:txBody>
          <a:bodyPr/>
          <a:lstStyle/>
          <a:p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FM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indirecta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908720"/>
            <a:ext cx="7308304" cy="4525963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generar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debe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utilizarse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multiplicador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aumente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índice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dispositivo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nolineal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ejemplo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cuadrático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: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36512" y="5805264"/>
            <a:ext cx="3240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 </a:t>
            </a:r>
            <a:r>
              <a:rPr lang="en-US" dirty="0" err="1" smtClean="0">
                <a:solidFill>
                  <a:schemeClr val="bg2"/>
                </a:solidFill>
              </a:rPr>
              <a:t>frecuencia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portadora</a:t>
            </a:r>
            <a:r>
              <a:rPr lang="en-US" dirty="0" smtClean="0">
                <a:solidFill>
                  <a:schemeClr val="bg2"/>
                </a:solidFill>
              </a:rPr>
              <a:t> y el </a:t>
            </a:r>
            <a:r>
              <a:rPr lang="en-US" dirty="0" err="1" smtClean="0">
                <a:solidFill>
                  <a:schemeClr val="bg2"/>
                </a:solidFill>
              </a:rPr>
              <a:t>indice</a:t>
            </a:r>
            <a:r>
              <a:rPr lang="en-US" dirty="0" smtClean="0">
                <a:solidFill>
                  <a:schemeClr val="bg2"/>
                </a:solidFill>
              </a:rPr>
              <a:t> de </a:t>
            </a:r>
            <a:r>
              <a:rPr lang="en-US" dirty="0" err="1" smtClean="0">
                <a:solidFill>
                  <a:schemeClr val="bg2"/>
                </a:solidFill>
              </a:rPr>
              <a:t>modulación</a:t>
            </a:r>
            <a:r>
              <a:rPr lang="en-US" dirty="0" smtClean="0">
                <a:solidFill>
                  <a:schemeClr val="bg2"/>
                </a:solidFill>
              </a:rPr>
              <a:t> se </a:t>
            </a:r>
            <a:r>
              <a:rPr lang="en-US" dirty="0" err="1" smtClean="0">
                <a:solidFill>
                  <a:schemeClr val="bg2"/>
                </a:solidFill>
              </a:rPr>
              <a:t>duplican</a:t>
            </a:r>
            <a:endParaRPr lang="es-AR" dirty="0">
              <a:solidFill>
                <a:schemeClr val="bg2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699792" y="6241412"/>
            <a:ext cx="4392488" cy="2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072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256584" cy="508000"/>
          </a:xfrm>
        </p:spPr>
        <p:txBody>
          <a:bodyPr/>
          <a:lstStyle/>
          <a:p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FM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indirecta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133600"/>
            <a:ext cx="7380312" cy="4724400"/>
          </a:xfrm>
        </p:spPr>
        <p:txBody>
          <a:bodyPr/>
          <a:lstStyle/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obtener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partir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NBFM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multiplicación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llama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transmisor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indirecto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Armstrong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886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7488238" cy="508000"/>
          </a:xfrm>
        </p:spPr>
        <p:txBody>
          <a:bodyPr/>
          <a:lstStyle/>
          <a:p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FM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directa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133600"/>
            <a:ext cx="7236296" cy="4724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contrala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forma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directa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 genera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desviación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 mayor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posible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requieren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menos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multiplicaciones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los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directos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otro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estabilidad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no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tan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buena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largo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plazo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60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68752" cy="508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Definición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Frecuencia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196752"/>
            <a:ext cx="6984776" cy="5400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Analizando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representación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fasorial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velocidad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angular </a:t>
            </a:r>
            <a:r>
              <a:rPr lang="el-GR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ω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constante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dice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angular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constante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igual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l-GR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ω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.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7527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6392863" y="2997200"/>
          <a:ext cx="1638300" cy="736600"/>
        </p:xfrm>
        <a:graphic>
          <a:graphicData uri="http://schemas.openxmlformats.org/presentationml/2006/ole">
            <p:oleObj spid="_x0000_s1026" name="Equation" r:id="rId4" imgW="1638000" imgH="736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0713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48680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Demodulación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FM: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Método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Directo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28800"/>
            <a:ext cx="6984776" cy="4724400"/>
          </a:xfrm>
        </p:spPr>
        <p:txBody>
          <a:bodyPr/>
          <a:lstStyle/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usar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método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tenga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característica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lineal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transferencia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tensión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discriminador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</a:t>
            </a: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más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simple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derivador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ideal:                    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661424" cy="5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422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412776"/>
            <a:ext cx="7561262" cy="4724400"/>
          </a:xfrm>
        </p:spPr>
        <p:txBody>
          <a:bodyPr/>
          <a:lstStyle/>
          <a:p>
            <a:pPr algn="just"/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ejemplo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>
              <a:buNone/>
            </a:pP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:</a:t>
            </a:r>
          </a:p>
          <a:p>
            <a:pPr algn="just"/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AM con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cuya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envolvente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5644653" cy="15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0306" y="400720"/>
            <a:ext cx="7163694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Demodulación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FM: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Método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Directo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6061117" cy="9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38246"/>
            <a:ext cx="2476545" cy="101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12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488238" cy="508000"/>
          </a:xfrm>
        </p:spPr>
        <p:txBody>
          <a:bodyPr/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Demodulación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FM: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Método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directo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133600"/>
            <a:ext cx="6984776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derivador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ha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cambiado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 en AM con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pequeña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ha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cambiado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poco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detectarse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mediante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un detector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envolvente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1761738" cy="5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5234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67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759" y="3140968"/>
            <a:ext cx="5459287" cy="25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995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86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4310"/>
            <a:ext cx="5905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6505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344" y="5635514"/>
            <a:ext cx="17716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660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2208" y="332656"/>
            <a:ext cx="7092280" cy="940048"/>
          </a:xfrm>
        </p:spPr>
        <p:txBody>
          <a:bodyPr>
            <a:normAutofit fontScale="90000"/>
          </a:bodyPr>
          <a:lstStyle/>
          <a:p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Demodualción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FM: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Método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indirecto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: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Lazo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fase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400" dirty="0" err="1" smtClean="0">
                <a:solidFill>
                  <a:schemeClr val="tx2"/>
                </a:solidFill>
                <a:latin typeface="Tahoma" charset="0"/>
              </a:rPr>
              <a:t>cerrada</a:t>
            </a:r>
            <a:r>
              <a:rPr lang="en-US" sz="3400" dirty="0" smtClean="0">
                <a:solidFill>
                  <a:schemeClr val="tx2"/>
                </a:solidFill>
                <a:latin typeface="Tahoma" charset="0"/>
              </a:rPr>
              <a:t> PLL</a:t>
            </a:r>
            <a:endParaRPr lang="es-AR" sz="34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133600"/>
            <a:ext cx="7236296" cy="4724400"/>
          </a:xfrm>
        </p:spPr>
        <p:txBody>
          <a:bodyPr/>
          <a:lstStyle/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comparador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detecta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diferencia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dos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porduce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tensión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proporcional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ella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.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229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505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590675"/>
            <a:ext cx="8242300" cy="5267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692696"/>
            <a:ext cx="7488238" cy="508000"/>
          </a:xfrm>
        </p:spPr>
        <p:txBody>
          <a:bodyPr/>
          <a:lstStyle/>
          <a:p>
            <a:r>
              <a:rPr lang="en-US" sz="3100" dirty="0" err="1" smtClean="0">
                <a:solidFill>
                  <a:schemeClr val="tx2"/>
                </a:solidFill>
                <a:latin typeface="Tahoma" charset="0"/>
              </a:rPr>
              <a:t>Relación</a:t>
            </a:r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100" dirty="0" err="1" smtClean="0">
                <a:solidFill>
                  <a:schemeClr val="tx2"/>
                </a:solidFill>
                <a:latin typeface="Tahoma" charset="0"/>
              </a:rPr>
              <a:t>señal</a:t>
            </a:r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/</a:t>
            </a:r>
            <a:r>
              <a:rPr lang="en-US" sz="3100" dirty="0" err="1" smtClean="0">
                <a:solidFill>
                  <a:schemeClr val="tx2"/>
                </a:solidFill>
                <a:latin typeface="Tahoma" charset="0"/>
              </a:rPr>
              <a:t>ruido</a:t>
            </a:r>
            <a:endParaRPr lang="es-AR" sz="3100" dirty="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612079" cy="10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187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336704" cy="508000"/>
          </a:xfrm>
        </p:spPr>
        <p:txBody>
          <a:bodyPr/>
          <a:lstStyle/>
          <a:p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SNR </a:t>
            </a:r>
            <a:r>
              <a:rPr lang="en-US" sz="3100" dirty="0" err="1" smtClean="0">
                <a:solidFill>
                  <a:schemeClr val="tx2"/>
                </a:solidFill>
                <a:latin typeface="Tahoma" charset="0"/>
              </a:rPr>
              <a:t>comparación</a:t>
            </a:r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 con AM</a:t>
            </a:r>
            <a:endParaRPr lang="es-AR" sz="31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412776"/>
            <a:ext cx="6985198" cy="4724400"/>
          </a:xfrm>
        </p:spPr>
        <p:txBody>
          <a:bodyPr/>
          <a:lstStyle/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entre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SNRs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está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dada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considerando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senoidal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):</a:t>
            </a: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SNR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puede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hacerse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mayor en 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AM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aumentando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índice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l-GR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β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Sin embargo,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dá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expensas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un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aumento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3314250" cy="13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277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322" y="476672"/>
            <a:ext cx="6876678" cy="508000"/>
          </a:xfrm>
        </p:spPr>
        <p:txBody>
          <a:bodyPr/>
          <a:lstStyle/>
          <a:p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SNR: </a:t>
            </a:r>
            <a:r>
              <a:rPr lang="en-US" sz="3100" dirty="0" err="1" smtClean="0">
                <a:solidFill>
                  <a:schemeClr val="tx2"/>
                </a:solidFill>
                <a:latin typeface="Tahoma" charset="0"/>
              </a:rPr>
              <a:t>Comparación</a:t>
            </a:r>
            <a:r>
              <a:rPr lang="en-US" sz="3100" dirty="0" smtClean="0">
                <a:solidFill>
                  <a:schemeClr val="tx2"/>
                </a:solidFill>
                <a:latin typeface="Tahoma" charset="0"/>
              </a:rPr>
              <a:t> con AM</a:t>
            </a:r>
            <a:endParaRPr lang="es-AR" sz="31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340768"/>
            <a:ext cx="6913190" cy="4724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obtener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FM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cualquier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mejora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sobre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AM en SNR se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debe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cumplir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:</a:t>
            </a:r>
          </a:p>
          <a:p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sz="26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aproximadamente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punto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transición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entre FM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angosta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FM de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banda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ancha</a:t>
            </a:r>
            <a:endParaRPr lang="en-US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NBFM no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proporciona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ninguna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mejora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SNR </a:t>
            </a:r>
            <a:r>
              <a:rPr lang="en-US" sz="26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sobre</a:t>
            </a:r>
            <a:r>
              <a:rPr lang="en-US" sz="26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AM</a:t>
            </a:r>
            <a:endParaRPr lang="es-AR" sz="26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220344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8323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Resumen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8962"/>
            <a:ext cx="9099543" cy="50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927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552654" cy="508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Definición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Frecuencia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484784"/>
            <a:ext cx="7561262" cy="472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 forma general el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ángulo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instantánea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varia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según</a:t>
            </a:r>
            <a:endParaRPr lang="en-US" sz="32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Derivando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ambos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miembros</a:t>
            </a:r>
            <a:r>
              <a:rPr lang="en-US" sz="32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sz="32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tiene</a:t>
            </a:r>
            <a:endParaRPr lang="es-AR" sz="32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3268507" cy="105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1697086" cy="11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053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688632" cy="508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Ejemplo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3078" y="1484784"/>
            <a:ext cx="7561262" cy="4724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Determine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instantánea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3254667" cy="5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4724109" cy="149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911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3200" y="332656"/>
            <a:ext cx="7200800" cy="648072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Tipos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M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odulación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Angular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6754" y="1484784"/>
            <a:ext cx="7309742" cy="4724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El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concepto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instantánea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permite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describir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dos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posibilidades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angular (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existen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muchas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más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</a:t>
            </a:r>
          </a:p>
          <a:p>
            <a:pPr marL="342900" lvl="1" indent="-342900" algn="just">
              <a:buChar char="•"/>
            </a:pP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el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ángulo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varíe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forma lineal con la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</a:t>
            </a:r>
          </a:p>
          <a:p>
            <a:pPr marL="342900" lvl="1" indent="-342900" algn="just">
              <a:buChar char="•"/>
            </a:pPr>
            <a:endParaRPr lang="en-US" sz="2800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342900" lvl="1" indent="-342900" algn="just">
              <a:buChar char="•"/>
            </a:pPr>
            <a:endParaRPr lang="en-US" sz="2800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marL="342900" lvl="1" indent="-342900" algn="just">
              <a:buChar char="•"/>
            </a:pP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Que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instantánea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proporcional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la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(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en </a:t>
            </a:r>
            <a:r>
              <a:rPr lang="en-US" sz="2800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frecuencia</a:t>
            </a:r>
            <a:r>
              <a:rPr lang="en-US" sz="2800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)</a:t>
            </a:r>
          </a:p>
          <a:p>
            <a:pPr algn="just"/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3137148" cy="6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56201"/>
            <a:ext cx="2807196" cy="70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3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88238" cy="50800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Tipos</a:t>
            </a:r>
            <a:r>
              <a:rPr lang="en-US" sz="40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4000" dirty="0" err="1" smtClean="0">
                <a:solidFill>
                  <a:schemeClr val="tx2"/>
                </a:solidFill>
                <a:latin typeface="Tahoma" charset="0"/>
              </a:rPr>
              <a:t>Modulación</a:t>
            </a:r>
            <a:endParaRPr lang="es-AR" sz="4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908720"/>
            <a:ext cx="7164288" cy="463462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PM y FM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están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estrechamente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relacionados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 PM el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ángulo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proporcional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En FM el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ángulo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proporcional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 la integral de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endParaRPr lang="en-US" dirty="0" smtClean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  <a:p>
            <a:pPr algn="just"/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Así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si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moduladora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primero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integra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y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luego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se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usa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para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modular 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fase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señal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portadora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, se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obtendrá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FM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5515343" cy="8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46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8208318" cy="508000"/>
          </a:xfrm>
        </p:spPr>
        <p:txBody>
          <a:bodyPr/>
          <a:lstStyle/>
          <a:p>
            <a:pPr algn="ctr"/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Ejemplos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de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las</a:t>
            </a:r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Modulaciones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3369"/>
            <a:ext cx="7693937" cy="51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175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238" cy="5080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Tahoma" charset="0"/>
              </a:rPr>
              <a:t>No </a:t>
            </a:r>
            <a:r>
              <a:rPr lang="en-US" sz="3800" dirty="0" err="1" smtClean="0">
                <a:solidFill>
                  <a:schemeClr val="tx2"/>
                </a:solidFill>
                <a:latin typeface="Tahoma" charset="0"/>
              </a:rPr>
              <a:t>Linealidad</a:t>
            </a:r>
            <a:endParaRPr lang="es-AR" sz="3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258" y="1052736"/>
            <a:ext cx="7561262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La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modulación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angular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es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una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operación</a:t>
            </a:r>
            <a:r>
              <a:rPr lang="en-US" dirty="0" smtClean="0">
                <a:solidFill>
                  <a:schemeClr val="tx2"/>
                </a:solidFill>
                <a:latin typeface="Tahoma" charset="0"/>
                <a:ea typeface="+mj-ea"/>
                <a:cs typeface="+mj-cs"/>
              </a:rPr>
              <a:t> no lineal</a:t>
            </a:r>
            <a:endParaRPr lang="es-AR" dirty="0">
              <a:solidFill>
                <a:schemeClr val="tx2"/>
              </a:solidFill>
              <a:latin typeface="Tahoma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83400"/>
      </p:ext>
    </p:extLst>
  </p:cSld>
  <p:clrMapOvr>
    <a:masterClrMapping/>
  </p:clrMapOvr>
</p:sld>
</file>

<file path=ppt/theme/theme1.xml><?xml version="1.0" encoding="utf-8"?>
<a:theme xmlns:a="http://schemas.openxmlformats.org/drawingml/2006/main" name="satelli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</Template>
  <TotalTime>398</TotalTime>
  <Words>1150</Words>
  <Application>Microsoft Office PowerPoint</Application>
  <PresentationFormat>Presentación en pantalla (4:3)</PresentationFormat>
  <Paragraphs>183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satellite</vt:lpstr>
      <vt:lpstr>MathType 6.0 Equation</vt:lpstr>
      <vt:lpstr>Parte 2: Modulación Angular</vt:lpstr>
      <vt:lpstr>Modulación Angular</vt:lpstr>
      <vt:lpstr>Definición de Frecuencia</vt:lpstr>
      <vt:lpstr>Definición de Frecuencia</vt:lpstr>
      <vt:lpstr>Ejemplo</vt:lpstr>
      <vt:lpstr>Tipos de Modulación Angular</vt:lpstr>
      <vt:lpstr>Tipos de Modulación</vt:lpstr>
      <vt:lpstr>Ejemplos de las Modulaciones</vt:lpstr>
      <vt:lpstr>No Linealidad</vt:lpstr>
      <vt:lpstr>FM de banda angosta</vt:lpstr>
      <vt:lpstr>FM de banda angosta</vt:lpstr>
      <vt:lpstr>FM de banda angosta</vt:lpstr>
      <vt:lpstr>FM de banda angosta</vt:lpstr>
      <vt:lpstr>Representación Fasorial</vt:lpstr>
      <vt:lpstr>Representación Fasorial</vt:lpstr>
      <vt:lpstr>Generación de señales NBFM</vt:lpstr>
      <vt:lpstr>NBFM en Resumen</vt:lpstr>
      <vt:lpstr>FM de Banda Ancha: Comentarios sobre la Densidad Espectral</vt:lpstr>
      <vt:lpstr>Diapositiva 19</vt:lpstr>
      <vt:lpstr>Ejemplo</vt:lpstr>
      <vt:lpstr>Ejemplo</vt:lpstr>
      <vt:lpstr>Transmisiones comerciales en FM</vt:lpstr>
      <vt:lpstr>Transmisiones comerciales FM</vt:lpstr>
      <vt:lpstr>Análisis de potencia en FM</vt:lpstr>
      <vt:lpstr>Generación de señales de FM de banda ancha</vt:lpstr>
      <vt:lpstr>FM Indirecta</vt:lpstr>
      <vt:lpstr>FM indirecta</vt:lpstr>
      <vt:lpstr>FM indirecta</vt:lpstr>
      <vt:lpstr>FM directa</vt:lpstr>
      <vt:lpstr>Demodulación FM: Método Directo</vt:lpstr>
      <vt:lpstr>Demodulación FM: Método Directo</vt:lpstr>
      <vt:lpstr>Demodulación FM: Método directo</vt:lpstr>
      <vt:lpstr>Ejemplo</vt:lpstr>
      <vt:lpstr>Ejemplo</vt:lpstr>
      <vt:lpstr>Demodualción FM: Método indirecto: Lazo de fase cerrada PLL</vt:lpstr>
      <vt:lpstr>Relación señal/ruido</vt:lpstr>
      <vt:lpstr>SNR comparación con AM</vt:lpstr>
      <vt:lpstr>SNR: Comparación con AM</vt:lpstr>
      <vt:lpstr>Resumen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Modulación de fase</dc:title>
  <dc:creator>Javier</dc:creator>
  <cp:lastModifiedBy>revisor1</cp:lastModifiedBy>
  <cp:revision>66</cp:revision>
  <dcterms:created xsi:type="dcterms:W3CDTF">2013-10-18T23:06:14Z</dcterms:created>
  <dcterms:modified xsi:type="dcterms:W3CDTF">2021-10-12T14:17:53Z</dcterms:modified>
</cp:coreProperties>
</file>