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3" r:id="rId27"/>
    <p:sldId id="282" r:id="rId28"/>
    <p:sldId id="284" r:id="rId29"/>
    <p:sldId id="285" r:id="rId30"/>
    <p:sldId id="286" r:id="rId31"/>
    <p:sldId id="287"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63" autoAdjust="0"/>
    <p:restoredTop sz="94660"/>
  </p:normalViewPr>
  <p:slideViewPr>
    <p:cSldViewPr snapToGrid="0">
      <p:cViewPr varScale="1">
        <p:scale>
          <a:sx n="88" d="100"/>
          <a:sy n="88" d="100"/>
        </p:scale>
        <p:origin x="403"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nchor="ct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5/11/2020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5/11/2020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5/11/2020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5/11/2020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5/11/2020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5/11/2020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s-ES" smtClean="0"/>
              <a:t>Haga clic para modificar el estilo de título del patrón</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5/11/2020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Editar el estilo de texto del patrón</a:t>
            </a:r>
          </a:p>
        </p:txBody>
      </p:sp>
      <p:sp>
        <p:nvSpPr>
          <p:cNvPr id="3" name="Date Placeholder 2"/>
          <p:cNvSpPr>
            <a:spLocks noGrp="1"/>
          </p:cNvSpPr>
          <p:nvPr>
            <p:ph type="dt" sz="half" idx="10"/>
          </p:nvPr>
        </p:nvSpPr>
        <p:spPr/>
        <p:txBody>
          <a:bodyPr/>
          <a:lstStyle/>
          <a:p>
            <a:fld id="{B61BEF0D-F0BB-DE4B-95CE-6DB70DBA9567}" type="datetimeFigureOut">
              <a:rPr lang="en-US" dirty="0"/>
              <a:pPr/>
              <a:t>5/11/2020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5/11/2020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Editar el estilo de texto del patrón</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5/11/2020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5/11/2020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s-ES" smtClean="0"/>
              <a:t>Editar el estilo de texto del patrón</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5/11/2020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s-ES" smtClean="0"/>
              <a:t>Editar el estilo de texto del patrón</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5/11/2020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5/11/2020</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‹Nº›</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68"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3322909" y="1706879"/>
            <a:ext cx="5176657" cy="1593669"/>
          </a:xfrm>
        </p:spPr>
        <p:txBody>
          <a:bodyPr/>
          <a:lstStyle/>
          <a:p>
            <a:r>
              <a:rPr lang="es-PY" dirty="0" err="1" smtClean="0"/>
              <a:t>Metodo</a:t>
            </a:r>
            <a:r>
              <a:rPr lang="es-PY" dirty="0" smtClean="0"/>
              <a:t> </a:t>
            </a:r>
            <a:r>
              <a:rPr lang="es-PY" dirty="0" err="1" smtClean="0"/>
              <a:t>niosh</a:t>
            </a:r>
            <a:r>
              <a:rPr lang="es-PY" dirty="0" smtClean="0"/>
              <a:t> </a:t>
            </a:r>
            <a:endParaRPr lang="en-US" dirty="0"/>
          </a:p>
        </p:txBody>
      </p:sp>
      <p:sp>
        <p:nvSpPr>
          <p:cNvPr id="3" name="Subtítulo 2"/>
          <p:cNvSpPr>
            <a:spLocks noGrp="1"/>
          </p:cNvSpPr>
          <p:nvPr>
            <p:ph type="subTitle" idx="1"/>
          </p:nvPr>
        </p:nvSpPr>
        <p:spPr>
          <a:xfrm>
            <a:off x="422955" y="4827936"/>
            <a:ext cx="6400800" cy="1947333"/>
          </a:xfrm>
        </p:spPr>
        <p:txBody>
          <a:bodyPr/>
          <a:lstStyle/>
          <a:p>
            <a:pPr marL="342900" indent="-342900">
              <a:buFont typeface="Arial" panose="020B0604020202020204" pitchFamily="34" charset="0"/>
              <a:buChar char="•"/>
            </a:pPr>
            <a:r>
              <a:rPr lang="es-PY" dirty="0" smtClean="0"/>
              <a:t>Aguilera </a:t>
            </a:r>
            <a:r>
              <a:rPr lang="es-PY" dirty="0" err="1" smtClean="0"/>
              <a:t>Rotela,Elias</a:t>
            </a:r>
            <a:r>
              <a:rPr lang="es-PY" dirty="0" smtClean="0"/>
              <a:t> Adolfo</a:t>
            </a:r>
            <a:endParaRPr lang="en-US" dirty="0"/>
          </a:p>
        </p:txBody>
      </p:sp>
    </p:spTree>
    <p:extLst>
      <p:ext uri="{BB962C8B-B14F-4D97-AF65-F5344CB8AC3E}">
        <p14:creationId xmlns:p14="http://schemas.microsoft.com/office/powerpoint/2010/main" val="3023235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373675" y="2789161"/>
            <a:ext cx="8534400" cy="1507067"/>
          </a:xfrm>
        </p:spPr>
        <p:txBody>
          <a:bodyPr>
            <a:normAutofit/>
          </a:bodyPr>
          <a:lstStyle/>
          <a:p>
            <a:r>
              <a:rPr lang="es-PY" dirty="0" smtClean="0"/>
              <a:t>Que es el método </a:t>
            </a:r>
            <a:r>
              <a:rPr lang="es-PY" dirty="0" err="1" smtClean="0"/>
              <a:t>niosh</a:t>
            </a:r>
            <a:r>
              <a:rPr lang="en-US" b="1" dirty="0"/>
              <a:t>?</a:t>
            </a:r>
          </a:p>
        </p:txBody>
      </p:sp>
    </p:spTree>
    <p:extLst>
      <p:ext uri="{BB962C8B-B14F-4D97-AF65-F5344CB8AC3E}">
        <p14:creationId xmlns:p14="http://schemas.microsoft.com/office/powerpoint/2010/main" val="18146133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563777" y="1277983"/>
            <a:ext cx="8534400" cy="3615267"/>
          </a:xfrm>
        </p:spPr>
        <p:txBody>
          <a:bodyPr/>
          <a:lstStyle/>
          <a:p>
            <a:pPr marL="0" indent="0">
              <a:buNone/>
            </a:pPr>
            <a:r>
              <a:rPr lang="es-MX" dirty="0"/>
              <a:t>La ecuación NIOSH es una metodología científica que sirve para cuantificar y </a:t>
            </a:r>
            <a:r>
              <a:rPr lang="es-MX" dirty="0" smtClean="0"/>
              <a:t>ponderar riesgos </a:t>
            </a:r>
            <a:r>
              <a:rPr lang="es-MX" dirty="0"/>
              <a:t>en el levantamiento de cargas a través del análisis de fuerza y duración de </a:t>
            </a:r>
            <a:r>
              <a:rPr lang="es-MX" dirty="0" smtClean="0"/>
              <a:t>la </a:t>
            </a:r>
            <a:r>
              <a:rPr lang="en-US" dirty="0" err="1" smtClean="0"/>
              <a:t>tarea</a:t>
            </a:r>
            <a:r>
              <a:rPr lang="en-US" dirty="0"/>
              <a:t>.</a:t>
            </a:r>
          </a:p>
        </p:txBody>
      </p:sp>
    </p:spTree>
    <p:extLst>
      <p:ext uri="{BB962C8B-B14F-4D97-AF65-F5344CB8AC3E}">
        <p14:creationId xmlns:p14="http://schemas.microsoft.com/office/powerpoint/2010/main" val="2477039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581195" y="2157548"/>
            <a:ext cx="8534400" cy="3615267"/>
          </a:xfrm>
        </p:spPr>
        <p:txBody>
          <a:bodyPr/>
          <a:lstStyle/>
          <a:p>
            <a:r>
              <a:rPr lang="en-US" dirty="0" err="1"/>
              <a:t>Reducir</a:t>
            </a:r>
            <a:r>
              <a:rPr lang="en-US" dirty="0"/>
              <a:t> </a:t>
            </a:r>
            <a:r>
              <a:rPr lang="en-US" dirty="0" err="1"/>
              <a:t>lesiones</a:t>
            </a:r>
            <a:r>
              <a:rPr lang="en-US" dirty="0"/>
              <a:t> y </a:t>
            </a:r>
            <a:r>
              <a:rPr lang="en-US" dirty="0" err="1"/>
              <a:t>enfermedades</a:t>
            </a:r>
            <a:r>
              <a:rPr lang="en-US" dirty="0"/>
              <a:t>.</a:t>
            </a:r>
          </a:p>
          <a:p>
            <a:r>
              <a:rPr lang="es-MX" dirty="0" smtClean="0"/>
              <a:t> </a:t>
            </a:r>
            <a:r>
              <a:rPr lang="es-MX" dirty="0"/>
              <a:t>Disminuir costos por incapacidad e indemnizaciones.</a:t>
            </a:r>
          </a:p>
          <a:p>
            <a:r>
              <a:rPr lang="es-MX" dirty="0" smtClean="0"/>
              <a:t> </a:t>
            </a:r>
            <a:r>
              <a:rPr lang="es-MX" dirty="0"/>
              <a:t>Aumentar la productividad, calidad y seguridad.</a:t>
            </a:r>
          </a:p>
          <a:p>
            <a:r>
              <a:rPr lang="es-MX" dirty="0" smtClean="0"/>
              <a:t> </a:t>
            </a:r>
            <a:r>
              <a:rPr lang="es-MX" dirty="0"/>
              <a:t>Mejorar las condiciones y la calidad de vida en el trabajo.</a:t>
            </a:r>
            <a:endParaRPr lang="en-US" dirty="0"/>
          </a:p>
        </p:txBody>
      </p:sp>
    </p:spTree>
    <p:extLst>
      <p:ext uri="{BB962C8B-B14F-4D97-AF65-F5344CB8AC3E}">
        <p14:creationId xmlns:p14="http://schemas.microsoft.com/office/powerpoint/2010/main" val="27864286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84212" y="485775"/>
            <a:ext cx="8534400" cy="1378131"/>
          </a:xfrm>
        </p:spPr>
        <p:txBody>
          <a:bodyPr/>
          <a:lstStyle/>
          <a:p>
            <a:pPr marL="0" indent="0">
              <a:buNone/>
            </a:pPr>
            <a:r>
              <a:rPr lang="es-AR" dirty="0"/>
              <a:t>La ecuación NIOSH para el levantamiento de cargas determina </a:t>
            </a:r>
            <a:r>
              <a:rPr lang="es-AR" b="1" dirty="0"/>
              <a:t>el limite de peso recomendado (LPR)</a:t>
            </a:r>
            <a:r>
              <a:rPr lang="es-AR" dirty="0"/>
              <a:t> a partir del producto de siete factores.</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3212" y="1635306"/>
            <a:ext cx="5849732" cy="46102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952669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98487" y="2801407"/>
            <a:ext cx="8534400" cy="1507067"/>
          </a:xfrm>
        </p:spPr>
        <p:txBody>
          <a:bodyPr>
            <a:noAutofit/>
          </a:bodyPr>
          <a:lstStyle/>
          <a:p>
            <a:pPr marL="285750" indent="-285750">
              <a:buFont typeface="Arial" panose="020B0604020202020204" pitchFamily="34" charset="0"/>
              <a:buChar char="•"/>
            </a:pPr>
            <a:r>
              <a:rPr lang="es-AR" sz="1400" dirty="0"/>
              <a:t>Determinar:</a:t>
            </a:r>
            <a:br>
              <a:rPr lang="es-AR" sz="1400" dirty="0"/>
            </a:br>
            <a:r>
              <a:rPr lang="es-AR" sz="1400" dirty="0"/>
              <a:t/>
            </a:r>
            <a:br>
              <a:rPr lang="es-AR" sz="1400" dirty="0"/>
            </a:br>
            <a:r>
              <a:rPr lang="es-AR" sz="1200" dirty="0"/>
              <a:t>Si la tarea </a:t>
            </a:r>
            <a:r>
              <a:rPr lang="es-AR" sz="1200" b="1" dirty="0"/>
              <a:t>es simple o múltiple</a:t>
            </a:r>
            <a:r>
              <a:rPr lang="es-AR" sz="1200" dirty="0"/>
              <a:t>. Es decir, si las variables de levantamiento cambian o no significativamente.</a:t>
            </a:r>
            <a:br>
              <a:rPr lang="es-AR" sz="1200" dirty="0"/>
            </a:br>
            <a:r>
              <a:rPr lang="es-AR" sz="1200" dirty="0"/>
              <a:t/>
            </a:r>
            <a:br>
              <a:rPr lang="es-AR" sz="1200" dirty="0"/>
            </a:br>
            <a:r>
              <a:rPr lang="es-AR" sz="1200" dirty="0"/>
              <a:t>Si se requiere </a:t>
            </a:r>
            <a:r>
              <a:rPr lang="es-AR" sz="1200" b="1" dirty="0"/>
              <a:t>control significativo en el destino del levantamiento</a:t>
            </a:r>
            <a:r>
              <a:rPr lang="es-AR" sz="1200" dirty="0"/>
              <a:t>. Es decir, cuando es necesaria una colocación precisa de la carga en el destino del levantamiento.</a:t>
            </a:r>
            <a:br>
              <a:rPr lang="es-AR" sz="1200" dirty="0"/>
            </a:br>
            <a:endParaRPr lang="en-US" sz="1200" dirty="0"/>
          </a:p>
        </p:txBody>
      </p:sp>
      <p:sp>
        <p:nvSpPr>
          <p:cNvPr id="3" name="Marcador de contenido 2"/>
          <p:cNvSpPr>
            <a:spLocks noGrp="1"/>
          </p:cNvSpPr>
          <p:nvPr>
            <p:ph idx="1"/>
          </p:nvPr>
        </p:nvSpPr>
        <p:spPr>
          <a:xfrm>
            <a:off x="684212" y="685800"/>
            <a:ext cx="8534400" cy="1151709"/>
          </a:xfrm>
        </p:spPr>
        <p:txBody>
          <a:bodyPr/>
          <a:lstStyle/>
          <a:p>
            <a:r>
              <a:rPr lang="es-AR" dirty="0" smtClean="0"/>
              <a:t>A LA HORA DE ANALIZAR </a:t>
            </a:r>
            <a:r>
              <a:rPr lang="es-AR" dirty="0"/>
              <a:t>TAREAS DE LEVANTAMIENTO</a:t>
            </a:r>
            <a:endParaRPr lang="en-US" dirty="0"/>
          </a:p>
        </p:txBody>
      </p:sp>
    </p:spTree>
    <p:extLst>
      <p:ext uri="{BB962C8B-B14F-4D97-AF65-F5344CB8AC3E}">
        <p14:creationId xmlns:p14="http://schemas.microsoft.com/office/powerpoint/2010/main" val="12934448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contenido 3"/>
          <p:cNvSpPr>
            <a:spLocks noGrp="1"/>
          </p:cNvSpPr>
          <p:nvPr>
            <p:ph idx="1"/>
          </p:nvPr>
        </p:nvSpPr>
        <p:spPr>
          <a:xfrm>
            <a:off x="846137" y="2411563"/>
            <a:ext cx="8534400" cy="2354491"/>
          </a:xfrm>
          <a:prstGeom prst="rect">
            <a:avLst/>
          </a:prstGeom>
        </p:spPr>
        <p:txBody>
          <a:bodyPr>
            <a:spAutoFit/>
          </a:bodyPr>
          <a:lstStyle/>
          <a:p>
            <a:pPr marL="0" indent="0">
              <a:buNone/>
            </a:pPr>
            <a:r>
              <a:rPr lang="es-AR" dirty="0"/>
              <a:t>En el caso de que haya control significativo en el destino, se calcularan dos valores del LPR:</a:t>
            </a:r>
          </a:p>
          <a:p>
            <a:endParaRPr lang="es-AR" dirty="0"/>
          </a:p>
          <a:p>
            <a:pPr algn="ctr">
              <a:lnSpc>
                <a:spcPct val="150000"/>
              </a:lnSpc>
            </a:pPr>
            <a:r>
              <a:rPr lang="es-AR" b="1" dirty="0"/>
              <a:t>LPR </a:t>
            </a:r>
            <a:r>
              <a:rPr lang="es-AR" dirty="0"/>
              <a:t>en el </a:t>
            </a:r>
            <a:r>
              <a:rPr lang="es-AR" b="1" dirty="0"/>
              <a:t>Origen.</a:t>
            </a:r>
          </a:p>
          <a:p>
            <a:pPr algn="ctr">
              <a:lnSpc>
                <a:spcPct val="150000"/>
              </a:lnSpc>
            </a:pPr>
            <a:r>
              <a:rPr lang="es-AR" b="1" dirty="0"/>
              <a:t>LPR </a:t>
            </a:r>
            <a:r>
              <a:rPr lang="es-AR" dirty="0"/>
              <a:t>en el </a:t>
            </a:r>
            <a:r>
              <a:rPr lang="es-AR" b="1" dirty="0"/>
              <a:t>Destino.</a:t>
            </a:r>
          </a:p>
        </p:txBody>
      </p:sp>
    </p:spTree>
    <p:extLst>
      <p:ext uri="{BB962C8B-B14F-4D97-AF65-F5344CB8AC3E}">
        <p14:creationId xmlns:p14="http://schemas.microsoft.com/office/powerpoint/2010/main" val="19832184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055687" y="1847850"/>
            <a:ext cx="8534400" cy="3615267"/>
          </a:xfrm>
        </p:spPr>
        <p:txBody>
          <a:bodyPr/>
          <a:lstStyle/>
          <a:p>
            <a:r>
              <a:rPr lang="es-MX" b="1" u="sng" dirty="0"/>
              <a:t>La constante de carga (LC) </a:t>
            </a:r>
            <a:endParaRPr lang="es-MX" b="1" u="sng" dirty="0" smtClean="0"/>
          </a:p>
          <a:p>
            <a:pPr marL="0" indent="0">
              <a:buNone/>
            </a:pPr>
            <a:r>
              <a:rPr lang="es-MX" dirty="0" smtClean="0"/>
              <a:t>es </a:t>
            </a:r>
            <a:r>
              <a:rPr lang="es-MX" dirty="0"/>
              <a:t>el </a:t>
            </a:r>
            <a:r>
              <a:rPr lang="es-MX" dirty="0" smtClean="0"/>
              <a:t>peso máximo </a:t>
            </a:r>
            <a:r>
              <a:rPr lang="es-MX" dirty="0"/>
              <a:t>recomendado para un levantamiento desde la localización estándar y </a:t>
            </a:r>
            <a:r>
              <a:rPr lang="es-MX" dirty="0" err="1" smtClean="0"/>
              <a:t>bajocondiciones</a:t>
            </a:r>
            <a:r>
              <a:rPr lang="es-MX" dirty="0" smtClean="0"/>
              <a:t> </a:t>
            </a:r>
            <a:r>
              <a:rPr lang="es-MX" dirty="0"/>
              <a:t>óptimas; es decir, sin giros de torso ni posturas </a:t>
            </a:r>
            <a:r>
              <a:rPr lang="es-MX" dirty="0" err="1" smtClean="0"/>
              <a:t>asimétricas,El</a:t>
            </a:r>
            <a:r>
              <a:rPr lang="es-MX" dirty="0" smtClean="0"/>
              <a:t> </a:t>
            </a:r>
            <a:r>
              <a:rPr lang="es-MX" dirty="0"/>
              <a:t>valor de la constante quedó fijado en 23 kg</a:t>
            </a:r>
            <a:endParaRPr lang="es-AR" dirty="0"/>
          </a:p>
          <a:p>
            <a:endParaRPr lang="es-AR" dirty="0"/>
          </a:p>
        </p:txBody>
      </p:sp>
    </p:spTree>
    <p:extLst>
      <p:ext uri="{BB962C8B-B14F-4D97-AF65-F5344CB8AC3E}">
        <p14:creationId xmlns:p14="http://schemas.microsoft.com/office/powerpoint/2010/main" val="20788333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738920" y="1639277"/>
            <a:ext cx="8534400" cy="3615267"/>
          </a:xfrm>
        </p:spPr>
        <p:txBody>
          <a:bodyPr>
            <a:normAutofit fontScale="70000" lnSpcReduction="20000"/>
          </a:bodyPr>
          <a:lstStyle/>
          <a:p>
            <a:r>
              <a:rPr lang="en-US" b="1" u="sng" dirty="0"/>
              <a:t>Factor de </a:t>
            </a:r>
            <a:r>
              <a:rPr lang="en-US" b="1" u="sng" dirty="0" err="1"/>
              <a:t>distancia</a:t>
            </a:r>
            <a:r>
              <a:rPr lang="en-US" b="1" u="sng" dirty="0"/>
              <a:t> horizontal, HM</a:t>
            </a:r>
          </a:p>
          <a:p>
            <a:pPr marL="0" indent="0">
              <a:buNone/>
            </a:pPr>
            <a:r>
              <a:rPr lang="es-MX" dirty="0"/>
              <a:t>Se define como la distancia horizontal entre la proyección sobre el suelo del </a:t>
            </a:r>
            <a:r>
              <a:rPr lang="es-MX" dirty="0" smtClean="0"/>
              <a:t>punto medio entre los agarres de la carga y la proyección del punto medio entre los tobillos.</a:t>
            </a:r>
          </a:p>
          <a:p>
            <a:pPr marL="0" indent="0">
              <a:buNone/>
            </a:pPr>
            <a:endParaRPr lang="es-MX" dirty="0" smtClean="0"/>
          </a:p>
          <a:p>
            <a:pPr marL="0" indent="0" algn="ctr">
              <a:buNone/>
            </a:pPr>
            <a:r>
              <a:rPr lang="es-AR" dirty="0"/>
              <a:t>El factor de distancia horizontal (HM):</a:t>
            </a:r>
          </a:p>
          <a:p>
            <a:pPr marL="0" indent="0" algn="ctr">
              <a:buNone/>
            </a:pPr>
            <a:r>
              <a:rPr lang="es-AR" b="1" dirty="0"/>
              <a:t>HM= 25/H</a:t>
            </a:r>
          </a:p>
          <a:p>
            <a:pPr marL="0" indent="0">
              <a:buNone/>
            </a:pPr>
            <a:endParaRPr lang="es-MX" dirty="0"/>
          </a:p>
          <a:p>
            <a:pPr marL="0" indent="0">
              <a:buNone/>
            </a:pPr>
            <a:endParaRPr lang="es-MX" dirty="0" smtClean="0"/>
          </a:p>
          <a:p>
            <a:pPr marL="0" indent="0">
              <a:buNone/>
            </a:pPr>
            <a:r>
              <a:rPr lang="es-MX" dirty="0" smtClean="0"/>
              <a:t>Cuando </a:t>
            </a:r>
            <a:r>
              <a:rPr lang="es-MX" dirty="0"/>
              <a:t>H no pueda medirse, se puede </a:t>
            </a:r>
            <a:r>
              <a:rPr lang="es-MX" dirty="0" smtClean="0"/>
              <a:t>obtener </a:t>
            </a:r>
            <a:r>
              <a:rPr lang="es-MX" dirty="0"/>
              <a:t>un valor aproximado mediante </a:t>
            </a:r>
            <a:r>
              <a:rPr lang="es-MX" dirty="0" smtClean="0"/>
              <a:t>la</a:t>
            </a:r>
            <a:r>
              <a:rPr lang="en-US" dirty="0" err="1" smtClean="0"/>
              <a:t>ecuación</a:t>
            </a:r>
            <a:r>
              <a:rPr lang="en-US" dirty="0" smtClean="0"/>
              <a:t>:</a:t>
            </a:r>
          </a:p>
          <a:p>
            <a:pPr algn="ctr"/>
            <a:r>
              <a:rPr lang="es-AR" dirty="0"/>
              <a:t>Si H ≤ 25cm;          HM=1</a:t>
            </a:r>
          </a:p>
          <a:p>
            <a:pPr algn="ctr"/>
            <a:r>
              <a:rPr lang="es-AR" dirty="0"/>
              <a:t>Si H ˃ 63cm;          HM=0</a:t>
            </a:r>
          </a:p>
          <a:p>
            <a:endParaRPr lang="en-US" dirty="0"/>
          </a:p>
        </p:txBody>
      </p:sp>
    </p:spTree>
    <p:extLst>
      <p:ext uri="{BB962C8B-B14F-4D97-AF65-F5344CB8AC3E}">
        <p14:creationId xmlns:p14="http://schemas.microsoft.com/office/powerpoint/2010/main" val="16105814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957751" y="1654908"/>
            <a:ext cx="8534400" cy="3615267"/>
          </a:xfrm>
        </p:spPr>
        <p:txBody>
          <a:bodyPr>
            <a:normAutofit/>
          </a:bodyPr>
          <a:lstStyle/>
          <a:p>
            <a:r>
              <a:rPr lang="en-US" b="1" u="sng" dirty="0"/>
              <a:t>Factor de </a:t>
            </a:r>
            <a:r>
              <a:rPr lang="en-US" b="1" u="sng" dirty="0" err="1"/>
              <a:t>altura</a:t>
            </a:r>
            <a:r>
              <a:rPr lang="en-US" b="1" u="sng" dirty="0"/>
              <a:t>, VM</a:t>
            </a:r>
          </a:p>
          <a:p>
            <a:pPr marL="0" indent="0">
              <a:buNone/>
            </a:pPr>
            <a:r>
              <a:rPr lang="es-MX" dirty="0"/>
              <a:t>Penaliza los levantamientos en los que las cargas deben cogerse desde una </a:t>
            </a:r>
            <a:r>
              <a:rPr lang="es-MX" dirty="0" smtClean="0"/>
              <a:t>posición </a:t>
            </a:r>
            <a:r>
              <a:rPr lang="en-US" dirty="0" err="1" smtClean="0"/>
              <a:t>baja</a:t>
            </a:r>
            <a:r>
              <a:rPr lang="en-US" dirty="0" smtClean="0"/>
              <a:t> </a:t>
            </a:r>
            <a:r>
              <a:rPr lang="en-US" dirty="0"/>
              <a:t>o </a:t>
            </a:r>
            <a:r>
              <a:rPr lang="en-US" dirty="0" err="1"/>
              <a:t>demasiado</a:t>
            </a:r>
            <a:r>
              <a:rPr lang="en-US" dirty="0"/>
              <a:t> </a:t>
            </a:r>
            <a:r>
              <a:rPr lang="en-US" dirty="0" err="1" smtClean="0"/>
              <a:t>elevado</a:t>
            </a:r>
            <a:r>
              <a:rPr lang="en-US" dirty="0" smtClean="0"/>
              <a:t>,</a:t>
            </a:r>
            <a:r>
              <a:rPr lang="es-MX" dirty="0" smtClean="0"/>
              <a:t>Este </a:t>
            </a:r>
            <a:r>
              <a:rPr lang="es-MX" dirty="0"/>
              <a:t>factor valdrá 1 cuando la carga esté situada a 75 cm del suelo y disminuirá </a:t>
            </a:r>
            <a:r>
              <a:rPr lang="es-MX" dirty="0" smtClean="0"/>
              <a:t>a </a:t>
            </a:r>
            <a:r>
              <a:rPr lang="en-US" dirty="0" err="1" smtClean="0"/>
              <a:t>medida</a:t>
            </a:r>
            <a:r>
              <a:rPr lang="en-US" dirty="0" smtClean="0"/>
              <a:t> </a:t>
            </a:r>
            <a:r>
              <a:rPr lang="en-US" dirty="0"/>
              <a:t>que </a:t>
            </a:r>
            <a:r>
              <a:rPr lang="en-US" dirty="0" err="1"/>
              <a:t>nos</a:t>
            </a:r>
            <a:r>
              <a:rPr lang="en-US" dirty="0"/>
              <a:t> </a:t>
            </a:r>
            <a:r>
              <a:rPr lang="en-US" dirty="0" err="1"/>
              <a:t>alejemos</a:t>
            </a:r>
            <a:r>
              <a:rPr lang="en-US" dirty="0"/>
              <a:t> de </a:t>
            </a:r>
            <a:r>
              <a:rPr lang="en-US" dirty="0" err="1"/>
              <a:t>dicho</a:t>
            </a:r>
            <a:r>
              <a:rPr lang="en-US" dirty="0"/>
              <a:t> valor. Se </a:t>
            </a:r>
            <a:r>
              <a:rPr lang="en-US" dirty="0" err="1"/>
              <a:t>determina</a:t>
            </a:r>
            <a:r>
              <a:rPr lang="en-US" dirty="0"/>
              <a:t>:</a:t>
            </a:r>
          </a:p>
          <a:p>
            <a:pPr marL="0" indent="0">
              <a:buNone/>
            </a:pPr>
            <a:r>
              <a:rPr lang="nn-NO" dirty="0"/>
              <a:t>VM = (1 - 0,003 IV - 75I)</a:t>
            </a:r>
          </a:p>
          <a:p>
            <a:pPr marL="0" indent="0">
              <a:buNone/>
            </a:pPr>
            <a:r>
              <a:rPr lang="es-MX" dirty="0"/>
              <a:t>Donde V es la distancia vertical del punto de agarre al suelo. Si V &gt; 175 cm,</a:t>
            </a:r>
          </a:p>
          <a:p>
            <a:pPr marL="0" indent="0">
              <a:buNone/>
            </a:pPr>
            <a:r>
              <a:rPr lang="en-US" dirty="0" err="1"/>
              <a:t>tomaremos</a:t>
            </a:r>
            <a:r>
              <a:rPr lang="en-US" dirty="0"/>
              <a:t> VM = 0.</a:t>
            </a:r>
          </a:p>
        </p:txBody>
      </p:sp>
    </p:spTree>
    <p:extLst>
      <p:ext uri="{BB962C8B-B14F-4D97-AF65-F5344CB8AC3E}">
        <p14:creationId xmlns:p14="http://schemas.microsoft.com/office/powerpoint/2010/main" val="35987750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29505" y="1787769"/>
            <a:ext cx="8534400" cy="3615267"/>
          </a:xfrm>
        </p:spPr>
        <p:txBody>
          <a:bodyPr>
            <a:normAutofit fontScale="62500" lnSpcReduction="20000"/>
          </a:bodyPr>
          <a:lstStyle/>
          <a:p>
            <a:r>
              <a:rPr lang="es-MX" b="1" u="sng" dirty="0"/>
              <a:t>Factor de desplazamiento vertical, DM</a:t>
            </a:r>
          </a:p>
          <a:p>
            <a:pPr marL="0" indent="0">
              <a:buNone/>
            </a:pPr>
            <a:r>
              <a:rPr lang="es-MX" dirty="0"/>
              <a:t>Se refiere a la diferencia entre la altura inicial y final de la carga. El comité definió un</a:t>
            </a:r>
          </a:p>
          <a:p>
            <a:pPr marL="0" indent="0">
              <a:buNone/>
            </a:pPr>
            <a:r>
              <a:rPr lang="es-MX" dirty="0"/>
              <a:t>15% de disminución en la carga cuando el desplazamiento se realice desde el suelo</a:t>
            </a:r>
          </a:p>
          <a:p>
            <a:pPr marL="0" indent="0">
              <a:buNone/>
            </a:pPr>
            <a:r>
              <a:rPr lang="es-MX" dirty="0"/>
              <a:t>hasta más allá de la altura de los hombros.</a:t>
            </a:r>
          </a:p>
          <a:p>
            <a:pPr marL="0" indent="0">
              <a:buNone/>
            </a:pPr>
            <a:r>
              <a:rPr lang="en-US" dirty="0"/>
              <a:t>Se </a:t>
            </a:r>
            <a:r>
              <a:rPr lang="en-US" dirty="0" err="1"/>
              <a:t>determina</a:t>
            </a:r>
            <a:r>
              <a:rPr lang="en-US" dirty="0"/>
              <a:t>:</a:t>
            </a:r>
          </a:p>
          <a:p>
            <a:pPr marL="0" indent="0" algn="ctr">
              <a:buNone/>
            </a:pPr>
            <a:r>
              <a:rPr lang="en-US" dirty="0"/>
              <a:t>DM = (0,82 + 4,5/D)</a:t>
            </a:r>
          </a:p>
          <a:p>
            <a:pPr marL="0" indent="0" algn="ctr">
              <a:buNone/>
            </a:pPr>
            <a:r>
              <a:rPr lang="en-US" dirty="0"/>
              <a:t>D = V1-V2</a:t>
            </a:r>
          </a:p>
          <a:p>
            <a:pPr marL="0" indent="0">
              <a:buNone/>
            </a:pPr>
            <a:r>
              <a:rPr lang="es-MX" dirty="0"/>
              <a:t>Donde </a:t>
            </a:r>
            <a:endParaRPr lang="es-MX" dirty="0" smtClean="0"/>
          </a:p>
          <a:p>
            <a:pPr>
              <a:buFont typeface="Arial" panose="020B0604020202020204" pitchFamily="34" charset="0"/>
              <a:buChar char="•"/>
            </a:pPr>
            <a:r>
              <a:rPr lang="es-MX" dirty="0" smtClean="0"/>
              <a:t>V1: </a:t>
            </a:r>
            <a:r>
              <a:rPr lang="es-MX" dirty="0"/>
              <a:t>altura de la carga respecto al suelo en el origen del </a:t>
            </a:r>
            <a:r>
              <a:rPr lang="es-MX" dirty="0" smtClean="0"/>
              <a:t>movimiento</a:t>
            </a:r>
          </a:p>
          <a:p>
            <a:pPr>
              <a:buFont typeface="Arial" panose="020B0604020202020204" pitchFamily="34" charset="0"/>
              <a:buChar char="•"/>
            </a:pPr>
            <a:r>
              <a:rPr lang="es-MX" dirty="0" smtClean="0"/>
              <a:t>V2:la </a:t>
            </a:r>
            <a:r>
              <a:rPr lang="es-MX" dirty="0"/>
              <a:t>altura al final de la misma.</a:t>
            </a:r>
          </a:p>
          <a:p>
            <a:pPr marL="0" indent="0">
              <a:buNone/>
            </a:pPr>
            <a:r>
              <a:rPr lang="en-US" dirty="0" err="1"/>
              <a:t>Cuando</a:t>
            </a:r>
            <a:r>
              <a:rPr lang="en-US" dirty="0"/>
              <a:t> D &lt; 25 cm, </a:t>
            </a:r>
            <a:r>
              <a:rPr lang="en-US" dirty="0" err="1"/>
              <a:t>tendremos</a:t>
            </a:r>
            <a:r>
              <a:rPr lang="en-US" dirty="0"/>
              <a:t> DM = 1, valor que </a:t>
            </a:r>
            <a:r>
              <a:rPr lang="en-US" dirty="0" err="1"/>
              <a:t>irá</a:t>
            </a:r>
            <a:r>
              <a:rPr lang="en-US" dirty="0"/>
              <a:t> </a:t>
            </a:r>
            <a:r>
              <a:rPr lang="en-US" dirty="0" err="1"/>
              <a:t>disminuyendo</a:t>
            </a:r>
            <a:r>
              <a:rPr lang="en-US" dirty="0"/>
              <a:t> a </a:t>
            </a:r>
            <a:r>
              <a:rPr lang="en-US" dirty="0" err="1"/>
              <a:t>medida</a:t>
            </a:r>
            <a:r>
              <a:rPr lang="en-US" dirty="0"/>
              <a:t> que</a:t>
            </a:r>
          </a:p>
          <a:p>
            <a:pPr marL="0" indent="0">
              <a:buNone/>
            </a:pPr>
            <a:r>
              <a:rPr lang="es-MX" dirty="0"/>
              <a:t>aumente la distancia de desplazamiento, cuyo valor máximo aceptable se considera</a:t>
            </a:r>
          </a:p>
          <a:p>
            <a:pPr marL="0" indent="0">
              <a:buNone/>
            </a:pPr>
            <a:r>
              <a:rPr lang="en-US" dirty="0"/>
              <a:t>175 cm.</a:t>
            </a:r>
          </a:p>
        </p:txBody>
      </p:sp>
    </p:spTree>
    <p:extLst>
      <p:ext uri="{BB962C8B-B14F-4D97-AF65-F5344CB8AC3E}">
        <p14:creationId xmlns:p14="http://schemas.microsoft.com/office/powerpoint/2010/main" val="15172023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52950" y="1181424"/>
            <a:ext cx="8534400" cy="3374945"/>
          </a:xfrm>
        </p:spPr>
        <p:txBody>
          <a:bodyPr>
            <a:normAutofit/>
          </a:bodyPr>
          <a:lstStyle/>
          <a:p>
            <a:pPr algn="ctr"/>
            <a:r>
              <a:rPr lang="en-US" sz="1200" b="1" dirty="0">
                <a:latin typeface="CIDFont+F1"/>
              </a:rPr>
              <a:t>Factor de </a:t>
            </a:r>
            <a:r>
              <a:rPr lang="en-US" sz="1200" b="1" dirty="0" err="1">
                <a:latin typeface="CIDFont+F1"/>
              </a:rPr>
              <a:t>asimetría</a:t>
            </a:r>
            <a:r>
              <a:rPr lang="en-US" sz="1200" b="1" dirty="0">
                <a:latin typeface="CIDFont+F1"/>
              </a:rPr>
              <a:t>, AM</a:t>
            </a:r>
            <a:br>
              <a:rPr lang="en-US" sz="1200" b="1" dirty="0">
                <a:latin typeface="CIDFont+F1"/>
              </a:rPr>
            </a:br>
            <a:r>
              <a:rPr lang="en-US" sz="1200" dirty="0"/>
              <a:t/>
            </a:r>
            <a:br>
              <a:rPr lang="en-US" sz="1200" dirty="0"/>
            </a:br>
            <a:r>
              <a:rPr lang="es-MX" sz="1200" dirty="0"/>
              <a:t>Este movimiento deberá evitarse siempre que sea posible. El ángulo de giro (A) deberá</a:t>
            </a:r>
            <a:br>
              <a:rPr lang="es-MX" sz="1200" dirty="0"/>
            </a:br>
            <a:r>
              <a:rPr lang="es-MX" sz="1200" dirty="0"/>
              <a:t>medirse en origen del movimiento y si la tarea requiere un control significativo de la</a:t>
            </a:r>
            <a:br>
              <a:rPr lang="es-MX" sz="1200" dirty="0"/>
            </a:br>
            <a:r>
              <a:rPr lang="es-MX" sz="1200" dirty="0"/>
              <a:t>carga (es decir, si el trabajador debe colocar la carga de una forma determinada en su</a:t>
            </a:r>
            <a:br>
              <a:rPr lang="es-MX" sz="1200" dirty="0"/>
            </a:br>
            <a:r>
              <a:rPr lang="es-MX" sz="1200" dirty="0"/>
              <a:t>punto de destino), también deberá medirse el ángulo de giro final del movimiento.</a:t>
            </a:r>
            <a:br>
              <a:rPr lang="es-MX" sz="1200" dirty="0"/>
            </a:br>
            <a:r>
              <a:rPr lang="en-US" sz="1200" dirty="0"/>
              <a:t>Se </a:t>
            </a:r>
            <a:r>
              <a:rPr lang="en-US" sz="1200" dirty="0" err="1"/>
              <a:t>establece</a:t>
            </a:r>
            <a:r>
              <a:rPr lang="en-US" sz="1200" dirty="0" smtClean="0"/>
              <a:t>:</a:t>
            </a:r>
            <a:br>
              <a:rPr lang="en-US" sz="1200" dirty="0" smtClean="0"/>
            </a:br>
            <a:r>
              <a:rPr lang="en-US" sz="1200" dirty="0" smtClean="0"/>
              <a:t/>
            </a:r>
            <a:br>
              <a:rPr lang="en-US" sz="1200" dirty="0" smtClean="0"/>
            </a:br>
            <a:r>
              <a:rPr lang="en-US" sz="1200" dirty="0"/>
              <a:t/>
            </a:r>
            <a:br>
              <a:rPr lang="en-US" sz="1200" dirty="0"/>
            </a:br>
            <a:r>
              <a:rPr lang="en-US" sz="1200" dirty="0"/>
              <a:t>AM = 1-(0,0032A</a:t>
            </a:r>
            <a:r>
              <a:rPr lang="en-US" sz="1200" dirty="0" smtClean="0"/>
              <a:t>)</a:t>
            </a:r>
            <a:br>
              <a:rPr lang="en-US" sz="1200" dirty="0" smtClean="0"/>
            </a:br>
            <a:r>
              <a:rPr lang="en-US" sz="1200" dirty="0"/>
              <a:t/>
            </a:r>
            <a:br>
              <a:rPr lang="en-US" sz="1200" dirty="0"/>
            </a:br>
            <a:r>
              <a:rPr lang="es-AR" sz="1200" b="1" dirty="0"/>
              <a:t>Angulo de Asimetría (A</a:t>
            </a:r>
            <a:r>
              <a:rPr lang="es-AR" sz="1200" b="1" dirty="0" smtClean="0"/>
              <a:t>): </a:t>
            </a:r>
            <a:r>
              <a:rPr lang="es-AR" sz="1200" dirty="0"/>
              <a:t>Medida angular del desplazamiento del objeto en el plano medio sagital del trabajador, en grados.</a:t>
            </a:r>
            <a:br>
              <a:rPr lang="es-AR" sz="1200" dirty="0"/>
            </a:br>
            <a:r>
              <a:rPr lang="es-AR" sz="1200" dirty="0"/>
              <a:t/>
            </a:r>
            <a:br>
              <a:rPr lang="es-AR" sz="1200" dirty="0"/>
            </a:br>
            <a:r>
              <a:rPr lang="es-AR" sz="1200" dirty="0"/>
              <a:t>Si A ˃ 135°; ------------- AM = 0</a:t>
            </a:r>
            <a:br>
              <a:rPr lang="es-AR" sz="1200" dirty="0"/>
            </a:br>
            <a:endParaRPr lang="en-US" sz="1200" dirty="0"/>
          </a:p>
        </p:txBody>
      </p:sp>
    </p:spTree>
    <p:extLst>
      <p:ext uri="{BB962C8B-B14F-4D97-AF65-F5344CB8AC3E}">
        <p14:creationId xmlns:p14="http://schemas.microsoft.com/office/powerpoint/2010/main" val="13579443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marL="285750" indent="-285750">
              <a:buFont typeface="Arial" panose="020B0604020202020204" pitchFamily="34" charset="0"/>
              <a:buChar char="•"/>
            </a:pPr>
            <a:r>
              <a:rPr lang="es-AR" sz="1800" dirty="0"/>
              <a:t>El factor (FM) esta definido por las siguientes Variables y se calcula utilizando la </a:t>
            </a:r>
            <a:r>
              <a:rPr lang="es-AR" sz="1800" dirty="0" smtClean="0"/>
              <a:t>tabla:</a:t>
            </a:r>
            <a:r>
              <a:rPr lang="es-AR" sz="1800" dirty="0"/>
              <a:t/>
            </a:r>
            <a:br>
              <a:rPr lang="es-AR" sz="1800" dirty="0"/>
            </a:br>
            <a:r>
              <a:rPr lang="es-AR" sz="1800" dirty="0"/>
              <a:t>Nro. De levantamientos/minuto.</a:t>
            </a:r>
            <a:br>
              <a:rPr lang="es-AR" sz="1800" dirty="0"/>
            </a:br>
            <a:r>
              <a:rPr lang="es-AR" sz="1800" dirty="0"/>
              <a:t>Duración del levantamiento.</a:t>
            </a:r>
            <a:br>
              <a:rPr lang="es-AR" sz="1800" dirty="0"/>
            </a:br>
            <a:r>
              <a:rPr lang="es-AR" sz="1800" dirty="0"/>
              <a:t>Posición Vertical de la carga.</a:t>
            </a:r>
            <a:r>
              <a:rPr lang="es-AR" dirty="0"/>
              <a:t/>
            </a:r>
            <a:br>
              <a:rPr lang="es-AR" dirty="0"/>
            </a:br>
            <a:endParaRPr lang="en-US" dirty="0"/>
          </a:p>
        </p:txBody>
      </p:sp>
      <p:sp>
        <p:nvSpPr>
          <p:cNvPr id="3" name="Marcador de contenido 2"/>
          <p:cNvSpPr>
            <a:spLocks noGrp="1"/>
          </p:cNvSpPr>
          <p:nvPr>
            <p:ph idx="1"/>
          </p:nvPr>
        </p:nvSpPr>
        <p:spPr/>
        <p:txBody>
          <a:bodyPr>
            <a:normAutofit/>
          </a:bodyPr>
          <a:lstStyle/>
          <a:p>
            <a:r>
              <a:rPr lang="en-US" b="1" u="sng" dirty="0"/>
              <a:t>Factor de </a:t>
            </a:r>
            <a:r>
              <a:rPr lang="en-US" b="1" u="sng" dirty="0" err="1"/>
              <a:t>frecuencia</a:t>
            </a:r>
            <a:r>
              <a:rPr lang="en-US" b="1" u="sng" dirty="0"/>
              <a:t>, FM</a:t>
            </a:r>
          </a:p>
          <a:p>
            <a:pPr marL="0" indent="0">
              <a:buNone/>
            </a:pPr>
            <a:r>
              <a:rPr lang="es-MX" dirty="0"/>
              <a:t>Este factor queda definido por el número de levantamientos por minuto, por </a:t>
            </a:r>
            <a:r>
              <a:rPr lang="es-MX" dirty="0" smtClean="0"/>
              <a:t>la duración </a:t>
            </a:r>
            <a:r>
              <a:rPr lang="es-MX" dirty="0"/>
              <a:t>de la tarea de levantamiento y por la altura de los mismos.</a:t>
            </a:r>
          </a:p>
          <a:p>
            <a:pPr marL="0" indent="0">
              <a:buNone/>
            </a:pPr>
            <a:r>
              <a:rPr lang="es-MX" dirty="0"/>
              <a:t>La tabla de frecuencia se elaboró basándose en dos grupos de datos. </a:t>
            </a:r>
            <a:endParaRPr lang="en-US" dirty="0"/>
          </a:p>
        </p:txBody>
      </p:sp>
    </p:spTree>
    <p:extLst>
      <p:ext uri="{BB962C8B-B14F-4D97-AF65-F5344CB8AC3E}">
        <p14:creationId xmlns:p14="http://schemas.microsoft.com/office/powerpoint/2010/main" val="35950498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382996" y="787400"/>
            <a:ext cx="5448389" cy="500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94082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p:txBody>
          <a:bodyPr/>
          <a:lstStyle/>
          <a:p>
            <a:r>
              <a:rPr lang="en-US" b="1" u="sng" dirty="0"/>
              <a:t>Factor de </a:t>
            </a:r>
            <a:r>
              <a:rPr lang="en-US" b="1" u="sng" dirty="0" err="1"/>
              <a:t>agarre</a:t>
            </a:r>
            <a:r>
              <a:rPr lang="en-US" b="1" u="sng" dirty="0"/>
              <a:t>, CM</a:t>
            </a:r>
          </a:p>
          <a:p>
            <a:pPr marL="0" indent="0">
              <a:buNone/>
            </a:pPr>
            <a:r>
              <a:rPr lang="es-MX" dirty="0"/>
              <a:t>Se obtiene según la facilidad del agarre y la altura vertical del manejo de la </a:t>
            </a:r>
            <a:r>
              <a:rPr lang="es-MX" dirty="0" smtClean="0"/>
              <a:t>carga. Estudios </a:t>
            </a:r>
            <a:r>
              <a:rPr lang="es-MX" dirty="0"/>
              <a:t>psicofísicos demostraron que la capacidad de levantamiento se </a:t>
            </a:r>
            <a:r>
              <a:rPr lang="es-MX" dirty="0" smtClean="0"/>
              <a:t>veía disminuida </a:t>
            </a:r>
            <a:r>
              <a:rPr lang="es-MX" dirty="0"/>
              <a:t>por un mal agarre </a:t>
            </a:r>
            <a:r>
              <a:rPr lang="es-MX" dirty="0" smtClean="0"/>
              <a:t> en </a:t>
            </a:r>
            <a:r>
              <a:rPr lang="es-MX" dirty="0"/>
              <a:t>la carga y esto implicaba la reducción del peso </a:t>
            </a:r>
            <a:r>
              <a:rPr lang="es-MX" dirty="0" smtClean="0"/>
              <a:t>entre un </a:t>
            </a:r>
            <a:r>
              <a:rPr lang="es-MX" dirty="0"/>
              <a:t>7% y un 11%.</a:t>
            </a:r>
            <a:endParaRPr lang="en-US" dirty="0"/>
          </a:p>
        </p:txBody>
      </p:sp>
      <p:pic>
        <p:nvPicPr>
          <p:cNvPr id="5"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l="9292" t="39871" r="10631" b="32000"/>
          <a:stretch/>
        </p:blipFill>
        <p:spPr bwMode="auto">
          <a:xfrm>
            <a:off x="78828" y="4160763"/>
            <a:ext cx="5100385" cy="19550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1765" b="14977"/>
          <a:stretch/>
        </p:blipFill>
        <p:spPr bwMode="auto">
          <a:xfrm>
            <a:off x="5787750" y="3891830"/>
            <a:ext cx="4036246" cy="24928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385667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ítulo 1"/>
              <p:cNvSpPr>
                <a:spLocks noGrp="1"/>
              </p:cNvSpPr>
              <p:nvPr>
                <p:ph type="title"/>
              </p:nvPr>
            </p:nvSpPr>
            <p:spPr>
              <a:xfrm>
                <a:off x="613873" y="4135640"/>
                <a:ext cx="8534400" cy="1507067"/>
              </a:xfrm>
            </p:spPr>
            <p:txBody>
              <a:bodyPr/>
              <a:lstStyle/>
              <a:p>
                <a:pPr/>
                <a14:m>
                  <m:oMathPara xmlns:m="http://schemas.openxmlformats.org/officeDocument/2006/math">
                    <m:oMathParaPr>
                      <m:jc m:val="centerGroup"/>
                    </m:oMathParaPr>
                    <m:oMath xmlns:m="http://schemas.openxmlformats.org/officeDocument/2006/math">
                      <m:f>
                        <m:fPr>
                          <m:ctrlPr>
                            <a:rPr lang="en-US" i="1" smtClean="0">
                              <a:latin typeface="Cambria Math" panose="02040503050406030204" pitchFamily="18" charset="0"/>
                            </a:rPr>
                          </m:ctrlPr>
                        </m:fPr>
                        <m:num>
                          <m:r>
                            <a:rPr lang="es-PY" b="0" i="1" smtClean="0">
                              <a:latin typeface="Cambria Math" panose="02040503050406030204" pitchFamily="18" charset="0"/>
                            </a:rPr>
                            <m:t>𝑐𝑎𝑟𝑔𝑎</m:t>
                          </m:r>
                          <m:r>
                            <a:rPr lang="es-PY" b="0" i="1" smtClean="0">
                              <a:latin typeface="Cambria Math" panose="02040503050406030204" pitchFamily="18" charset="0"/>
                            </a:rPr>
                            <m:t> </m:t>
                          </m:r>
                          <m:r>
                            <a:rPr lang="es-PY" b="0" i="1" smtClean="0">
                              <a:latin typeface="Cambria Math" panose="02040503050406030204" pitchFamily="18" charset="0"/>
                            </a:rPr>
                            <m:t>𝑙𝑒𝑣𝑎𝑛𝑡𝑎𝑑𝑎</m:t>
                          </m:r>
                        </m:num>
                        <m:den>
                          <m:r>
                            <a:rPr lang="es-PY" b="0" i="1" smtClean="0">
                              <a:latin typeface="Cambria Math" panose="02040503050406030204" pitchFamily="18" charset="0"/>
                            </a:rPr>
                            <m:t>𝑙𝑖𝑚𝑖𝑡𝑒</m:t>
                          </m:r>
                          <m:r>
                            <a:rPr lang="es-PY" b="0" i="1" smtClean="0">
                              <a:latin typeface="Cambria Math" panose="02040503050406030204" pitchFamily="18" charset="0"/>
                            </a:rPr>
                            <m:t> </m:t>
                          </m:r>
                          <m:r>
                            <a:rPr lang="es-PY" b="0" i="1" smtClean="0">
                              <a:latin typeface="Cambria Math" panose="02040503050406030204" pitchFamily="18" charset="0"/>
                            </a:rPr>
                            <m:t>𝑑𝑒</m:t>
                          </m:r>
                          <m:r>
                            <a:rPr lang="es-PY" b="0" i="1" smtClean="0">
                              <a:latin typeface="Cambria Math" panose="02040503050406030204" pitchFamily="18" charset="0"/>
                            </a:rPr>
                            <m:t> </m:t>
                          </m:r>
                          <m:r>
                            <a:rPr lang="es-PY" b="0" i="1" smtClean="0">
                              <a:latin typeface="Cambria Math" panose="02040503050406030204" pitchFamily="18" charset="0"/>
                            </a:rPr>
                            <m:t>𝑝𝑒𝑠𝑜</m:t>
                          </m:r>
                          <m:r>
                            <a:rPr lang="es-PY" b="0" i="1" smtClean="0">
                              <a:latin typeface="Cambria Math" panose="02040503050406030204" pitchFamily="18" charset="0"/>
                            </a:rPr>
                            <m:t> </m:t>
                          </m:r>
                          <m:r>
                            <a:rPr lang="es-PY" b="0" i="1" smtClean="0">
                              <a:latin typeface="Cambria Math" panose="02040503050406030204" pitchFamily="18" charset="0"/>
                            </a:rPr>
                            <m:t>𝑟𝑒𝑐𝑜𝑚𝑒𝑛𝑑𝑎𝑑𝑜</m:t>
                          </m:r>
                        </m:den>
                      </m:f>
                    </m:oMath>
                  </m:oMathPara>
                </a14:m>
                <a:endParaRPr lang="en-US" dirty="0"/>
              </a:p>
            </p:txBody>
          </p:sp>
        </mc:Choice>
        <mc:Fallback xmlns="">
          <p:sp>
            <p:nvSpPr>
              <p:cNvPr id="2" name="Título 1"/>
              <p:cNvSpPr>
                <a:spLocks noGrp="1" noRot="1" noChangeAspect="1" noMove="1" noResize="1" noEditPoints="1" noAdjustHandles="1" noChangeArrowheads="1" noChangeShapeType="1" noTextEdit="1"/>
              </p:cNvSpPr>
              <p:nvPr>
                <p:ph type="title"/>
              </p:nvPr>
            </p:nvSpPr>
            <p:spPr>
              <a:xfrm>
                <a:off x="613873" y="4135640"/>
                <a:ext cx="8534400" cy="1507067"/>
              </a:xfrm>
              <a:blipFill>
                <a:blip r:embed="rId2"/>
                <a:stretch>
                  <a:fillRect/>
                </a:stretch>
              </a:blipFill>
            </p:spPr>
            <p:txBody>
              <a:bodyPr/>
              <a:lstStyle/>
              <a:p>
                <a:r>
                  <a:rPr lang="en-US">
                    <a:noFill/>
                  </a:rPr>
                  <a:t> </a:t>
                </a:r>
              </a:p>
            </p:txBody>
          </p:sp>
        </mc:Fallback>
      </mc:AlternateContent>
      <p:sp>
        <p:nvSpPr>
          <p:cNvPr id="3" name="Marcador de contenido 2"/>
          <p:cNvSpPr>
            <a:spLocks noGrp="1"/>
          </p:cNvSpPr>
          <p:nvPr>
            <p:ph idx="1"/>
          </p:nvPr>
        </p:nvSpPr>
        <p:spPr/>
        <p:txBody>
          <a:bodyPr/>
          <a:lstStyle/>
          <a:p>
            <a:r>
              <a:rPr lang="es-MX" b="1" u="sng" dirty="0"/>
              <a:t>IDENTIFICACION DEL RIESGO A TRAVES DEL INDICE </a:t>
            </a:r>
            <a:r>
              <a:rPr lang="es-MX" b="1" u="sng" dirty="0" smtClean="0"/>
              <a:t>DE </a:t>
            </a:r>
            <a:r>
              <a:rPr lang="en-US" b="1" u="sng" dirty="0" smtClean="0"/>
              <a:t>LEVANTAMIENTO</a:t>
            </a:r>
            <a:endParaRPr lang="en-US" b="1" u="sng" dirty="0"/>
          </a:p>
          <a:p>
            <a:pPr marL="0" indent="0">
              <a:buNone/>
            </a:pPr>
            <a:r>
              <a:rPr lang="es-MX" dirty="0"/>
              <a:t>La ecuación NIOSH está basada en el concepto de que el riesgo de lumbalgias </a:t>
            </a:r>
            <a:r>
              <a:rPr lang="es-MX" dirty="0" smtClean="0"/>
              <a:t>aumenta con </a:t>
            </a:r>
            <a:r>
              <a:rPr lang="es-MX" dirty="0"/>
              <a:t>la demanda de levantamientos en la tarea.</a:t>
            </a:r>
            <a:endParaRPr lang="en-US" dirty="0"/>
          </a:p>
        </p:txBody>
      </p:sp>
    </p:spTree>
    <p:extLst>
      <p:ext uri="{BB962C8B-B14F-4D97-AF65-F5344CB8AC3E}">
        <p14:creationId xmlns:p14="http://schemas.microsoft.com/office/powerpoint/2010/main" val="27306728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991942" y="1776047"/>
            <a:ext cx="8534400" cy="3615267"/>
          </a:xfrm>
        </p:spPr>
        <p:txBody>
          <a:bodyPr>
            <a:normAutofit fontScale="92500" lnSpcReduction="10000"/>
          </a:bodyPr>
          <a:lstStyle/>
          <a:p>
            <a:pPr marL="342900" indent="-342900">
              <a:buFont typeface="+mj-lt"/>
              <a:buAutoNum type="alphaLcParenR"/>
            </a:pPr>
            <a:r>
              <a:rPr lang="es-AR" b="1" dirty="0"/>
              <a:t>Riesgo limitado ( IL ˂ 1 ). </a:t>
            </a:r>
            <a:r>
              <a:rPr lang="es-AR" dirty="0"/>
              <a:t>La mayoría de los trabajadores que realicen este tipo de tareas no deberían tener problemas.</a:t>
            </a:r>
          </a:p>
          <a:p>
            <a:pPr marL="342900" indent="-342900">
              <a:buFont typeface="+mj-lt"/>
              <a:buAutoNum type="alphaLcParenR"/>
            </a:pPr>
            <a:endParaRPr lang="es-AR" dirty="0"/>
          </a:p>
          <a:p>
            <a:pPr marL="342900" indent="-342900">
              <a:buFont typeface="+mj-lt"/>
              <a:buAutoNum type="alphaLcParenR"/>
            </a:pPr>
            <a:r>
              <a:rPr lang="es-AR" b="1" dirty="0"/>
              <a:t>Incremento moderado del riesgo ( 1˂ IL ˂ 3 ).</a:t>
            </a:r>
            <a:r>
              <a:rPr lang="es-AR" dirty="0"/>
              <a:t> Algunos trabajadores pueden sufrir dolencias o lesiones si realizan estas tareas. Deben rediseñarse las tareas o asignarse a trabajadores seleccionados que se someterán a un control.</a:t>
            </a:r>
          </a:p>
          <a:p>
            <a:pPr marL="342900" indent="-342900">
              <a:buFont typeface="+mj-lt"/>
              <a:buAutoNum type="alphaLcParenR"/>
            </a:pPr>
            <a:endParaRPr lang="es-AR" dirty="0"/>
          </a:p>
          <a:p>
            <a:pPr marL="342900" indent="-342900">
              <a:buFont typeface="+mj-lt"/>
              <a:buAutoNum type="alphaLcParenR"/>
            </a:pPr>
            <a:r>
              <a:rPr lang="es-AR" b="1" dirty="0"/>
              <a:t>Incremento acusado del Riesgo ( IL ˃ 3 ). </a:t>
            </a:r>
            <a:r>
              <a:rPr lang="es-AR" dirty="0"/>
              <a:t>Este tipo de tareas es inaceptable desde el punto de vista ergonómico y debe ser modificada.</a:t>
            </a:r>
            <a:endParaRPr lang="es-AR" b="1" dirty="0"/>
          </a:p>
          <a:p>
            <a:endParaRPr lang="en-US" dirty="0"/>
          </a:p>
        </p:txBody>
      </p:sp>
      <p:sp>
        <p:nvSpPr>
          <p:cNvPr id="4" name="4 CuadroTexto"/>
          <p:cNvSpPr txBox="1"/>
          <p:nvPr/>
        </p:nvSpPr>
        <p:spPr>
          <a:xfrm>
            <a:off x="699483" y="1001961"/>
            <a:ext cx="7119065" cy="369332"/>
          </a:xfrm>
          <a:prstGeom prst="rect">
            <a:avLst/>
          </a:prstGeom>
          <a:noFill/>
        </p:spPr>
        <p:txBody>
          <a:bodyPr wrap="none" rtlCol="0">
            <a:spAutoFit/>
          </a:bodyPr>
          <a:lstStyle/>
          <a:p>
            <a:r>
              <a:rPr lang="es-AR" dirty="0" smtClean="0"/>
              <a:t>Se pueden considerar </a:t>
            </a:r>
            <a:r>
              <a:rPr lang="es-AR" b="1" dirty="0" smtClean="0"/>
              <a:t>3 zonas de riesgo </a:t>
            </a:r>
            <a:r>
              <a:rPr lang="es-AR" dirty="0" smtClean="0"/>
              <a:t>según los Valores de IL obtenidos:</a:t>
            </a:r>
            <a:endParaRPr lang="es-AR" dirty="0"/>
          </a:p>
        </p:txBody>
      </p:sp>
    </p:spTree>
    <p:extLst>
      <p:ext uri="{BB962C8B-B14F-4D97-AF65-F5344CB8AC3E}">
        <p14:creationId xmlns:p14="http://schemas.microsoft.com/office/powerpoint/2010/main" val="31175870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contenido 3"/>
          <p:cNvSpPr>
            <a:spLocks noGrp="1"/>
          </p:cNvSpPr>
          <p:nvPr>
            <p:ph idx="1"/>
          </p:nvPr>
        </p:nvSpPr>
        <p:spPr/>
        <p:txBody>
          <a:bodyPr>
            <a:normAutofit/>
          </a:bodyPr>
          <a:lstStyle/>
          <a:p>
            <a:pPr algn="ctr"/>
            <a:r>
              <a:rPr lang="es-AR" sz="6000" dirty="0"/>
              <a:t>Método </a:t>
            </a:r>
            <a:br>
              <a:rPr lang="es-AR" sz="6000" dirty="0"/>
            </a:br>
            <a:r>
              <a:rPr lang="es-AR" sz="6000" dirty="0"/>
              <a:t>NAM</a:t>
            </a:r>
            <a:endParaRPr lang="en-US" sz="6000" dirty="0"/>
          </a:p>
        </p:txBody>
      </p:sp>
      <p:sp>
        <p:nvSpPr>
          <p:cNvPr id="5" name="Rectángulo 4"/>
          <p:cNvSpPr/>
          <p:nvPr/>
        </p:nvSpPr>
        <p:spPr>
          <a:xfrm>
            <a:off x="1431557" y="4301067"/>
            <a:ext cx="8099303" cy="1200329"/>
          </a:xfrm>
          <a:prstGeom prst="rect">
            <a:avLst/>
          </a:prstGeom>
        </p:spPr>
        <p:txBody>
          <a:bodyPr wrap="square">
            <a:spAutoFit/>
          </a:bodyPr>
          <a:lstStyle/>
          <a:p>
            <a:r>
              <a:rPr lang="es-AR" sz="2400" dirty="0"/>
              <a:t>Esta basado en la frecuencia de esfuerzos manuales y el ciclo </a:t>
            </a:r>
            <a:r>
              <a:rPr lang="es-AR" sz="2400" dirty="0" smtClean="0"/>
              <a:t>de obligaciones</a:t>
            </a:r>
            <a:r>
              <a:rPr lang="es-AR" sz="2400" dirty="0"/>
              <a:t>. Este valor limite umbral se centra en la mano, en la muñeca y en el antebrazo.</a:t>
            </a:r>
          </a:p>
        </p:txBody>
      </p:sp>
    </p:spTree>
    <p:extLst>
      <p:ext uri="{BB962C8B-B14F-4D97-AF65-F5344CB8AC3E}">
        <p14:creationId xmlns:p14="http://schemas.microsoft.com/office/powerpoint/2010/main" val="2695180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p:txBody>
          <a:bodyPr/>
          <a:lstStyle/>
          <a:p>
            <a:pPr marL="0" indent="0">
              <a:buNone/>
            </a:pPr>
            <a:r>
              <a:rPr lang="es-AR" b="1" u="sng" dirty="0"/>
              <a:t>Valor Limite Umbral : </a:t>
            </a:r>
            <a:r>
              <a:rPr lang="es-AR" dirty="0"/>
              <a:t>valor asignado a un factor de riesgo basado en estudios epidemiológicos, psicofísicos y biomecánicos, dirigido a las mono tareas, que se establece para las condiciones a las que </a:t>
            </a:r>
            <a:r>
              <a:rPr lang="es-AR" b="1" dirty="0"/>
              <a:t>«se cree que la mayoría de los trabajadores pueden estar expuestos repetidamente, sin efectos adversos para la salud»</a:t>
            </a:r>
            <a:endParaRPr lang="es-AR" dirty="0"/>
          </a:p>
        </p:txBody>
      </p:sp>
    </p:spTree>
    <p:extLst>
      <p:ext uri="{BB962C8B-B14F-4D97-AF65-F5344CB8AC3E}">
        <p14:creationId xmlns:p14="http://schemas.microsoft.com/office/powerpoint/2010/main" val="28797743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939189" y="1872762"/>
            <a:ext cx="8534400" cy="3615267"/>
          </a:xfrm>
        </p:spPr>
        <p:txBody>
          <a:bodyPr>
            <a:normAutofit lnSpcReduction="10000"/>
          </a:bodyPr>
          <a:lstStyle/>
          <a:p>
            <a:pPr marL="0" indent="0">
              <a:buNone/>
            </a:pPr>
            <a:r>
              <a:rPr lang="es-AR" dirty="0"/>
              <a:t>Pasos a seguir:</a:t>
            </a:r>
          </a:p>
          <a:p>
            <a:endParaRPr lang="es-AR" dirty="0"/>
          </a:p>
          <a:p>
            <a:pPr>
              <a:lnSpc>
                <a:spcPct val="150000"/>
              </a:lnSpc>
              <a:buFont typeface="Wingdings" panose="05000000000000000000" pitchFamily="2" charset="2"/>
              <a:buChar char="ü"/>
            </a:pPr>
            <a:r>
              <a:rPr lang="es-AR" dirty="0"/>
              <a:t>Seleccionar  tarea.</a:t>
            </a:r>
          </a:p>
          <a:p>
            <a:pPr>
              <a:lnSpc>
                <a:spcPct val="150000"/>
              </a:lnSpc>
              <a:buFont typeface="Wingdings" panose="05000000000000000000" pitchFamily="2" charset="2"/>
              <a:buChar char="ü"/>
            </a:pPr>
            <a:r>
              <a:rPr lang="es-AR" dirty="0"/>
              <a:t>Registrar datos o muestra.</a:t>
            </a:r>
          </a:p>
          <a:p>
            <a:pPr>
              <a:lnSpc>
                <a:spcPct val="150000"/>
              </a:lnSpc>
              <a:buFont typeface="Wingdings" panose="05000000000000000000" pitchFamily="2" charset="2"/>
              <a:buChar char="ü"/>
            </a:pPr>
            <a:r>
              <a:rPr lang="es-AR" dirty="0"/>
              <a:t>Determinar NAM (usando  TABLA 1 y escala o Figura 2)</a:t>
            </a:r>
          </a:p>
          <a:p>
            <a:pPr>
              <a:lnSpc>
                <a:spcPct val="150000"/>
              </a:lnSpc>
              <a:buFont typeface="Wingdings" panose="05000000000000000000" pitchFamily="2" charset="2"/>
              <a:buChar char="ü"/>
            </a:pPr>
            <a:r>
              <a:rPr lang="es-AR" dirty="0"/>
              <a:t>Determinar FPN (usando escala de </a:t>
            </a:r>
            <a:r>
              <a:rPr lang="es-AR" dirty="0" err="1"/>
              <a:t>Borg</a:t>
            </a:r>
            <a:r>
              <a:rPr lang="es-AR" dirty="0"/>
              <a:t>)</a:t>
            </a:r>
          </a:p>
          <a:p>
            <a:pPr>
              <a:lnSpc>
                <a:spcPct val="150000"/>
              </a:lnSpc>
              <a:buFont typeface="Wingdings" panose="05000000000000000000" pitchFamily="2" charset="2"/>
              <a:buChar char="ü"/>
            </a:pPr>
            <a:r>
              <a:rPr lang="es-AR" dirty="0"/>
              <a:t>Acordar Resultados  en Figura 1.</a:t>
            </a:r>
            <a:endParaRPr lang="en-US" dirty="0"/>
          </a:p>
        </p:txBody>
      </p:sp>
    </p:spTree>
    <p:extLst>
      <p:ext uri="{BB962C8B-B14F-4D97-AF65-F5344CB8AC3E}">
        <p14:creationId xmlns:p14="http://schemas.microsoft.com/office/powerpoint/2010/main" val="7422037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220542" y="1028701"/>
            <a:ext cx="8534400" cy="3615267"/>
          </a:xfrm>
        </p:spPr>
        <p:txBody>
          <a:bodyPr>
            <a:normAutofit fontScale="92500" lnSpcReduction="10000"/>
          </a:bodyPr>
          <a:lstStyle/>
          <a:p>
            <a:pPr algn="ctr"/>
            <a:r>
              <a:rPr lang="es-AR" sz="4000" dirty="0"/>
              <a:t>Variables:</a:t>
            </a:r>
          </a:p>
          <a:p>
            <a:pPr algn="ctr"/>
            <a:endParaRPr lang="es-AR" dirty="0"/>
          </a:p>
          <a:p>
            <a:pPr marL="514350" indent="-514350">
              <a:buFont typeface="+mj-lt"/>
              <a:buAutoNum type="arabicPeriod"/>
            </a:pPr>
            <a:r>
              <a:rPr lang="es-AR" sz="2400" b="1" dirty="0"/>
              <a:t>Nivel de Actividad Manual:</a:t>
            </a:r>
          </a:p>
          <a:p>
            <a:pPr>
              <a:buFont typeface="Arial" pitchFamily="34" charset="0"/>
              <a:buChar char="•"/>
            </a:pPr>
            <a:r>
              <a:rPr lang="es-AR" dirty="0"/>
              <a:t>Frecuencia de Actividades dentro del ciclo.</a:t>
            </a:r>
          </a:p>
          <a:p>
            <a:pPr>
              <a:buFont typeface="Arial" pitchFamily="34" charset="0"/>
              <a:buChar char="•"/>
            </a:pPr>
            <a:r>
              <a:rPr lang="es-AR" dirty="0"/>
              <a:t>Tiempo de Ocupación (dentro del ciclo y durante la jornada)</a:t>
            </a:r>
          </a:p>
          <a:p>
            <a:endParaRPr lang="es-AR" dirty="0"/>
          </a:p>
          <a:p>
            <a:pPr marL="514350" indent="-514350">
              <a:buFont typeface="+mj-lt"/>
              <a:buAutoNum type="arabicPeriod" startAt="2"/>
            </a:pPr>
            <a:r>
              <a:rPr lang="es-AR" sz="2400" b="1" dirty="0"/>
              <a:t>Fuerza Pico Normalizada:</a:t>
            </a:r>
          </a:p>
          <a:p>
            <a:pPr>
              <a:buFont typeface="Arial" pitchFamily="34" charset="0"/>
              <a:buChar char="•"/>
            </a:pPr>
            <a:r>
              <a:rPr lang="es-AR" dirty="0"/>
              <a:t>Nivel de esfuerzo realizado con las manos y dedos (Escala de </a:t>
            </a:r>
            <a:r>
              <a:rPr lang="es-AR" dirty="0" err="1"/>
              <a:t>Borg</a:t>
            </a:r>
            <a:r>
              <a:rPr lang="es-AR" dirty="0"/>
              <a:t>)</a:t>
            </a:r>
            <a:endParaRPr lang="en-US" dirty="0"/>
          </a:p>
        </p:txBody>
      </p:sp>
    </p:spTree>
    <p:extLst>
      <p:ext uri="{BB962C8B-B14F-4D97-AF65-F5344CB8AC3E}">
        <p14:creationId xmlns:p14="http://schemas.microsoft.com/office/powerpoint/2010/main" val="34911810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r="4265" b="3576"/>
          <a:stretch/>
        </p:blipFill>
        <p:spPr bwMode="auto">
          <a:xfrm>
            <a:off x="1405272" y="170029"/>
            <a:ext cx="5316236" cy="29757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b="3558"/>
          <a:stretch/>
        </p:blipFill>
        <p:spPr bwMode="auto">
          <a:xfrm>
            <a:off x="133584" y="3390171"/>
            <a:ext cx="7586062" cy="33903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ángulo 5"/>
          <p:cNvSpPr/>
          <p:nvPr/>
        </p:nvSpPr>
        <p:spPr>
          <a:xfrm>
            <a:off x="8578547" y="2338727"/>
            <a:ext cx="2225289" cy="1200329"/>
          </a:xfrm>
          <a:prstGeom prst="rect">
            <a:avLst/>
          </a:prstGeom>
        </p:spPr>
        <p:txBody>
          <a:bodyPr wrap="none">
            <a:spAutoFit/>
          </a:bodyPr>
          <a:lstStyle/>
          <a:p>
            <a:r>
              <a:rPr lang="es-AR" b="1" dirty="0"/>
              <a:t>Calculo del nivel </a:t>
            </a:r>
            <a:endParaRPr lang="es-AR" b="1" dirty="0" smtClean="0"/>
          </a:p>
          <a:p>
            <a:r>
              <a:rPr lang="es-AR" b="1" dirty="0" smtClean="0"/>
              <a:t>de </a:t>
            </a:r>
          </a:p>
          <a:p>
            <a:r>
              <a:rPr lang="es-AR" b="1" dirty="0" smtClean="0"/>
              <a:t>actividad </a:t>
            </a:r>
            <a:r>
              <a:rPr lang="es-AR" b="1" dirty="0"/>
              <a:t>Manual </a:t>
            </a:r>
            <a:endParaRPr lang="es-AR" b="1" dirty="0" smtClean="0"/>
          </a:p>
          <a:p>
            <a:r>
              <a:rPr lang="es-AR" b="1" dirty="0" smtClean="0"/>
              <a:t>(NAM)</a:t>
            </a:r>
            <a:endParaRPr lang="en-US" dirty="0"/>
          </a:p>
        </p:txBody>
      </p:sp>
    </p:spTree>
    <p:extLst>
      <p:ext uri="{BB962C8B-B14F-4D97-AF65-F5344CB8AC3E}">
        <p14:creationId xmlns:p14="http://schemas.microsoft.com/office/powerpoint/2010/main" val="2513304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81555" y="791308"/>
            <a:ext cx="7561383"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21815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6319" y="570828"/>
            <a:ext cx="7978568" cy="56380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87768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CuadroTexto"/>
          <p:cNvSpPr txBox="1"/>
          <p:nvPr/>
        </p:nvSpPr>
        <p:spPr>
          <a:xfrm>
            <a:off x="251520" y="1109935"/>
            <a:ext cx="1413849" cy="461665"/>
          </a:xfrm>
          <a:prstGeom prst="rect">
            <a:avLst/>
          </a:prstGeom>
          <a:noFill/>
        </p:spPr>
        <p:txBody>
          <a:bodyPr wrap="none" rtlCol="0">
            <a:spAutoFit/>
          </a:bodyPr>
          <a:lstStyle/>
          <a:p>
            <a:r>
              <a:rPr lang="es-AR" sz="2400" dirty="0" smtClean="0"/>
              <a:t>EJEMPLO:</a:t>
            </a:r>
            <a:endParaRPr lang="es-AR" sz="2400" dirty="0"/>
          </a:p>
        </p:txBody>
      </p:sp>
      <p:sp>
        <p:nvSpPr>
          <p:cNvPr id="5" name="2 CuadroTexto"/>
          <p:cNvSpPr txBox="1">
            <a:spLocks noGrp="1"/>
          </p:cNvSpPr>
          <p:nvPr>
            <p:ph idx="1"/>
          </p:nvPr>
        </p:nvSpPr>
        <p:spPr>
          <a:xfrm>
            <a:off x="3317965" y="579568"/>
            <a:ext cx="4606835" cy="1428083"/>
          </a:xfrm>
          <a:prstGeom prst="rect">
            <a:avLst/>
          </a:prstGeom>
          <a:solidFill>
            <a:srgbClr val="00B0F0">
              <a:alpha val="11000"/>
            </a:srgbClr>
          </a:solidFill>
          <a:ln>
            <a:solidFill>
              <a:schemeClr val="accent1">
                <a:shade val="50000"/>
              </a:schemeClr>
            </a:solidFill>
          </a:ln>
        </p:spPr>
        <p:txBody>
          <a:bodyPr wrap="square" rtlCol="0">
            <a:spAutoFit/>
          </a:bodyPr>
          <a:lstStyle/>
          <a:p>
            <a:pPr marL="285750" indent="-285750">
              <a:lnSpc>
                <a:spcPct val="200000"/>
              </a:lnSpc>
              <a:buFont typeface="Wingdings" pitchFamily="2" charset="2"/>
              <a:buChar char="Ø"/>
            </a:pPr>
            <a:r>
              <a:rPr lang="es-AR" sz="1200" dirty="0" smtClean="0"/>
              <a:t>Si en 1 min                                           50 Esfuerzos.</a:t>
            </a:r>
          </a:p>
          <a:p>
            <a:pPr marL="285750" indent="-285750">
              <a:lnSpc>
                <a:spcPct val="200000"/>
              </a:lnSpc>
              <a:buFont typeface="Wingdings" pitchFamily="2" charset="2"/>
              <a:buChar char="Ø"/>
            </a:pPr>
            <a:r>
              <a:rPr lang="es-AR" sz="1200" dirty="0" smtClean="0"/>
              <a:t>En 60 </a:t>
            </a:r>
            <a:r>
              <a:rPr lang="es-AR" sz="1200" dirty="0" err="1" smtClean="0"/>
              <a:t>seg</a:t>
            </a:r>
            <a:r>
              <a:rPr lang="es-AR" sz="1200" dirty="0" smtClean="0"/>
              <a:t>                                               50 Esfuerzos</a:t>
            </a:r>
          </a:p>
          <a:p>
            <a:pPr marL="285750" indent="-285750">
              <a:lnSpc>
                <a:spcPct val="200000"/>
              </a:lnSpc>
              <a:buFont typeface="Wingdings" pitchFamily="2" charset="2"/>
              <a:buChar char="Ø"/>
            </a:pPr>
            <a:r>
              <a:rPr lang="es-AR" sz="1200" dirty="0" smtClean="0"/>
              <a:t>1 segundo                                              X  esfuerzos.</a:t>
            </a:r>
            <a:endParaRPr lang="es-AR" sz="1200" dirty="0"/>
          </a:p>
        </p:txBody>
      </p:sp>
      <mc:AlternateContent xmlns:mc="http://schemas.openxmlformats.org/markup-compatibility/2006" xmlns:a14="http://schemas.microsoft.com/office/drawing/2010/main">
        <mc:Choice Requires="a14">
          <p:sp>
            <p:nvSpPr>
              <p:cNvPr id="6" name="3 CuadroTexto"/>
              <p:cNvSpPr txBox="1"/>
              <p:nvPr/>
            </p:nvSpPr>
            <p:spPr>
              <a:xfrm>
                <a:off x="596273" y="2694438"/>
                <a:ext cx="7720190" cy="670055"/>
              </a:xfrm>
              <a:prstGeom prst="rect">
                <a:avLst/>
              </a:prstGeom>
              <a:solidFill>
                <a:schemeClr val="bg2">
                  <a:lumMod val="10000"/>
                  <a:alpha val="17000"/>
                </a:schemeClr>
              </a:solidFill>
              <a:ln>
                <a:solidFill>
                  <a:schemeClr val="accent1">
                    <a:shade val="50000"/>
                  </a:schemeClr>
                </a:solidFill>
              </a:ln>
            </p:spPr>
            <p:txBody>
              <a:bodyPr wrap="none" rtlCol="0">
                <a:spAutoFit/>
              </a:bodyPr>
              <a:lstStyle/>
              <a:p>
                <a:r>
                  <a:rPr lang="es-AR" sz="2400" dirty="0" smtClean="0"/>
                  <a:t>Entonces       X= </a:t>
                </a:r>
                <a14:m>
                  <m:oMath xmlns:m="http://schemas.openxmlformats.org/officeDocument/2006/math">
                    <m:f>
                      <m:fPr>
                        <m:ctrlPr>
                          <a:rPr lang="es-AR" sz="2400" i="1" smtClean="0">
                            <a:latin typeface="Cambria Math" panose="02040503050406030204" pitchFamily="18" charset="0"/>
                          </a:rPr>
                        </m:ctrlPr>
                      </m:fPr>
                      <m:num>
                        <m:r>
                          <a:rPr lang="es-AR" sz="2400" b="0" i="1" smtClean="0">
                            <a:latin typeface="Cambria Math"/>
                          </a:rPr>
                          <m:t>1 </m:t>
                        </m:r>
                        <m:r>
                          <a:rPr lang="es-AR" sz="2400" b="0" i="1" smtClean="0">
                            <a:latin typeface="Cambria Math"/>
                          </a:rPr>
                          <m:t>𝑠𝑒𝑔</m:t>
                        </m:r>
                        <m:r>
                          <a:rPr lang="es-AR" sz="2400" b="0" i="1" smtClean="0">
                            <a:latin typeface="Cambria Math"/>
                          </a:rPr>
                          <m:t> </m:t>
                        </m:r>
                        <m:r>
                          <a:rPr lang="es-AR" sz="2400" b="0" i="1" smtClean="0">
                            <a:latin typeface="Cambria Math"/>
                          </a:rPr>
                          <m:t>𝑥</m:t>
                        </m:r>
                        <m:r>
                          <a:rPr lang="es-AR" sz="2400" b="0" i="1" smtClean="0">
                            <a:latin typeface="Cambria Math"/>
                          </a:rPr>
                          <m:t> 50</m:t>
                        </m:r>
                        <m:r>
                          <a:rPr lang="es-AR" sz="2400" b="0" i="1" smtClean="0">
                            <a:latin typeface="Cambria Math"/>
                          </a:rPr>
                          <m:t>𝑒𝑠𝑓𝑢𝑒𝑟𝑧𝑜𝑠</m:t>
                        </m:r>
                      </m:num>
                      <m:den>
                        <m:r>
                          <a:rPr lang="es-AR" sz="2400" b="0" i="1" smtClean="0">
                            <a:latin typeface="Cambria Math"/>
                          </a:rPr>
                          <m:t>60 </m:t>
                        </m:r>
                        <m:r>
                          <a:rPr lang="es-AR" sz="2400" b="0" i="1" smtClean="0">
                            <a:latin typeface="Cambria Math"/>
                          </a:rPr>
                          <m:t>𝑠𝑒𝑔</m:t>
                        </m:r>
                      </m:den>
                    </m:f>
                    <m:r>
                      <a:rPr lang="es-AR" sz="2400" b="0" i="1" smtClean="0">
                        <a:latin typeface="Cambria Math"/>
                      </a:rPr>
                      <m:t>=0,83 </m:t>
                    </m:r>
                    <m:r>
                      <a:rPr lang="es-AR" sz="2400" b="0" i="1" smtClean="0">
                        <a:latin typeface="Cambria Math"/>
                      </a:rPr>
                      <m:t>𝑒𝑠𝑓</m:t>
                    </m:r>
                    <m:r>
                      <a:rPr lang="es-AR" sz="2400" b="0" i="1" smtClean="0">
                        <a:latin typeface="Cambria Math"/>
                      </a:rPr>
                      <m:t>. ≅1 </m:t>
                    </m:r>
                    <m:r>
                      <a:rPr lang="es-AR" sz="2400" b="0" i="1" smtClean="0">
                        <a:latin typeface="Cambria Math"/>
                        <a:ea typeface="Cambria Math"/>
                      </a:rPr>
                      <m:t>𝑒𝑠𝑓</m:t>
                    </m:r>
                    <m:r>
                      <a:rPr lang="es-AR" sz="2400" b="0" i="1" smtClean="0">
                        <a:latin typeface="Cambria Math"/>
                        <a:ea typeface="Cambria Math"/>
                      </a:rPr>
                      <m:t>./</m:t>
                    </m:r>
                    <m:r>
                      <a:rPr lang="es-AR" sz="2400" b="0" i="1" smtClean="0">
                        <a:latin typeface="Cambria Math"/>
                        <a:ea typeface="Cambria Math"/>
                      </a:rPr>
                      <m:t>𝑠𝑒𝑔</m:t>
                    </m:r>
                  </m:oMath>
                </a14:m>
                <a:endParaRPr lang="es-AR" sz="2400" dirty="0"/>
              </a:p>
            </p:txBody>
          </p:sp>
        </mc:Choice>
        <mc:Fallback xmlns="">
          <p:sp>
            <p:nvSpPr>
              <p:cNvPr id="6" name="3 CuadroTexto"/>
              <p:cNvSpPr txBox="1">
                <a:spLocks noRot="1" noChangeAspect="1" noMove="1" noResize="1" noEditPoints="1" noAdjustHandles="1" noChangeArrowheads="1" noChangeShapeType="1" noTextEdit="1"/>
              </p:cNvSpPr>
              <p:nvPr/>
            </p:nvSpPr>
            <p:spPr>
              <a:xfrm>
                <a:off x="596273" y="2694438"/>
                <a:ext cx="7720190" cy="670055"/>
              </a:xfrm>
              <a:prstGeom prst="rect">
                <a:avLst/>
              </a:prstGeom>
              <a:blipFill>
                <a:blip r:embed="rId2"/>
                <a:stretch>
                  <a:fillRect l="-1183" r="-2918"/>
                </a:stretch>
              </a:blipFill>
              <a:ln>
                <a:solidFill>
                  <a:schemeClr val="accent1">
                    <a:shade val="50000"/>
                  </a:schemeClr>
                </a:solidFill>
              </a:ln>
            </p:spPr>
            <p:txBody>
              <a:bodyPr/>
              <a:lstStyle/>
              <a:p>
                <a:r>
                  <a:rPr lang="en-US">
                    <a:noFill/>
                  </a:rPr>
                  <a:t> </a:t>
                </a:r>
              </a:p>
            </p:txBody>
          </p:sp>
        </mc:Fallback>
      </mc:AlternateContent>
      <p:pic>
        <p:nvPicPr>
          <p:cNvPr id="7"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9488" t="17080" r="6469" b="20283"/>
          <a:stretch/>
        </p:blipFill>
        <p:spPr bwMode="auto">
          <a:xfrm>
            <a:off x="2368217" y="3577891"/>
            <a:ext cx="6711958" cy="2888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321190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6934944" y="3573017"/>
            <a:ext cx="3720278" cy="4247317"/>
          </a:xfrm>
          <a:prstGeom prst="rect">
            <a:avLst/>
          </a:prstGeom>
          <a:noFill/>
        </p:spPr>
        <p:txBody>
          <a:bodyPr wrap="square" rtlCol="0">
            <a:spAutoFit/>
          </a:bodyPr>
          <a:lstStyle/>
          <a:p>
            <a:r>
              <a:rPr lang="es-AR" sz="2000" dirty="0"/>
              <a:t>Determinación de la fuerza pico:</a:t>
            </a:r>
          </a:p>
          <a:p>
            <a:endParaRPr lang="es-AR" sz="2000" dirty="0"/>
          </a:p>
          <a:p>
            <a:pPr marL="342900" indent="-342900">
              <a:lnSpc>
                <a:spcPct val="150000"/>
              </a:lnSpc>
              <a:buFont typeface="Wingdings" pitchFamily="2" charset="2"/>
              <a:buChar char="ü"/>
            </a:pPr>
            <a:r>
              <a:rPr lang="es-AR" sz="2000" dirty="0"/>
              <a:t>Observar y analizar el trabajo.</a:t>
            </a:r>
          </a:p>
          <a:p>
            <a:pPr marL="342900" indent="-342900">
              <a:lnSpc>
                <a:spcPct val="150000"/>
              </a:lnSpc>
              <a:buFont typeface="Wingdings" pitchFamily="2" charset="2"/>
              <a:buChar char="ü"/>
            </a:pPr>
            <a:r>
              <a:rPr lang="es-AR" sz="2000" dirty="0"/>
              <a:t>Identificar esfuerzos vigorosos y posturas.</a:t>
            </a:r>
          </a:p>
          <a:p>
            <a:pPr marL="342900" indent="-342900">
              <a:lnSpc>
                <a:spcPct val="150000"/>
              </a:lnSpc>
              <a:buFont typeface="Wingdings" pitchFamily="2" charset="2"/>
              <a:buChar char="ü"/>
            </a:pPr>
            <a:r>
              <a:rPr lang="es-AR" sz="2000" dirty="0"/>
              <a:t>Estimar la fuerza mediante escala de </a:t>
            </a:r>
            <a:r>
              <a:rPr lang="es-AR" sz="2000" dirty="0" err="1"/>
              <a:t>Borg</a:t>
            </a:r>
            <a:r>
              <a:rPr lang="es-AR" sz="2000" dirty="0"/>
              <a:t>.</a:t>
            </a:r>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2708920"/>
            <a:ext cx="5410944" cy="4118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a:extLst>
              <a:ext uri="{FF2B5EF4-FFF2-40B4-BE49-F238E27FC236}">
                <a16:creationId xmlns:a16="http://schemas.microsoft.com/office/drawing/2014/main" id="{8558307C-FD4B-4F16-9B07-80E9D650FF6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133" t="22736" r="9545" b="21710"/>
          <a:stretch/>
        </p:blipFill>
        <p:spPr bwMode="auto">
          <a:xfrm>
            <a:off x="4774704" y="332656"/>
            <a:ext cx="4705672" cy="2616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065319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1688502" y="908720"/>
            <a:ext cx="5832648" cy="1200329"/>
          </a:xfrm>
          <a:prstGeom prst="rect">
            <a:avLst/>
          </a:prstGeom>
          <a:noFill/>
        </p:spPr>
        <p:txBody>
          <a:bodyPr wrap="square" rtlCol="0">
            <a:spAutoFit/>
          </a:bodyPr>
          <a:lstStyle/>
          <a:p>
            <a:r>
              <a:rPr lang="es-AR" sz="2400" dirty="0"/>
              <a:t>-Para  calcular el Periodo:</a:t>
            </a:r>
          </a:p>
          <a:p>
            <a:r>
              <a:rPr lang="es-AR" sz="2400" dirty="0"/>
              <a:t>60 </a:t>
            </a:r>
            <a:r>
              <a:rPr lang="es-AR" sz="2400" dirty="0" err="1"/>
              <a:t>seg</a:t>
            </a:r>
            <a:r>
              <a:rPr lang="es-AR" sz="2400" dirty="0"/>
              <a:t> / 50 esfuerzos= 1,2 s/</a:t>
            </a:r>
            <a:r>
              <a:rPr lang="es-AR" sz="2400" dirty="0" err="1"/>
              <a:t>esf</a:t>
            </a:r>
            <a:r>
              <a:rPr lang="es-AR" sz="2400" dirty="0"/>
              <a:t>.  1 s/</a:t>
            </a:r>
            <a:r>
              <a:rPr lang="es-AR" sz="2400" dirty="0" err="1"/>
              <a:t>esf</a:t>
            </a:r>
            <a:r>
              <a:rPr lang="es-AR" sz="2400" dirty="0"/>
              <a:t>.</a:t>
            </a:r>
          </a:p>
        </p:txBody>
      </p:sp>
      <p:sp>
        <p:nvSpPr>
          <p:cNvPr id="3" name="2 CuadroTexto"/>
          <p:cNvSpPr txBox="1"/>
          <p:nvPr/>
        </p:nvSpPr>
        <p:spPr>
          <a:xfrm>
            <a:off x="1688504" y="2132856"/>
            <a:ext cx="1887217" cy="1938992"/>
          </a:xfrm>
          <a:prstGeom prst="rect">
            <a:avLst/>
          </a:prstGeom>
          <a:noFill/>
        </p:spPr>
        <p:txBody>
          <a:bodyPr wrap="square" rtlCol="0">
            <a:spAutoFit/>
          </a:bodyPr>
          <a:lstStyle/>
          <a:p>
            <a:pPr>
              <a:lnSpc>
                <a:spcPct val="150000"/>
              </a:lnSpc>
            </a:pPr>
            <a:r>
              <a:rPr lang="es-AR" sz="2000" dirty="0"/>
              <a:t>TABLA 1: </a:t>
            </a:r>
          </a:p>
          <a:p>
            <a:pPr>
              <a:lnSpc>
                <a:spcPct val="150000"/>
              </a:lnSpc>
            </a:pPr>
            <a:r>
              <a:rPr lang="es-AR" sz="2000" dirty="0"/>
              <a:t>2da columna,</a:t>
            </a:r>
          </a:p>
          <a:p>
            <a:pPr>
              <a:lnSpc>
                <a:spcPct val="150000"/>
              </a:lnSpc>
            </a:pPr>
            <a:r>
              <a:rPr lang="es-AR" sz="2000" dirty="0"/>
              <a:t>  </a:t>
            </a:r>
            <a:r>
              <a:rPr lang="es-AR" sz="2000" b="1" dirty="0"/>
              <a:t>1 s/esfuerzo.</a:t>
            </a:r>
          </a:p>
        </p:txBody>
      </p:sp>
      <p:pic>
        <p:nvPicPr>
          <p:cNvPr id="5"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9488" t="17080" r="6469" b="20283"/>
          <a:stretch/>
        </p:blipFill>
        <p:spPr bwMode="auto">
          <a:xfrm>
            <a:off x="3950464" y="1944478"/>
            <a:ext cx="6711958" cy="32127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CuadroTexto"/>
          <p:cNvSpPr txBox="1"/>
          <p:nvPr/>
        </p:nvSpPr>
        <p:spPr>
          <a:xfrm>
            <a:off x="1562123" y="5373217"/>
            <a:ext cx="4709944" cy="830997"/>
          </a:xfrm>
          <a:prstGeom prst="rect">
            <a:avLst/>
          </a:prstGeom>
          <a:noFill/>
        </p:spPr>
        <p:txBody>
          <a:bodyPr wrap="none" rtlCol="0">
            <a:spAutoFit/>
          </a:bodyPr>
          <a:lstStyle/>
          <a:p>
            <a:r>
              <a:rPr lang="es-AR" sz="2400" dirty="0"/>
              <a:t>Si el esfuerzo dura 5 segundos:</a:t>
            </a:r>
          </a:p>
          <a:p>
            <a:r>
              <a:rPr lang="es-AR" sz="2400" dirty="0"/>
              <a:t>60 </a:t>
            </a:r>
            <a:r>
              <a:rPr lang="es-AR" sz="2400" dirty="0" err="1"/>
              <a:t>seg</a:t>
            </a:r>
            <a:r>
              <a:rPr lang="es-AR" sz="2400" dirty="0"/>
              <a:t> / 5 </a:t>
            </a:r>
            <a:r>
              <a:rPr lang="es-AR" sz="2400" dirty="0" err="1"/>
              <a:t>seg</a:t>
            </a:r>
            <a:r>
              <a:rPr lang="es-AR" sz="2400" dirty="0"/>
              <a:t> = </a:t>
            </a:r>
            <a:r>
              <a:rPr lang="es-AR" sz="2400" b="1" dirty="0"/>
              <a:t>12</a:t>
            </a:r>
            <a:r>
              <a:rPr lang="es-AR" sz="2400" dirty="0"/>
              <a:t>.</a:t>
            </a:r>
          </a:p>
        </p:txBody>
      </p:sp>
      <p:sp>
        <p:nvSpPr>
          <p:cNvPr id="7" name="6 CuadroTexto"/>
          <p:cNvSpPr txBox="1"/>
          <p:nvPr/>
        </p:nvSpPr>
        <p:spPr>
          <a:xfrm>
            <a:off x="6831986" y="5373217"/>
            <a:ext cx="3578224" cy="830997"/>
          </a:xfrm>
          <a:prstGeom prst="rect">
            <a:avLst/>
          </a:prstGeom>
          <a:noFill/>
        </p:spPr>
        <p:txBody>
          <a:bodyPr wrap="none" rtlCol="0">
            <a:spAutoFit/>
          </a:bodyPr>
          <a:lstStyle/>
          <a:p>
            <a:pPr algn="ctr"/>
            <a:r>
              <a:rPr lang="es-AR" sz="2400" dirty="0"/>
              <a:t>TABLA 1: 3ra columna, </a:t>
            </a:r>
          </a:p>
          <a:p>
            <a:pPr algn="ctr"/>
            <a:r>
              <a:rPr lang="es-AR" sz="2400" b="1" dirty="0"/>
              <a:t>0 - 20</a:t>
            </a:r>
          </a:p>
        </p:txBody>
      </p:sp>
      <p:sp>
        <p:nvSpPr>
          <p:cNvPr id="8" name="7 Rectángulo redondeado"/>
          <p:cNvSpPr/>
          <p:nvPr/>
        </p:nvSpPr>
        <p:spPr>
          <a:xfrm>
            <a:off x="5348334" y="4266626"/>
            <a:ext cx="792088" cy="432048"/>
          </a:xfrm>
          <a:prstGeom prst="round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9" name="8 Elipse"/>
          <p:cNvSpPr/>
          <p:nvPr/>
        </p:nvSpPr>
        <p:spPr>
          <a:xfrm>
            <a:off x="6456040" y="4266626"/>
            <a:ext cx="648072" cy="432048"/>
          </a:xfrm>
          <a:prstGeom prst="ellipse">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cxnSp>
        <p:nvCxnSpPr>
          <p:cNvPr id="11" name="10 Conector recto de flecha"/>
          <p:cNvCxnSpPr/>
          <p:nvPr/>
        </p:nvCxnSpPr>
        <p:spPr>
          <a:xfrm>
            <a:off x="3575720" y="3550834"/>
            <a:ext cx="1772615" cy="715792"/>
          </a:xfrm>
          <a:prstGeom prst="straightConnector1">
            <a:avLst/>
          </a:prstGeom>
          <a:ln w="12700">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12" name="11 Conector recto de flecha"/>
          <p:cNvCxnSpPr/>
          <p:nvPr/>
        </p:nvCxnSpPr>
        <p:spPr>
          <a:xfrm flipH="1" flipV="1">
            <a:off x="6960097" y="4698676"/>
            <a:ext cx="830501" cy="674540"/>
          </a:xfrm>
          <a:prstGeom prst="straightConnector1">
            <a:avLst/>
          </a:prstGeom>
          <a:ln w="127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17" name="16 CuadroTexto"/>
          <p:cNvSpPr txBox="1"/>
          <p:nvPr/>
        </p:nvSpPr>
        <p:spPr>
          <a:xfrm>
            <a:off x="1524000" y="6396336"/>
            <a:ext cx="9138422" cy="461665"/>
          </a:xfrm>
          <a:prstGeom prst="rect">
            <a:avLst/>
          </a:prstGeom>
          <a:solidFill>
            <a:srgbClr val="FFFF00">
              <a:alpha val="51000"/>
            </a:srgbClr>
          </a:solidFill>
        </p:spPr>
        <p:txBody>
          <a:bodyPr wrap="square" rtlCol="0">
            <a:spAutoFit/>
          </a:bodyPr>
          <a:lstStyle/>
          <a:p>
            <a:pPr algn="ctr"/>
            <a:r>
              <a:rPr lang="es-AR" sz="2400" dirty="0"/>
              <a:t>El nivel de actividad manual = </a:t>
            </a:r>
            <a:r>
              <a:rPr lang="es-AR" sz="2400" b="1" dirty="0"/>
              <a:t>4</a:t>
            </a:r>
            <a:endParaRPr lang="es-AR" sz="2400" dirty="0"/>
          </a:p>
        </p:txBody>
      </p:sp>
      <p:sp>
        <p:nvSpPr>
          <p:cNvPr id="18" name="17 Elipse"/>
          <p:cNvSpPr/>
          <p:nvPr/>
        </p:nvSpPr>
        <p:spPr>
          <a:xfrm>
            <a:off x="6456039" y="2439472"/>
            <a:ext cx="850403" cy="432048"/>
          </a:xfrm>
          <a:prstGeom prst="ellipse">
            <a:avLst/>
          </a:prstGeom>
          <a:noFill/>
          <a:ln w="57150">
            <a:solidFill>
              <a:srgbClr val="0070C0">
                <a:alpha val="83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13" name="1 Título"/>
          <p:cNvSpPr txBox="1">
            <a:spLocks/>
          </p:cNvSpPr>
          <p:nvPr/>
        </p:nvSpPr>
        <p:spPr>
          <a:xfrm>
            <a:off x="1524000" y="0"/>
            <a:ext cx="9144000" cy="908720"/>
          </a:xfrm>
          <a:prstGeom prst="rect">
            <a:avLst/>
          </a:prstGeom>
          <a:solidFill>
            <a:srgbClr val="FFFF00">
              <a:alpha val="32000"/>
            </a:srgbClr>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AR"/>
              <a:t>Nivel de Actividad Manual</a:t>
            </a:r>
            <a:endParaRPr lang="es-AR" dirty="0"/>
          </a:p>
        </p:txBody>
      </p:sp>
    </p:spTree>
    <p:extLst>
      <p:ext uri="{BB962C8B-B14F-4D97-AF65-F5344CB8AC3E}">
        <p14:creationId xmlns:p14="http://schemas.microsoft.com/office/powerpoint/2010/main" val="39720184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2063553" y="980729"/>
            <a:ext cx="6604693" cy="461665"/>
          </a:xfrm>
          <a:prstGeom prst="rect">
            <a:avLst/>
          </a:prstGeom>
          <a:noFill/>
        </p:spPr>
        <p:txBody>
          <a:bodyPr wrap="none" rtlCol="0">
            <a:spAutoFit/>
          </a:bodyPr>
          <a:lstStyle/>
          <a:p>
            <a:r>
              <a:rPr lang="es-AR" sz="2400" dirty="0"/>
              <a:t>Planilla de Evaluación de trabajos y tareas.</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9576" y="1719773"/>
            <a:ext cx="7660543"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1 Título"/>
          <p:cNvSpPr txBox="1">
            <a:spLocks/>
          </p:cNvSpPr>
          <p:nvPr/>
        </p:nvSpPr>
        <p:spPr>
          <a:xfrm>
            <a:off x="1524000" y="0"/>
            <a:ext cx="9144000" cy="908720"/>
          </a:xfrm>
          <a:prstGeom prst="rect">
            <a:avLst/>
          </a:prstGeom>
          <a:solidFill>
            <a:srgbClr val="FFFF00">
              <a:alpha val="32000"/>
            </a:srgbClr>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AR"/>
              <a:t>Nivel de Actividad Manual</a:t>
            </a:r>
            <a:endParaRPr lang="es-AR" dirty="0"/>
          </a:p>
        </p:txBody>
      </p:sp>
    </p:spTree>
    <p:extLst>
      <p:ext uri="{BB962C8B-B14F-4D97-AF65-F5344CB8AC3E}">
        <p14:creationId xmlns:p14="http://schemas.microsoft.com/office/powerpoint/2010/main" val="8302272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1624" y="931453"/>
            <a:ext cx="6525692" cy="5625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1 Título"/>
          <p:cNvSpPr txBox="1">
            <a:spLocks/>
          </p:cNvSpPr>
          <p:nvPr/>
        </p:nvSpPr>
        <p:spPr>
          <a:xfrm>
            <a:off x="1524000" y="0"/>
            <a:ext cx="9144000" cy="908720"/>
          </a:xfrm>
          <a:prstGeom prst="rect">
            <a:avLst/>
          </a:prstGeom>
          <a:solidFill>
            <a:srgbClr val="FFFF00">
              <a:alpha val="32000"/>
            </a:srgbClr>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AR"/>
              <a:t>Nivel de Actividad Manual</a:t>
            </a:r>
            <a:endParaRPr lang="es-AR" dirty="0"/>
          </a:p>
        </p:txBody>
      </p:sp>
    </p:spTree>
    <p:extLst>
      <p:ext uri="{BB962C8B-B14F-4D97-AF65-F5344CB8AC3E}">
        <p14:creationId xmlns:p14="http://schemas.microsoft.com/office/powerpoint/2010/main" val="17064424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1524338" y="2736510"/>
            <a:ext cx="9144000" cy="1196546"/>
          </a:xfrm>
          <a:prstGeom prst="rect">
            <a:avLst/>
          </a:prstGeom>
          <a:solidFill>
            <a:srgbClr val="FFC000">
              <a:alpha val="17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13" name="12 Rectángulo"/>
          <p:cNvSpPr/>
          <p:nvPr/>
        </p:nvSpPr>
        <p:spPr>
          <a:xfrm>
            <a:off x="1524000" y="949084"/>
            <a:ext cx="9144000" cy="1111764"/>
          </a:xfrm>
          <a:prstGeom prst="rect">
            <a:avLst/>
          </a:prstGeom>
          <a:solidFill>
            <a:schemeClr val="tx2">
              <a:alpha val="17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2" name="1 CuadroTexto"/>
          <p:cNvSpPr txBox="1"/>
          <p:nvPr/>
        </p:nvSpPr>
        <p:spPr>
          <a:xfrm>
            <a:off x="1548044" y="1181801"/>
            <a:ext cx="2831224" cy="646331"/>
          </a:xfrm>
          <a:prstGeom prst="rect">
            <a:avLst/>
          </a:prstGeom>
          <a:noFill/>
        </p:spPr>
        <p:txBody>
          <a:bodyPr wrap="none" rtlCol="0">
            <a:spAutoFit/>
          </a:bodyPr>
          <a:lstStyle/>
          <a:p>
            <a:r>
              <a:rPr lang="es-AR" b="1" dirty="0"/>
              <a:t>Línea continua</a:t>
            </a:r>
            <a:r>
              <a:rPr lang="es-AR" dirty="0"/>
              <a:t>:</a:t>
            </a:r>
          </a:p>
          <a:p>
            <a:r>
              <a:rPr lang="es-AR" dirty="0"/>
              <a:t>1er nivel de referencia. </a:t>
            </a:r>
          </a:p>
        </p:txBody>
      </p:sp>
      <p:sp>
        <p:nvSpPr>
          <p:cNvPr id="3" name="2 CuadroTexto"/>
          <p:cNvSpPr txBox="1"/>
          <p:nvPr/>
        </p:nvSpPr>
        <p:spPr>
          <a:xfrm>
            <a:off x="5025718" y="1043302"/>
            <a:ext cx="5642283" cy="1200329"/>
          </a:xfrm>
          <a:prstGeom prst="rect">
            <a:avLst/>
          </a:prstGeom>
          <a:noFill/>
        </p:spPr>
        <p:txBody>
          <a:bodyPr wrap="square" rtlCol="0">
            <a:spAutoFit/>
          </a:bodyPr>
          <a:lstStyle/>
          <a:p>
            <a:r>
              <a:rPr lang="es-AR" dirty="0"/>
              <a:t>Representa combinaciones de fuerza y nivel de actividad manual, asociados con una prevalencia significativamente elevada de trastornos musculo esqueléticos.</a:t>
            </a:r>
          </a:p>
        </p:txBody>
      </p:sp>
      <p:sp>
        <p:nvSpPr>
          <p:cNvPr id="4" name="3 CuadroTexto"/>
          <p:cNvSpPr txBox="1"/>
          <p:nvPr/>
        </p:nvSpPr>
        <p:spPr>
          <a:xfrm>
            <a:off x="1524000" y="2927075"/>
            <a:ext cx="2920992" cy="646331"/>
          </a:xfrm>
          <a:prstGeom prst="rect">
            <a:avLst/>
          </a:prstGeom>
          <a:noFill/>
        </p:spPr>
        <p:txBody>
          <a:bodyPr wrap="none" rtlCol="0">
            <a:spAutoFit/>
          </a:bodyPr>
          <a:lstStyle/>
          <a:p>
            <a:r>
              <a:rPr lang="es-AR" b="1" dirty="0"/>
              <a:t>Línea de puntos</a:t>
            </a:r>
            <a:r>
              <a:rPr lang="es-AR" dirty="0"/>
              <a:t>:</a:t>
            </a:r>
          </a:p>
          <a:p>
            <a:r>
              <a:rPr lang="es-AR" dirty="0"/>
              <a:t>2do nivel de referencia. </a:t>
            </a:r>
          </a:p>
        </p:txBody>
      </p:sp>
      <p:sp>
        <p:nvSpPr>
          <p:cNvPr id="5" name="4 CuadroTexto"/>
          <p:cNvSpPr txBox="1"/>
          <p:nvPr/>
        </p:nvSpPr>
        <p:spPr>
          <a:xfrm>
            <a:off x="5015880" y="2924944"/>
            <a:ext cx="5652120" cy="923330"/>
          </a:xfrm>
          <a:prstGeom prst="rect">
            <a:avLst/>
          </a:prstGeom>
          <a:noFill/>
        </p:spPr>
        <p:txBody>
          <a:bodyPr wrap="square" rtlCol="0">
            <a:spAutoFit/>
          </a:bodyPr>
          <a:lstStyle/>
          <a:p>
            <a:r>
              <a:rPr lang="es-AR" dirty="0"/>
              <a:t>Resulta imposible especificar un limite para todos los trabajadores y situaciones, sin afectar profundamente las relaciones con el trabajo</a:t>
            </a:r>
          </a:p>
        </p:txBody>
      </p:sp>
      <p:sp>
        <p:nvSpPr>
          <p:cNvPr id="6" name="5 Elipse"/>
          <p:cNvSpPr/>
          <p:nvPr/>
        </p:nvSpPr>
        <p:spPr>
          <a:xfrm>
            <a:off x="3359696" y="4366845"/>
            <a:ext cx="648072" cy="576064"/>
          </a:xfrm>
          <a:prstGeom prst="ellipse">
            <a:avLst/>
          </a:prstGeom>
          <a:solidFill>
            <a:srgbClr val="FF0000"/>
          </a:solidFill>
          <a:ln w="381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7" name="6 Elipse"/>
          <p:cNvSpPr/>
          <p:nvPr/>
        </p:nvSpPr>
        <p:spPr>
          <a:xfrm>
            <a:off x="2633631" y="5270109"/>
            <a:ext cx="648072" cy="576064"/>
          </a:xfrm>
          <a:prstGeom prst="ellipse">
            <a:avLst/>
          </a:prstGeom>
          <a:solidFill>
            <a:srgbClr val="FFC000"/>
          </a:solidFill>
          <a:ln w="381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8" name="7 Elipse"/>
          <p:cNvSpPr/>
          <p:nvPr/>
        </p:nvSpPr>
        <p:spPr>
          <a:xfrm>
            <a:off x="1766140" y="6165304"/>
            <a:ext cx="648072" cy="576064"/>
          </a:xfrm>
          <a:prstGeom prst="ellipse">
            <a:avLst/>
          </a:prstGeom>
          <a:solidFill>
            <a:srgbClr val="00B050"/>
          </a:solidFill>
          <a:ln w="381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9" name="8 CuadroTexto"/>
          <p:cNvSpPr txBox="1"/>
          <p:nvPr/>
        </p:nvSpPr>
        <p:spPr>
          <a:xfrm>
            <a:off x="4187280" y="4366846"/>
            <a:ext cx="6480720" cy="646331"/>
          </a:xfrm>
          <a:prstGeom prst="rect">
            <a:avLst/>
          </a:prstGeom>
          <a:solidFill>
            <a:schemeClr val="bg1">
              <a:lumMod val="75000"/>
              <a:alpha val="68000"/>
            </a:schemeClr>
          </a:solidFill>
        </p:spPr>
        <p:txBody>
          <a:bodyPr wrap="square" rtlCol="0">
            <a:spAutoFit/>
          </a:bodyPr>
          <a:lstStyle/>
          <a:p>
            <a:r>
              <a:rPr lang="es-AR" dirty="0"/>
              <a:t>Se deben implementar urgentemente medidas de control generales y especificas para mejorar el puesto.</a:t>
            </a:r>
          </a:p>
        </p:txBody>
      </p:sp>
      <p:sp>
        <p:nvSpPr>
          <p:cNvPr id="10" name="9 CuadroTexto"/>
          <p:cNvSpPr txBox="1"/>
          <p:nvPr/>
        </p:nvSpPr>
        <p:spPr>
          <a:xfrm>
            <a:off x="3745395" y="5301208"/>
            <a:ext cx="6912768" cy="923330"/>
          </a:xfrm>
          <a:prstGeom prst="rect">
            <a:avLst/>
          </a:prstGeom>
          <a:solidFill>
            <a:schemeClr val="bg1">
              <a:lumMod val="75000"/>
              <a:alpha val="68000"/>
            </a:schemeClr>
          </a:solidFill>
        </p:spPr>
        <p:txBody>
          <a:bodyPr wrap="square" rtlCol="0">
            <a:spAutoFit/>
          </a:bodyPr>
          <a:lstStyle/>
          <a:p>
            <a:r>
              <a:rPr lang="es-AR" dirty="0"/>
              <a:t>Se recomienda implementar medidas de control generales y chequeos periódicos de salud, hasta que el puesto sea mejorado.</a:t>
            </a:r>
          </a:p>
        </p:txBody>
      </p:sp>
      <p:sp>
        <p:nvSpPr>
          <p:cNvPr id="11" name="10 CuadroTexto"/>
          <p:cNvSpPr txBox="1"/>
          <p:nvPr/>
        </p:nvSpPr>
        <p:spPr>
          <a:xfrm>
            <a:off x="2957668" y="6268670"/>
            <a:ext cx="8234947" cy="369332"/>
          </a:xfrm>
          <a:prstGeom prst="rect">
            <a:avLst/>
          </a:prstGeom>
          <a:solidFill>
            <a:schemeClr val="bg1">
              <a:lumMod val="75000"/>
              <a:alpha val="68000"/>
            </a:schemeClr>
          </a:solidFill>
        </p:spPr>
        <p:txBody>
          <a:bodyPr wrap="none" rtlCol="0">
            <a:spAutoFit/>
          </a:bodyPr>
          <a:lstStyle/>
          <a:p>
            <a:r>
              <a:rPr lang="es-AR" dirty="0"/>
              <a:t>Cabe considerarse que el puesto se encuentra en buenas condiciones.</a:t>
            </a:r>
          </a:p>
        </p:txBody>
      </p:sp>
      <p:sp>
        <p:nvSpPr>
          <p:cNvPr id="12" name="1 Título"/>
          <p:cNvSpPr txBox="1">
            <a:spLocks/>
          </p:cNvSpPr>
          <p:nvPr/>
        </p:nvSpPr>
        <p:spPr>
          <a:xfrm>
            <a:off x="1524000" y="0"/>
            <a:ext cx="9144000" cy="908720"/>
          </a:xfrm>
          <a:prstGeom prst="rect">
            <a:avLst/>
          </a:prstGeom>
          <a:solidFill>
            <a:srgbClr val="FFFF00">
              <a:alpha val="32000"/>
            </a:srgbClr>
          </a:solidFill>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AR"/>
              <a:t>Nivel de Actividad Manual</a:t>
            </a:r>
            <a:endParaRPr lang="es-AR" dirty="0"/>
          </a:p>
        </p:txBody>
      </p:sp>
    </p:spTree>
    <p:extLst>
      <p:ext uri="{BB962C8B-B14F-4D97-AF65-F5344CB8AC3E}">
        <p14:creationId xmlns:p14="http://schemas.microsoft.com/office/powerpoint/2010/main" val="521877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396343" y="2534195"/>
            <a:ext cx="4746171" cy="1938992"/>
          </a:xfrm>
          <a:prstGeom prst="rect">
            <a:avLst/>
          </a:prstGeom>
          <a:noFill/>
        </p:spPr>
        <p:txBody>
          <a:bodyPr wrap="square" rtlCol="0">
            <a:spAutoFit/>
          </a:bodyPr>
          <a:lstStyle/>
          <a:p>
            <a:r>
              <a:rPr lang="es-PY" sz="6000" dirty="0" smtClean="0"/>
              <a:t>MUCHAS GRACIAS</a:t>
            </a:r>
            <a:endParaRPr lang="en-US" sz="6000" dirty="0"/>
          </a:p>
        </p:txBody>
      </p:sp>
    </p:spTree>
    <p:extLst>
      <p:ext uri="{BB962C8B-B14F-4D97-AF65-F5344CB8AC3E}">
        <p14:creationId xmlns:p14="http://schemas.microsoft.com/office/powerpoint/2010/main" val="2633484927"/>
      </p:ext>
    </p:extLst>
  </p:cSld>
  <p:clrMapOvr>
    <a:masterClrMapping/>
  </p:clrMapOvr>
</p:sld>
</file>

<file path=ppt/theme/theme1.xml><?xml version="1.0" encoding="utf-8"?>
<a:theme xmlns:a="http://schemas.openxmlformats.org/drawingml/2006/main" name="Sector">
  <a:themeElements>
    <a:clrScheme name="Slice">
      <a:dk1>
        <a:sysClr val="windowText" lastClr="000000"/>
      </a:dk1>
      <a:lt1>
        <a:sysClr val="window" lastClr="FFFFFF"/>
      </a:lt1>
      <a:dk2>
        <a:srgbClr val="AD2E03"/>
      </a:dk2>
      <a:lt2>
        <a:srgbClr val="D75626"/>
      </a:lt2>
      <a:accent1>
        <a:srgbClr val="760603"/>
      </a:accent1>
      <a:accent2>
        <a:srgbClr val="FA9C1F"/>
      </a:accent2>
      <a:accent3>
        <a:srgbClr val="D9BB55"/>
      </a:accent3>
      <a:accent4>
        <a:srgbClr val="829551"/>
      </a:accent4>
      <a:accent5>
        <a:srgbClr val="58A28B"/>
      </a:accent5>
      <a:accent6>
        <a:srgbClr val="426480"/>
      </a:accent6>
      <a:hlink>
        <a:srgbClr val="460402"/>
      </a:hlink>
      <a:folHlink>
        <a:srgbClr val="991111"/>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142000"/>
                <a:satMod val="200000"/>
                <a:lumMod val="118000"/>
              </a:schemeClr>
            </a:gs>
            <a:gs pos="100000">
              <a:schemeClr val="phClr">
                <a:shade val="94000"/>
                <a:hueMod val="22000"/>
                <a:satMod val="220000"/>
                <a:lumMod val="62000"/>
              </a:schemeClr>
            </a:gs>
          </a:gsLst>
          <a:lin ang="6120000" scaled="1"/>
        </a:gradFill>
        <a:gradFill rotWithShape="1">
          <a:gsLst>
            <a:gs pos="0">
              <a:schemeClr val="phClr">
                <a:tint val="97000"/>
                <a:hueMod val="142000"/>
                <a:satMod val="200000"/>
                <a:lumMod val="118000"/>
              </a:schemeClr>
            </a:gs>
            <a:gs pos="100000">
              <a:schemeClr val="phClr">
                <a:shade val="92000"/>
                <a:hueMod val="22000"/>
                <a:satMod val="220000"/>
                <a:lumMod val="62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2903AAAE-3EA5-424A-B142-CC51DC1F897D}"/>
    </a:ext>
  </a:extLst>
</a:theme>
</file>

<file path=docProps/app.xml><?xml version="1.0" encoding="utf-8"?>
<Properties xmlns="http://schemas.openxmlformats.org/officeDocument/2006/extended-properties" xmlns:vt="http://schemas.openxmlformats.org/officeDocument/2006/docPropsVTypes">
  <Template>Slice</Template>
  <TotalTime>122</TotalTime>
  <Words>1138</Words>
  <Application>Microsoft Office PowerPoint</Application>
  <PresentationFormat>Panorámica</PresentationFormat>
  <Paragraphs>118</Paragraphs>
  <Slides>31</Slides>
  <Notes>0</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31</vt:i4>
      </vt:variant>
    </vt:vector>
  </HeadingPairs>
  <TitlesOfParts>
    <vt:vector size="38" baseType="lpstr">
      <vt:lpstr>Arial</vt:lpstr>
      <vt:lpstr>Cambria Math</vt:lpstr>
      <vt:lpstr>Century Gothic</vt:lpstr>
      <vt:lpstr>CIDFont+F1</vt:lpstr>
      <vt:lpstr>Wingdings</vt:lpstr>
      <vt:lpstr>Wingdings 3</vt:lpstr>
      <vt:lpstr>Sector</vt:lpstr>
      <vt:lpstr>Metodo niosh </vt:lpstr>
      <vt:lpstr>Que es el método niosh?</vt:lpstr>
      <vt:lpstr>Presentación de PowerPoint</vt:lpstr>
      <vt:lpstr>Presentación de PowerPoint</vt:lpstr>
      <vt:lpstr>Presentación de PowerPoint</vt:lpstr>
      <vt:lpstr>Determinar:  Si la tarea es simple o múltiple. Es decir, si las variables de levantamiento cambian o no significativamente.  Si se requiere control significativo en el destino del levantamiento. Es decir, cuando es necesaria una colocación precisa de la carga en el destino del levantamiento. </vt:lpstr>
      <vt:lpstr>Presentación de PowerPoint</vt:lpstr>
      <vt:lpstr>Presentación de PowerPoint</vt:lpstr>
      <vt:lpstr>Presentación de PowerPoint</vt:lpstr>
      <vt:lpstr>Presentación de PowerPoint</vt:lpstr>
      <vt:lpstr>Presentación de PowerPoint</vt:lpstr>
      <vt:lpstr>Factor de asimetría, AM  Este movimiento deberá evitarse siempre que sea posible. El ángulo de giro (A) deberá medirse en origen del movimiento y si la tarea requiere un control significativo de la carga (es decir, si el trabajador debe colocar la carga de una forma determinada en su punto de destino), también deberá medirse el ángulo de giro final del movimiento. Se establece:   AM = 1-(0,0032A)  Angulo de Asimetría (A): Medida angular del desplazamiento del objeto en el plano medio sagital del trabajador, en grados.  Si A ˃ 135°; ------------- AM = 0 </vt:lpstr>
      <vt:lpstr>El factor (FM) esta definido por las siguientes Variables y se calcula utilizando la tabla: Nro. De levantamientos/minuto. Duración del levantamiento. Posición Vertical de la carga. </vt:lpstr>
      <vt:lpstr>Presentación de PowerPoint</vt:lpstr>
      <vt:lpstr>Presentación de PowerPoint</vt:lpstr>
      <vt:lpstr>(carga levantada)/(limite de peso recomendado)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Metodo niosh</dc:title>
  <dc:creator>Usuario de Windows</dc:creator>
  <cp:lastModifiedBy>Usuario de Windows</cp:lastModifiedBy>
  <cp:revision>13</cp:revision>
  <dcterms:created xsi:type="dcterms:W3CDTF">2020-05-10T19:06:28Z</dcterms:created>
  <dcterms:modified xsi:type="dcterms:W3CDTF">2020-05-11T18:44:25Z</dcterms:modified>
</cp:coreProperties>
</file>