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90" r:id="rId9"/>
    <p:sldId id="264" r:id="rId10"/>
    <p:sldId id="265" r:id="rId11"/>
    <p:sldId id="266" r:id="rId12"/>
    <p:sldId id="267" r:id="rId13"/>
    <p:sldId id="291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92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8288000" cy="10287000"/>
  <p:notesSz cx="6858000" cy="9144000"/>
  <p:embeddedFontLst>
    <p:embeddedFont>
      <p:font typeface="Borel" panose="020B0604020202020204" charset="0"/>
      <p:regular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Helios" panose="020B0604020202020204" charset="0"/>
      <p:regular r:id="rId41"/>
    </p:embeddedFont>
    <p:embeddedFont>
      <p:font typeface="Helios Bold" panose="020B0604020202020204" charset="0"/>
      <p:regular r:id="rId42"/>
    </p:embeddedFont>
    <p:embeddedFont>
      <p:font typeface="TS Deniz Bold" panose="020B0604020202020204" charset="-78"/>
      <p:regular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414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8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2.svg"/><Relationship Id="rId5" Type="http://schemas.openxmlformats.org/officeDocument/2006/relationships/image" Target="../media/image33.svg"/><Relationship Id="rId10" Type="http://schemas.openxmlformats.org/officeDocument/2006/relationships/image" Target="../media/image1.png"/><Relationship Id="rId4" Type="http://schemas.openxmlformats.org/officeDocument/2006/relationships/image" Target="../media/image32.png"/><Relationship Id="rId9" Type="http://schemas.openxmlformats.org/officeDocument/2006/relationships/image" Target="../media/image14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svg"/><Relationship Id="rId10" Type="http://schemas.openxmlformats.org/officeDocument/2006/relationships/image" Target="../media/image41.png"/><Relationship Id="rId4" Type="http://schemas.openxmlformats.org/officeDocument/2006/relationships/image" Target="../media/image32.png"/><Relationship Id="rId9" Type="http://schemas.openxmlformats.org/officeDocument/2006/relationships/image" Target="../media/image2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2.svg"/><Relationship Id="rId5" Type="http://schemas.openxmlformats.org/officeDocument/2006/relationships/image" Target="../media/image33.svg"/><Relationship Id="rId10" Type="http://schemas.openxmlformats.org/officeDocument/2006/relationships/image" Target="../media/image1.png"/><Relationship Id="rId4" Type="http://schemas.openxmlformats.org/officeDocument/2006/relationships/image" Target="../media/image32.png"/><Relationship Id="rId9" Type="http://schemas.openxmlformats.org/officeDocument/2006/relationships/image" Target="../media/image14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2.svg"/><Relationship Id="rId5" Type="http://schemas.openxmlformats.org/officeDocument/2006/relationships/image" Target="../media/image33.svg"/><Relationship Id="rId10" Type="http://schemas.openxmlformats.org/officeDocument/2006/relationships/image" Target="../media/image1.png"/><Relationship Id="rId4" Type="http://schemas.openxmlformats.org/officeDocument/2006/relationships/image" Target="../media/image32.png"/><Relationship Id="rId9" Type="http://schemas.openxmlformats.org/officeDocument/2006/relationships/image" Target="../media/image14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2.svg"/><Relationship Id="rId5" Type="http://schemas.openxmlformats.org/officeDocument/2006/relationships/image" Target="../media/image33.svg"/><Relationship Id="rId10" Type="http://schemas.openxmlformats.org/officeDocument/2006/relationships/image" Target="../media/image1.png"/><Relationship Id="rId4" Type="http://schemas.openxmlformats.org/officeDocument/2006/relationships/image" Target="../media/image32.png"/><Relationship Id="rId9" Type="http://schemas.openxmlformats.org/officeDocument/2006/relationships/image" Target="../media/image14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1.svg"/><Relationship Id="rId7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33.svg"/><Relationship Id="rId10" Type="http://schemas.openxmlformats.org/officeDocument/2006/relationships/image" Target="../media/image14.svg"/><Relationship Id="rId4" Type="http://schemas.openxmlformats.org/officeDocument/2006/relationships/image" Target="../media/image32.png"/><Relationship Id="rId9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12" Type="http://schemas.openxmlformats.org/officeDocument/2006/relationships/image" Target="../media/image4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2.svg"/><Relationship Id="rId5" Type="http://schemas.openxmlformats.org/officeDocument/2006/relationships/image" Target="../media/image33.svg"/><Relationship Id="rId10" Type="http://schemas.openxmlformats.org/officeDocument/2006/relationships/image" Target="../media/image1.png"/><Relationship Id="rId4" Type="http://schemas.openxmlformats.org/officeDocument/2006/relationships/image" Target="../media/image32.png"/><Relationship Id="rId9" Type="http://schemas.openxmlformats.org/officeDocument/2006/relationships/image" Target="../media/image14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svg"/><Relationship Id="rId7" Type="http://schemas.openxmlformats.org/officeDocument/2006/relationships/image" Target="../media/image1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Relationship Id="rId9" Type="http://schemas.openxmlformats.org/officeDocument/2006/relationships/image" Target="../media/image14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4.svg"/><Relationship Id="rId7" Type="http://schemas.openxmlformats.org/officeDocument/2006/relationships/image" Target="../media/image1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22.svg"/><Relationship Id="rId5" Type="http://schemas.openxmlformats.org/officeDocument/2006/relationships/image" Target="../media/image26.svg"/><Relationship Id="rId10" Type="http://schemas.openxmlformats.org/officeDocument/2006/relationships/image" Target="../media/image21.png"/><Relationship Id="rId4" Type="http://schemas.openxmlformats.org/officeDocument/2006/relationships/image" Target="../media/image25.png"/><Relationship Id="rId9" Type="http://schemas.openxmlformats.org/officeDocument/2006/relationships/image" Target="../media/image20.sv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4.svg"/><Relationship Id="rId7" Type="http://schemas.openxmlformats.org/officeDocument/2006/relationships/image" Target="../media/image1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22.svg"/><Relationship Id="rId5" Type="http://schemas.openxmlformats.org/officeDocument/2006/relationships/image" Target="../media/image26.svg"/><Relationship Id="rId10" Type="http://schemas.openxmlformats.org/officeDocument/2006/relationships/image" Target="../media/image21.png"/><Relationship Id="rId4" Type="http://schemas.openxmlformats.org/officeDocument/2006/relationships/image" Target="../media/image25.png"/><Relationship Id="rId9" Type="http://schemas.openxmlformats.org/officeDocument/2006/relationships/image" Target="../media/image20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4.svg"/><Relationship Id="rId7" Type="http://schemas.openxmlformats.org/officeDocument/2006/relationships/image" Target="../media/image1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22.svg"/><Relationship Id="rId5" Type="http://schemas.openxmlformats.org/officeDocument/2006/relationships/image" Target="../media/image26.svg"/><Relationship Id="rId10" Type="http://schemas.openxmlformats.org/officeDocument/2006/relationships/image" Target="../media/image21.png"/><Relationship Id="rId4" Type="http://schemas.openxmlformats.org/officeDocument/2006/relationships/image" Target="../media/image25.png"/><Relationship Id="rId9" Type="http://schemas.openxmlformats.org/officeDocument/2006/relationships/image" Target="../media/image20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14.svg"/><Relationship Id="rId5" Type="http://schemas.openxmlformats.org/officeDocument/2006/relationships/image" Target="../media/image22.svg"/><Relationship Id="rId10" Type="http://schemas.openxmlformats.org/officeDocument/2006/relationships/image" Target="../media/image13.png"/><Relationship Id="rId4" Type="http://schemas.openxmlformats.org/officeDocument/2006/relationships/image" Target="../media/image21.png"/><Relationship Id="rId9" Type="http://schemas.openxmlformats.org/officeDocument/2006/relationships/image" Target="../media/image26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9.svg"/><Relationship Id="rId7" Type="http://schemas.openxmlformats.org/officeDocument/2006/relationships/image" Target="../media/image14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24.svg"/><Relationship Id="rId10" Type="http://schemas.openxmlformats.org/officeDocument/2006/relationships/image" Target="../media/image52.png"/><Relationship Id="rId4" Type="http://schemas.openxmlformats.org/officeDocument/2006/relationships/image" Target="../media/image23.png"/><Relationship Id="rId9" Type="http://schemas.openxmlformats.org/officeDocument/2006/relationships/image" Target="../media/image51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54.svg"/><Relationship Id="rId7" Type="http://schemas.openxmlformats.org/officeDocument/2006/relationships/image" Target="../media/image13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10" Type="http://schemas.openxmlformats.org/officeDocument/2006/relationships/image" Target="../media/image59.svg"/><Relationship Id="rId4" Type="http://schemas.openxmlformats.org/officeDocument/2006/relationships/image" Target="../media/image55.png"/><Relationship Id="rId9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54.svg"/><Relationship Id="rId7" Type="http://schemas.openxmlformats.org/officeDocument/2006/relationships/image" Target="../media/image13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10" Type="http://schemas.openxmlformats.org/officeDocument/2006/relationships/image" Target="../media/image59.svg"/><Relationship Id="rId4" Type="http://schemas.openxmlformats.org/officeDocument/2006/relationships/image" Target="../media/image55.png"/><Relationship Id="rId9" Type="http://schemas.openxmlformats.org/officeDocument/2006/relationships/image" Target="../media/image5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54.svg"/><Relationship Id="rId7" Type="http://schemas.openxmlformats.org/officeDocument/2006/relationships/image" Target="../media/image13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10" Type="http://schemas.openxmlformats.org/officeDocument/2006/relationships/image" Target="../media/image59.svg"/><Relationship Id="rId4" Type="http://schemas.openxmlformats.org/officeDocument/2006/relationships/image" Target="../media/image55.png"/><Relationship Id="rId9" Type="http://schemas.openxmlformats.org/officeDocument/2006/relationships/image" Target="../media/image5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14.svg"/><Relationship Id="rId3" Type="http://schemas.openxmlformats.org/officeDocument/2006/relationships/image" Target="../media/image2.svg"/><Relationship Id="rId7" Type="http://schemas.openxmlformats.org/officeDocument/2006/relationships/image" Target="../media/image24.svg"/><Relationship Id="rId12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61.svg"/><Relationship Id="rId5" Type="http://schemas.openxmlformats.org/officeDocument/2006/relationships/image" Target="../media/image4.svg"/><Relationship Id="rId10" Type="http://schemas.openxmlformats.org/officeDocument/2006/relationships/image" Target="../media/image60.png"/><Relationship Id="rId4" Type="http://schemas.openxmlformats.org/officeDocument/2006/relationships/image" Target="../media/image3.png"/><Relationship Id="rId9" Type="http://schemas.openxmlformats.org/officeDocument/2006/relationships/image" Target="../media/image5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2.svg"/><Relationship Id="rId5" Type="http://schemas.openxmlformats.org/officeDocument/2006/relationships/image" Target="../media/image33.svg"/><Relationship Id="rId10" Type="http://schemas.openxmlformats.org/officeDocument/2006/relationships/image" Target="../media/image1.png"/><Relationship Id="rId4" Type="http://schemas.openxmlformats.org/officeDocument/2006/relationships/image" Target="../media/image32.png"/><Relationship Id="rId9" Type="http://schemas.openxmlformats.org/officeDocument/2006/relationships/image" Target="../media/image1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4.svg"/><Relationship Id="rId7" Type="http://schemas.openxmlformats.org/officeDocument/2006/relationships/image" Target="../media/image1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22.svg"/><Relationship Id="rId5" Type="http://schemas.openxmlformats.org/officeDocument/2006/relationships/image" Target="../media/image26.svg"/><Relationship Id="rId10" Type="http://schemas.openxmlformats.org/officeDocument/2006/relationships/image" Target="../media/image21.png"/><Relationship Id="rId4" Type="http://schemas.openxmlformats.org/officeDocument/2006/relationships/image" Target="../media/image25.png"/><Relationship Id="rId9" Type="http://schemas.openxmlformats.org/officeDocument/2006/relationships/image" Target="../media/image2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85838" y="966788"/>
            <a:ext cx="12952828" cy="85725"/>
            <a:chOff x="0" y="0"/>
            <a:chExt cx="17270437" cy="114300"/>
          </a:xfrm>
        </p:grpSpPr>
        <p:sp>
          <p:nvSpPr>
            <p:cNvPr id="3" name="Freeform 3"/>
            <p:cNvSpPr/>
            <p:nvPr/>
          </p:nvSpPr>
          <p:spPr>
            <a:xfrm>
              <a:off x="57150" y="0"/>
              <a:ext cx="17156176" cy="114300"/>
            </a:xfrm>
            <a:custGeom>
              <a:avLst/>
              <a:gdLst/>
              <a:ahLst/>
              <a:cxnLst/>
              <a:rect l="l" t="t" r="r" b="b"/>
              <a:pathLst>
                <a:path w="17156176" h="114300">
                  <a:moveTo>
                    <a:pt x="0" y="0"/>
                  </a:moveTo>
                  <a:lnTo>
                    <a:pt x="17156176" y="0"/>
                  </a:lnTo>
                  <a:lnTo>
                    <a:pt x="17156176" y="114300"/>
                  </a:lnTo>
                  <a:lnTo>
                    <a:pt x="0" y="114300"/>
                  </a:lnTo>
                  <a:close/>
                </a:path>
              </a:pathLst>
            </a:custGeom>
            <a:solidFill>
              <a:srgbClr val="CC007E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8728439" y="2900335"/>
            <a:ext cx="415561" cy="416318"/>
          </a:xfrm>
          <a:custGeom>
            <a:avLst/>
            <a:gdLst/>
            <a:ahLst/>
            <a:cxnLst/>
            <a:rect l="l" t="t" r="r" b="b"/>
            <a:pathLst>
              <a:path w="415561" h="416318">
                <a:moveTo>
                  <a:pt x="0" y="0"/>
                </a:moveTo>
                <a:lnTo>
                  <a:pt x="415561" y="0"/>
                </a:lnTo>
                <a:lnTo>
                  <a:pt x="415561" y="416318"/>
                </a:lnTo>
                <a:lnTo>
                  <a:pt x="0" y="4163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1" r="-91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1509748" y="5900547"/>
            <a:ext cx="4364048" cy="8544022"/>
          </a:xfrm>
          <a:custGeom>
            <a:avLst/>
            <a:gdLst/>
            <a:ahLst/>
            <a:cxnLst/>
            <a:rect l="l" t="t" r="r" b="b"/>
            <a:pathLst>
              <a:path w="4364048" h="8544022">
                <a:moveTo>
                  <a:pt x="0" y="0"/>
                </a:moveTo>
                <a:lnTo>
                  <a:pt x="4364048" y="0"/>
                </a:lnTo>
                <a:lnTo>
                  <a:pt x="4364048" y="8544023"/>
                </a:lnTo>
                <a:lnTo>
                  <a:pt x="0" y="85440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488325" y="-4151404"/>
            <a:ext cx="4613077" cy="8302807"/>
          </a:xfrm>
          <a:custGeom>
            <a:avLst/>
            <a:gdLst/>
            <a:ahLst/>
            <a:cxnLst/>
            <a:rect l="l" t="t" r="r" b="b"/>
            <a:pathLst>
              <a:path w="4613077" h="8302807">
                <a:moveTo>
                  <a:pt x="0" y="0"/>
                </a:moveTo>
                <a:lnTo>
                  <a:pt x="4613076" y="0"/>
                </a:lnTo>
                <a:lnTo>
                  <a:pt x="4613076" y="8302808"/>
                </a:lnTo>
                <a:lnTo>
                  <a:pt x="0" y="830280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636262" y="4339435"/>
            <a:ext cx="15015477" cy="3479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00"/>
              </a:lnSpc>
            </a:pPr>
            <a:r>
              <a:rPr lang="en-US" sz="9999" b="1" spc="-329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RESOLUCIÓN DE CONFLICTOS</a:t>
            </a:r>
          </a:p>
        </p:txBody>
      </p:sp>
      <p:sp>
        <p:nvSpPr>
          <p:cNvPr id="8" name="Freeform 8"/>
          <p:cNvSpPr/>
          <p:nvPr/>
        </p:nvSpPr>
        <p:spPr>
          <a:xfrm>
            <a:off x="15751254" y="2375175"/>
            <a:ext cx="959812" cy="959812"/>
          </a:xfrm>
          <a:custGeom>
            <a:avLst/>
            <a:gdLst/>
            <a:ahLst/>
            <a:cxnLst/>
            <a:rect l="l" t="t" r="r" b="b"/>
            <a:pathLst>
              <a:path w="959812" h="959812">
                <a:moveTo>
                  <a:pt x="0" y="0"/>
                </a:moveTo>
                <a:lnTo>
                  <a:pt x="959812" y="0"/>
                </a:lnTo>
                <a:lnTo>
                  <a:pt x="959812" y="959812"/>
                </a:lnTo>
                <a:lnTo>
                  <a:pt x="0" y="95981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4125760" y="9258300"/>
            <a:ext cx="13176403" cy="85725"/>
            <a:chOff x="0" y="0"/>
            <a:chExt cx="17568537" cy="114300"/>
          </a:xfrm>
        </p:grpSpPr>
        <p:sp>
          <p:nvSpPr>
            <p:cNvPr id="10" name="Freeform 10"/>
            <p:cNvSpPr/>
            <p:nvPr/>
          </p:nvSpPr>
          <p:spPr>
            <a:xfrm>
              <a:off x="57150" y="0"/>
              <a:ext cx="17454245" cy="114300"/>
            </a:xfrm>
            <a:custGeom>
              <a:avLst/>
              <a:gdLst/>
              <a:ahLst/>
              <a:cxnLst/>
              <a:rect l="l" t="t" r="r" b="b"/>
              <a:pathLst>
                <a:path w="17454245" h="114300">
                  <a:moveTo>
                    <a:pt x="0" y="0"/>
                  </a:moveTo>
                  <a:lnTo>
                    <a:pt x="17454245" y="0"/>
                  </a:lnTo>
                  <a:lnTo>
                    <a:pt x="17454245" y="114300"/>
                  </a:lnTo>
                  <a:lnTo>
                    <a:pt x="0" y="114300"/>
                  </a:lnTo>
                  <a:close/>
                </a:path>
              </a:pathLst>
            </a:custGeom>
            <a:solidFill>
              <a:srgbClr val="CC007E"/>
            </a:solidFill>
          </p:spPr>
        </p:sp>
      </p:grpSp>
      <p:sp>
        <p:nvSpPr>
          <p:cNvPr id="11" name="Freeform 11"/>
          <p:cNvSpPr/>
          <p:nvPr/>
        </p:nvSpPr>
        <p:spPr>
          <a:xfrm>
            <a:off x="643702" y="8711951"/>
            <a:ext cx="3524919" cy="3524919"/>
          </a:xfrm>
          <a:custGeom>
            <a:avLst/>
            <a:gdLst/>
            <a:ahLst/>
            <a:cxnLst/>
            <a:rect l="l" t="t" r="r" b="b"/>
            <a:pathLst>
              <a:path w="3524919" h="3524919">
                <a:moveTo>
                  <a:pt x="0" y="0"/>
                </a:moveTo>
                <a:lnTo>
                  <a:pt x="3524919" y="0"/>
                </a:lnTo>
                <a:lnTo>
                  <a:pt x="3524919" y="3524919"/>
                </a:lnTo>
                <a:lnTo>
                  <a:pt x="0" y="352491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227849" y="6229506"/>
            <a:ext cx="1165796" cy="1165796"/>
          </a:xfrm>
          <a:custGeom>
            <a:avLst/>
            <a:gdLst/>
            <a:ahLst/>
            <a:cxnLst/>
            <a:rect l="l" t="t" r="r" b="b"/>
            <a:pathLst>
              <a:path w="1165796" h="1165796">
                <a:moveTo>
                  <a:pt x="0" y="0"/>
                </a:moveTo>
                <a:lnTo>
                  <a:pt x="1165796" y="0"/>
                </a:lnTo>
                <a:lnTo>
                  <a:pt x="1165796" y="1165796"/>
                </a:lnTo>
                <a:lnTo>
                  <a:pt x="0" y="116579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308575" y="6263885"/>
            <a:ext cx="1131416" cy="1131417"/>
          </a:xfrm>
          <a:custGeom>
            <a:avLst/>
            <a:gdLst/>
            <a:ahLst/>
            <a:cxnLst/>
            <a:rect l="l" t="t" r="r" b="b"/>
            <a:pathLst>
              <a:path w="1131416" h="1131417">
                <a:moveTo>
                  <a:pt x="0" y="0"/>
                </a:moveTo>
                <a:lnTo>
                  <a:pt x="1131416" y="0"/>
                </a:lnTo>
                <a:lnTo>
                  <a:pt x="1131416" y="1131417"/>
                </a:lnTo>
                <a:lnTo>
                  <a:pt x="0" y="113141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5400000">
            <a:off x="13895803" y="-2200160"/>
            <a:ext cx="3899060" cy="3899060"/>
          </a:xfrm>
          <a:custGeom>
            <a:avLst/>
            <a:gdLst/>
            <a:ahLst/>
            <a:cxnLst/>
            <a:rect l="l" t="t" r="r" b="b"/>
            <a:pathLst>
              <a:path w="3899060" h="3899060">
                <a:moveTo>
                  <a:pt x="0" y="0"/>
                </a:moveTo>
                <a:lnTo>
                  <a:pt x="3899060" y="0"/>
                </a:lnTo>
                <a:lnTo>
                  <a:pt x="3899060" y="3899060"/>
                </a:lnTo>
                <a:lnTo>
                  <a:pt x="0" y="389906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034920" y="1141609"/>
            <a:ext cx="4802021" cy="1601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8"/>
              </a:lnSpc>
            </a:pPr>
            <a:r>
              <a:rPr lang="en-US" sz="2199" b="1">
                <a:solidFill>
                  <a:srgbClr val="B8BB87"/>
                </a:solidFill>
                <a:latin typeface="Helios Bold"/>
                <a:ea typeface="Helios Bold"/>
                <a:cs typeface="Helios Bold"/>
                <a:sym typeface="Helios Bold"/>
              </a:rPr>
              <a:t>María de los Ángeles Puente</a:t>
            </a:r>
          </a:p>
          <a:p>
            <a:pPr algn="l">
              <a:lnSpc>
                <a:spcPts val="3078"/>
              </a:lnSpc>
            </a:pPr>
            <a:r>
              <a:rPr lang="en-US" sz="2199">
                <a:solidFill>
                  <a:srgbClr val="B8BB87"/>
                </a:solidFill>
                <a:latin typeface="Helios"/>
                <a:ea typeface="Helios"/>
                <a:cs typeface="Helios"/>
                <a:sym typeface="Helios"/>
              </a:rPr>
              <a:t>Ingeniera Mecánica</a:t>
            </a:r>
          </a:p>
          <a:p>
            <a:pPr algn="l">
              <a:lnSpc>
                <a:spcPts val="3078"/>
              </a:lnSpc>
            </a:pPr>
            <a:r>
              <a:rPr lang="en-US" sz="2199">
                <a:solidFill>
                  <a:srgbClr val="B8BB87"/>
                </a:solidFill>
                <a:latin typeface="Helios"/>
                <a:ea typeface="Helios"/>
                <a:cs typeface="Helios"/>
                <a:sym typeface="Helios"/>
              </a:rPr>
              <a:t>Mgter. en Ingeniería en Calidad </a:t>
            </a:r>
          </a:p>
          <a:p>
            <a:pPr algn="l">
              <a:lnSpc>
                <a:spcPts val="3078"/>
              </a:lnSpc>
            </a:pPr>
            <a:endParaRPr lang="en-US" sz="2199">
              <a:solidFill>
                <a:srgbClr val="B8BB87"/>
              </a:solidFill>
              <a:latin typeface="Helios"/>
              <a:ea typeface="Helios"/>
              <a:cs typeface="Helios"/>
              <a:sym typeface="Helios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0564971" y="7948127"/>
            <a:ext cx="6661664" cy="1210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78"/>
              </a:lnSpc>
            </a:pPr>
            <a:r>
              <a:rPr lang="en-US" sz="2199" b="1">
                <a:solidFill>
                  <a:srgbClr val="B8BB87"/>
                </a:solidFill>
                <a:latin typeface="Helios Bold"/>
                <a:ea typeface="Helios Bold"/>
                <a:cs typeface="Helios Bold"/>
                <a:sym typeface="Helios Bold"/>
              </a:rPr>
              <a:t>Dámaris Nahir Arce Jansat</a:t>
            </a:r>
          </a:p>
          <a:p>
            <a:pPr algn="r">
              <a:lnSpc>
                <a:spcPts val="3078"/>
              </a:lnSpc>
            </a:pPr>
            <a:r>
              <a:rPr lang="en-US" sz="2199">
                <a:solidFill>
                  <a:srgbClr val="B8BB87"/>
                </a:solidFill>
                <a:latin typeface="Helios"/>
                <a:ea typeface="Helios"/>
                <a:cs typeface="Helios"/>
                <a:sym typeface="Helios"/>
              </a:rPr>
              <a:t>Lic. en Psicología</a:t>
            </a:r>
          </a:p>
          <a:p>
            <a:pPr algn="r">
              <a:lnSpc>
                <a:spcPts val="3078"/>
              </a:lnSpc>
            </a:pPr>
            <a:r>
              <a:rPr lang="en-US" sz="2199">
                <a:solidFill>
                  <a:srgbClr val="B8BB87"/>
                </a:solidFill>
                <a:latin typeface="Helios"/>
                <a:ea typeface="Helios"/>
                <a:cs typeface="Helios"/>
                <a:sym typeface="Helios"/>
              </a:rPr>
              <a:t>Diplomada en Riesgos Psicosociales en el trabajo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719329" y="3411576"/>
            <a:ext cx="10849341" cy="1309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80"/>
              </a:lnSpc>
            </a:pPr>
            <a:r>
              <a:rPr lang="en-US" sz="7700" dirty="0" err="1">
                <a:solidFill>
                  <a:srgbClr val="FF1FA9"/>
                </a:solidFill>
                <a:latin typeface="Borel"/>
                <a:ea typeface="Borel"/>
                <a:cs typeface="Borel"/>
                <a:sym typeface="Borel"/>
              </a:rPr>
              <a:t>Clase</a:t>
            </a:r>
            <a:r>
              <a:rPr lang="en-US" sz="7700" dirty="0">
                <a:solidFill>
                  <a:srgbClr val="FF1FA9"/>
                </a:solidFill>
                <a:latin typeface="Borel"/>
                <a:ea typeface="Borel"/>
                <a:cs typeface="Borel"/>
                <a:sym typeface="Borel"/>
              </a:rPr>
              <a:t> 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506918" y="8424265"/>
            <a:ext cx="4326365" cy="4326365"/>
          </a:xfrm>
          <a:custGeom>
            <a:avLst/>
            <a:gdLst/>
            <a:ahLst/>
            <a:cxnLst/>
            <a:rect l="l" t="t" r="r" b="b"/>
            <a:pathLst>
              <a:path w="4326365" h="4326365">
                <a:moveTo>
                  <a:pt x="0" y="0"/>
                </a:moveTo>
                <a:lnTo>
                  <a:pt x="4326365" y="0"/>
                </a:lnTo>
                <a:lnTo>
                  <a:pt x="4326365" y="4326365"/>
                </a:lnTo>
                <a:lnTo>
                  <a:pt x="0" y="43263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064060" y="0"/>
            <a:ext cx="8653138" cy="10287000"/>
          </a:xfrm>
          <a:custGeom>
            <a:avLst/>
            <a:gdLst/>
            <a:ahLst/>
            <a:cxnLst/>
            <a:rect l="l" t="t" r="r" b="b"/>
            <a:pathLst>
              <a:path w="8653138" h="10287000">
                <a:moveTo>
                  <a:pt x="0" y="0"/>
                </a:moveTo>
                <a:lnTo>
                  <a:pt x="8653138" y="0"/>
                </a:lnTo>
                <a:lnTo>
                  <a:pt x="865313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887390" y="782059"/>
            <a:ext cx="7231193" cy="8722882"/>
            <a:chOff x="0" y="0"/>
            <a:chExt cx="9641591" cy="11630509"/>
          </a:xfrm>
        </p:grpSpPr>
        <p:sp>
          <p:nvSpPr>
            <p:cNvPr id="5" name="Freeform 5"/>
            <p:cNvSpPr/>
            <p:nvPr/>
          </p:nvSpPr>
          <p:spPr>
            <a:xfrm>
              <a:off x="53639" y="57150"/>
              <a:ext cx="9024333" cy="10972800"/>
            </a:xfrm>
            <a:custGeom>
              <a:avLst/>
              <a:gdLst/>
              <a:ahLst/>
              <a:cxnLst/>
              <a:rect l="l" t="t" r="r" b="b"/>
              <a:pathLst>
                <a:path w="9024333" h="10972800">
                  <a:moveTo>
                    <a:pt x="0" y="0"/>
                  </a:moveTo>
                  <a:lnTo>
                    <a:pt x="9024333" y="0"/>
                  </a:lnTo>
                  <a:lnTo>
                    <a:pt x="9024333" y="10972800"/>
                  </a:lnTo>
                  <a:lnTo>
                    <a:pt x="0" y="10972800"/>
                  </a:lnTo>
                  <a:close/>
                </a:path>
              </a:pathLst>
            </a:custGeom>
            <a:blipFill>
              <a:blip r:embed="rId6"/>
              <a:stretch>
                <a:fillRect l="-41193" r="-41193"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9131612" cy="11087100"/>
            </a:xfrm>
            <a:custGeom>
              <a:avLst/>
              <a:gdLst/>
              <a:ahLst/>
              <a:cxnLst/>
              <a:rect l="l" t="t" r="r" b="b"/>
              <a:pathLst>
                <a:path w="9131612" h="11087100">
                  <a:moveTo>
                    <a:pt x="53639" y="0"/>
                  </a:moveTo>
                  <a:lnTo>
                    <a:pt x="9077972" y="0"/>
                  </a:lnTo>
                  <a:cubicBezTo>
                    <a:pt x="9107653" y="0"/>
                    <a:pt x="9131612" y="25527"/>
                    <a:pt x="9131612" y="57150"/>
                  </a:cubicBezTo>
                  <a:lnTo>
                    <a:pt x="9131612" y="11029950"/>
                  </a:lnTo>
                  <a:cubicBezTo>
                    <a:pt x="9131612" y="11061573"/>
                    <a:pt x="9107653" y="11087100"/>
                    <a:pt x="9077972" y="11087100"/>
                  </a:cubicBezTo>
                  <a:lnTo>
                    <a:pt x="53639" y="11087100"/>
                  </a:lnTo>
                  <a:cubicBezTo>
                    <a:pt x="23959" y="11087100"/>
                    <a:pt x="0" y="11061573"/>
                    <a:pt x="0" y="11029950"/>
                  </a:cubicBezTo>
                  <a:lnTo>
                    <a:pt x="0" y="57150"/>
                  </a:lnTo>
                  <a:cubicBezTo>
                    <a:pt x="0" y="25527"/>
                    <a:pt x="23959" y="0"/>
                    <a:pt x="53639" y="0"/>
                  </a:cubicBezTo>
                  <a:moveTo>
                    <a:pt x="53639" y="114300"/>
                  </a:moveTo>
                  <a:lnTo>
                    <a:pt x="53639" y="57150"/>
                  </a:lnTo>
                  <a:lnTo>
                    <a:pt x="107278" y="57150"/>
                  </a:lnTo>
                  <a:lnTo>
                    <a:pt x="107278" y="11029950"/>
                  </a:lnTo>
                  <a:lnTo>
                    <a:pt x="53639" y="11029950"/>
                  </a:lnTo>
                  <a:lnTo>
                    <a:pt x="53639" y="10972800"/>
                  </a:lnTo>
                  <a:lnTo>
                    <a:pt x="9077972" y="10972800"/>
                  </a:lnTo>
                  <a:lnTo>
                    <a:pt x="9077972" y="11029950"/>
                  </a:lnTo>
                  <a:lnTo>
                    <a:pt x="9024334" y="11029950"/>
                  </a:lnTo>
                  <a:lnTo>
                    <a:pt x="9024334" y="57150"/>
                  </a:lnTo>
                  <a:lnTo>
                    <a:pt x="9077972" y="57150"/>
                  </a:lnTo>
                  <a:lnTo>
                    <a:pt x="9077972" y="114300"/>
                  </a:lnTo>
                  <a:lnTo>
                    <a:pt x="53639" y="1143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606396" y="1275493"/>
            <a:ext cx="8992393" cy="7621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5"/>
              </a:lnSpc>
            </a:pPr>
            <a:r>
              <a:rPr lang="en-US" sz="4802" spc="28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Se </a:t>
            </a:r>
            <a:r>
              <a:rPr lang="en-US" sz="4802" spc="28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inicia</a:t>
            </a:r>
            <a:r>
              <a:rPr lang="en-US" sz="4802" spc="28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802" spc="28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cuando</a:t>
            </a:r>
            <a:r>
              <a:rPr lang="en-US" sz="4802" spc="28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una de las </a:t>
            </a:r>
            <a:r>
              <a:rPr lang="en-US" sz="4802" spc="28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partes</a:t>
            </a:r>
            <a:r>
              <a:rPr lang="en-US" sz="4802" spc="28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802" spc="28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percibe</a:t>
            </a:r>
            <a:r>
              <a:rPr lang="en-US" sz="4802" spc="28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que </a:t>
            </a:r>
            <a:r>
              <a:rPr lang="en-US" sz="4802" spc="28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otra</a:t>
            </a:r>
            <a:r>
              <a:rPr lang="en-US" sz="4802" spc="28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802" spc="28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parte</a:t>
            </a:r>
            <a:r>
              <a:rPr lang="en-US" sz="4802" spc="28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802" spc="28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entorpece</a:t>
            </a:r>
            <a:r>
              <a:rPr lang="en-US" sz="4802" spc="28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o </a:t>
            </a:r>
            <a:r>
              <a:rPr lang="en-US" sz="4802" spc="28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pretende</a:t>
            </a:r>
            <a:r>
              <a:rPr lang="en-US" sz="4802" spc="28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802" spc="28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entorpecer</a:t>
            </a:r>
            <a:r>
              <a:rPr lang="en-US" sz="4802" spc="28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802" spc="28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uno</a:t>
            </a:r>
            <a:r>
              <a:rPr lang="en-US" sz="4802" spc="28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de sus </a:t>
            </a:r>
            <a:r>
              <a:rPr lang="en-US" sz="4802" spc="28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intereses</a:t>
            </a:r>
            <a:r>
              <a:rPr lang="en-US" sz="4802" spc="28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. El </a:t>
            </a:r>
            <a:r>
              <a:rPr lang="en-US" sz="4802" spc="28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conflicto</a:t>
            </a:r>
            <a:r>
              <a:rPr lang="en-US" sz="4802" spc="28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802" spc="28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adquiere</a:t>
            </a:r>
            <a:r>
              <a:rPr lang="en-US" sz="4802" spc="28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802" spc="28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vida</a:t>
            </a:r>
            <a:r>
              <a:rPr lang="en-US" sz="4802" spc="28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802" spc="28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cuando</a:t>
            </a:r>
            <a:r>
              <a:rPr lang="en-US" sz="4802" spc="28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una </a:t>
            </a:r>
            <a:r>
              <a:rPr lang="en-US" sz="4802" spc="28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parte</a:t>
            </a:r>
            <a:r>
              <a:rPr lang="en-US" sz="4802" spc="28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802" spc="28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sufre</a:t>
            </a:r>
            <a:r>
              <a:rPr lang="en-US" sz="4802" spc="28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una </a:t>
            </a:r>
            <a:r>
              <a:rPr lang="en-US" sz="4802" spc="28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interferencia</a:t>
            </a:r>
            <a:r>
              <a:rPr lang="en-US" sz="4802" spc="28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802" spc="28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deliberada</a:t>
            </a:r>
            <a:r>
              <a:rPr lang="en-US" sz="4802" spc="28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de </a:t>
            </a:r>
            <a:r>
              <a:rPr lang="en-US" sz="4802" spc="28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alguna</a:t>
            </a:r>
            <a:r>
              <a:rPr lang="en-US" sz="4802" spc="28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de las </a:t>
            </a:r>
            <a:r>
              <a:rPr lang="en-US" sz="4802" spc="28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otras</a:t>
            </a:r>
            <a:r>
              <a:rPr lang="en-US" sz="4802" spc="282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802" spc="282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partes</a:t>
            </a:r>
            <a:endParaRPr lang="en-US" sz="4802" spc="282" dirty="0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506918" y="8424265"/>
            <a:ext cx="4326365" cy="4326365"/>
          </a:xfrm>
          <a:custGeom>
            <a:avLst/>
            <a:gdLst/>
            <a:ahLst/>
            <a:cxnLst/>
            <a:rect l="l" t="t" r="r" b="b"/>
            <a:pathLst>
              <a:path w="4326365" h="4326365">
                <a:moveTo>
                  <a:pt x="0" y="0"/>
                </a:moveTo>
                <a:lnTo>
                  <a:pt x="4326365" y="0"/>
                </a:lnTo>
                <a:lnTo>
                  <a:pt x="4326365" y="4326365"/>
                </a:lnTo>
                <a:lnTo>
                  <a:pt x="0" y="43263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064060" y="0"/>
            <a:ext cx="8653138" cy="10287000"/>
          </a:xfrm>
          <a:custGeom>
            <a:avLst/>
            <a:gdLst/>
            <a:ahLst/>
            <a:cxnLst/>
            <a:rect l="l" t="t" r="r" b="b"/>
            <a:pathLst>
              <a:path w="8653138" h="10287000">
                <a:moveTo>
                  <a:pt x="0" y="0"/>
                </a:moveTo>
                <a:lnTo>
                  <a:pt x="8653138" y="0"/>
                </a:lnTo>
                <a:lnTo>
                  <a:pt x="865313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887390" y="782059"/>
            <a:ext cx="7231193" cy="8722882"/>
            <a:chOff x="0" y="0"/>
            <a:chExt cx="9641591" cy="11630509"/>
          </a:xfrm>
        </p:grpSpPr>
        <p:sp>
          <p:nvSpPr>
            <p:cNvPr id="5" name="Freeform 5"/>
            <p:cNvSpPr/>
            <p:nvPr/>
          </p:nvSpPr>
          <p:spPr>
            <a:xfrm>
              <a:off x="53639" y="57150"/>
              <a:ext cx="9024333" cy="10972800"/>
            </a:xfrm>
            <a:custGeom>
              <a:avLst/>
              <a:gdLst/>
              <a:ahLst/>
              <a:cxnLst/>
              <a:rect l="l" t="t" r="r" b="b"/>
              <a:pathLst>
                <a:path w="9024333" h="10972800">
                  <a:moveTo>
                    <a:pt x="0" y="0"/>
                  </a:moveTo>
                  <a:lnTo>
                    <a:pt x="9024333" y="0"/>
                  </a:lnTo>
                  <a:lnTo>
                    <a:pt x="9024333" y="10972800"/>
                  </a:lnTo>
                  <a:lnTo>
                    <a:pt x="0" y="10972800"/>
                  </a:lnTo>
                  <a:close/>
                </a:path>
              </a:pathLst>
            </a:custGeom>
            <a:blipFill>
              <a:blip r:embed="rId6"/>
              <a:stretch>
                <a:fillRect l="-41193" r="-41193"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9131612" cy="11087100"/>
            </a:xfrm>
            <a:custGeom>
              <a:avLst/>
              <a:gdLst/>
              <a:ahLst/>
              <a:cxnLst/>
              <a:rect l="l" t="t" r="r" b="b"/>
              <a:pathLst>
                <a:path w="9131612" h="11087100">
                  <a:moveTo>
                    <a:pt x="53639" y="0"/>
                  </a:moveTo>
                  <a:lnTo>
                    <a:pt x="9077972" y="0"/>
                  </a:lnTo>
                  <a:cubicBezTo>
                    <a:pt x="9107653" y="0"/>
                    <a:pt x="9131612" y="25527"/>
                    <a:pt x="9131612" y="57150"/>
                  </a:cubicBezTo>
                  <a:lnTo>
                    <a:pt x="9131612" y="11029950"/>
                  </a:lnTo>
                  <a:cubicBezTo>
                    <a:pt x="9131612" y="11061573"/>
                    <a:pt x="9107653" y="11087100"/>
                    <a:pt x="9077972" y="11087100"/>
                  </a:cubicBezTo>
                  <a:lnTo>
                    <a:pt x="53639" y="11087100"/>
                  </a:lnTo>
                  <a:cubicBezTo>
                    <a:pt x="23959" y="11087100"/>
                    <a:pt x="0" y="11061573"/>
                    <a:pt x="0" y="11029950"/>
                  </a:cubicBezTo>
                  <a:lnTo>
                    <a:pt x="0" y="57150"/>
                  </a:lnTo>
                  <a:cubicBezTo>
                    <a:pt x="0" y="25527"/>
                    <a:pt x="23959" y="0"/>
                    <a:pt x="53639" y="0"/>
                  </a:cubicBezTo>
                  <a:moveTo>
                    <a:pt x="53639" y="114300"/>
                  </a:moveTo>
                  <a:lnTo>
                    <a:pt x="53639" y="57150"/>
                  </a:lnTo>
                  <a:lnTo>
                    <a:pt x="107278" y="57150"/>
                  </a:lnTo>
                  <a:lnTo>
                    <a:pt x="107278" y="11029950"/>
                  </a:lnTo>
                  <a:lnTo>
                    <a:pt x="53639" y="11029950"/>
                  </a:lnTo>
                  <a:lnTo>
                    <a:pt x="53639" y="10972800"/>
                  </a:lnTo>
                  <a:lnTo>
                    <a:pt x="9077972" y="10972800"/>
                  </a:lnTo>
                  <a:lnTo>
                    <a:pt x="9077972" y="11029950"/>
                  </a:lnTo>
                  <a:lnTo>
                    <a:pt x="9024334" y="11029950"/>
                  </a:lnTo>
                  <a:lnTo>
                    <a:pt x="9024334" y="57150"/>
                  </a:lnTo>
                  <a:lnTo>
                    <a:pt x="9077972" y="57150"/>
                  </a:lnTo>
                  <a:lnTo>
                    <a:pt x="9077972" y="114300"/>
                  </a:lnTo>
                  <a:lnTo>
                    <a:pt x="53639" y="1143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1028700" y="2100907"/>
            <a:ext cx="8635059" cy="6323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84"/>
              </a:lnSpc>
            </a:pPr>
            <a:r>
              <a:rPr lang="en-US" sz="5131" spc="30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Esta interferencia es condición necesaria para el conflicto, y puede ser activa (cuando se realiza por medio de una acción) o pasiva (cuando se hace por omisión).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07912" y="-6641789"/>
            <a:ext cx="20593590" cy="7670489"/>
          </a:xfrm>
          <a:custGeom>
            <a:avLst/>
            <a:gdLst/>
            <a:ahLst/>
            <a:cxnLst/>
            <a:rect l="l" t="t" r="r" b="b"/>
            <a:pathLst>
              <a:path w="20593590" h="7670489">
                <a:moveTo>
                  <a:pt x="0" y="0"/>
                </a:moveTo>
                <a:lnTo>
                  <a:pt x="20593590" y="0"/>
                </a:lnTo>
                <a:lnTo>
                  <a:pt x="20593590" y="7670489"/>
                </a:lnTo>
                <a:lnTo>
                  <a:pt x="0" y="76704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068907" y="9077474"/>
            <a:ext cx="21201429" cy="7670489"/>
          </a:xfrm>
          <a:custGeom>
            <a:avLst/>
            <a:gdLst/>
            <a:ahLst/>
            <a:cxnLst/>
            <a:rect l="l" t="t" r="r" b="b"/>
            <a:pathLst>
              <a:path w="21201429" h="7670489">
                <a:moveTo>
                  <a:pt x="0" y="0"/>
                </a:moveTo>
                <a:lnTo>
                  <a:pt x="21201429" y="0"/>
                </a:lnTo>
                <a:lnTo>
                  <a:pt x="21201429" y="7670489"/>
                </a:lnTo>
                <a:lnTo>
                  <a:pt x="0" y="76704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687809" y="8483977"/>
            <a:ext cx="6249065" cy="1548646"/>
          </a:xfrm>
          <a:custGeom>
            <a:avLst/>
            <a:gdLst/>
            <a:ahLst/>
            <a:cxnLst/>
            <a:rect l="l" t="t" r="r" b="b"/>
            <a:pathLst>
              <a:path w="6249065" h="1548646">
                <a:moveTo>
                  <a:pt x="0" y="0"/>
                </a:moveTo>
                <a:lnTo>
                  <a:pt x="6249064" y="0"/>
                </a:lnTo>
                <a:lnTo>
                  <a:pt x="6249064" y="1548645"/>
                </a:lnTo>
                <a:lnTo>
                  <a:pt x="0" y="15486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1537717" y="3605783"/>
            <a:ext cx="3075434" cy="3075434"/>
          </a:xfrm>
          <a:custGeom>
            <a:avLst/>
            <a:gdLst/>
            <a:ahLst/>
            <a:cxnLst/>
            <a:rect l="l" t="t" r="r" b="b"/>
            <a:pathLst>
              <a:path w="3075434" h="3075434">
                <a:moveTo>
                  <a:pt x="0" y="0"/>
                </a:moveTo>
                <a:lnTo>
                  <a:pt x="3075434" y="0"/>
                </a:lnTo>
                <a:lnTo>
                  <a:pt x="3075434" y="3075434"/>
                </a:lnTo>
                <a:lnTo>
                  <a:pt x="0" y="30754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710243" y="3605783"/>
            <a:ext cx="3075434" cy="3075434"/>
          </a:xfrm>
          <a:custGeom>
            <a:avLst/>
            <a:gdLst/>
            <a:ahLst/>
            <a:cxnLst/>
            <a:rect l="l" t="t" r="r" b="b"/>
            <a:pathLst>
              <a:path w="3075434" h="3075434">
                <a:moveTo>
                  <a:pt x="0" y="0"/>
                </a:moveTo>
                <a:lnTo>
                  <a:pt x="3075434" y="0"/>
                </a:lnTo>
                <a:lnTo>
                  <a:pt x="3075434" y="3075434"/>
                </a:lnTo>
                <a:lnTo>
                  <a:pt x="0" y="30754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308220" y="1494373"/>
            <a:ext cx="1191142" cy="1193312"/>
          </a:xfrm>
          <a:custGeom>
            <a:avLst/>
            <a:gdLst/>
            <a:ahLst/>
            <a:cxnLst/>
            <a:rect l="l" t="t" r="r" b="b"/>
            <a:pathLst>
              <a:path w="1191142" h="1193312">
                <a:moveTo>
                  <a:pt x="0" y="0"/>
                </a:moveTo>
                <a:lnTo>
                  <a:pt x="1191142" y="0"/>
                </a:lnTo>
                <a:lnTo>
                  <a:pt x="1191142" y="1193312"/>
                </a:lnTo>
                <a:lnTo>
                  <a:pt x="0" y="119331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91" r="-91"/>
            </a:stretch>
          </a:blipFill>
        </p:spPr>
      </p:sp>
      <p:sp>
        <p:nvSpPr>
          <p:cNvPr id="8" name="Freeform 8"/>
          <p:cNvSpPr/>
          <p:nvPr/>
        </p:nvSpPr>
        <p:spPr>
          <a:xfrm rot="-10800000">
            <a:off x="15478403" y="1494373"/>
            <a:ext cx="1191142" cy="1193312"/>
          </a:xfrm>
          <a:custGeom>
            <a:avLst/>
            <a:gdLst/>
            <a:ahLst/>
            <a:cxnLst/>
            <a:rect l="l" t="t" r="r" b="b"/>
            <a:pathLst>
              <a:path w="1191142" h="1193312">
                <a:moveTo>
                  <a:pt x="0" y="0"/>
                </a:moveTo>
                <a:lnTo>
                  <a:pt x="1191142" y="0"/>
                </a:lnTo>
                <a:lnTo>
                  <a:pt x="1191142" y="1193312"/>
                </a:lnTo>
                <a:lnTo>
                  <a:pt x="0" y="119331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91" r="-91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3343199" y="1574100"/>
            <a:ext cx="12377217" cy="1767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418"/>
              </a:lnSpc>
            </a:pPr>
            <a:r>
              <a:rPr lang="en-US" sz="10298">
                <a:solidFill>
                  <a:srgbClr val="FF1FA9"/>
                </a:solidFill>
                <a:latin typeface="Borel"/>
                <a:ea typeface="Borel"/>
                <a:cs typeface="Borel"/>
                <a:sym typeface="Borel"/>
              </a:rPr>
              <a:t>Importante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080017" y="4238636"/>
            <a:ext cx="14817732" cy="54710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56"/>
              </a:lnSpc>
            </a:pPr>
            <a:r>
              <a:rPr lang="en-US" sz="5254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El conflicto es algo más que un desacuerdo o choque de intereses: es una interferencia deliberada de la parte A sobre la parte B en el intento de alcanzar sus objetivos. </a:t>
            </a:r>
          </a:p>
          <a:p>
            <a:pPr algn="ctr">
              <a:lnSpc>
                <a:spcPts val="6936"/>
              </a:lnSpc>
            </a:pPr>
            <a:endParaRPr lang="en-US" sz="5254">
              <a:solidFill>
                <a:srgbClr val="000000"/>
              </a:solidFill>
              <a:latin typeface="Helios"/>
              <a:ea typeface="Helios"/>
              <a:cs typeface="Helios"/>
              <a:sym typeface="Helios"/>
            </a:endParaRPr>
          </a:p>
          <a:p>
            <a:pPr algn="ctr">
              <a:lnSpc>
                <a:spcPts val="6936"/>
              </a:lnSpc>
            </a:pPr>
            <a:endParaRPr lang="en-US" sz="5254">
              <a:solidFill>
                <a:srgbClr val="000000"/>
              </a:solidFill>
              <a:latin typeface="Helios"/>
              <a:ea typeface="Helios"/>
              <a:cs typeface="Helios"/>
              <a:sym typeface="Helio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59FD878-FE42-4000-8A3A-B652762390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4311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07912" y="-6641789"/>
            <a:ext cx="20593590" cy="7670489"/>
          </a:xfrm>
          <a:custGeom>
            <a:avLst/>
            <a:gdLst/>
            <a:ahLst/>
            <a:cxnLst/>
            <a:rect l="l" t="t" r="r" b="b"/>
            <a:pathLst>
              <a:path w="20593590" h="7670489">
                <a:moveTo>
                  <a:pt x="0" y="0"/>
                </a:moveTo>
                <a:lnTo>
                  <a:pt x="20593590" y="0"/>
                </a:lnTo>
                <a:lnTo>
                  <a:pt x="20593590" y="7670489"/>
                </a:lnTo>
                <a:lnTo>
                  <a:pt x="0" y="76704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068907" y="9077474"/>
            <a:ext cx="21201429" cy="7670489"/>
          </a:xfrm>
          <a:custGeom>
            <a:avLst/>
            <a:gdLst/>
            <a:ahLst/>
            <a:cxnLst/>
            <a:rect l="l" t="t" r="r" b="b"/>
            <a:pathLst>
              <a:path w="21201429" h="7670489">
                <a:moveTo>
                  <a:pt x="0" y="0"/>
                </a:moveTo>
                <a:lnTo>
                  <a:pt x="21201429" y="0"/>
                </a:lnTo>
                <a:lnTo>
                  <a:pt x="21201429" y="7670489"/>
                </a:lnTo>
                <a:lnTo>
                  <a:pt x="0" y="76704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687809" y="8483977"/>
            <a:ext cx="6249065" cy="1548646"/>
          </a:xfrm>
          <a:custGeom>
            <a:avLst/>
            <a:gdLst/>
            <a:ahLst/>
            <a:cxnLst/>
            <a:rect l="l" t="t" r="r" b="b"/>
            <a:pathLst>
              <a:path w="6249065" h="1548646">
                <a:moveTo>
                  <a:pt x="0" y="0"/>
                </a:moveTo>
                <a:lnTo>
                  <a:pt x="6249064" y="0"/>
                </a:lnTo>
                <a:lnTo>
                  <a:pt x="6249064" y="1548645"/>
                </a:lnTo>
                <a:lnTo>
                  <a:pt x="0" y="15486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2308220" y="1494373"/>
            <a:ext cx="1191142" cy="1193312"/>
          </a:xfrm>
          <a:custGeom>
            <a:avLst/>
            <a:gdLst/>
            <a:ahLst/>
            <a:cxnLst/>
            <a:rect l="l" t="t" r="r" b="b"/>
            <a:pathLst>
              <a:path w="1191142" h="1193312">
                <a:moveTo>
                  <a:pt x="0" y="0"/>
                </a:moveTo>
                <a:lnTo>
                  <a:pt x="1191142" y="0"/>
                </a:lnTo>
                <a:lnTo>
                  <a:pt x="1191142" y="1193312"/>
                </a:lnTo>
                <a:lnTo>
                  <a:pt x="0" y="119331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91" r="-91"/>
            </a:stretch>
          </a:blipFill>
        </p:spPr>
      </p:sp>
      <p:sp>
        <p:nvSpPr>
          <p:cNvPr id="6" name="Freeform 6"/>
          <p:cNvSpPr/>
          <p:nvPr/>
        </p:nvSpPr>
        <p:spPr>
          <a:xfrm rot="-10800000">
            <a:off x="15478403" y="1494373"/>
            <a:ext cx="1191142" cy="1193312"/>
          </a:xfrm>
          <a:custGeom>
            <a:avLst/>
            <a:gdLst/>
            <a:ahLst/>
            <a:cxnLst/>
            <a:rect l="l" t="t" r="r" b="b"/>
            <a:pathLst>
              <a:path w="1191142" h="1193312">
                <a:moveTo>
                  <a:pt x="0" y="0"/>
                </a:moveTo>
                <a:lnTo>
                  <a:pt x="1191142" y="0"/>
                </a:lnTo>
                <a:lnTo>
                  <a:pt x="1191142" y="1193312"/>
                </a:lnTo>
                <a:lnTo>
                  <a:pt x="0" y="119331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91" r="-91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31976" y="3668093"/>
            <a:ext cx="17158039" cy="4911489"/>
          </a:xfrm>
          <a:custGeom>
            <a:avLst/>
            <a:gdLst/>
            <a:ahLst/>
            <a:cxnLst/>
            <a:rect l="l" t="t" r="r" b="b"/>
            <a:pathLst>
              <a:path w="17158039" h="4911489">
                <a:moveTo>
                  <a:pt x="0" y="0"/>
                </a:moveTo>
                <a:lnTo>
                  <a:pt x="17158039" y="0"/>
                </a:lnTo>
                <a:lnTo>
                  <a:pt x="17158039" y="4911488"/>
                </a:lnTo>
                <a:lnTo>
                  <a:pt x="0" y="491148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3343199" y="1230133"/>
            <a:ext cx="12377217" cy="2059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59"/>
              </a:lnSpc>
            </a:pPr>
            <a:r>
              <a:rPr lang="en-US" sz="5899">
                <a:solidFill>
                  <a:srgbClr val="FF1FA9"/>
                </a:solidFill>
                <a:latin typeface="Borel"/>
                <a:ea typeface="Borel"/>
                <a:cs typeface="Borel"/>
                <a:sym typeface="Borel"/>
              </a:rPr>
              <a:t>Etapa 1: Oposición o incompatibilidad potencial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07912" y="-6641789"/>
            <a:ext cx="20593590" cy="7670489"/>
          </a:xfrm>
          <a:custGeom>
            <a:avLst/>
            <a:gdLst/>
            <a:ahLst/>
            <a:cxnLst/>
            <a:rect l="l" t="t" r="r" b="b"/>
            <a:pathLst>
              <a:path w="20593590" h="7670489">
                <a:moveTo>
                  <a:pt x="0" y="0"/>
                </a:moveTo>
                <a:lnTo>
                  <a:pt x="20593590" y="0"/>
                </a:lnTo>
                <a:lnTo>
                  <a:pt x="20593590" y="7670489"/>
                </a:lnTo>
                <a:lnTo>
                  <a:pt x="0" y="76704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068907" y="9077474"/>
            <a:ext cx="21201429" cy="7670489"/>
          </a:xfrm>
          <a:custGeom>
            <a:avLst/>
            <a:gdLst/>
            <a:ahLst/>
            <a:cxnLst/>
            <a:rect l="l" t="t" r="r" b="b"/>
            <a:pathLst>
              <a:path w="21201429" h="7670489">
                <a:moveTo>
                  <a:pt x="0" y="0"/>
                </a:moveTo>
                <a:lnTo>
                  <a:pt x="21201429" y="0"/>
                </a:lnTo>
                <a:lnTo>
                  <a:pt x="21201429" y="7670489"/>
                </a:lnTo>
                <a:lnTo>
                  <a:pt x="0" y="76704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687809" y="8483977"/>
            <a:ext cx="6249065" cy="1548646"/>
          </a:xfrm>
          <a:custGeom>
            <a:avLst/>
            <a:gdLst/>
            <a:ahLst/>
            <a:cxnLst/>
            <a:rect l="l" t="t" r="r" b="b"/>
            <a:pathLst>
              <a:path w="6249065" h="1548646">
                <a:moveTo>
                  <a:pt x="0" y="0"/>
                </a:moveTo>
                <a:lnTo>
                  <a:pt x="6249064" y="0"/>
                </a:lnTo>
                <a:lnTo>
                  <a:pt x="6249064" y="1548645"/>
                </a:lnTo>
                <a:lnTo>
                  <a:pt x="0" y="15486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1537717" y="3605783"/>
            <a:ext cx="3075434" cy="3075434"/>
          </a:xfrm>
          <a:custGeom>
            <a:avLst/>
            <a:gdLst/>
            <a:ahLst/>
            <a:cxnLst/>
            <a:rect l="l" t="t" r="r" b="b"/>
            <a:pathLst>
              <a:path w="3075434" h="3075434">
                <a:moveTo>
                  <a:pt x="0" y="0"/>
                </a:moveTo>
                <a:lnTo>
                  <a:pt x="3075434" y="0"/>
                </a:lnTo>
                <a:lnTo>
                  <a:pt x="3075434" y="3075434"/>
                </a:lnTo>
                <a:lnTo>
                  <a:pt x="0" y="30754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710243" y="3605783"/>
            <a:ext cx="3075434" cy="3075434"/>
          </a:xfrm>
          <a:custGeom>
            <a:avLst/>
            <a:gdLst/>
            <a:ahLst/>
            <a:cxnLst/>
            <a:rect l="l" t="t" r="r" b="b"/>
            <a:pathLst>
              <a:path w="3075434" h="3075434">
                <a:moveTo>
                  <a:pt x="0" y="0"/>
                </a:moveTo>
                <a:lnTo>
                  <a:pt x="3075434" y="0"/>
                </a:lnTo>
                <a:lnTo>
                  <a:pt x="3075434" y="3075434"/>
                </a:lnTo>
                <a:lnTo>
                  <a:pt x="0" y="30754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308220" y="1494373"/>
            <a:ext cx="1191142" cy="1193312"/>
          </a:xfrm>
          <a:custGeom>
            <a:avLst/>
            <a:gdLst/>
            <a:ahLst/>
            <a:cxnLst/>
            <a:rect l="l" t="t" r="r" b="b"/>
            <a:pathLst>
              <a:path w="1191142" h="1193312">
                <a:moveTo>
                  <a:pt x="0" y="0"/>
                </a:moveTo>
                <a:lnTo>
                  <a:pt x="1191142" y="0"/>
                </a:lnTo>
                <a:lnTo>
                  <a:pt x="1191142" y="1193312"/>
                </a:lnTo>
                <a:lnTo>
                  <a:pt x="0" y="119331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91" r="-91"/>
            </a:stretch>
          </a:blipFill>
        </p:spPr>
      </p:sp>
      <p:sp>
        <p:nvSpPr>
          <p:cNvPr id="8" name="Freeform 8"/>
          <p:cNvSpPr/>
          <p:nvPr/>
        </p:nvSpPr>
        <p:spPr>
          <a:xfrm rot="-10800000">
            <a:off x="15478403" y="1494373"/>
            <a:ext cx="1191142" cy="1193312"/>
          </a:xfrm>
          <a:custGeom>
            <a:avLst/>
            <a:gdLst/>
            <a:ahLst/>
            <a:cxnLst/>
            <a:rect l="l" t="t" r="r" b="b"/>
            <a:pathLst>
              <a:path w="1191142" h="1193312">
                <a:moveTo>
                  <a:pt x="0" y="0"/>
                </a:moveTo>
                <a:lnTo>
                  <a:pt x="1191142" y="0"/>
                </a:lnTo>
                <a:lnTo>
                  <a:pt x="1191142" y="1193312"/>
                </a:lnTo>
                <a:lnTo>
                  <a:pt x="0" y="119331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91" r="-91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960660" y="1458340"/>
            <a:ext cx="15056446" cy="2334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79"/>
              </a:lnSpc>
            </a:pPr>
            <a:r>
              <a:rPr lang="en-US" sz="6699">
                <a:solidFill>
                  <a:srgbClr val="FF1FA9"/>
                </a:solidFill>
                <a:latin typeface="Borel"/>
                <a:ea typeface="Borel"/>
                <a:cs typeface="Borel"/>
                <a:sym typeface="Borel"/>
              </a:rPr>
              <a:t>Etapa 2: Cognición y personalización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537717" y="3977461"/>
            <a:ext cx="15361079" cy="48205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Sólo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desembocan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en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un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conflicto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si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una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parte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es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afectada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y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si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se da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cuenta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.</a:t>
            </a:r>
          </a:p>
          <a:p>
            <a:pPr algn="ctr">
              <a:lnSpc>
                <a:spcPts val="6400"/>
              </a:lnSpc>
            </a:pP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Se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definen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los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temas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, las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partes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deciden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sobre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qué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versa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su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conflicto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.</a:t>
            </a:r>
          </a:p>
          <a:p>
            <a:pPr algn="ctr">
              <a:lnSpc>
                <a:spcPts val="6401"/>
              </a:lnSpc>
            </a:pPr>
            <a:r>
              <a:rPr lang="en-US" sz="4571" spc="268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·Las </a:t>
            </a:r>
            <a:r>
              <a:rPr lang="en-US" sz="4571" spc="268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emociones</a:t>
            </a:r>
            <a:r>
              <a:rPr lang="en-US" sz="4571" spc="268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571" spc="268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cumplen</a:t>
            </a:r>
            <a:r>
              <a:rPr lang="en-US" sz="4571" spc="268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una </a:t>
            </a:r>
            <a:r>
              <a:rPr lang="en-US" sz="4571" spc="268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función</a:t>
            </a:r>
            <a:r>
              <a:rPr lang="en-US" sz="4571" spc="268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571" spc="268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muy</a:t>
            </a:r>
            <a:r>
              <a:rPr lang="en-US" sz="4571" spc="268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571" spc="268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importante</a:t>
            </a:r>
            <a:r>
              <a:rPr lang="en-US" sz="4571" spc="268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571" spc="268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en</a:t>
            </a:r>
            <a:r>
              <a:rPr lang="en-US" sz="4571" spc="268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la </a:t>
            </a:r>
            <a:r>
              <a:rPr lang="en-US" sz="4571" spc="268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conformación</a:t>
            </a:r>
            <a:r>
              <a:rPr lang="en-US" sz="4571" spc="268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de las </a:t>
            </a:r>
            <a:r>
              <a:rPr lang="en-US" sz="4571" spc="268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percepciones</a:t>
            </a:r>
            <a:r>
              <a:rPr lang="en-US" sz="4571" spc="268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. 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07912" y="-6641789"/>
            <a:ext cx="20593590" cy="7670489"/>
          </a:xfrm>
          <a:custGeom>
            <a:avLst/>
            <a:gdLst/>
            <a:ahLst/>
            <a:cxnLst/>
            <a:rect l="l" t="t" r="r" b="b"/>
            <a:pathLst>
              <a:path w="20593590" h="7670489">
                <a:moveTo>
                  <a:pt x="0" y="0"/>
                </a:moveTo>
                <a:lnTo>
                  <a:pt x="20593590" y="0"/>
                </a:lnTo>
                <a:lnTo>
                  <a:pt x="20593590" y="7670489"/>
                </a:lnTo>
                <a:lnTo>
                  <a:pt x="0" y="76704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068907" y="9077474"/>
            <a:ext cx="21201429" cy="7670489"/>
          </a:xfrm>
          <a:custGeom>
            <a:avLst/>
            <a:gdLst/>
            <a:ahLst/>
            <a:cxnLst/>
            <a:rect l="l" t="t" r="r" b="b"/>
            <a:pathLst>
              <a:path w="21201429" h="7670489">
                <a:moveTo>
                  <a:pt x="0" y="0"/>
                </a:moveTo>
                <a:lnTo>
                  <a:pt x="21201429" y="0"/>
                </a:lnTo>
                <a:lnTo>
                  <a:pt x="21201429" y="7670489"/>
                </a:lnTo>
                <a:lnTo>
                  <a:pt x="0" y="76704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687809" y="8483977"/>
            <a:ext cx="6249065" cy="1548646"/>
          </a:xfrm>
          <a:custGeom>
            <a:avLst/>
            <a:gdLst/>
            <a:ahLst/>
            <a:cxnLst/>
            <a:rect l="l" t="t" r="r" b="b"/>
            <a:pathLst>
              <a:path w="6249065" h="1548646">
                <a:moveTo>
                  <a:pt x="0" y="0"/>
                </a:moveTo>
                <a:lnTo>
                  <a:pt x="6249064" y="0"/>
                </a:lnTo>
                <a:lnTo>
                  <a:pt x="6249064" y="1548645"/>
                </a:lnTo>
                <a:lnTo>
                  <a:pt x="0" y="15486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1537717" y="3605783"/>
            <a:ext cx="3075434" cy="3075434"/>
          </a:xfrm>
          <a:custGeom>
            <a:avLst/>
            <a:gdLst/>
            <a:ahLst/>
            <a:cxnLst/>
            <a:rect l="l" t="t" r="r" b="b"/>
            <a:pathLst>
              <a:path w="3075434" h="3075434">
                <a:moveTo>
                  <a:pt x="0" y="0"/>
                </a:moveTo>
                <a:lnTo>
                  <a:pt x="3075434" y="0"/>
                </a:lnTo>
                <a:lnTo>
                  <a:pt x="3075434" y="3075434"/>
                </a:lnTo>
                <a:lnTo>
                  <a:pt x="0" y="30754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710243" y="3605783"/>
            <a:ext cx="3075434" cy="3075434"/>
          </a:xfrm>
          <a:custGeom>
            <a:avLst/>
            <a:gdLst/>
            <a:ahLst/>
            <a:cxnLst/>
            <a:rect l="l" t="t" r="r" b="b"/>
            <a:pathLst>
              <a:path w="3075434" h="3075434">
                <a:moveTo>
                  <a:pt x="0" y="0"/>
                </a:moveTo>
                <a:lnTo>
                  <a:pt x="3075434" y="0"/>
                </a:lnTo>
                <a:lnTo>
                  <a:pt x="3075434" y="3075434"/>
                </a:lnTo>
                <a:lnTo>
                  <a:pt x="0" y="30754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308220" y="1494373"/>
            <a:ext cx="1191142" cy="1193312"/>
          </a:xfrm>
          <a:custGeom>
            <a:avLst/>
            <a:gdLst/>
            <a:ahLst/>
            <a:cxnLst/>
            <a:rect l="l" t="t" r="r" b="b"/>
            <a:pathLst>
              <a:path w="1191142" h="1193312">
                <a:moveTo>
                  <a:pt x="0" y="0"/>
                </a:moveTo>
                <a:lnTo>
                  <a:pt x="1191142" y="0"/>
                </a:lnTo>
                <a:lnTo>
                  <a:pt x="1191142" y="1193312"/>
                </a:lnTo>
                <a:lnTo>
                  <a:pt x="0" y="119331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91" r="-91"/>
            </a:stretch>
          </a:blipFill>
        </p:spPr>
      </p:sp>
      <p:sp>
        <p:nvSpPr>
          <p:cNvPr id="8" name="Freeform 8"/>
          <p:cNvSpPr/>
          <p:nvPr/>
        </p:nvSpPr>
        <p:spPr>
          <a:xfrm rot="-10800000">
            <a:off x="15478403" y="1494373"/>
            <a:ext cx="1191142" cy="1193312"/>
          </a:xfrm>
          <a:custGeom>
            <a:avLst/>
            <a:gdLst/>
            <a:ahLst/>
            <a:cxnLst/>
            <a:rect l="l" t="t" r="r" b="b"/>
            <a:pathLst>
              <a:path w="1191142" h="1193312">
                <a:moveTo>
                  <a:pt x="0" y="0"/>
                </a:moveTo>
                <a:lnTo>
                  <a:pt x="1191142" y="0"/>
                </a:lnTo>
                <a:lnTo>
                  <a:pt x="1191142" y="1193312"/>
                </a:lnTo>
                <a:lnTo>
                  <a:pt x="0" y="119331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91" r="-91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960660" y="1573357"/>
            <a:ext cx="15056446" cy="1335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19"/>
              </a:lnSpc>
            </a:pPr>
            <a:r>
              <a:rPr lang="en-US" sz="7798">
                <a:solidFill>
                  <a:srgbClr val="FF1FA9"/>
                </a:solidFill>
                <a:latin typeface="Borel"/>
                <a:ea typeface="Borel"/>
                <a:cs typeface="Borel"/>
                <a:sym typeface="Borel"/>
              </a:rPr>
              <a:t>Etapa 3: Intenciones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220755" y="3508801"/>
            <a:ext cx="14536257" cy="4820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1"/>
              </a:lnSpc>
            </a:pPr>
            <a:r>
              <a:rPr lang="en-US" sz="4571" spc="268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Son </a:t>
            </a:r>
            <a:r>
              <a:rPr lang="en-US" sz="4571" spc="268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decisiones</a:t>
            </a:r>
            <a:r>
              <a:rPr lang="en-US" sz="4571" spc="268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de </a:t>
            </a:r>
            <a:r>
              <a:rPr lang="en-US" sz="4571" spc="268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actuar</a:t>
            </a:r>
            <a:r>
              <a:rPr lang="en-US" sz="4571" spc="268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de </a:t>
            </a:r>
            <a:r>
              <a:rPr lang="en-US" sz="4571" spc="268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determinada</a:t>
            </a:r>
            <a:r>
              <a:rPr lang="en-US" sz="4571" spc="268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571" spc="268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manera</a:t>
            </a:r>
            <a:r>
              <a:rPr lang="en-US" sz="4571" spc="268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. Los </a:t>
            </a:r>
            <a:r>
              <a:rPr lang="en-US" sz="4571" spc="268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sujetos</a:t>
            </a:r>
            <a:r>
              <a:rPr lang="en-US" sz="4571" spc="268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571" spc="268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tienen</a:t>
            </a:r>
            <a:r>
              <a:rPr lang="en-US" sz="4571" spc="268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que </a:t>
            </a:r>
            <a:r>
              <a:rPr lang="en-US" sz="4571" spc="268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inferir</a:t>
            </a:r>
            <a:r>
              <a:rPr lang="en-US" sz="4571" spc="268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las </a:t>
            </a:r>
            <a:r>
              <a:rPr lang="en-US" sz="4571" spc="268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intenciones</a:t>
            </a:r>
            <a:r>
              <a:rPr lang="en-US" sz="4571" spc="268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de los </a:t>
            </a:r>
            <a:r>
              <a:rPr lang="en-US" sz="4571" spc="268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otros</a:t>
            </a:r>
            <a:r>
              <a:rPr lang="en-US" sz="4571" spc="268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para saber </a:t>
            </a:r>
            <a:r>
              <a:rPr lang="en-US" sz="4571" spc="268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cómo</a:t>
            </a:r>
            <a:r>
              <a:rPr lang="en-US" sz="4571" spc="268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responder a </a:t>
            </a:r>
            <a:r>
              <a:rPr lang="en-US" sz="4571" spc="268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su</a:t>
            </a:r>
            <a:r>
              <a:rPr lang="en-US" sz="4571" spc="268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571" spc="268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comportamiento</a:t>
            </a:r>
            <a:r>
              <a:rPr lang="en-US" sz="4571" spc="268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. </a:t>
            </a:r>
            <a:r>
              <a:rPr lang="en-US" sz="4571" spc="268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Muchos</a:t>
            </a:r>
            <a:r>
              <a:rPr lang="en-US" sz="4571" spc="268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571" spc="268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conflictos</a:t>
            </a:r>
            <a:r>
              <a:rPr lang="en-US" sz="4571" spc="268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se </a:t>
            </a:r>
            <a:r>
              <a:rPr lang="en-US" sz="4571" spc="268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intensifican</a:t>
            </a:r>
            <a:r>
              <a:rPr lang="en-US" sz="4571" spc="268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571" spc="268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porque</a:t>
            </a:r>
            <a:r>
              <a:rPr lang="en-US" sz="4571" spc="268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una </a:t>
            </a:r>
            <a:r>
              <a:rPr lang="en-US" sz="4571" spc="268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parte</a:t>
            </a:r>
            <a:r>
              <a:rPr lang="en-US" sz="4571" spc="268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571" spc="268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atribuye</a:t>
            </a:r>
            <a:r>
              <a:rPr lang="en-US" sz="4571" spc="268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a la </a:t>
            </a:r>
            <a:r>
              <a:rPr lang="en-US" sz="4571" spc="268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otra</a:t>
            </a:r>
            <a:r>
              <a:rPr lang="en-US" sz="4571" spc="268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las </a:t>
            </a:r>
            <a:r>
              <a:rPr lang="en-US" sz="4571" spc="268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intenciones</a:t>
            </a:r>
            <a:r>
              <a:rPr lang="en-US" sz="4571" spc="268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571" spc="268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equivocadas</a:t>
            </a:r>
            <a:endParaRPr lang="en-US" sz="4571" spc="268" dirty="0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07912" y="-6641789"/>
            <a:ext cx="20593590" cy="7670489"/>
          </a:xfrm>
          <a:custGeom>
            <a:avLst/>
            <a:gdLst/>
            <a:ahLst/>
            <a:cxnLst/>
            <a:rect l="l" t="t" r="r" b="b"/>
            <a:pathLst>
              <a:path w="20593590" h="7670489">
                <a:moveTo>
                  <a:pt x="0" y="0"/>
                </a:moveTo>
                <a:lnTo>
                  <a:pt x="20593590" y="0"/>
                </a:lnTo>
                <a:lnTo>
                  <a:pt x="20593590" y="7670489"/>
                </a:lnTo>
                <a:lnTo>
                  <a:pt x="0" y="76704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068907" y="9077474"/>
            <a:ext cx="21201429" cy="7670489"/>
          </a:xfrm>
          <a:custGeom>
            <a:avLst/>
            <a:gdLst/>
            <a:ahLst/>
            <a:cxnLst/>
            <a:rect l="l" t="t" r="r" b="b"/>
            <a:pathLst>
              <a:path w="21201429" h="7670489">
                <a:moveTo>
                  <a:pt x="0" y="0"/>
                </a:moveTo>
                <a:lnTo>
                  <a:pt x="21201429" y="0"/>
                </a:lnTo>
                <a:lnTo>
                  <a:pt x="21201429" y="7670489"/>
                </a:lnTo>
                <a:lnTo>
                  <a:pt x="0" y="76704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687809" y="8483977"/>
            <a:ext cx="6249065" cy="1548646"/>
          </a:xfrm>
          <a:custGeom>
            <a:avLst/>
            <a:gdLst/>
            <a:ahLst/>
            <a:cxnLst/>
            <a:rect l="l" t="t" r="r" b="b"/>
            <a:pathLst>
              <a:path w="6249065" h="1548646">
                <a:moveTo>
                  <a:pt x="0" y="0"/>
                </a:moveTo>
                <a:lnTo>
                  <a:pt x="6249064" y="0"/>
                </a:lnTo>
                <a:lnTo>
                  <a:pt x="6249064" y="1548645"/>
                </a:lnTo>
                <a:lnTo>
                  <a:pt x="0" y="15486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1537717" y="3605783"/>
            <a:ext cx="3075434" cy="3075434"/>
          </a:xfrm>
          <a:custGeom>
            <a:avLst/>
            <a:gdLst/>
            <a:ahLst/>
            <a:cxnLst/>
            <a:rect l="l" t="t" r="r" b="b"/>
            <a:pathLst>
              <a:path w="3075434" h="3075434">
                <a:moveTo>
                  <a:pt x="0" y="0"/>
                </a:moveTo>
                <a:lnTo>
                  <a:pt x="3075434" y="0"/>
                </a:lnTo>
                <a:lnTo>
                  <a:pt x="3075434" y="3075434"/>
                </a:lnTo>
                <a:lnTo>
                  <a:pt x="0" y="30754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710243" y="3605783"/>
            <a:ext cx="3075434" cy="3075434"/>
          </a:xfrm>
          <a:custGeom>
            <a:avLst/>
            <a:gdLst/>
            <a:ahLst/>
            <a:cxnLst/>
            <a:rect l="l" t="t" r="r" b="b"/>
            <a:pathLst>
              <a:path w="3075434" h="3075434">
                <a:moveTo>
                  <a:pt x="0" y="0"/>
                </a:moveTo>
                <a:lnTo>
                  <a:pt x="3075434" y="0"/>
                </a:lnTo>
                <a:lnTo>
                  <a:pt x="3075434" y="3075434"/>
                </a:lnTo>
                <a:lnTo>
                  <a:pt x="0" y="30754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308220" y="1494373"/>
            <a:ext cx="1191142" cy="1193312"/>
          </a:xfrm>
          <a:custGeom>
            <a:avLst/>
            <a:gdLst/>
            <a:ahLst/>
            <a:cxnLst/>
            <a:rect l="l" t="t" r="r" b="b"/>
            <a:pathLst>
              <a:path w="1191142" h="1193312">
                <a:moveTo>
                  <a:pt x="0" y="0"/>
                </a:moveTo>
                <a:lnTo>
                  <a:pt x="1191142" y="0"/>
                </a:lnTo>
                <a:lnTo>
                  <a:pt x="1191142" y="1193312"/>
                </a:lnTo>
                <a:lnTo>
                  <a:pt x="0" y="119331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91" r="-91"/>
            </a:stretch>
          </a:blipFill>
        </p:spPr>
      </p:sp>
      <p:sp>
        <p:nvSpPr>
          <p:cNvPr id="8" name="Freeform 8"/>
          <p:cNvSpPr/>
          <p:nvPr/>
        </p:nvSpPr>
        <p:spPr>
          <a:xfrm rot="-10800000">
            <a:off x="15478403" y="1494373"/>
            <a:ext cx="1191142" cy="1193312"/>
          </a:xfrm>
          <a:custGeom>
            <a:avLst/>
            <a:gdLst/>
            <a:ahLst/>
            <a:cxnLst/>
            <a:rect l="l" t="t" r="r" b="b"/>
            <a:pathLst>
              <a:path w="1191142" h="1193312">
                <a:moveTo>
                  <a:pt x="0" y="0"/>
                </a:moveTo>
                <a:lnTo>
                  <a:pt x="1191142" y="0"/>
                </a:lnTo>
                <a:lnTo>
                  <a:pt x="1191142" y="1193312"/>
                </a:lnTo>
                <a:lnTo>
                  <a:pt x="0" y="119331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91" r="-91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960660" y="1573357"/>
            <a:ext cx="15056446" cy="1335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19"/>
              </a:lnSpc>
            </a:pPr>
            <a:r>
              <a:rPr lang="en-US" sz="7798">
                <a:solidFill>
                  <a:srgbClr val="FF1FA9"/>
                </a:solidFill>
                <a:latin typeface="Borel"/>
                <a:ea typeface="Borel"/>
                <a:cs typeface="Borel"/>
                <a:sym typeface="Borel"/>
              </a:rPr>
              <a:t>Etapa 4: Conducta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220755" y="3508801"/>
            <a:ext cx="14536257" cy="56274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Es la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etapa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en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la que los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conflictos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se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vuelven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visibles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.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Abarca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las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declaraciones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,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actos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y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reacciones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de las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partes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en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conflicto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.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Estas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conductas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conflictivas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son los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esfuerzos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de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cada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parte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por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implantar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sus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intenciones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.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Ayuda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pensarla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como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proceso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dinámico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de </a:t>
            </a:r>
            <a:r>
              <a:rPr lang="en-US" sz="4571" spc="26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interacción</a:t>
            </a:r>
            <a:r>
              <a:rPr lang="en-US" sz="4571" spc="26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. </a:t>
            </a:r>
          </a:p>
          <a:p>
            <a:pPr algn="ctr">
              <a:lnSpc>
                <a:spcPts val="6401"/>
              </a:lnSpc>
            </a:pPr>
            <a:endParaRPr lang="en-US" sz="4571" spc="265" dirty="0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07912" y="-6641789"/>
            <a:ext cx="20593590" cy="7670489"/>
          </a:xfrm>
          <a:custGeom>
            <a:avLst/>
            <a:gdLst/>
            <a:ahLst/>
            <a:cxnLst/>
            <a:rect l="l" t="t" r="r" b="b"/>
            <a:pathLst>
              <a:path w="20593590" h="7670489">
                <a:moveTo>
                  <a:pt x="0" y="0"/>
                </a:moveTo>
                <a:lnTo>
                  <a:pt x="20593590" y="0"/>
                </a:lnTo>
                <a:lnTo>
                  <a:pt x="20593590" y="7670489"/>
                </a:lnTo>
                <a:lnTo>
                  <a:pt x="0" y="76704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068907" y="9077474"/>
            <a:ext cx="21201429" cy="7670489"/>
          </a:xfrm>
          <a:custGeom>
            <a:avLst/>
            <a:gdLst/>
            <a:ahLst/>
            <a:cxnLst/>
            <a:rect l="l" t="t" r="r" b="b"/>
            <a:pathLst>
              <a:path w="21201429" h="7670489">
                <a:moveTo>
                  <a:pt x="0" y="0"/>
                </a:moveTo>
                <a:lnTo>
                  <a:pt x="21201429" y="0"/>
                </a:lnTo>
                <a:lnTo>
                  <a:pt x="21201429" y="7670489"/>
                </a:lnTo>
                <a:lnTo>
                  <a:pt x="0" y="76704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28700" y="1452894"/>
            <a:ext cx="16009617" cy="7624580"/>
          </a:xfrm>
          <a:custGeom>
            <a:avLst/>
            <a:gdLst/>
            <a:ahLst/>
            <a:cxnLst/>
            <a:rect l="l" t="t" r="r" b="b"/>
            <a:pathLst>
              <a:path w="16009617" h="7624580">
                <a:moveTo>
                  <a:pt x="0" y="0"/>
                </a:moveTo>
                <a:lnTo>
                  <a:pt x="16009617" y="0"/>
                </a:lnTo>
                <a:lnTo>
                  <a:pt x="16009617" y="7624580"/>
                </a:lnTo>
                <a:lnTo>
                  <a:pt x="0" y="762458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1687809" y="8483977"/>
            <a:ext cx="6249065" cy="1548646"/>
          </a:xfrm>
          <a:custGeom>
            <a:avLst/>
            <a:gdLst/>
            <a:ahLst/>
            <a:cxnLst/>
            <a:rect l="l" t="t" r="r" b="b"/>
            <a:pathLst>
              <a:path w="6249065" h="1548646">
                <a:moveTo>
                  <a:pt x="0" y="0"/>
                </a:moveTo>
                <a:lnTo>
                  <a:pt x="6249064" y="0"/>
                </a:lnTo>
                <a:lnTo>
                  <a:pt x="6249064" y="1548645"/>
                </a:lnTo>
                <a:lnTo>
                  <a:pt x="0" y="154864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1537717" y="3605783"/>
            <a:ext cx="3075434" cy="3075434"/>
          </a:xfrm>
          <a:custGeom>
            <a:avLst/>
            <a:gdLst/>
            <a:ahLst/>
            <a:cxnLst/>
            <a:rect l="l" t="t" r="r" b="b"/>
            <a:pathLst>
              <a:path w="3075434" h="3075434">
                <a:moveTo>
                  <a:pt x="0" y="0"/>
                </a:moveTo>
                <a:lnTo>
                  <a:pt x="3075434" y="0"/>
                </a:lnTo>
                <a:lnTo>
                  <a:pt x="3075434" y="3075434"/>
                </a:lnTo>
                <a:lnTo>
                  <a:pt x="0" y="307543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6710243" y="3605783"/>
            <a:ext cx="3075434" cy="3075434"/>
          </a:xfrm>
          <a:custGeom>
            <a:avLst/>
            <a:gdLst/>
            <a:ahLst/>
            <a:cxnLst/>
            <a:rect l="l" t="t" r="r" b="b"/>
            <a:pathLst>
              <a:path w="3075434" h="3075434">
                <a:moveTo>
                  <a:pt x="0" y="0"/>
                </a:moveTo>
                <a:lnTo>
                  <a:pt x="3075434" y="0"/>
                </a:lnTo>
                <a:lnTo>
                  <a:pt x="3075434" y="3075434"/>
                </a:lnTo>
                <a:lnTo>
                  <a:pt x="0" y="307543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07912" y="-6641789"/>
            <a:ext cx="20593590" cy="7670489"/>
          </a:xfrm>
          <a:custGeom>
            <a:avLst/>
            <a:gdLst/>
            <a:ahLst/>
            <a:cxnLst/>
            <a:rect l="l" t="t" r="r" b="b"/>
            <a:pathLst>
              <a:path w="20593590" h="7670489">
                <a:moveTo>
                  <a:pt x="0" y="0"/>
                </a:moveTo>
                <a:lnTo>
                  <a:pt x="20593590" y="0"/>
                </a:lnTo>
                <a:lnTo>
                  <a:pt x="20593590" y="7670489"/>
                </a:lnTo>
                <a:lnTo>
                  <a:pt x="0" y="76704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068907" y="9077474"/>
            <a:ext cx="21201429" cy="7670489"/>
          </a:xfrm>
          <a:custGeom>
            <a:avLst/>
            <a:gdLst/>
            <a:ahLst/>
            <a:cxnLst/>
            <a:rect l="l" t="t" r="r" b="b"/>
            <a:pathLst>
              <a:path w="21201429" h="7670489">
                <a:moveTo>
                  <a:pt x="0" y="0"/>
                </a:moveTo>
                <a:lnTo>
                  <a:pt x="21201429" y="0"/>
                </a:lnTo>
                <a:lnTo>
                  <a:pt x="21201429" y="7670489"/>
                </a:lnTo>
                <a:lnTo>
                  <a:pt x="0" y="76704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687809" y="8483977"/>
            <a:ext cx="6249065" cy="1548646"/>
          </a:xfrm>
          <a:custGeom>
            <a:avLst/>
            <a:gdLst/>
            <a:ahLst/>
            <a:cxnLst/>
            <a:rect l="l" t="t" r="r" b="b"/>
            <a:pathLst>
              <a:path w="6249065" h="1548646">
                <a:moveTo>
                  <a:pt x="0" y="0"/>
                </a:moveTo>
                <a:lnTo>
                  <a:pt x="6249064" y="0"/>
                </a:lnTo>
                <a:lnTo>
                  <a:pt x="6249064" y="1548645"/>
                </a:lnTo>
                <a:lnTo>
                  <a:pt x="0" y="15486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1537717" y="3605783"/>
            <a:ext cx="3075434" cy="3075434"/>
          </a:xfrm>
          <a:custGeom>
            <a:avLst/>
            <a:gdLst/>
            <a:ahLst/>
            <a:cxnLst/>
            <a:rect l="l" t="t" r="r" b="b"/>
            <a:pathLst>
              <a:path w="3075434" h="3075434">
                <a:moveTo>
                  <a:pt x="0" y="0"/>
                </a:moveTo>
                <a:lnTo>
                  <a:pt x="3075434" y="0"/>
                </a:lnTo>
                <a:lnTo>
                  <a:pt x="3075434" y="3075434"/>
                </a:lnTo>
                <a:lnTo>
                  <a:pt x="0" y="30754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710243" y="3605783"/>
            <a:ext cx="3075434" cy="3075434"/>
          </a:xfrm>
          <a:custGeom>
            <a:avLst/>
            <a:gdLst/>
            <a:ahLst/>
            <a:cxnLst/>
            <a:rect l="l" t="t" r="r" b="b"/>
            <a:pathLst>
              <a:path w="3075434" h="3075434">
                <a:moveTo>
                  <a:pt x="0" y="0"/>
                </a:moveTo>
                <a:lnTo>
                  <a:pt x="3075434" y="0"/>
                </a:lnTo>
                <a:lnTo>
                  <a:pt x="3075434" y="3075434"/>
                </a:lnTo>
                <a:lnTo>
                  <a:pt x="0" y="30754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308220" y="1494373"/>
            <a:ext cx="1191142" cy="1193312"/>
          </a:xfrm>
          <a:custGeom>
            <a:avLst/>
            <a:gdLst/>
            <a:ahLst/>
            <a:cxnLst/>
            <a:rect l="l" t="t" r="r" b="b"/>
            <a:pathLst>
              <a:path w="1191142" h="1193312">
                <a:moveTo>
                  <a:pt x="0" y="0"/>
                </a:moveTo>
                <a:lnTo>
                  <a:pt x="1191142" y="0"/>
                </a:lnTo>
                <a:lnTo>
                  <a:pt x="1191142" y="1193312"/>
                </a:lnTo>
                <a:lnTo>
                  <a:pt x="0" y="119331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91" r="-91"/>
            </a:stretch>
          </a:blipFill>
        </p:spPr>
      </p:sp>
      <p:sp>
        <p:nvSpPr>
          <p:cNvPr id="8" name="Freeform 8"/>
          <p:cNvSpPr/>
          <p:nvPr/>
        </p:nvSpPr>
        <p:spPr>
          <a:xfrm rot="-10800000">
            <a:off x="15478403" y="1494373"/>
            <a:ext cx="1191142" cy="1193312"/>
          </a:xfrm>
          <a:custGeom>
            <a:avLst/>
            <a:gdLst/>
            <a:ahLst/>
            <a:cxnLst/>
            <a:rect l="l" t="t" r="r" b="b"/>
            <a:pathLst>
              <a:path w="1191142" h="1193312">
                <a:moveTo>
                  <a:pt x="0" y="0"/>
                </a:moveTo>
                <a:lnTo>
                  <a:pt x="1191142" y="0"/>
                </a:lnTo>
                <a:lnTo>
                  <a:pt x="1191142" y="1193312"/>
                </a:lnTo>
                <a:lnTo>
                  <a:pt x="0" y="119331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91" r="-91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524659" y="2502705"/>
            <a:ext cx="11238682" cy="7529917"/>
          </a:xfrm>
          <a:custGeom>
            <a:avLst/>
            <a:gdLst/>
            <a:ahLst/>
            <a:cxnLst/>
            <a:rect l="l" t="t" r="r" b="b"/>
            <a:pathLst>
              <a:path w="11238682" h="7529917">
                <a:moveTo>
                  <a:pt x="0" y="0"/>
                </a:moveTo>
                <a:lnTo>
                  <a:pt x="11238682" y="0"/>
                </a:lnTo>
                <a:lnTo>
                  <a:pt x="11238682" y="7529917"/>
                </a:lnTo>
                <a:lnTo>
                  <a:pt x="0" y="752991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960660" y="1573357"/>
            <a:ext cx="15056446" cy="1335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19"/>
              </a:lnSpc>
            </a:pPr>
            <a:r>
              <a:rPr lang="en-US" sz="7798">
                <a:solidFill>
                  <a:srgbClr val="FF1FA9"/>
                </a:solidFill>
                <a:latin typeface="Borel"/>
                <a:ea typeface="Borel"/>
                <a:cs typeface="Borel"/>
                <a:sym typeface="Borel"/>
              </a:rPr>
              <a:t>Etapa 5: Resultados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91517" y="1648781"/>
            <a:ext cx="7548515" cy="16539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91"/>
              </a:lnSpc>
            </a:pPr>
            <a:r>
              <a:rPr lang="en-US" sz="8780">
                <a:solidFill>
                  <a:srgbClr val="FF1FA9"/>
                </a:solidFill>
                <a:latin typeface="Borel"/>
                <a:ea typeface="Borel"/>
                <a:cs typeface="Borel"/>
                <a:sym typeface="Borel"/>
              </a:rPr>
              <a:t>Índice de</a:t>
            </a:r>
          </a:p>
        </p:txBody>
      </p:sp>
      <p:sp>
        <p:nvSpPr>
          <p:cNvPr id="3" name="Freeform 3"/>
          <p:cNvSpPr/>
          <p:nvPr/>
        </p:nvSpPr>
        <p:spPr>
          <a:xfrm>
            <a:off x="1463801" y="4416154"/>
            <a:ext cx="681026" cy="682266"/>
          </a:xfrm>
          <a:custGeom>
            <a:avLst/>
            <a:gdLst/>
            <a:ahLst/>
            <a:cxnLst/>
            <a:rect l="l" t="t" r="r" b="b"/>
            <a:pathLst>
              <a:path w="681026" h="682266">
                <a:moveTo>
                  <a:pt x="0" y="0"/>
                </a:moveTo>
                <a:lnTo>
                  <a:pt x="681026" y="0"/>
                </a:lnTo>
                <a:lnTo>
                  <a:pt x="681026" y="682266"/>
                </a:lnTo>
                <a:lnTo>
                  <a:pt x="0" y="6822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1" r="-9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3503309" y="7482833"/>
            <a:ext cx="9796333" cy="5003692"/>
          </a:xfrm>
          <a:custGeom>
            <a:avLst/>
            <a:gdLst/>
            <a:ahLst/>
            <a:cxnLst/>
            <a:rect l="l" t="t" r="r" b="b"/>
            <a:pathLst>
              <a:path w="9796333" h="5003692">
                <a:moveTo>
                  <a:pt x="0" y="0"/>
                </a:moveTo>
                <a:lnTo>
                  <a:pt x="9796333" y="0"/>
                </a:lnTo>
                <a:lnTo>
                  <a:pt x="9796333" y="5003692"/>
                </a:lnTo>
                <a:lnTo>
                  <a:pt x="0" y="50036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94858" y="8320921"/>
            <a:ext cx="1028463" cy="1028463"/>
          </a:xfrm>
          <a:custGeom>
            <a:avLst/>
            <a:gdLst/>
            <a:ahLst/>
            <a:cxnLst/>
            <a:rect l="l" t="t" r="r" b="b"/>
            <a:pathLst>
              <a:path w="1028463" h="1028463">
                <a:moveTo>
                  <a:pt x="0" y="0"/>
                </a:moveTo>
                <a:lnTo>
                  <a:pt x="1028463" y="0"/>
                </a:lnTo>
                <a:lnTo>
                  <a:pt x="1028463" y="1028463"/>
                </a:lnTo>
                <a:lnTo>
                  <a:pt x="0" y="102846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1391517" y="6566350"/>
            <a:ext cx="2783034" cy="2783034"/>
          </a:xfrm>
          <a:custGeom>
            <a:avLst/>
            <a:gdLst/>
            <a:ahLst/>
            <a:cxnLst/>
            <a:rect l="l" t="t" r="r" b="b"/>
            <a:pathLst>
              <a:path w="2783034" h="2783034">
                <a:moveTo>
                  <a:pt x="0" y="0"/>
                </a:moveTo>
                <a:lnTo>
                  <a:pt x="2783034" y="0"/>
                </a:lnTo>
                <a:lnTo>
                  <a:pt x="2783034" y="2783034"/>
                </a:lnTo>
                <a:lnTo>
                  <a:pt x="0" y="27830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391517" y="2642864"/>
            <a:ext cx="8536993" cy="1725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718"/>
              </a:lnSpc>
            </a:pPr>
            <a:r>
              <a:rPr lang="en-US" sz="9085" b="1" spc="-299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CONTENIDOS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9928510" y="622264"/>
            <a:ext cx="7818600" cy="9362415"/>
            <a:chOff x="0" y="0"/>
            <a:chExt cx="10424800" cy="12483220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1935443"/>
              <a:ext cx="9179156" cy="72564"/>
              <a:chOff x="0" y="0"/>
              <a:chExt cx="9639085" cy="762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50800" y="0"/>
                <a:ext cx="9562846" cy="101600"/>
              </a:xfrm>
              <a:custGeom>
                <a:avLst/>
                <a:gdLst/>
                <a:ahLst/>
                <a:cxnLst/>
                <a:rect l="l" t="t" r="r" b="b"/>
                <a:pathLst>
                  <a:path w="9562846" h="101600">
                    <a:moveTo>
                      <a:pt x="0" y="0"/>
                    </a:moveTo>
                    <a:lnTo>
                      <a:pt x="9562846" y="0"/>
                    </a:lnTo>
                    <a:lnTo>
                      <a:pt x="9562846" y="101600"/>
                    </a:lnTo>
                    <a:lnTo>
                      <a:pt x="0" y="101600"/>
                    </a:lnTo>
                    <a:close/>
                  </a:path>
                </a:pathLst>
              </a:custGeom>
              <a:solidFill>
                <a:srgbClr val="CC007E"/>
              </a:solidFill>
            </p:spPr>
          </p:sp>
        </p:grpSp>
        <p:sp>
          <p:nvSpPr>
            <p:cNvPr id="11" name="TextBox 11"/>
            <p:cNvSpPr txBox="1"/>
            <p:nvPr/>
          </p:nvSpPr>
          <p:spPr>
            <a:xfrm>
              <a:off x="512619" y="-85725"/>
              <a:ext cx="9912181" cy="16571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027"/>
                </a:lnSpc>
              </a:pPr>
              <a:r>
                <a:rPr lang="en-US" sz="3590" b="1" spc="211">
                  <a:solidFill>
                    <a:srgbClr val="4D4C4C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01. Definición y teorías acerca del conflicto</a:t>
              </a:r>
            </a:p>
          </p:txBody>
        </p:sp>
        <p:grpSp>
          <p:nvGrpSpPr>
            <p:cNvPr id="12" name="Group 12"/>
            <p:cNvGrpSpPr/>
            <p:nvPr/>
          </p:nvGrpSpPr>
          <p:grpSpPr>
            <a:xfrm>
              <a:off x="24722" y="7114862"/>
              <a:ext cx="9179296" cy="72564"/>
              <a:chOff x="0" y="0"/>
              <a:chExt cx="9639232" cy="762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50800" y="0"/>
                <a:ext cx="9562973" cy="101600"/>
              </a:xfrm>
              <a:custGeom>
                <a:avLst/>
                <a:gdLst/>
                <a:ahLst/>
                <a:cxnLst/>
                <a:rect l="l" t="t" r="r" b="b"/>
                <a:pathLst>
                  <a:path w="9562973" h="101600">
                    <a:moveTo>
                      <a:pt x="0" y="0"/>
                    </a:moveTo>
                    <a:lnTo>
                      <a:pt x="9562973" y="0"/>
                    </a:lnTo>
                    <a:lnTo>
                      <a:pt x="9562973" y="101600"/>
                    </a:lnTo>
                    <a:lnTo>
                      <a:pt x="0" y="101600"/>
                    </a:lnTo>
                    <a:close/>
                  </a:path>
                </a:pathLst>
              </a:custGeom>
              <a:solidFill>
                <a:srgbClr val="CC007E"/>
              </a:solidFill>
            </p:spPr>
          </p:sp>
        </p:grpSp>
        <p:sp>
          <p:nvSpPr>
            <p:cNvPr id="14" name="TextBox 14"/>
            <p:cNvSpPr txBox="1"/>
            <p:nvPr/>
          </p:nvSpPr>
          <p:spPr>
            <a:xfrm>
              <a:off x="511708" y="4796893"/>
              <a:ext cx="8581305" cy="16024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893"/>
                </a:lnSpc>
              </a:pPr>
              <a:r>
                <a:rPr lang="en-US" sz="3494" b="1" spc="205">
                  <a:solidFill>
                    <a:srgbClr val="4D4C4C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03. Condiciones predisponentes</a:t>
              </a:r>
            </a:p>
          </p:txBody>
        </p:sp>
        <p:grpSp>
          <p:nvGrpSpPr>
            <p:cNvPr id="15" name="Group 15"/>
            <p:cNvGrpSpPr/>
            <p:nvPr/>
          </p:nvGrpSpPr>
          <p:grpSpPr>
            <a:xfrm>
              <a:off x="24228" y="10143431"/>
              <a:ext cx="9179234" cy="72564"/>
              <a:chOff x="0" y="0"/>
              <a:chExt cx="9639167" cy="762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50800" y="0"/>
                <a:ext cx="9562973" cy="101600"/>
              </a:xfrm>
              <a:custGeom>
                <a:avLst/>
                <a:gdLst/>
                <a:ahLst/>
                <a:cxnLst/>
                <a:rect l="l" t="t" r="r" b="b"/>
                <a:pathLst>
                  <a:path w="9562973" h="101600">
                    <a:moveTo>
                      <a:pt x="0" y="0"/>
                    </a:moveTo>
                    <a:lnTo>
                      <a:pt x="9562973" y="0"/>
                    </a:lnTo>
                    <a:lnTo>
                      <a:pt x="9562973" y="101600"/>
                    </a:lnTo>
                    <a:lnTo>
                      <a:pt x="0" y="101600"/>
                    </a:lnTo>
                    <a:close/>
                  </a:path>
                </a:pathLst>
              </a:custGeom>
              <a:solidFill>
                <a:srgbClr val="CC007E"/>
              </a:solidFill>
            </p:spPr>
          </p:sp>
        </p:grpSp>
        <p:sp>
          <p:nvSpPr>
            <p:cNvPr id="17" name="TextBox 17"/>
            <p:cNvSpPr txBox="1"/>
            <p:nvPr/>
          </p:nvSpPr>
          <p:spPr>
            <a:xfrm>
              <a:off x="511708" y="7744396"/>
              <a:ext cx="8581305" cy="16024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893"/>
                </a:lnSpc>
              </a:pPr>
              <a:r>
                <a:rPr lang="en-US" sz="3494" b="1" spc="205">
                  <a:solidFill>
                    <a:srgbClr val="4D4C4C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04. Administración del conflicto</a:t>
              </a:r>
            </a:p>
          </p:txBody>
        </p:sp>
        <p:grpSp>
          <p:nvGrpSpPr>
            <p:cNvPr id="18" name="Group 18"/>
            <p:cNvGrpSpPr/>
            <p:nvPr/>
          </p:nvGrpSpPr>
          <p:grpSpPr>
            <a:xfrm>
              <a:off x="164635" y="12410656"/>
              <a:ext cx="9179650" cy="72564"/>
              <a:chOff x="0" y="0"/>
              <a:chExt cx="9639604" cy="762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50800" y="0"/>
                <a:ext cx="9563354" cy="101600"/>
              </a:xfrm>
              <a:custGeom>
                <a:avLst/>
                <a:gdLst/>
                <a:ahLst/>
                <a:cxnLst/>
                <a:rect l="l" t="t" r="r" b="b"/>
                <a:pathLst>
                  <a:path w="9563354" h="101600">
                    <a:moveTo>
                      <a:pt x="0" y="0"/>
                    </a:moveTo>
                    <a:lnTo>
                      <a:pt x="9563354" y="0"/>
                    </a:lnTo>
                    <a:lnTo>
                      <a:pt x="9563354" y="101600"/>
                    </a:lnTo>
                    <a:lnTo>
                      <a:pt x="0" y="101600"/>
                    </a:lnTo>
                    <a:close/>
                  </a:path>
                </a:pathLst>
              </a:custGeom>
              <a:solidFill>
                <a:srgbClr val="CC007E"/>
              </a:solidFill>
            </p:spPr>
          </p:sp>
        </p:grpSp>
        <p:sp>
          <p:nvSpPr>
            <p:cNvPr id="20" name="TextBox 20"/>
            <p:cNvSpPr txBox="1"/>
            <p:nvPr/>
          </p:nvSpPr>
          <p:spPr>
            <a:xfrm>
              <a:off x="562063" y="10466333"/>
              <a:ext cx="8606027" cy="15815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760"/>
                </a:lnSpc>
              </a:pPr>
              <a:r>
                <a:rPr lang="en-US" sz="3399" b="1" spc="199">
                  <a:solidFill>
                    <a:srgbClr val="4D4C4C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05. Modelo de gestión Thomas-Kilmann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562063" y="2248821"/>
              <a:ext cx="8630749" cy="16571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027"/>
                </a:lnSpc>
              </a:pPr>
              <a:r>
                <a:rPr lang="en-US" sz="3590" b="1" spc="211">
                  <a:solidFill>
                    <a:srgbClr val="4D4C4C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02. El proceso del conflicto</a:t>
              </a:r>
            </a:p>
          </p:txBody>
        </p:sp>
        <p:grpSp>
          <p:nvGrpSpPr>
            <p:cNvPr id="22" name="Group 22"/>
            <p:cNvGrpSpPr/>
            <p:nvPr/>
          </p:nvGrpSpPr>
          <p:grpSpPr>
            <a:xfrm>
              <a:off x="0" y="4377759"/>
              <a:ext cx="9179156" cy="72564"/>
              <a:chOff x="0" y="0"/>
              <a:chExt cx="9639085" cy="762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50800" y="0"/>
                <a:ext cx="9562846" cy="101600"/>
              </a:xfrm>
              <a:custGeom>
                <a:avLst/>
                <a:gdLst/>
                <a:ahLst/>
                <a:cxnLst/>
                <a:rect l="l" t="t" r="r" b="b"/>
                <a:pathLst>
                  <a:path w="9562846" h="101600">
                    <a:moveTo>
                      <a:pt x="0" y="0"/>
                    </a:moveTo>
                    <a:lnTo>
                      <a:pt x="9562846" y="0"/>
                    </a:lnTo>
                    <a:lnTo>
                      <a:pt x="9562846" y="101600"/>
                    </a:lnTo>
                    <a:lnTo>
                      <a:pt x="0" y="101600"/>
                    </a:lnTo>
                    <a:close/>
                  </a:path>
                </a:pathLst>
              </a:custGeom>
              <a:solidFill>
                <a:srgbClr val="CC007E"/>
              </a:solidFill>
            </p:spPr>
          </p:sp>
        </p:grp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621310" y="2102989"/>
            <a:ext cx="9198355" cy="5110647"/>
          </a:xfrm>
          <a:custGeom>
            <a:avLst/>
            <a:gdLst/>
            <a:ahLst/>
            <a:cxnLst/>
            <a:rect l="l" t="t" r="r" b="b"/>
            <a:pathLst>
              <a:path w="9198355" h="5110647">
                <a:moveTo>
                  <a:pt x="0" y="0"/>
                </a:moveTo>
                <a:lnTo>
                  <a:pt x="9198354" y="0"/>
                </a:lnTo>
                <a:lnTo>
                  <a:pt x="9198354" y="5110647"/>
                </a:lnTo>
                <a:lnTo>
                  <a:pt x="0" y="51106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428627" y="3344913"/>
            <a:ext cx="4216185" cy="4064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64"/>
              </a:lnSpc>
            </a:pPr>
            <a:r>
              <a:rPr lang="en-US" sz="21474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03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622171" y="3819716"/>
            <a:ext cx="10522952" cy="1209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76"/>
              </a:lnSpc>
            </a:pPr>
            <a:r>
              <a:rPr lang="en-US" sz="7125">
                <a:solidFill>
                  <a:srgbClr val="FF1FA9"/>
                </a:solidFill>
                <a:latin typeface="Borel"/>
                <a:ea typeface="Borel"/>
                <a:cs typeface="Borel"/>
                <a:sym typeface="Borel"/>
              </a:rPr>
              <a:t>Condiciones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622171" y="4380381"/>
            <a:ext cx="10637129" cy="19488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960"/>
              </a:lnSpc>
            </a:pPr>
            <a:r>
              <a:rPr lang="en-US" sz="11400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predisponentes</a:t>
            </a:r>
          </a:p>
        </p:txBody>
      </p:sp>
      <p:sp>
        <p:nvSpPr>
          <p:cNvPr id="6" name="Freeform 6"/>
          <p:cNvSpPr/>
          <p:nvPr/>
        </p:nvSpPr>
        <p:spPr>
          <a:xfrm>
            <a:off x="879387" y="2646483"/>
            <a:ext cx="1098480" cy="1098480"/>
          </a:xfrm>
          <a:custGeom>
            <a:avLst/>
            <a:gdLst/>
            <a:ahLst/>
            <a:cxnLst/>
            <a:rect l="l" t="t" r="r" b="b"/>
            <a:pathLst>
              <a:path w="1098480" h="1098480">
                <a:moveTo>
                  <a:pt x="0" y="0"/>
                </a:moveTo>
                <a:lnTo>
                  <a:pt x="1098480" y="0"/>
                </a:lnTo>
                <a:lnTo>
                  <a:pt x="1098480" y="1098480"/>
                </a:lnTo>
                <a:lnTo>
                  <a:pt x="0" y="10984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1698802" y="5514834"/>
            <a:ext cx="3397604" cy="3397604"/>
          </a:xfrm>
          <a:custGeom>
            <a:avLst/>
            <a:gdLst/>
            <a:ahLst/>
            <a:cxnLst/>
            <a:rect l="l" t="t" r="r" b="b"/>
            <a:pathLst>
              <a:path w="3397604" h="3397604">
                <a:moveTo>
                  <a:pt x="0" y="0"/>
                </a:moveTo>
                <a:lnTo>
                  <a:pt x="3397604" y="0"/>
                </a:lnTo>
                <a:lnTo>
                  <a:pt x="3397604" y="3397604"/>
                </a:lnTo>
                <a:lnTo>
                  <a:pt x="0" y="33976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614542" y="-2522057"/>
            <a:ext cx="7061162" cy="3923214"/>
          </a:xfrm>
          <a:custGeom>
            <a:avLst/>
            <a:gdLst/>
            <a:ahLst/>
            <a:cxnLst/>
            <a:rect l="l" t="t" r="r" b="b"/>
            <a:pathLst>
              <a:path w="7061162" h="3923214">
                <a:moveTo>
                  <a:pt x="0" y="0"/>
                </a:moveTo>
                <a:lnTo>
                  <a:pt x="7061162" y="0"/>
                </a:lnTo>
                <a:lnTo>
                  <a:pt x="7061162" y="3923214"/>
                </a:lnTo>
                <a:lnTo>
                  <a:pt x="0" y="392321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7259300" y="-746671"/>
            <a:ext cx="15452459" cy="12017010"/>
          </a:xfrm>
          <a:custGeom>
            <a:avLst/>
            <a:gdLst/>
            <a:ahLst/>
            <a:cxnLst/>
            <a:rect l="l" t="t" r="r" b="b"/>
            <a:pathLst>
              <a:path w="15452459" h="12017010">
                <a:moveTo>
                  <a:pt x="0" y="0"/>
                </a:moveTo>
                <a:lnTo>
                  <a:pt x="15452459" y="0"/>
                </a:lnTo>
                <a:lnTo>
                  <a:pt x="15452459" y="12017010"/>
                </a:lnTo>
                <a:lnTo>
                  <a:pt x="0" y="1201701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E9FCC6B-FD48-4DDF-9F13-AC8C33307E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8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621310" y="2102989"/>
            <a:ext cx="9198355" cy="5110647"/>
          </a:xfrm>
          <a:custGeom>
            <a:avLst/>
            <a:gdLst/>
            <a:ahLst/>
            <a:cxnLst/>
            <a:rect l="l" t="t" r="r" b="b"/>
            <a:pathLst>
              <a:path w="9198355" h="5110647">
                <a:moveTo>
                  <a:pt x="0" y="0"/>
                </a:moveTo>
                <a:lnTo>
                  <a:pt x="9198354" y="0"/>
                </a:lnTo>
                <a:lnTo>
                  <a:pt x="9198354" y="5110647"/>
                </a:lnTo>
                <a:lnTo>
                  <a:pt x="0" y="51106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698802" y="3111195"/>
            <a:ext cx="4216185" cy="3664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64"/>
              </a:lnSpc>
            </a:pPr>
            <a:r>
              <a:rPr lang="en-US" sz="21474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04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013980" y="4476813"/>
            <a:ext cx="10522952" cy="1209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76"/>
              </a:lnSpc>
            </a:pPr>
            <a:r>
              <a:rPr lang="en-US" sz="7125">
                <a:solidFill>
                  <a:srgbClr val="FF1FA9"/>
                </a:solidFill>
                <a:latin typeface="Borel"/>
                <a:ea typeface="Borel"/>
                <a:cs typeface="Borel"/>
                <a:sym typeface="Borel"/>
              </a:rPr>
              <a:t>Administración del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013980" y="5276709"/>
            <a:ext cx="10637129" cy="2066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0"/>
              </a:lnSpc>
            </a:pPr>
            <a:r>
              <a:rPr lang="en-US" sz="12000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conflicto</a:t>
            </a:r>
          </a:p>
        </p:txBody>
      </p:sp>
      <p:sp>
        <p:nvSpPr>
          <p:cNvPr id="6" name="Freeform 6"/>
          <p:cNvSpPr/>
          <p:nvPr/>
        </p:nvSpPr>
        <p:spPr>
          <a:xfrm>
            <a:off x="879387" y="2646483"/>
            <a:ext cx="1098480" cy="1098480"/>
          </a:xfrm>
          <a:custGeom>
            <a:avLst/>
            <a:gdLst/>
            <a:ahLst/>
            <a:cxnLst/>
            <a:rect l="l" t="t" r="r" b="b"/>
            <a:pathLst>
              <a:path w="1098480" h="1098480">
                <a:moveTo>
                  <a:pt x="0" y="0"/>
                </a:moveTo>
                <a:lnTo>
                  <a:pt x="1098480" y="0"/>
                </a:lnTo>
                <a:lnTo>
                  <a:pt x="1098480" y="1098480"/>
                </a:lnTo>
                <a:lnTo>
                  <a:pt x="0" y="10984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1698802" y="5514834"/>
            <a:ext cx="3397604" cy="3397604"/>
          </a:xfrm>
          <a:custGeom>
            <a:avLst/>
            <a:gdLst/>
            <a:ahLst/>
            <a:cxnLst/>
            <a:rect l="l" t="t" r="r" b="b"/>
            <a:pathLst>
              <a:path w="3397604" h="3397604">
                <a:moveTo>
                  <a:pt x="0" y="0"/>
                </a:moveTo>
                <a:lnTo>
                  <a:pt x="3397604" y="0"/>
                </a:lnTo>
                <a:lnTo>
                  <a:pt x="3397604" y="3397604"/>
                </a:lnTo>
                <a:lnTo>
                  <a:pt x="0" y="33976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614542" y="-2522057"/>
            <a:ext cx="7061162" cy="3923214"/>
          </a:xfrm>
          <a:custGeom>
            <a:avLst/>
            <a:gdLst/>
            <a:ahLst/>
            <a:cxnLst/>
            <a:rect l="l" t="t" r="r" b="b"/>
            <a:pathLst>
              <a:path w="7061162" h="3923214">
                <a:moveTo>
                  <a:pt x="0" y="0"/>
                </a:moveTo>
                <a:lnTo>
                  <a:pt x="7061162" y="0"/>
                </a:lnTo>
                <a:lnTo>
                  <a:pt x="7061162" y="3923214"/>
                </a:lnTo>
                <a:lnTo>
                  <a:pt x="0" y="392321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7259300" y="-746671"/>
            <a:ext cx="15452459" cy="12017010"/>
          </a:xfrm>
          <a:custGeom>
            <a:avLst/>
            <a:gdLst/>
            <a:ahLst/>
            <a:cxnLst/>
            <a:rect l="l" t="t" r="r" b="b"/>
            <a:pathLst>
              <a:path w="15452459" h="12017010">
                <a:moveTo>
                  <a:pt x="0" y="0"/>
                </a:moveTo>
                <a:lnTo>
                  <a:pt x="15452459" y="0"/>
                </a:lnTo>
                <a:lnTo>
                  <a:pt x="15452459" y="12017010"/>
                </a:lnTo>
                <a:lnTo>
                  <a:pt x="0" y="1201701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064060" y="0"/>
            <a:ext cx="8653138" cy="10287000"/>
          </a:xfrm>
          <a:custGeom>
            <a:avLst/>
            <a:gdLst/>
            <a:ahLst/>
            <a:cxnLst/>
            <a:rect l="l" t="t" r="r" b="b"/>
            <a:pathLst>
              <a:path w="8653138" h="10287000">
                <a:moveTo>
                  <a:pt x="0" y="0"/>
                </a:moveTo>
                <a:lnTo>
                  <a:pt x="8653138" y="0"/>
                </a:lnTo>
                <a:lnTo>
                  <a:pt x="865313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887390" y="782059"/>
            <a:ext cx="7231193" cy="8722882"/>
            <a:chOff x="0" y="0"/>
            <a:chExt cx="9641591" cy="11630509"/>
          </a:xfrm>
        </p:grpSpPr>
        <p:sp>
          <p:nvSpPr>
            <p:cNvPr id="4" name="Freeform 4"/>
            <p:cNvSpPr/>
            <p:nvPr/>
          </p:nvSpPr>
          <p:spPr>
            <a:xfrm>
              <a:off x="53639" y="57150"/>
              <a:ext cx="9024333" cy="10972800"/>
            </a:xfrm>
            <a:custGeom>
              <a:avLst/>
              <a:gdLst/>
              <a:ahLst/>
              <a:cxnLst/>
              <a:rect l="l" t="t" r="r" b="b"/>
              <a:pathLst>
                <a:path w="9024333" h="10972800">
                  <a:moveTo>
                    <a:pt x="0" y="0"/>
                  </a:moveTo>
                  <a:lnTo>
                    <a:pt x="9024333" y="0"/>
                  </a:lnTo>
                  <a:lnTo>
                    <a:pt x="9024333" y="10972800"/>
                  </a:lnTo>
                  <a:lnTo>
                    <a:pt x="0" y="10972800"/>
                  </a:lnTo>
                  <a:close/>
                </a:path>
              </a:pathLst>
            </a:custGeom>
            <a:blipFill>
              <a:blip r:embed="rId4"/>
              <a:stretch>
                <a:fillRect l="-18101" r="-18101" b="-12017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9131612" cy="11087100"/>
            </a:xfrm>
            <a:custGeom>
              <a:avLst/>
              <a:gdLst/>
              <a:ahLst/>
              <a:cxnLst/>
              <a:rect l="l" t="t" r="r" b="b"/>
              <a:pathLst>
                <a:path w="9131612" h="11087100">
                  <a:moveTo>
                    <a:pt x="53639" y="0"/>
                  </a:moveTo>
                  <a:lnTo>
                    <a:pt x="9077972" y="0"/>
                  </a:lnTo>
                  <a:cubicBezTo>
                    <a:pt x="9107653" y="0"/>
                    <a:pt x="9131612" y="25527"/>
                    <a:pt x="9131612" y="57150"/>
                  </a:cubicBezTo>
                  <a:lnTo>
                    <a:pt x="9131612" y="11029950"/>
                  </a:lnTo>
                  <a:cubicBezTo>
                    <a:pt x="9131612" y="11061573"/>
                    <a:pt x="9107653" y="11087100"/>
                    <a:pt x="9077972" y="11087100"/>
                  </a:cubicBezTo>
                  <a:lnTo>
                    <a:pt x="53639" y="11087100"/>
                  </a:lnTo>
                  <a:cubicBezTo>
                    <a:pt x="23959" y="11087100"/>
                    <a:pt x="0" y="11061573"/>
                    <a:pt x="0" y="11029950"/>
                  </a:cubicBezTo>
                  <a:lnTo>
                    <a:pt x="0" y="57150"/>
                  </a:lnTo>
                  <a:cubicBezTo>
                    <a:pt x="0" y="25527"/>
                    <a:pt x="23959" y="0"/>
                    <a:pt x="53639" y="0"/>
                  </a:cubicBezTo>
                  <a:moveTo>
                    <a:pt x="53639" y="114300"/>
                  </a:moveTo>
                  <a:lnTo>
                    <a:pt x="53639" y="57150"/>
                  </a:lnTo>
                  <a:lnTo>
                    <a:pt x="107278" y="57150"/>
                  </a:lnTo>
                  <a:lnTo>
                    <a:pt x="107278" y="11029950"/>
                  </a:lnTo>
                  <a:lnTo>
                    <a:pt x="53639" y="11029950"/>
                  </a:lnTo>
                  <a:lnTo>
                    <a:pt x="53639" y="10972800"/>
                  </a:lnTo>
                  <a:lnTo>
                    <a:pt x="9077972" y="10972800"/>
                  </a:lnTo>
                  <a:lnTo>
                    <a:pt x="9077972" y="11029950"/>
                  </a:lnTo>
                  <a:lnTo>
                    <a:pt x="9024334" y="11029950"/>
                  </a:lnTo>
                  <a:lnTo>
                    <a:pt x="9024334" y="57150"/>
                  </a:lnTo>
                  <a:lnTo>
                    <a:pt x="9077972" y="57150"/>
                  </a:lnTo>
                  <a:lnTo>
                    <a:pt x="9077972" y="114300"/>
                  </a:lnTo>
                  <a:lnTo>
                    <a:pt x="53639" y="1143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790003" y="942975"/>
            <a:ext cx="8570075" cy="8894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1"/>
              </a:lnSpc>
            </a:pP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·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Resolución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193" b="1" spc="243" dirty="0" err="1">
                <a:solidFill>
                  <a:srgbClr val="4D4C4C"/>
                </a:solidFill>
                <a:latin typeface="Helios Bold"/>
                <a:ea typeface="Helios Bold"/>
                <a:cs typeface="Helios Bold"/>
                <a:sym typeface="Helios Bold"/>
              </a:rPr>
              <a:t>ganar-perder</a:t>
            </a:r>
            <a:r>
              <a:rPr lang="en-US" sz="4193" b="1" spc="243" dirty="0">
                <a:solidFill>
                  <a:srgbClr val="4D4C4C"/>
                </a:solidFill>
                <a:latin typeface="Helios Bold"/>
                <a:ea typeface="Helios Bold"/>
                <a:cs typeface="Helios Bold"/>
                <a:sym typeface="Helios Bold"/>
              </a:rPr>
              <a:t>: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una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parte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alcanza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sus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objetivos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y frustra los de la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otra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</a:p>
          <a:p>
            <a:pPr algn="ctr">
              <a:lnSpc>
                <a:spcPts val="5871"/>
              </a:lnSpc>
            </a:pP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·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Resolución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193" b="1" spc="243" dirty="0" err="1">
                <a:solidFill>
                  <a:srgbClr val="4D4C4C"/>
                </a:solidFill>
                <a:latin typeface="Helios Bold"/>
                <a:ea typeface="Helios Bold"/>
                <a:cs typeface="Helios Bold"/>
                <a:sym typeface="Helios Bold"/>
              </a:rPr>
              <a:t>perder-perder</a:t>
            </a:r>
            <a:r>
              <a:rPr lang="en-US" sz="4193" b="1" spc="243" dirty="0">
                <a:solidFill>
                  <a:srgbClr val="4D4C4C"/>
                </a:solidFill>
                <a:latin typeface="Helios Bold"/>
                <a:ea typeface="Helios Bold"/>
                <a:cs typeface="Helios Bold"/>
                <a:sym typeface="Helios Bold"/>
              </a:rPr>
              <a:t>: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ninguna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parte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alcanza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todo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lo que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deseaba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,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ambas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dejan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ir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algo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.</a:t>
            </a:r>
          </a:p>
          <a:p>
            <a:pPr algn="ctr">
              <a:lnSpc>
                <a:spcPts val="5871"/>
              </a:lnSpc>
            </a:pP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·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Resolución</a:t>
            </a:r>
            <a:r>
              <a:rPr lang="en-US" sz="4193" b="1" spc="243" dirty="0">
                <a:solidFill>
                  <a:srgbClr val="4D4C4C"/>
                </a:solidFill>
                <a:latin typeface="Helios Bold"/>
                <a:ea typeface="Helios Bold"/>
                <a:cs typeface="Helios Bold"/>
                <a:sym typeface="Helios Bold"/>
              </a:rPr>
              <a:t> </a:t>
            </a:r>
            <a:r>
              <a:rPr lang="en-US" sz="4193" b="1" spc="243" dirty="0" err="1">
                <a:solidFill>
                  <a:srgbClr val="4D4C4C"/>
                </a:solidFill>
                <a:latin typeface="Helios Bold"/>
                <a:ea typeface="Helios Bold"/>
                <a:cs typeface="Helios Bold"/>
                <a:sym typeface="Helios Bold"/>
              </a:rPr>
              <a:t>ganar-ganar</a:t>
            </a:r>
            <a:r>
              <a:rPr lang="en-US" sz="4193" b="1" spc="243" dirty="0">
                <a:solidFill>
                  <a:srgbClr val="4D4C4C"/>
                </a:solidFill>
                <a:latin typeface="Helios Bold"/>
                <a:ea typeface="Helios Bold"/>
                <a:cs typeface="Helios Bold"/>
                <a:sym typeface="Helios Bold"/>
              </a:rPr>
              <a:t>: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las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partes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consiguen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identificar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soluciones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exitosas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para sus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problemas</a:t>
            </a:r>
            <a:endParaRPr lang="en-US" sz="4193" spc="243" dirty="0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  <a:p>
            <a:pPr algn="ctr">
              <a:lnSpc>
                <a:spcPts val="5872"/>
              </a:lnSpc>
            </a:pPr>
            <a:endParaRPr lang="en-US" sz="4193" spc="243" dirty="0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064060" y="0"/>
            <a:ext cx="8653138" cy="10287000"/>
          </a:xfrm>
          <a:custGeom>
            <a:avLst/>
            <a:gdLst/>
            <a:ahLst/>
            <a:cxnLst/>
            <a:rect l="l" t="t" r="r" b="b"/>
            <a:pathLst>
              <a:path w="8653138" h="10287000">
                <a:moveTo>
                  <a:pt x="0" y="0"/>
                </a:moveTo>
                <a:lnTo>
                  <a:pt x="8653138" y="0"/>
                </a:lnTo>
                <a:lnTo>
                  <a:pt x="865313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887390" y="782059"/>
            <a:ext cx="7231193" cy="8722882"/>
            <a:chOff x="0" y="0"/>
            <a:chExt cx="9641591" cy="11630509"/>
          </a:xfrm>
        </p:grpSpPr>
        <p:sp>
          <p:nvSpPr>
            <p:cNvPr id="4" name="Freeform 4"/>
            <p:cNvSpPr/>
            <p:nvPr/>
          </p:nvSpPr>
          <p:spPr>
            <a:xfrm>
              <a:off x="53639" y="57150"/>
              <a:ext cx="9024333" cy="10972800"/>
            </a:xfrm>
            <a:custGeom>
              <a:avLst/>
              <a:gdLst/>
              <a:ahLst/>
              <a:cxnLst/>
              <a:rect l="l" t="t" r="r" b="b"/>
              <a:pathLst>
                <a:path w="9024333" h="10972800">
                  <a:moveTo>
                    <a:pt x="0" y="0"/>
                  </a:moveTo>
                  <a:lnTo>
                    <a:pt x="9024333" y="0"/>
                  </a:lnTo>
                  <a:lnTo>
                    <a:pt x="9024333" y="10972800"/>
                  </a:lnTo>
                  <a:lnTo>
                    <a:pt x="0" y="10972800"/>
                  </a:lnTo>
                  <a:close/>
                </a:path>
              </a:pathLst>
            </a:custGeom>
            <a:blipFill>
              <a:blip r:embed="rId4"/>
              <a:stretch>
                <a:fillRect l="-18101" r="-18101" b="-12017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9131612" cy="11087100"/>
            </a:xfrm>
            <a:custGeom>
              <a:avLst/>
              <a:gdLst/>
              <a:ahLst/>
              <a:cxnLst/>
              <a:rect l="l" t="t" r="r" b="b"/>
              <a:pathLst>
                <a:path w="9131612" h="11087100">
                  <a:moveTo>
                    <a:pt x="53639" y="0"/>
                  </a:moveTo>
                  <a:lnTo>
                    <a:pt x="9077972" y="0"/>
                  </a:lnTo>
                  <a:cubicBezTo>
                    <a:pt x="9107653" y="0"/>
                    <a:pt x="9131612" y="25527"/>
                    <a:pt x="9131612" y="57150"/>
                  </a:cubicBezTo>
                  <a:lnTo>
                    <a:pt x="9131612" y="11029950"/>
                  </a:lnTo>
                  <a:cubicBezTo>
                    <a:pt x="9131612" y="11061573"/>
                    <a:pt x="9107653" y="11087100"/>
                    <a:pt x="9077972" y="11087100"/>
                  </a:cubicBezTo>
                  <a:lnTo>
                    <a:pt x="53639" y="11087100"/>
                  </a:lnTo>
                  <a:cubicBezTo>
                    <a:pt x="23959" y="11087100"/>
                    <a:pt x="0" y="11061573"/>
                    <a:pt x="0" y="11029950"/>
                  </a:cubicBezTo>
                  <a:lnTo>
                    <a:pt x="0" y="57150"/>
                  </a:lnTo>
                  <a:cubicBezTo>
                    <a:pt x="0" y="25527"/>
                    <a:pt x="23959" y="0"/>
                    <a:pt x="53639" y="0"/>
                  </a:cubicBezTo>
                  <a:moveTo>
                    <a:pt x="53639" y="114300"/>
                  </a:moveTo>
                  <a:lnTo>
                    <a:pt x="53639" y="57150"/>
                  </a:lnTo>
                  <a:lnTo>
                    <a:pt x="107278" y="57150"/>
                  </a:lnTo>
                  <a:lnTo>
                    <a:pt x="107278" y="11029950"/>
                  </a:lnTo>
                  <a:lnTo>
                    <a:pt x="53639" y="11029950"/>
                  </a:lnTo>
                  <a:lnTo>
                    <a:pt x="53639" y="10972800"/>
                  </a:lnTo>
                  <a:lnTo>
                    <a:pt x="9077972" y="10972800"/>
                  </a:lnTo>
                  <a:lnTo>
                    <a:pt x="9077972" y="11029950"/>
                  </a:lnTo>
                  <a:lnTo>
                    <a:pt x="9024334" y="11029950"/>
                  </a:lnTo>
                  <a:lnTo>
                    <a:pt x="9024334" y="57150"/>
                  </a:lnTo>
                  <a:lnTo>
                    <a:pt x="9077972" y="57150"/>
                  </a:lnTo>
                  <a:lnTo>
                    <a:pt x="9077972" y="114300"/>
                  </a:lnTo>
                  <a:lnTo>
                    <a:pt x="53639" y="1143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824103" y="1849650"/>
            <a:ext cx="8570075" cy="7408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1"/>
              </a:lnSpc>
            </a:pP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Los dos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primeros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patrones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de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resolución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tienden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a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perpetuar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el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conflicto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.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Cuando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una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parte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o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ninguna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alcanza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sus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objetivos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,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ambas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perciben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que el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conflicto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no ha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terminado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y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siguen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motivadas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para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iniciar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otro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episodio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en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el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cual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quizá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puedan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193" spc="243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ganar</a:t>
            </a:r>
            <a:r>
              <a:rPr lang="en-US" sz="4193" spc="243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.  </a:t>
            </a:r>
          </a:p>
          <a:p>
            <a:pPr algn="ctr">
              <a:lnSpc>
                <a:spcPts val="5872"/>
              </a:lnSpc>
            </a:pPr>
            <a:endParaRPr lang="en-US" sz="4193" spc="243" dirty="0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064060" y="0"/>
            <a:ext cx="8653138" cy="10287000"/>
          </a:xfrm>
          <a:custGeom>
            <a:avLst/>
            <a:gdLst/>
            <a:ahLst/>
            <a:cxnLst/>
            <a:rect l="l" t="t" r="r" b="b"/>
            <a:pathLst>
              <a:path w="8653138" h="10287000">
                <a:moveTo>
                  <a:pt x="0" y="0"/>
                </a:moveTo>
                <a:lnTo>
                  <a:pt x="8653138" y="0"/>
                </a:lnTo>
                <a:lnTo>
                  <a:pt x="865313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887390" y="782059"/>
            <a:ext cx="7231193" cy="8722882"/>
            <a:chOff x="0" y="0"/>
            <a:chExt cx="9641591" cy="11630509"/>
          </a:xfrm>
        </p:grpSpPr>
        <p:sp>
          <p:nvSpPr>
            <p:cNvPr id="4" name="Freeform 4"/>
            <p:cNvSpPr/>
            <p:nvPr/>
          </p:nvSpPr>
          <p:spPr>
            <a:xfrm>
              <a:off x="53639" y="57150"/>
              <a:ext cx="9024333" cy="10972800"/>
            </a:xfrm>
            <a:custGeom>
              <a:avLst/>
              <a:gdLst/>
              <a:ahLst/>
              <a:cxnLst/>
              <a:rect l="l" t="t" r="r" b="b"/>
              <a:pathLst>
                <a:path w="9024333" h="10972800">
                  <a:moveTo>
                    <a:pt x="0" y="0"/>
                  </a:moveTo>
                  <a:lnTo>
                    <a:pt x="9024333" y="0"/>
                  </a:lnTo>
                  <a:lnTo>
                    <a:pt x="9024333" y="10972800"/>
                  </a:lnTo>
                  <a:lnTo>
                    <a:pt x="0" y="10972800"/>
                  </a:lnTo>
                  <a:close/>
                </a:path>
              </a:pathLst>
            </a:custGeom>
            <a:blipFill>
              <a:blip r:embed="rId4"/>
              <a:stretch>
                <a:fillRect l="-18101" r="-18101" b="-12017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9131612" cy="11087100"/>
            </a:xfrm>
            <a:custGeom>
              <a:avLst/>
              <a:gdLst/>
              <a:ahLst/>
              <a:cxnLst/>
              <a:rect l="l" t="t" r="r" b="b"/>
              <a:pathLst>
                <a:path w="9131612" h="11087100">
                  <a:moveTo>
                    <a:pt x="53639" y="0"/>
                  </a:moveTo>
                  <a:lnTo>
                    <a:pt x="9077972" y="0"/>
                  </a:lnTo>
                  <a:cubicBezTo>
                    <a:pt x="9107653" y="0"/>
                    <a:pt x="9131612" y="25527"/>
                    <a:pt x="9131612" y="57150"/>
                  </a:cubicBezTo>
                  <a:lnTo>
                    <a:pt x="9131612" y="11029950"/>
                  </a:lnTo>
                  <a:cubicBezTo>
                    <a:pt x="9131612" y="11061573"/>
                    <a:pt x="9107653" y="11087100"/>
                    <a:pt x="9077972" y="11087100"/>
                  </a:cubicBezTo>
                  <a:lnTo>
                    <a:pt x="53639" y="11087100"/>
                  </a:lnTo>
                  <a:cubicBezTo>
                    <a:pt x="23959" y="11087100"/>
                    <a:pt x="0" y="11061573"/>
                    <a:pt x="0" y="11029950"/>
                  </a:cubicBezTo>
                  <a:lnTo>
                    <a:pt x="0" y="57150"/>
                  </a:lnTo>
                  <a:cubicBezTo>
                    <a:pt x="0" y="25527"/>
                    <a:pt x="23959" y="0"/>
                    <a:pt x="53639" y="0"/>
                  </a:cubicBezTo>
                  <a:moveTo>
                    <a:pt x="53639" y="114300"/>
                  </a:moveTo>
                  <a:lnTo>
                    <a:pt x="53639" y="57150"/>
                  </a:lnTo>
                  <a:lnTo>
                    <a:pt x="107278" y="57150"/>
                  </a:lnTo>
                  <a:lnTo>
                    <a:pt x="107278" y="11029950"/>
                  </a:lnTo>
                  <a:lnTo>
                    <a:pt x="53639" y="11029950"/>
                  </a:lnTo>
                  <a:lnTo>
                    <a:pt x="53639" y="10972800"/>
                  </a:lnTo>
                  <a:lnTo>
                    <a:pt x="9077972" y="10972800"/>
                  </a:lnTo>
                  <a:lnTo>
                    <a:pt x="9077972" y="11029950"/>
                  </a:lnTo>
                  <a:lnTo>
                    <a:pt x="9024334" y="11029950"/>
                  </a:lnTo>
                  <a:lnTo>
                    <a:pt x="9024334" y="57150"/>
                  </a:lnTo>
                  <a:lnTo>
                    <a:pt x="9077972" y="57150"/>
                  </a:lnTo>
                  <a:lnTo>
                    <a:pt x="9077972" y="114300"/>
                  </a:lnTo>
                  <a:lnTo>
                    <a:pt x="53639" y="1143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028700" y="1636297"/>
            <a:ext cx="8570075" cy="7622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1"/>
              </a:lnSpc>
            </a:pPr>
            <a:r>
              <a:rPr lang="en-US" sz="4793" spc="278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En el tercer patrón de resolución, ganar/ganar, el ciclo de continuidad del conflicto se interrumpe y disminuye la probabilidad de conflictos futuros, porque las dos partes dejan de perder.</a:t>
            </a:r>
          </a:p>
          <a:p>
            <a:pPr algn="ctr">
              <a:lnSpc>
                <a:spcPts val="6712"/>
              </a:lnSpc>
            </a:pPr>
            <a:endParaRPr lang="en-US" sz="4793" spc="278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07912" y="-6641789"/>
            <a:ext cx="20593590" cy="7670489"/>
          </a:xfrm>
          <a:custGeom>
            <a:avLst/>
            <a:gdLst/>
            <a:ahLst/>
            <a:cxnLst/>
            <a:rect l="l" t="t" r="r" b="b"/>
            <a:pathLst>
              <a:path w="20593590" h="7670489">
                <a:moveTo>
                  <a:pt x="0" y="0"/>
                </a:moveTo>
                <a:lnTo>
                  <a:pt x="20593590" y="0"/>
                </a:lnTo>
                <a:lnTo>
                  <a:pt x="20593590" y="7670489"/>
                </a:lnTo>
                <a:lnTo>
                  <a:pt x="0" y="76704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111832" y="9258300"/>
            <a:ext cx="21201429" cy="7670489"/>
          </a:xfrm>
          <a:custGeom>
            <a:avLst/>
            <a:gdLst/>
            <a:ahLst/>
            <a:cxnLst/>
            <a:rect l="l" t="t" r="r" b="b"/>
            <a:pathLst>
              <a:path w="21201429" h="7670489">
                <a:moveTo>
                  <a:pt x="0" y="0"/>
                </a:moveTo>
                <a:lnTo>
                  <a:pt x="21201429" y="0"/>
                </a:lnTo>
                <a:lnTo>
                  <a:pt x="21201429" y="7670489"/>
                </a:lnTo>
                <a:lnTo>
                  <a:pt x="0" y="76704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687809" y="8483977"/>
            <a:ext cx="6249065" cy="1548646"/>
          </a:xfrm>
          <a:custGeom>
            <a:avLst/>
            <a:gdLst/>
            <a:ahLst/>
            <a:cxnLst/>
            <a:rect l="l" t="t" r="r" b="b"/>
            <a:pathLst>
              <a:path w="6249065" h="1548646">
                <a:moveTo>
                  <a:pt x="0" y="0"/>
                </a:moveTo>
                <a:lnTo>
                  <a:pt x="6249064" y="0"/>
                </a:lnTo>
                <a:lnTo>
                  <a:pt x="6249064" y="1548645"/>
                </a:lnTo>
                <a:lnTo>
                  <a:pt x="0" y="15486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915852" y="612799"/>
            <a:ext cx="15146061" cy="9419823"/>
          </a:xfrm>
          <a:custGeom>
            <a:avLst/>
            <a:gdLst/>
            <a:ahLst/>
            <a:cxnLst/>
            <a:rect l="l" t="t" r="r" b="b"/>
            <a:pathLst>
              <a:path w="15146061" h="9419823">
                <a:moveTo>
                  <a:pt x="0" y="0"/>
                </a:moveTo>
                <a:lnTo>
                  <a:pt x="15146062" y="0"/>
                </a:lnTo>
                <a:lnTo>
                  <a:pt x="15146062" y="9419823"/>
                </a:lnTo>
                <a:lnTo>
                  <a:pt x="0" y="941982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4516" t="-3093" r="-2792"/>
            </a:stretch>
          </a:blipFill>
        </p:spPr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621310" y="2102989"/>
            <a:ext cx="9198355" cy="5110647"/>
          </a:xfrm>
          <a:custGeom>
            <a:avLst/>
            <a:gdLst/>
            <a:ahLst/>
            <a:cxnLst/>
            <a:rect l="l" t="t" r="r" b="b"/>
            <a:pathLst>
              <a:path w="9198355" h="5110647">
                <a:moveTo>
                  <a:pt x="0" y="0"/>
                </a:moveTo>
                <a:lnTo>
                  <a:pt x="9198354" y="0"/>
                </a:lnTo>
                <a:lnTo>
                  <a:pt x="9198354" y="5110647"/>
                </a:lnTo>
                <a:lnTo>
                  <a:pt x="0" y="51106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428627" y="3543491"/>
            <a:ext cx="4216185" cy="3664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64"/>
              </a:lnSpc>
            </a:pPr>
            <a:r>
              <a:rPr lang="en-US" sz="21474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05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736348" y="4052286"/>
            <a:ext cx="10522952" cy="1209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76"/>
              </a:lnSpc>
            </a:pPr>
            <a:r>
              <a:rPr lang="en-US" sz="7125">
                <a:solidFill>
                  <a:srgbClr val="FF1FA9"/>
                </a:solidFill>
                <a:latin typeface="Borel"/>
                <a:ea typeface="Borel"/>
                <a:cs typeface="Borel"/>
                <a:sym typeface="Borel"/>
              </a:rPr>
              <a:t>Modelo de gestión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622171" y="5305284"/>
            <a:ext cx="10637129" cy="1793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560"/>
              </a:lnSpc>
            </a:pPr>
            <a:r>
              <a:rPr lang="en-US" sz="10400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Thomas-Kilmann</a:t>
            </a:r>
          </a:p>
        </p:txBody>
      </p:sp>
      <p:sp>
        <p:nvSpPr>
          <p:cNvPr id="6" name="Freeform 6"/>
          <p:cNvSpPr/>
          <p:nvPr/>
        </p:nvSpPr>
        <p:spPr>
          <a:xfrm>
            <a:off x="879387" y="2646483"/>
            <a:ext cx="1098480" cy="1098480"/>
          </a:xfrm>
          <a:custGeom>
            <a:avLst/>
            <a:gdLst/>
            <a:ahLst/>
            <a:cxnLst/>
            <a:rect l="l" t="t" r="r" b="b"/>
            <a:pathLst>
              <a:path w="1098480" h="1098480">
                <a:moveTo>
                  <a:pt x="0" y="0"/>
                </a:moveTo>
                <a:lnTo>
                  <a:pt x="1098480" y="0"/>
                </a:lnTo>
                <a:lnTo>
                  <a:pt x="1098480" y="1098480"/>
                </a:lnTo>
                <a:lnTo>
                  <a:pt x="0" y="10984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1698802" y="5514834"/>
            <a:ext cx="3397604" cy="3397604"/>
          </a:xfrm>
          <a:custGeom>
            <a:avLst/>
            <a:gdLst/>
            <a:ahLst/>
            <a:cxnLst/>
            <a:rect l="l" t="t" r="r" b="b"/>
            <a:pathLst>
              <a:path w="3397604" h="3397604">
                <a:moveTo>
                  <a:pt x="0" y="0"/>
                </a:moveTo>
                <a:lnTo>
                  <a:pt x="3397604" y="0"/>
                </a:lnTo>
                <a:lnTo>
                  <a:pt x="3397604" y="3397604"/>
                </a:lnTo>
                <a:lnTo>
                  <a:pt x="0" y="33976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614542" y="-2522057"/>
            <a:ext cx="7061162" cy="3923214"/>
          </a:xfrm>
          <a:custGeom>
            <a:avLst/>
            <a:gdLst/>
            <a:ahLst/>
            <a:cxnLst/>
            <a:rect l="l" t="t" r="r" b="b"/>
            <a:pathLst>
              <a:path w="7061162" h="3923214">
                <a:moveTo>
                  <a:pt x="0" y="0"/>
                </a:moveTo>
                <a:lnTo>
                  <a:pt x="7061162" y="0"/>
                </a:lnTo>
                <a:lnTo>
                  <a:pt x="7061162" y="3923214"/>
                </a:lnTo>
                <a:lnTo>
                  <a:pt x="0" y="392321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7259300" y="-746671"/>
            <a:ext cx="15452459" cy="12017010"/>
          </a:xfrm>
          <a:custGeom>
            <a:avLst/>
            <a:gdLst/>
            <a:ahLst/>
            <a:cxnLst/>
            <a:rect l="l" t="t" r="r" b="b"/>
            <a:pathLst>
              <a:path w="15452459" h="12017010">
                <a:moveTo>
                  <a:pt x="0" y="0"/>
                </a:moveTo>
                <a:lnTo>
                  <a:pt x="15452459" y="0"/>
                </a:lnTo>
                <a:lnTo>
                  <a:pt x="15452459" y="12017010"/>
                </a:lnTo>
                <a:lnTo>
                  <a:pt x="0" y="1201701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506918" y="8424265"/>
            <a:ext cx="4326365" cy="4326365"/>
          </a:xfrm>
          <a:custGeom>
            <a:avLst/>
            <a:gdLst/>
            <a:ahLst/>
            <a:cxnLst/>
            <a:rect l="l" t="t" r="r" b="b"/>
            <a:pathLst>
              <a:path w="4326365" h="4326365">
                <a:moveTo>
                  <a:pt x="0" y="0"/>
                </a:moveTo>
                <a:lnTo>
                  <a:pt x="4326365" y="0"/>
                </a:lnTo>
                <a:lnTo>
                  <a:pt x="4326365" y="4326365"/>
                </a:lnTo>
                <a:lnTo>
                  <a:pt x="0" y="43263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064060" y="0"/>
            <a:ext cx="8653138" cy="10287000"/>
          </a:xfrm>
          <a:custGeom>
            <a:avLst/>
            <a:gdLst/>
            <a:ahLst/>
            <a:cxnLst/>
            <a:rect l="l" t="t" r="r" b="b"/>
            <a:pathLst>
              <a:path w="8653138" h="10287000">
                <a:moveTo>
                  <a:pt x="0" y="0"/>
                </a:moveTo>
                <a:lnTo>
                  <a:pt x="8653138" y="0"/>
                </a:lnTo>
                <a:lnTo>
                  <a:pt x="865313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887390" y="782059"/>
            <a:ext cx="7231193" cy="8722882"/>
            <a:chOff x="0" y="0"/>
            <a:chExt cx="9641591" cy="11630509"/>
          </a:xfrm>
        </p:grpSpPr>
        <p:sp>
          <p:nvSpPr>
            <p:cNvPr id="5" name="Freeform 5"/>
            <p:cNvSpPr/>
            <p:nvPr/>
          </p:nvSpPr>
          <p:spPr>
            <a:xfrm>
              <a:off x="53639" y="57150"/>
              <a:ext cx="9024333" cy="10972800"/>
            </a:xfrm>
            <a:custGeom>
              <a:avLst/>
              <a:gdLst/>
              <a:ahLst/>
              <a:cxnLst/>
              <a:rect l="l" t="t" r="r" b="b"/>
              <a:pathLst>
                <a:path w="9024333" h="10972800">
                  <a:moveTo>
                    <a:pt x="0" y="0"/>
                  </a:moveTo>
                  <a:lnTo>
                    <a:pt x="9024333" y="0"/>
                  </a:lnTo>
                  <a:lnTo>
                    <a:pt x="9024333" y="10972800"/>
                  </a:lnTo>
                  <a:lnTo>
                    <a:pt x="0" y="10972800"/>
                  </a:lnTo>
                  <a:close/>
                </a:path>
              </a:pathLst>
            </a:custGeom>
            <a:blipFill>
              <a:blip r:embed="rId6"/>
              <a:stretch>
                <a:fillRect l="-7162" r="-7162"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9131612" cy="11087100"/>
            </a:xfrm>
            <a:custGeom>
              <a:avLst/>
              <a:gdLst/>
              <a:ahLst/>
              <a:cxnLst/>
              <a:rect l="l" t="t" r="r" b="b"/>
              <a:pathLst>
                <a:path w="9131612" h="11087100">
                  <a:moveTo>
                    <a:pt x="53639" y="0"/>
                  </a:moveTo>
                  <a:lnTo>
                    <a:pt x="9077972" y="0"/>
                  </a:lnTo>
                  <a:cubicBezTo>
                    <a:pt x="9107653" y="0"/>
                    <a:pt x="9131612" y="25527"/>
                    <a:pt x="9131612" y="57150"/>
                  </a:cubicBezTo>
                  <a:lnTo>
                    <a:pt x="9131612" y="11029950"/>
                  </a:lnTo>
                  <a:cubicBezTo>
                    <a:pt x="9131612" y="11061573"/>
                    <a:pt x="9107653" y="11087100"/>
                    <a:pt x="9077972" y="11087100"/>
                  </a:cubicBezTo>
                  <a:lnTo>
                    <a:pt x="53639" y="11087100"/>
                  </a:lnTo>
                  <a:cubicBezTo>
                    <a:pt x="23959" y="11087100"/>
                    <a:pt x="0" y="11061573"/>
                    <a:pt x="0" y="11029950"/>
                  </a:cubicBezTo>
                  <a:lnTo>
                    <a:pt x="0" y="57150"/>
                  </a:lnTo>
                  <a:cubicBezTo>
                    <a:pt x="0" y="25527"/>
                    <a:pt x="23959" y="0"/>
                    <a:pt x="53639" y="0"/>
                  </a:cubicBezTo>
                  <a:moveTo>
                    <a:pt x="53639" y="114300"/>
                  </a:moveTo>
                  <a:lnTo>
                    <a:pt x="53639" y="57150"/>
                  </a:lnTo>
                  <a:lnTo>
                    <a:pt x="107278" y="57150"/>
                  </a:lnTo>
                  <a:lnTo>
                    <a:pt x="107278" y="11029950"/>
                  </a:lnTo>
                  <a:lnTo>
                    <a:pt x="53639" y="11029950"/>
                  </a:lnTo>
                  <a:lnTo>
                    <a:pt x="53639" y="10972800"/>
                  </a:lnTo>
                  <a:lnTo>
                    <a:pt x="9077972" y="10972800"/>
                  </a:lnTo>
                  <a:lnTo>
                    <a:pt x="9077972" y="11029950"/>
                  </a:lnTo>
                  <a:lnTo>
                    <a:pt x="9024334" y="11029950"/>
                  </a:lnTo>
                  <a:lnTo>
                    <a:pt x="9024334" y="57150"/>
                  </a:lnTo>
                  <a:lnTo>
                    <a:pt x="9077972" y="57150"/>
                  </a:lnTo>
                  <a:lnTo>
                    <a:pt x="9077972" y="114300"/>
                  </a:lnTo>
                  <a:lnTo>
                    <a:pt x="53639" y="1143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1028700" y="826267"/>
            <a:ext cx="8115300" cy="9460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04"/>
              </a:lnSpc>
            </a:pPr>
            <a:r>
              <a:rPr lang="en-US" sz="5502" spc="319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En 1974, dos investigadores —Kenneth W. Thomas y Ralph H. Kilmann— estudiaron a los trabajadores y sus conflictos cotidianos en el lugar de trabajo. </a:t>
            </a:r>
          </a:p>
          <a:p>
            <a:pPr algn="ctr">
              <a:lnSpc>
                <a:spcPts val="6724"/>
              </a:lnSpc>
            </a:pPr>
            <a:endParaRPr lang="en-US" sz="5502" spc="319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  <a:p>
            <a:pPr algn="ctr">
              <a:lnSpc>
                <a:spcPts val="6725"/>
              </a:lnSpc>
            </a:pPr>
            <a:endParaRPr lang="en-US" sz="5502" spc="319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506918" y="8424265"/>
            <a:ext cx="4326365" cy="4326365"/>
          </a:xfrm>
          <a:custGeom>
            <a:avLst/>
            <a:gdLst/>
            <a:ahLst/>
            <a:cxnLst/>
            <a:rect l="l" t="t" r="r" b="b"/>
            <a:pathLst>
              <a:path w="4326365" h="4326365">
                <a:moveTo>
                  <a:pt x="0" y="0"/>
                </a:moveTo>
                <a:lnTo>
                  <a:pt x="4326365" y="0"/>
                </a:lnTo>
                <a:lnTo>
                  <a:pt x="4326365" y="4326365"/>
                </a:lnTo>
                <a:lnTo>
                  <a:pt x="0" y="43263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064060" y="0"/>
            <a:ext cx="8653138" cy="10287000"/>
          </a:xfrm>
          <a:custGeom>
            <a:avLst/>
            <a:gdLst/>
            <a:ahLst/>
            <a:cxnLst/>
            <a:rect l="l" t="t" r="r" b="b"/>
            <a:pathLst>
              <a:path w="8653138" h="10287000">
                <a:moveTo>
                  <a:pt x="0" y="0"/>
                </a:moveTo>
                <a:lnTo>
                  <a:pt x="8653138" y="0"/>
                </a:lnTo>
                <a:lnTo>
                  <a:pt x="865313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887390" y="782059"/>
            <a:ext cx="7231193" cy="8722882"/>
            <a:chOff x="0" y="0"/>
            <a:chExt cx="9641591" cy="11630509"/>
          </a:xfrm>
        </p:grpSpPr>
        <p:sp>
          <p:nvSpPr>
            <p:cNvPr id="5" name="Freeform 5"/>
            <p:cNvSpPr/>
            <p:nvPr/>
          </p:nvSpPr>
          <p:spPr>
            <a:xfrm>
              <a:off x="53639" y="57150"/>
              <a:ext cx="9024333" cy="10972800"/>
            </a:xfrm>
            <a:custGeom>
              <a:avLst/>
              <a:gdLst/>
              <a:ahLst/>
              <a:cxnLst/>
              <a:rect l="l" t="t" r="r" b="b"/>
              <a:pathLst>
                <a:path w="9024333" h="10972800">
                  <a:moveTo>
                    <a:pt x="0" y="0"/>
                  </a:moveTo>
                  <a:lnTo>
                    <a:pt x="9024333" y="0"/>
                  </a:lnTo>
                  <a:lnTo>
                    <a:pt x="9024333" y="10972800"/>
                  </a:lnTo>
                  <a:lnTo>
                    <a:pt x="0" y="10972800"/>
                  </a:lnTo>
                  <a:close/>
                </a:path>
              </a:pathLst>
            </a:custGeom>
            <a:blipFill>
              <a:blip r:embed="rId6"/>
              <a:stretch>
                <a:fillRect l="-7162" r="-7162"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9131612" cy="11087100"/>
            </a:xfrm>
            <a:custGeom>
              <a:avLst/>
              <a:gdLst/>
              <a:ahLst/>
              <a:cxnLst/>
              <a:rect l="l" t="t" r="r" b="b"/>
              <a:pathLst>
                <a:path w="9131612" h="11087100">
                  <a:moveTo>
                    <a:pt x="53639" y="0"/>
                  </a:moveTo>
                  <a:lnTo>
                    <a:pt x="9077972" y="0"/>
                  </a:lnTo>
                  <a:cubicBezTo>
                    <a:pt x="9107653" y="0"/>
                    <a:pt x="9131612" y="25527"/>
                    <a:pt x="9131612" y="57150"/>
                  </a:cubicBezTo>
                  <a:lnTo>
                    <a:pt x="9131612" y="11029950"/>
                  </a:lnTo>
                  <a:cubicBezTo>
                    <a:pt x="9131612" y="11061573"/>
                    <a:pt x="9107653" y="11087100"/>
                    <a:pt x="9077972" y="11087100"/>
                  </a:cubicBezTo>
                  <a:lnTo>
                    <a:pt x="53639" y="11087100"/>
                  </a:lnTo>
                  <a:cubicBezTo>
                    <a:pt x="23959" y="11087100"/>
                    <a:pt x="0" y="11061573"/>
                    <a:pt x="0" y="11029950"/>
                  </a:cubicBezTo>
                  <a:lnTo>
                    <a:pt x="0" y="57150"/>
                  </a:lnTo>
                  <a:cubicBezTo>
                    <a:pt x="0" y="25527"/>
                    <a:pt x="23959" y="0"/>
                    <a:pt x="53639" y="0"/>
                  </a:cubicBezTo>
                  <a:moveTo>
                    <a:pt x="53639" y="114300"/>
                  </a:moveTo>
                  <a:lnTo>
                    <a:pt x="53639" y="57150"/>
                  </a:lnTo>
                  <a:lnTo>
                    <a:pt x="107278" y="57150"/>
                  </a:lnTo>
                  <a:lnTo>
                    <a:pt x="107278" y="11029950"/>
                  </a:lnTo>
                  <a:lnTo>
                    <a:pt x="53639" y="11029950"/>
                  </a:lnTo>
                  <a:lnTo>
                    <a:pt x="53639" y="10972800"/>
                  </a:lnTo>
                  <a:lnTo>
                    <a:pt x="9077972" y="10972800"/>
                  </a:lnTo>
                  <a:lnTo>
                    <a:pt x="9077972" y="11029950"/>
                  </a:lnTo>
                  <a:lnTo>
                    <a:pt x="9024334" y="11029950"/>
                  </a:lnTo>
                  <a:lnTo>
                    <a:pt x="9024334" y="57150"/>
                  </a:lnTo>
                  <a:lnTo>
                    <a:pt x="9077972" y="57150"/>
                  </a:lnTo>
                  <a:lnTo>
                    <a:pt x="9077972" y="114300"/>
                  </a:lnTo>
                  <a:lnTo>
                    <a:pt x="53639" y="1143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1028700" y="1045417"/>
            <a:ext cx="8328244" cy="9258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79"/>
              </a:lnSpc>
            </a:pPr>
            <a:r>
              <a:rPr lang="en-US" sz="4413" spc="25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El </a:t>
            </a:r>
            <a:r>
              <a:rPr lang="en-US" sz="4413" spc="25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modelo</a:t>
            </a:r>
            <a:r>
              <a:rPr lang="en-US" sz="4413" spc="25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413" spc="25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consta</a:t>
            </a:r>
            <a:r>
              <a:rPr lang="en-US" sz="4413" spc="25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de dos </a:t>
            </a:r>
            <a:r>
              <a:rPr lang="en-US" sz="4413" spc="25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enfoques</a:t>
            </a:r>
            <a:r>
              <a:rPr lang="en-US" sz="4413" spc="25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o "</a:t>
            </a:r>
            <a:r>
              <a:rPr lang="en-US" sz="4413" spc="25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dimensiones</a:t>
            </a:r>
            <a:r>
              <a:rPr lang="en-US" sz="4413" spc="25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": </a:t>
            </a:r>
          </a:p>
          <a:p>
            <a:pPr algn="ctr">
              <a:lnSpc>
                <a:spcPts val="6179"/>
              </a:lnSpc>
            </a:pPr>
            <a:r>
              <a:rPr lang="en-US" sz="4413" b="1" spc="255" dirty="0">
                <a:solidFill>
                  <a:srgbClr val="4D4C4C"/>
                </a:solidFill>
                <a:latin typeface="Helios Bold"/>
                <a:ea typeface="Helios Bold"/>
                <a:cs typeface="Helios Bold"/>
                <a:sym typeface="Helios Bold"/>
              </a:rPr>
              <a:t>1.Asertividad: </a:t>
            </a:r>
            <a:r>
              <a:rPr lang="en-US" sz="4413" spc="25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El </a:t>
            </a:r>
            <a:r>
              <a:rPr lang="en-US" sz="4413" spc="25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grado</a:t>
            </a:r>
            <a:r>
              <a:rPr lang="en-US" sz="4413" spc="25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413" spc="25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en</a:t>
            </a:r>
            <a:r>
              <a:rPr lang="en-US" sz="4413" spc="25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que las personas </a:t>
            </a:r>
            <a:r>
              <a:rPr lang="en-US" sz="4413" spc="25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están</a:t>
            </a:r>
            <a:r>
              <a:rPr lang="en-US" sz="4413" spc="25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413" spc="25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dispuestas</a:t>
            </a:r>
            <a:r>
              <a:rPr lang="en-US" sz="4413" spc="25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a </a:t>
            </a:r>
            <a:r>
              <a:rPr lang="en-US" sz="4413" spc="25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tomar</a:t>
            </a:r>
            <a:r>
              <a:rPr lang="en-US" sz="4413" spc="25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la </a:t>
            </a:r>
            <a:r>
              <a:rPr lang="en-US" sz="4413" spc="25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iniciativa</a:t>
            </a:r>
            <a:r>
              <a:rPr lang="en-US" sz="4413" spc="25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e </a:t>
            </a:r>
            <a:r>
              <a:rPr lang="en-US" sz="4413" spc="25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imponer</a:t>
            </a:r>
            <a:r>
              <a:rPr lang="en-US" sz="4413" spc="25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413" spc="25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su</a:t>
            </a:r>
            <a:r>
              <a:rPr lang="en-US" sz="4413" spc="25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413" spc="25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voluntad</a:t>
            </a:r>
            <a:r>
              <a:rPr lang="en-US" sz="4413" spc="25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a los </a:t>
            </a:r>
            <a:r>
              <a:rPr lang="en-US" sz="4413" spc="25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demás</a:t>
            </a:r>
            <a:endParaRPr lang="en-US" sz="4413" spc="255" dirty="0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  <a:p>
            <a:pPr algn="ctr">
              <a:lnSpc>
                <a:spcPts val="6179"/>
              </a:lnSpc>
            </a:pPr>
            <a:r>
              <a:rPr lang="en-US" sz="4413" b="1" spc="255" dirty="0">
                <a:solidFill>
                  <a:srgbClr val="4D4C4C"/>
                </a:solidFill>
                <a:latin typeface="Helios Bold"/>
                <a:ea typeface="Helios Bold"/>
                <a:cs typeface="Helios Bold"/>
                <a:sym typeface="Helios Bold"/>
              </a:rPr>
              <a:t>2.Cooperación:</a:t>
            </a:r>
            <a:r>
              <a:rPr lang="en-US" sz="4413" spc="25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El </a:t>
            </a:r>
            <a:r>
              <a:rPr lang="en-US" sz="4413" spc="25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grado</a:t>
            </a:r>
            <a:r>
              <a:rPr lang="en-US" sz="4413" spc="25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413" spc="25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en</a:t>
            </a:r>
            <a:r>
              <a:rPr lang="en-US" sz="4413" spc="25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el que un </a:t>
            </a:r>
            <a:r>
              <a:rPr lang="en-US" sz="4413" spc="25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individuo</a:t>
            </a:r>
            <a:r>
              <a:rPr lang="en-US" sz="4413" spc="25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413" spc="25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satisface</a:t>
            </a:r>
            <a:r>
              <a:rPr lang="en-US" sz="4413" spc="25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las </a:t>
            </a:r>
            <a:r>
              <a:rPr lang="en-US" sz="4413" spc="25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preocupaciones</a:t>
            </a:r>
            <a:r>
              <a:rPr lang="en-US" sz="4413" spc="25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de los </a:t>
            </a:r>
            <a:r>
              <a:rPr lang="en-US" sz="4413" spc="255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demás</a:t>
            </a:r>
            <a:r>
              <a:rPr lang="en-US" sz="4413" spc="255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.</a:t>
            </a:r>
          </a:p>
          <a:p>
            <a:pPr algn="ctr">
              <a:lnSpc>
                <a:spcPts val="5393"/>
              </a:lnSpc>
            </a:pPr>
            <a:endParaRPr lang="en-US" sz="4413" spc="255" dirty="0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614542" y="-2522057"/>
            <a:ext cx="7061162" cy="3923214"/>
          </a:xfrm>
          <a:custGeom>
            <a:avLst/>
            <a:gdLst/>
            <a:ahLst/>
            <a:cxnLst/>
            <a:rect l="l" t="t" r="r" b="b"/>
            <a:pathLst>
              <a:path w="7061162" h="3923214">
                <a:moveTo>
                  <a:pt x="0" y="0"/>
                </a:moveTo>
                <a:lnTo>
                  <a:pt x="7061162" y="0"/>
                </a:lnTo>
                <a:lnTo>
                  <a:pt x="7061162" y="3923214"/>
                </a:lnTo>
                <a:lnTo>
                  <a:pt x="0" y="39232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59300" y="-746671"/>
            <a:ext cx="15452459" cy="12017010"/>
          </a:xfrm>
          <a:custGeom>
            <a:avLst/>
            <a:gdLst/>
            <a:ahLst/>
            <a:cxnLst/>
            <a:rect l="l" t="t" r="r" b="b"/>
            <a:pathLst>
              <a:path w="15452459" h="12017010">
                <a:moveTo>
                  <a:pt x="0" y="0"/>
                </a:moveTo>
                <a:lnTo>
                  <a:pt x="15452459" y="0"/>
                </a:lnTo>
                <a:lnTo>
                  <a:pt x="15452459" y="12017010"/>
                </a:lnTo>
                <a:lnTo>
                  <a:pt x="0" y="120170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428627" y="2919878"/>
            <a:ext cx="4216185" cy="4064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64"/>
              </a:lnSpc>
            </a:pPr>
            <a:r>
              <a:rPr lang="en-US" sz="21474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01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622171" y="3819716"/>
            <a:ext cx="10522952" cy="1209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76"/>
              </a:lnSpc>
            </a:pPr>
            <a:r>
              <a:rPr lang="en-US" sz="7125">
                <a:solidFill>
                  <a:srgbClr val="FF1FA9"/>
                </a:solidFill>
                <a:latin typeface="Borel"/>
                <a:ea typeface="Borel"/>
                <a:cs typeface="Borel"/>
                <a:sym typeface="Borel"/>
              </a:rPr>
              <a:t>Definición y teorías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622171" y="4342281"/>
            <a:ext cx="10637129" cy="4491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060"/>
              </a:lnSpc>
            </a:pPr>
            <a:r>
              <a:rPr lang="en-US" sz="12900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sobre el conflicto</a:t>
            </a:r>
          </a:p>
        </p:txBody>
      </p:sp>
      <p:sp>
        <p:nvSpPr>
          <p:cNvPr id="7" name="Freeform 7"/>
          <p:cNvSpPr/>
          <p:nvPr/>
        </p:nvSpPr>
        <p:spPr>
          <a:xfrm>
            <a:off x="-2900375" y="2034607"/>
            <a:ext cx="9198355" cy="5110647"/>
          </a:xfrm>
          <a:custGeom>
            <a:avLst/>
            <a:gdLst/>
            <a:ahLst/>
            <a:cxnLst/>
            <a:rect l="l" t="t" r="r" b="b"/>
            <a:pathLst>
              <a:path w="9198355" h="5110647">
                <a:moveTo>
                  <a:pt x="0" y="0"/>
                </a:moveTo>
                <a:lnTo>
                  <a:pt x="9198354" y="0"/>
                </a:lnTo>
                <a:lnTo>
                  <a:pt x="9198354" y="5110648"/>
                </a:lnTo>
                <a:lnTo>
                  <a:pt x="0" y="51106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879387" y="2646483"/>
            <a:ext cx="1098480" cy="1098480"/>
          </a:xfrm>
          <a:custGeom>
            <a:avLst/>
            <a:gdLst/>
            <a:ahLst/>
            <a:cxnLst/>
            <a:rect l="l" t="t" r="r" b="b"/>
            <a:pathLst>
              <a:path w="1098480" h="1098480">
                <a:moveTo>
                  <a:pt x="0" y="0"/>
                </a:moveTo>
                <a:lnTo>
                  <a:pt x="1098480" y="0"/>
                </a:lnTo>
                <a:lnTo>
                  <a:pt x="1098480" y="1098480"/>
                </a:lnTo>
                <a:lnTo>
                  <a:pt x="0" y="109848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1698802" y="5143500"/>
            <a:ext cx="3397604" cy="3397604"/>
          </a:xfrm>
          <a:custGeom>
            <a:avLst/>
            <a:gdLst/>
            <a:ahLst/>
            <a:cxnLst/>
            <a:rect l="l" t="t" r="r" b="b"/>
            <a:pathLst>
              <a:path w="3397604" h="3397604">
                <a:moveTo>
                  <a:pt x="0" y="0"/>
                </a:moveTo>
                <a:lnTo>
                  <a:pt x="3397604" y="0"/>
                </a:lnTo>
                <a:lnTo>
                  <a:pt x="3397604" y="3397604"/>
                </a:lnTo>
                <a:lnTo>
                  <a:pt x="0" y="339760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964735" y="-5223065"/>
            <a:ext cx="20036644" cy="5966360"/>
          </a:xfrm>
          <a:custGeom>
            <a:avLst/>
            <a:gdLst/>
            <a:ahLst/>
            <a:cxnLst/>
            <a:rect l="l" t="t" r="r" b="b"/>
            <a:pathLst>
              <a:path w="20036644" h="5966360">
                <a:moveTo>
                  <a:pt x="0" y="0"/>
                </a:moveTo>
                <a:lnTo>
                  <a:pt x="20036644" y="0"/>
                </a:lnTo>
                <a:lnTo>
                  <a:pt x="20036644" y="5966360"/>
                </a:lnTo>
                <a:lnTo>
                  <a:pt x="0" y="59663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142196" y="-2867547"/>
            <a:ext cx="9198355" cy="5110647"/>
          </a:xfrm>
          <a:custGeom>
            <a:avLst/>
            <a:gdLst/>
            <a:ahLst/>
            <a:cxnLst/>
            <a:rect l="l" t="t" r="r" b="b"/>
            <a:pathLst>
              <a:path w="9198355" h="5110647">
                <a:moveTo>
                  <a:pt x="0" y="0"/>
                </a:moveTo>
                <a:lnTo>
                  <a:pt x="9198354" y="0"/>
                </a:lnTo>
                <a:lnTo>
                  <a:pt x="9198354" y="5110647"/>
                </a:lnTo>
                <a:lnTo>
                  <a:pt x="0" y="51106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368250" y="8057418"/>
            <a:ext cx="4736499" cy="4736499"/>
          </a:xfrm>
          <a:custGeom>
            <a:avLst/>
            <a:gdLst/>
            <a:ahLst/>
            <a:cxnLst/>
            <a:rect l="l" t="t" r="r" b="b"/>
            <a:pathLst>
              <a:path w="4736499" h="4736499">
                <a:moveTo>
                  <a:pt x="0" y="0"/>
                </a:moveTo>
                <a:lnTo>
                  <a:pt x="4736499" y="0"/>
                </a:lnTo>
                <a:lnTo>
                  <a:pt x="4736499" y="4736499"/>
                </a:lnTo>
                <a:lnTo>
                  <a:pt x="0" y="473649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936505" y="1188018"/>
            <a:ext cx="1139788" cy="1139788"/>
          </a:xfrm>
          <a:custGeom>
            <a:avLst/>
            <a:gdLst/>
            <a:ahLst/>
            <a:cxnLst/>
            <a:rect l="l" t="t" r="r" b="b"/>
            <a:pathLst>
              <a:path w="1139788" h="1139788">
                <a:moveTo>
                  <a:pt x="0" y="0"/>
                </a:moveTo>
                <a:lnTo>
                  <a:pt x="1139788" y="0"/>
                </a:lnTo>
                <a:lnTo>
                  <a:pt x="1139788" y="1139788"/>
                </a:lnTo>
                <a:lnTo>
                  <a:pt x="0" y="113978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368249" y="245540"/>
            <a:ext cx="14474177" cy="10041460"/>
          </a:xfrm>
          <a:custGeom>
            <a:avLst/>
            <a:gdLst/>
            <a:ahLst/>
            <a:cxnLst/>
            <a:rect l="l" t="t" r="r" b="b"/>
            <a:pathLst>
              <a:path w="14474177" h="10041460">
                <a:moveTo>
                  <a:pt x="0" y="0"/>
                </a:moveTo>
                <a:lnTo>
                  <a:pt x="14474177" y="0"/>
                </a:lnTo>
                <a:lnTo>
                  <a:pt x="14474177" y="10041460"/>
                </a:lnTo>
                <a:lnTo>
                  <a:pt x="0" y="1004146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27937" y="-853806"/>
            <a:ext cx="9754024" cy="11836639"/>
          </a:xfrm>
          <a:custGeom>
            <a:avLst/>
            <a:gdLst/>
            <a:ahLst/>
            <a:cxnLst/>
            <a:rect l="l" t="t" r="r" b="b"/>
            <a:pathLst>
              <a:path w="9754024" h="11836639">
                <a:moveTo>
                  <a:pt x="0" y="0"/>
                </a:moveTo>
                <a:lnTo>
                  <a:pt x="9754025" y="0"/>
                </a:lnTo>
                <a:lnTo>
                  <a:pt x="9754025" y="11836639"/>
                </a:lnTo>
                <a:lnTo>
                  <a:pt x="0" y="118366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59959" y="752970"/>
            <a:ext cx="7559887" cy="8781060"/>
            <a:chOff x="0" y="0"/>
            <a:chExt cx="10079850" cy="11708080"/>
          </a:xfrm>
        </p:grpSpPr>
        <p:sp>
          <p:nvSpPr>
            <p:cNvPr id="4" name="Freeform 4"/>
            <p:cNvSpPr/>
            <p:nvPr/>
          </p:nvSpPr>
          <p:spPr>
            <a:xfrm>
              <a:off x="57150" y="57150"/>
              <a:ext cx="9342120" cy="10970260"/>
            </a:xfrm>
            <a:custGeom>
              <a:avLst/>
              <a:gdLst/>
              <a:ahLst/>
              <a:cxnLst/>
              <a:rect l="l" t="t" r="r" b="b"/>
              <a:pathLst>
                <a:path w="9342120" h="10970260">
                  <a:moveTo>
                    <a:pt x="0" y="0"/>
                  </a:moveTo>
                  <a:lnTo>
                    <a:pt x="9342120" y="0"/>
                  </a:lnTo>
                  <a:lnTo>
                    <a:pt x="9342120" y="10970260"/>
                  </a:lnTo>
                  <a:lnTo>
                    <a:pt x="0" y="10970260"/>
                  </a:lnTo>
                  <a:close/>
                </a:path>
              </a:pathLst>
            </a:custGeom>
            <a:blipFill>
              <a:blip r:embed="rId4"/>
              <a:stretch>
                <a:fillRect l="-20993" r="-20993" b="-15019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9456420" cy="11084560"/>
            </a:xfrm>
            <a:custGeom>
              <a:avLst/>
              <a:gdLst/>
              <a:ahLst/>
              <a:cxnLst/>
              <a:rect l="l" t="t" r="r" b="b"/>
              <a:pathLst>
                <a:path w="9456420" h="11084560">
                  <a:moveTo>
                    <a:pt x="57150" y="0"/>
                  </a:moveTo>
                  <a:lnTo>
                    <a:pt x="9399270" y="0"/>
                  </a:lnTo>
                  <a:cubicBezTo>
                    <a:pt x="9430893" y="0"/>
                    <a:pt x="9456420" y="25527"/>
                    <a:pt x="9456420" y="57150"/>
                  </a:cubicBezTo>
                  <a:lnTo>
                    <a:pt x="9456420" y="11027410"/>
                  </a:lnTo>
                  <a:cubicBezTo>
                    <a:pt x="9456420" y="11059033"/>
                    <a:pt x="9430893" y="11084560"/>
                    <a:pt x="9399270" y="11084560"/>
                  </a:cubicBezTo>
                  <a:lnTo>
                    <a:pt x="57150" y="11084560"/>
                  </a:lnTo>
                  <a:cubicBezTo>
                    <a:pt x="25527" y="11084560"/>
                    <a:pt x="0" y="11059033"/>
                    <a:pt x="0" y="11027410"/>
                  </a:cubicBezTo>
                  <a:lnTo>
                    <a:pt x="0" y="57150"/>
                  </a:lnTo>
                  <a:cubicBezTo>
                    <a:pt x="0" y="25527"/>
                    <a:pt x="25527" y="0"/>
                    <a:pt x="57150" y="0"/>
                  </a:cubicBezTo>
                  <a:moveTo>
                    <a:pt x="57150" y="114300"/>
                  </a:moveTo>
                  <a:lnTo>
                    <a:pt x="57150" y="57150"/>
                  </a:lnTo>
                  <a:lnTo>
                    <a:pt x="114300" y="57150"/>
                  </a:lnTo>
                  <a:lnTo>
                    <a:pt x="114300" y="11027410"/>
                  </a:lnTo>
                  <a:lnTo>
                    <a:pt x="57150" y="11027410"/>
                  </a:lnTo>
                  <a:lnTo>
                    <a:pt x="57150" y="10970260"/>
                  </a:lnTo>
                  <a:lnTo>
                    <a:pt x="9399270" y="10970260"/>
                  </a:lnTo>
                  <a:lnTo>
                    <a:pt x="9399270" y="11027410"/>
                  </a:lnTo>
                  <a:lnTo>
                    <a:pt x="9342120" y="11027410"/>
                  </a:lnTo>
                  <a:lnTo>
                    <a:pt x="9342120" y="57150"/>
                  </a:lnTo>
                  <a:lnTo>
                    <a:pt x="9399270" y="57150"/>
                  </a:lnTo>
                  <a:lnTo>
                    <a:pt x="9399270" y="114300"/>
                  </a:lnTo>
                  <a:lnTo>
                    <a:pt x="57150" y="1143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6" name="Freeform 6"/>
          <p:cNvSpPr/>
          <p:nvPr/>
        </p:nvSpPr>
        <p:spPr>
          <a:xfrm>
            <a:off x="11342926" y="-3596759"/>
            <a:ext cx="10538811" cy="5110647"/>
          </a:xfrm>
          <a:custGeom>
            <a:avLst/>
            <a:gdLst/>
            <a:ahLst/>
            <a:cxnLst/>
            <a:rect l="l" t="t" r="r" b="b"/>
            <a:pathLst>
              <a:path w="10538811" h="5110647">
                <a:moveTo>
                  <a:pt x="0" y="0"/>
                </a:moveTo>
                <a:lnTo>
                  <a:pt x="10538811" y="0"/>
                </a:lnTo>
                <a:lnTo>
                  <a:pt x="10538811" y="5110647"/>
                </a:lnTo>
                <a:lnTo>
                  <a:pt x="0" y="51106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6283032" y="-1586869"/>
            <a:ext cx="4009935" cy="4009935"/>
          </a:xfrm>
          <a:custGeom>
            <a:avLst/>
            <a:gdLst/>
            <a:ahLst/>
            <a:cxnLst/>
            <a:rect l="l" t="t" r="r" b="b"/>
            <a:pathLst>
              <a:path w="4009935" h="4009935">
                <a:moveTo>
                  <a:pt x="0" y="0"/>
                </a:moveTo>
                <a:lnTo>
                  <a:pt x="4009935" y="0"/>
                </a:lnTo>
                <a:lnTo>
                  <a:pt x="4009935" y="4009935"/>
                </a:lnTo>
                <a:lnTo>
                  <a:pt x="0" y="400993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575832" y="625185"/>
            <a:ext cx="959812" cy="959812"/>
          </a:xfrm>
          <a:custGeom>
            <a:avLst/>
            <a:gdLst/>
            <a:ahLst/>
            <a:cxnLst/>
            <a:rect l="l" t="t" r="r" b="b"/>
            <a:pathLst>
              <a:path w="959812" h="959812">
                <a:moveTo>
                  <a:pt x="0" y="0"/>
                </a:moveTo>
                <a:lnTo>
                  <a:pt x="959812" y="0"/>
                </a:lnTo>
                <a:lnTo>
                  <a:pt x="959812" y="959812"/>
                </a:lnTo>
                <a:lnTo>
                  <a:pt x="0" y="95981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9144000" y="2327816"/>
            <a:ext cx="8764602" cy="74349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39"/>
              </a:lnSpc>
            </a:pPr>
            <a:r>
              <a:rPr lang="en-US" sz="4674" b="1">
                <a:solidFill>
                  <a:srgbClr val="4D4C4C"/>
                </a:solidFill>
                <a:latin typeface="Helios Bold"/>
                <a:ea typeface="Helios Bold"/>
                <a:cs typeface="Helios Bold"/>
                <a:sym typeface="Helios Bold"/>
              </a:rPr>
              <a:t>1.Colaboración</a:t>
            </a:r>
            <a:r>
              <a:rPr lang="en-US" sz="4674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(Alta asertividad, alta cooperación): Trabajar juntos para encontrar una solución </a:t>
            </a:r>
          </a:p>
          <a:p>
            <a:pPr algn="ctr">
              <a:lnSpc>
                <a:spcPts val="6539"/>
              </a:lnSpc>
            </a:pPr>
            <a:r>
              <a:rPr lang="en-US" sz="4674" b="1">
                <a:solidFill>
                  <a:srgbClr val="4D4C4C"/>
                </a:solidFill>
                <a:latin typeface="Helios Bold"/>
                <a:ea typeface="Helios Bold"/>
                <a:cs typeface="Helios Bold"/>
                <a:sym typeface="Helios Bold"/>
              </a:rPr>
              <a:t>2.Competencia</a:t>
            </a:r>
            <a:r>
              <a:rPr lang="en-US" sz="4674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(alta asertividad, baja cooperación): Buscar los propios intereses a expensas del otro. </a:t>
            </a:r>
          </a:p>
          <a:p>
            <a:pPr algn="ctr">
              <a:lnSpc>
                <a:spcPts val="6543"/>
              </a:lnSpc>
            </a:pPr>
            <a:r>
              <a:rPr lang="en-US" sz="4674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27937" y="-853806"/>
            <a:ext cx="9754024" cy="11836639"/>
          </a:xfrm>
          <a:custGeom>
            <a:avLst/>
            <a:gdLst/>
            <a:ahLst/>
            <a:cxnLst/>
            <a:rect l="l" t="t" r="r" b="b"/>
            <a:pathLst>
              <a:path w="9754024" h="11836639">
                <a:moveTo>
                  <a:pt x="0" y="0"/>
                </a:moveTo>
                <a:lnTo>
                  <a:pt x="9754025" y="0"/>
                </a:lnTo>
                <a:lnTo>
                  <a:pt x="9754025" y="11836639"/>
                </a:lnTo>
                <a:lnTo>
                  <a:pt x="0" y="118366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59959" y="752970"/>
            <a:ext cx="7559887" cy="8781060"/>
            <a:chOff x="0" y="0"/>
            <a:chExt cx="10079850" cy="11708080"/>
          </a:xfrm>
        </p:grpSpPr>
        <p:sp>
          <p:nvSpPr>
            <p:cNvPr id="4" name="Freeform 4"/>
            <p:cNvSpPr/>
            <p:nvPr/>
          </p:nvSpPr>
          <p:spPr>
            <a:xfrm>
              <a:off x="57150" y="57150"/>
              <a:ext cx="9342120" cy="10970260"/>
            </a:xfrm>
            <a:custGeom>
              <a:avLst/>
              <a:gdLst/>
              <a:ahLst/>
              <a:cxnLst/>
              <a:rect l="l" t="t" r="r" b="b"/>
              <a:pathLst>
                <a:path w="9342120" h="10970260">
                  <a:moveTo>
                    <a:pt x="0" y="0"/>
                  </a:moveTo>
                  <a:lnTo>
                    <a:pt x="9342120" y="0"/>
                  </a:lnTo>
                  <a:lnTo>
                    <a:pt x="9342120" y="10970260"/>
                  </a:lnTo>
                  <a:lnTo>
                    <a:pt x="0" y="10970260"/>
                  </a:lnTo>
                  <a:close/>
                </a:path>
              </a:pathLst>
            </a:custGeom>
            <a:blipFill>
              <a:blip r:embed="rId4"/>
              <a:stretch>
                <a:fillRect l="-20993" r="-20993" b="-15019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9456420" cy="11084560"/>
            </a:xfrm>
            <a:custGeom>
              <a:avLst/>
              <a:gdLst/>
              <a:ahLst/>
              <a:cxnLst/>
              <a:rect l="l" t="t" r="r" b="b"/>
              <a:pathLst>
                <a:path w="9456420" h="11084560">
                  <a:moveTo>
                    <a:pt x="57150" y="0"/>
                  </a:moveTo>
                  <a:lnTo>
                    <a:pt x="9399270" y="0"/>
                  </a:lnTo>
                  <a:cubicBezTo>
                    <a:pt x="9430893" y="0"/>
                    <a:pt x="9456420" y="25527"/>
                    <a:pt x="9456420" y="57150"/>
                  </a:cubicBezTo>
                  <a:lnTo>
                    <a:pt x="9456420" y="11027410"/>
                  </a:lnTo>
                  <a:cubicBezTo>
                    <a:pt x="9456420" y="11059033"/>
                    <a:pt x="9430893" y="11084560"/>
                    <a:pt x="9399270" y="11084560"/>
                  </a:cubicBezTo>
                  <a:lnTo>
                    <a:pt x="57150" y="11084560"/>
                  </a:lnTo>
                  <a:cubicBezTo>
                    <a:pt x="25527" y="11084560"/>
                    <a:pt x="0" y="11059033"/>
                    <a:pt x="0" y="11027410"/>
                  </a:cubicBezTo>
                  <a:lnTo>
                    <a:pt x="0" y="57150"/>
                  </a:lnTo>
                  <a:cubicBezTo>
                    <a:pt x="0" y="25527"/>
                    <a:pt x="25527" y="0"/>
                    <a:pt x="57150" y="0"/>
                  </a:cubicBezTo>
                  <a:moveTo>
                    <a:pt x="57150" y="114300"/>
                  </a:moveTo>
                  <a:lnTo>
                    <a:pt x="57150" y="57150"/>
                  </a:lnTo>
                  <a:lnTo>
                    <a:pt x="114300" y="57150"/>
                  </a:lnTo>
                  <a:lnTo>
                    <a:pt x="114300" y="11027410"/>
                  </a:lnTo>
                  <a:lnTo>
                    <a:pt x="57150" y="11027410"/>
                  </a:lnTo>
                  <a:lnTo>
                    <a:pt x="57150" y="10970260"/>
                  </a:lnTo>
                  <a:lnTo>
                    <a:pt x="9399270" y="10970260"/>
                  </a:lnTo>
                  <a:lnTo>
                    <a:pt x="9399270" y="11027410"/>
                  </a:lnTo>
                  <a:lnTo>
                    <a:pt x="9342120" y="11027410"/>
                  </a:lnTo>
                  <a:lnTo>
                    <a:pt x="9342120" y="57150"/>
                  </a:lnTo>
                  <a:lnTo>
                    <a:pt x="9399270" y="57150"/>
                  </a:lnTo>
                  <a:lnTo>
                    <a:pt x="9399270" y="114300"/>
                  </a:lnTo>
                  <a:lnTo>
                    <a:pt x="57150" y="1143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6" name="Freeform 6"/>
          <p:cNvSpPr/>
          <p:nvPr/>
        </p:nvSpPr>
        <p:spPr>
          <a:xfrm>
            <a:off x="11342926" y="-3596759"/>
            <a:ext cx="10538811" cy="5110647"/>
          </a:xfrm>
          <a:custGeom>
            <a:avLst/>
            <a:gdLst/>
            <a:ahLst/>
            <a:cxnLst/>
            <a:rect l="l" t="t" r="r" b="b"/>
            <a:pathLst>
              <a:path w="10538811" h="5110647">
                <a:moveTo>
                  <a:pt x="0" y="0"/>
                </a:moveTo>
                <a:lnTo>
                  <a:pt x="10538811" y="0"/>
                </a:lnTo>
                <a:lnTo>
                  <a:pt x="10538811" y="5110647"/>
                </a:lnTo>
                <a:lnTo>
                  <a:pt x="0" y="51106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6283032" y="-1586869"/>
            <a:ext cx="4009935" cy="4009935"/>
          </a:xfrm>
          <a:custGeom>
            <a:avLst/>
            <a:gdLst/>
            <a:ahLst/>
            <a:cxnLst/>
            <a:rect l="l" t="t" r="r" b="b"/>
            <a:pathLst>
              <a:path w="4009935" h="4009935">
                <a:moveTo>
                  <a:pt x="0" y="0"/>
                </a:moveTo>
                <a:lnTo>
                  <a:pt x="4009935" y="0"/>
                </a:lnTo>
                <a:lnTo>
                  <a:pt x="4009935" y="4009935"/>
                </a:lnTo>
                <a:lnTo>
                  <a:pt x="0" y="400993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575832" y="625185"/>
            <a:ext cx="959812" cy="959812"/>
          </a:xfrm>
          <a:custGeom>
            <a:avLst/>
            <a:gdLst/>
            <a:ahLst/>
            <a:cxnLst/>
            <a:rect l="l" t="t" r="r" b="b"/>
            <a:pathLst>
              <a:path w="959812" h="959812">
                <a:moveTo>
                  <a:pt x="0" y="0"/>
                </a:moveTo>
                <a:lnTo>
                  <a:pt x="959812" y="0"/>
                </a:lnTo>
                <a:lnTo>
                  <a:pt x="959812" y="959812"/>
                </a:lnTo>
                <a:lnTo>
                  <a:pt x="0" y="95981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9121671" y="1800996"/>
            <a:ext cx="8908322" cy="8263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58"/>
              </a:lnSpc>
            </a:pPr>
            <a:r>
              <a:rPr lang="en-US" sz="4688" b="1">
                <a:solidFill>
                  <a:srgbClr val="4D4C4C"/>
                </a:solidFill>
                <a:latin typeface="Helios Bold"/>
                <a:ea typeface="Helios Bold"/>
                <a:cs typeface="Helios Bold"/>
                <a:sym typeface="Helios Bold"/>
              </a:rPr>
              <a:t>3.Evitación </a:t>
            </a:r>
            <a:r>
              <a:rPr lang="en-US" sz="4688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(Baja asertividad, baja cooperación): Ignorar el conflicto y esperar que mejore con el tiempo. </a:t>
            </a:r>
          </a:p>
          <a:p>
            <a:pPr algn="ctr">
              <a:lnSpc>
                <a:spcPts val="6558"/>
              </a:lnSpc>
            </a:pPr>
            <a:r>
              <a:rPr lang="en-US" sz="4688" b="1">
                <a:solidFill>
                  <a:srgbClr val="4D4C4C"/>
                </a:solidFill>
                <a:latin typeface="Helios Bold"/>
                <a:ea typeface="Helios Bold"/>
                <a:cs typeface="Helios Bold"/>
                <a:sym typeface="Helios Bold"/>
              </a:rPr>
              <a:t>4.Acomodación </a:t>
            </a:r>
            <a:r>
              <a:rPr lang="en-US" sz="4688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(Baja asertividad, alta cooperación): Descuidar las propias preocupaciones para satisfacer las del otro. </a:t>
            </a:r>
          </a:p>
          <a:p>
            <a:pPr algn="ctr">
              <a:lnSpc>
                <a:spcPts val="6563"/>
              </a:lnSpc>
            </a:pPr>
            <a:endParaRPr lang="en-US" sz="4688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27937" y="-853806"/>
            <a:ext cx="9754024" cy="11836639"/>
          </a:xfrm>
          <a:custGeom>
            <a:avLst/>
            <a:gdLst/>
            <a:ahLst/>
            <a:cxnLst/>
            <a:rect l="l" t="t" r="r" b="b"/>
            <a:pathLst>
              <a:path w="9754024" h="11836639">
                <a:moveTo>
                  <a:pt x="0" y="0"/>
                </a:moveTo>
                <a:lnTo>
                  <a:pt x="9754025" y="0"/>
                </a:lnTo>
                <a:lnTo>
                  <a:pt x="9754025" y="11836639"/>
                </a:lnTo>
                <a:lnTo>
                  <a:pt x="0" y="118366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59959" y="752970"/>
            <a:ext cx="7559887" cy="8781060"/>
            <a:chOff x="0" y="0"/>
            <a:chExt cx="10079850" cy="11708080"/>
          </a:xfrm>
        </p:grpSpPr>
        <p:sp>
          <p:nvSpPr>
            <p:cNvPr id="4" name="Freeform 4"/>
            <p:cNvSpPr/>
            <p:nvPr/>
          </p:nvSpPr>
          <p:spPr>
            <a:xfrm>
              <a:off x="57150" y="57150"/>
              <a:ext cx="9342120" cy="10970260"/>
            </a:xfrm>
            <a:custGeom>
              <a:avLst/>
              <a:gdLst/>
              <a:ahLst/>
              <a:cxnLst/>
              <a:rect l="l" t="t" r="r" b="b"/>
              <a:pathLst>
                <a:path w="9342120" h="10970260">
                  <a:moveTo>
                    <a:pt x="0" y="0"/>
                  </a:moveTo>
                  <a:lnTo>
                    <a:pt x="9342120" y="0"/>
                  </a:lnTo>
                  <a:lnTo>
                    <a:pt x="9342120" y="10970260"/>
                  </a:lnTo>
                  <a:lnTo>
                    <a:pt x="0" y="10970260"/>
                  </a:lnTo>
                  <a:close/>
                </a:path>
              </a:pathLst>
            </a:custGeom>
            <a:blipFill>
              <a:blip r:embed="rId4"/>
              <a:stretch>
                <a:fillRect l="-20993" r="-20993" b="-15019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9456420" cy="11084560"/>
            </a:xfrm>
            <a:custGeom>
              <a:avLst/>
              <a:gdLst/>
              <a:ahLst/>
              <a:cxnLst/>
              <a:rect l="l" t="t" r="r" b="b"/>
              <a:pathLst>
                <a:path w="9456420" h="11084560">
                  <a:moveTo>
                    <a:pt x="57150" y="0"/>
                  </a:moveTo>
                  <a:lnTo>
                    <a:pt x="9399270" y="0"/>
                  </a:lnTo>
                  <a:cubicBezTo>
                    <a:pt x="9430893" y="0"/>
                    <a:pt x="9456420" y="25527"/>
                    <a:pt x="9456420" y="57150"/>
                  </a:cubicBezTo>
                  <a:lnTo>
                    <a:pt x="9456420" y="11027410"/>
                  </a:lnTo>
                  <a:cubicBezTo>
                    <a:pt x="9456420" y="11059033"/>
                    <a:pt x="9430893" y="11084560"/>
                    <a:pt x="9399270" y="11084560"/>
                  </a:cubicBezTo>
                  <a:lnTo>
                    <a:pt x="57150" y="11084560"/>
                  </a:lnTo>
                  <a:cubicBezTo>
                    <a:pt x="25527" y="11084560"/>
                    <a:pt x="0" y="11059033"/>
                    <a:pt x="0" y="11027410"/>
                  </a:cubicBezTo>
                  <a:lnTo>
                    <a:pt x="0" y="57150"/>
                  </a:lnTo>
                  <a:cubicBezTo>
                    <a:pt x="0" y="25527"/>
                    <a:pt x="25527" y="0"/>
                    <a:pt x="57150" y="0"/>
                  </a:cubicBezTo>
                  <a:moveTo>
                    <a:pt x="57150" y="114300"/>
                  </a:moveTo>
                  <a:lnTo>
                    <a:pt x="57150" y="57150"/>
                  </a:lnTo>
                  <a:lnTo>
                    <a:pt x="114300" y="57150"/>
                  </a:lnTo>
                  <a:lnTo>
                    <a:pt x="114300" y="11027410"/>
                  </a:lnTo>
                  <a:lnTo>
                    <a:pt x="57150" y="11027410"/>
                  </a:lnTo>
                  <a:lnTo>
                    <a:pt x="57150" y="10970260"/>
                  </a:lnTo>
                  <a:lnTo>
                    <a:pt x="9399270" y="10970260"/>
                  </a:lnTo>
                  <a:lnTo>
                    <a:pt x="9399270" y="11027410"/>
                  </a:lnTo>
                  <a:lnTo>
                    <a:pt x="9342120" y="11027410"/>
                  </a:lnTo>
                  <a:lnTo>
                    <a:pt x="9342120" y="57150"/>
                  </a:lnTo>
                  <a:lnTo>
                    <a:pt x="9399270" y="57150"/>
                  </a:lnTo>
                  <a:lnTo>
                    <a:pt x="9399270" y="114300"/>
                  </a:lnTo>
                  <a:lnTo>
                    <a:pt x="57150" y="1143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6" name="Freeform 6"/>
          <p:cNvSpPr/>
          <p:nvPr/>
        </p:nvSpPr>
        <p:spPr>
          <a:xfrm>
            <a:off x="11342926" y="-3596759"/>
            <a:ext cx="10538811" cy="5110647"/>
          </a:xfrm>
          <a:custGeom>
            <a:avLst/>
            <a:gdLst/>
            <a:ahLst/>
            <a:cxnLst/>
            <a:rect l="l" t="t" r="r" b="b"/>
            <a:pathLst>
              <a:path w="10538811" h="5110647">
                <a:moveTo>
                  <a:pt x="0" y="0"/>
                </a:moveTo>
                <a:lnTo>
                  <a:pt x="10538811" y="0"/>
                </a:lnTo>
                <a:lnTo>
                  <a:pt x="10538811" y="5110647"/>
                </a:lnTo>
                <a:lnTo>
                  <a:pt x="0" y="51106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6283032" y="-1586869"/>
            <a:ext cx="4009935" cy="4009935"/>
          </a:xfrm>
          <a:custGeom>
            <a:avLst/>
            <a:gdLst/>
            <a:ahLst/>
            <a:cxnLst/>
            <a:rect l="l" t="t" r="r" b="b"/>
            <a:pathLst>
              <a:path w="4009935" h="4009935">
                <a:moveTo>
                  <a:pt x="0" y="0"/>
                </a:moveTo>
                <a:lnTo>
                  <a:pt x="4009935" y="0"/>
                </a:lnTo>
                <a:lnTo>
                  <a:pt x="4009935" y="4009935"/>
                </a:lnTo>
                <a:lnTo>
                  <a:pt x="0" y="400993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575832" y="625185"/>
            <a:ext cx="959812" cy="959812"/>
          </a:xfrm>
          <a:custGeom>
            <a:avLst/>
            <a:gdLst/>
            <a:ahLst/>
            <a:cxnLst/>
            <a:rect l="l" t="t" r="r" b="b"/>
            <a:pathLst>
              <a:path w="959812" h="959812">
                <a:moveTo>
                  <a:pt x="0" y="0"/>
                </a:moveTo>
                <a:lnTo>
                  <a:pt x="959812" y="0"/>
                </a:lnTo>
                <a:lnTo>
                  <a:pt x="959812" y="959812"/>
                </a:lnTo>
                <a:lnTo>
                  <a:pt x="0" y="95981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9144000" y="2969250"/>
            <a:ext cx="8908322" cy="5777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58"/>
              </a:lnSpc>
            </a:pPr>
            <a:r>
              <a:rPr lang="en-US" sz="4688" b="1">
                <a:solidFill>
                  <a:srgbClr val="4D4C4C"/>
                </a:solidFill>
                <a:latin typeface="Helios Bold"/>
                <a:ea typeface="Helios Bold"/>
                <a:cs typeface="Helios Bold"/>
                <a:sym typeface="Helios Bold"/>
              </a:rPr>
              <a:t>5.Compromiso</a:t>
            </a:r>
            <a:r>
              <a:rPr lang="en-US" sz="4688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(asertividad moderada, cooperación moderada): un punto medio sólido, negociar una solución mutuamente aceptable para ambas partes. </a:t>
            </a:r>
          </a:p>
          <a:p>
            <a:pPr algn="ctr">
              <a:lnSpc>
                <a:spcPts val="6563"/>
              </a:lnSpc>
            </a:pPr>
            <a:endParaRPr lang="en-US" sz="4688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85838" y="966788"/>
            <a:ext cx="16316325" cy="85725"/>
            <a:chOff x="0" y="0"/>
            <a:chExt cx="21755100" cy="114300"/>
          </a:xfrm>
        </p:grpSpPr>
        <p:sp>
          <p:nvSpPr>
            <p:cNvPr id="3" name="Freeform 3"/>
            <p:cNvSpPr/>
            <p:nvPr/>
          </p:nvSpPr>
          <p:spPr>
            <a:xfrm>
              <a:off x="57150" y="0"/>
              <a:ext cx="21640800" cy="114300"/>
            </a:xfrm>
            <a:custGeom>
              <a:avLst/>
              <a:gdLst/>
              <a:ahLst/>
              <a:cxnLst/>
              <a:rect l="l" t="t" r="r" b="b"/>
              <a:pathLst>
                <a:path w="21640800" h="114300">
                  <a:moveTo>
                    <a:pt x="0" y="0"/>
                  </a:moveTo>
                  <a:lnTo>
                    <a:pt x="21640800" y="0"/>
                  </a:lnTo>
                  <a:lnTo>
                    <a:pt x="21640800" y="114300"/>
                  </a:lnTo>
                  <a:lnTo>
                    <a:pt x="0" y="114300"/>
                  </a:lnTo>
                  <a:close/>
                </a:path>
              </a:pathLst>
            </a:custGeom>
            <a:solidFill>
              <a:srgbClr val="CC007E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1028700" y="1148166"/>
            <a:ext cx="415561" cy="416318"/>
          </a:xfrm>
          <a:custGeom>
            <a:avLst/>
            <a:gdLst/>
            <a:ahLst/>
            <a:cxnLst/>
            <a:rect l="l" t="t" r="r" b="b"/>
            <a:pathLst>
              <a:path w="415561" h="416318">
                <a:moveTo>
                  <a:pt x="0" y="0"/>
                </a:moveTo>
                <a:lnTo>
                  <a:pt x="415561" y="0"/>
                </a:lnTo>
                <a:lnTo>
                  <a:pt x="415561" y="416318"/>
                </a:lnTo>
                <a:lnTo>
                  <a:pt x="0" y="4163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1" r="-91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1347969" y="4344227"/>
            <a:ext cx="4364048" cy="8544022"/>
          </a:xfrm>
          <a:custGeom>
            <a:avLst/>
            <a:gdLst/>
            <a:ahLst/>
            <a:cxnLst/>
            <a:rect l="l" t="t" r="r" b="b"/>
            <a:pathLst>
              <a:path w="4364048" h="8544022">
                <a:moveTo>
                  <a:pt x="0" y="0"/>
                </a:moveTo>
                <a:lnTo>
                  <a:pt x="4364048" y="0"/>
                </a:lnTo>
                <a:lnTo>
                  <a:pt x="4364048" y="8544023"/>
                </a:lnTo>
                <a:lnTo>
                  <a:pt x="0" y="85440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083681" y="2945296"/>
            <a:ext cx="9198355" cy="5110647"/>
          </a:xfrm>
          <a:custGeom>
            <a:avLst/>
            <a:gdLst/>
            <a:ahLst/>
            <a:cxnLst/>
            <a:rect l="l" t="t" r="r" b="b"/>
            <a:pathLst>
              <a:path w="9198355" h="5110647">
                <a:moveTo>
                  <a:pt x="0" y="0"/>
                </a:moveTo>
                <a:lnTo>
                  <a:pt x="9198354" y="0"/>
                </a:lnTo>
                <a:lnTo>
                  <a:pt x="9198354" y="5110647"/>
                </a:lnTo>
                <a:lnTo>
                  <a:pt x="0" y="511064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636262" y="4263235"/>
            <a:ext cx="15015477" cy="2694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942"/>
              </a:lnSpc>
            </a:pPr>
            <a:r>
              <a:rPr lang="en-US" sz="14244" b="1" spc="-470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GRACIAS</a:t>
            </a:r>
          </a:p>
        </p:txBody>
      </p:sp>
      <p:sp>
        <p:nvSpPr>
          <p:cNvPr id="8" name="Freeform 8"/>
          <p:cNvSpPr/>
          <p:nvPr/>
        </p:nvSpPr>
        <p:spPr>
          <a:xfrm>
            <a:off x="15833756" y="2470673"/>
            <a:ext cx="959812" cy="959812"/>
          </a:xfrm>
          <a:custGeom>
            <a:avLst/>
            <a:gdLst/>
            <a:ahLst/>
            <a:cxnLst/>
            <a:rect l="l" t="t" r="r" b="b"/>
            <a:pathLst>
              <a:path w="959812" h="959812">
                <a:moveTo>
                  <a:pt x="0" y="0"/>
                </a:moveTo>
                <a:lnTo>
                  <a:pt x="959812" y="0"/>
                </a:lnTo>
                <a:lnTo>
                  <a:pt x="959812" y="959812"/>
                </a:lnTo>
                <a:lnTo>
                  <a:pt x="0" y="95981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985838" y="9258300"/>
            <a:ext cx="16316325" cy="85725"/>
            <a:chOff x="0" y="0"/>
            <a:chExt cx="21755100" cy="114300"/>
          </a:xfrm>
        </p:grpSpPr>
        <p:sp>
          <p:nvSpPr>
            <p:cNvPr id="10" name="Freeform 10"/>
            <p:cNvSpPr/>
            <p:nvPr/>
          </p:nvSpPr>
          <p:spPr>
            <a:xfrm>
              <a:off x="57150" y="0"/>
              <a:ext cx="21640800" cy="114300"/>
            </a:xfrm>
            <a:custGeom>
              <a:avLst/>
              <a:gdLst/>
              <a:ahLst/>
              <a:cxnLst/>
              <a:rect l="l" t="t" r="r" b="b"/>
              <a:pathLst>
                <a:path w="21640800" h="114300">
                  <a:moveTo>
                    <a:pt x="0" y="0"/>
                  </a:moveTo>
                  <a:lnTo>
                    <a:pt x="21640800" y="0"/>
                  </a:lnTo>
                  <a:lnTo>
                    <a:pt x="21640800" y="114300"/>
                  </a:lnTo>
                  <a:lnTo>
                    <a:pt x="0" y="114300"/>
                  </a:lnTo>
                  <a:close/>
                </a:path>
              </a:pathLst>
            </a:custGeom>
            <a:solidFill>
              <a:srgbClr val="CC007E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3530669" y="3729356"/>
            <a:ext cx="10849341" cy="14522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80"/>
              </a:lnSpc>
            </a:pPr>
            <a:r>
              <a:rPr lang="en-US" sz="7700">
                <a:solidFill>
                  <a:srgbClr val="FF1FA9"/>
                </a:solidFill>
                <a:latin typeface="Borel"/>
                <a:ea typeface="Borel"/>
                <a:cs typeface="Borel"/>
                <a:sym typeface="Borel"/>
              </a:rPr>
              <a:t>Muchas</a:t>
            </a:r>
          </a:p>
        </p:txBody>
      </p:sp>
      <p:sp>
        <p:nvSpPr>
          <p:cNvPr id="12" name="Freeform 12"/>
          <p:cNvSpPr/>
          <p:nvPr/>
        </p:nvSpPr>
        <p:spPr>
          <a:xfrm>
            <a:off x="-1394858" y="3574259"/>
            <a:ext cx="2789715" cy="2789715"/>
          </a:xfrm>
          <a:custGeom>
            <a:avLst/>
            <a:gdLst/>
            <a:ahLst/>
            <a:cxnLst/>
            <a:rect l="l" t="t" r="r" b="b"/>
            <a:pathLst>
              <a:path w="2789715" h="2789715">
                <a:moveTo>
                  <a:pt x="0" y="0"/>
                </a:moveTo>
                <a:lnTo>
                  <a:pt x="2789715" y="0"/>
                </a:lnTo>
                <a:lnTo>
                  <a:pt x="2789715" y="2789715"/>
                </a:lnTo>
                <a:lnTo>
                  <a:pt x="0" y="278971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28700" y="6174871"/>
            <a:ext cx="1072795" cy="1072795"/>
          </a:xfrm>
          <a:custGeom>
            <a:avLst/>
            <a:gdLst/>
            <a:ahLst/>
            <a:cxnLst/>
            <a:rect l="l" t="t" r="r" b="b"/>
            <a:pathLst>
              <a:path w="1072795" h="1072795">
                <a:moveTo>
                  <a:pt x="0" y="0"/>
                </a:moveTo>
                <a:lnTo>
                  <a:pt x="1072795" y="0"/>
                </a:lnTo>
                <a:lnTo>
                  <a:pt x="1072795" y="1072795"/>
                </a:lnTo>
                <a:lnTo>
                  <a:pt x="0" y="107279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7114003" y="2179401"/>
            <a:ext cx="2789715" cy="2789715"/>
          </a:xfrm>
          <a:custGeom>
            <a:avLst/>
            <a:gdLst/>
            <a:ahLst/>
            <a:cxnLst/>
            <a:rect l="l" t="t" r="r" b="b"/>
            <a:pathLst>
              <a:path w="2789715" h="2789715">
                <a:moveTo>
                  <a:pt x="0" y="0"/>
                </a:moveTo>
                <a:lnTo>
                  <a:pt x="2789715" y="0"/>
                </a:lnTo>
                <a:lnTo>
                  <a:pt x="2789715" y="2789715"/>
                </a:lnTo>
                <a:lnTo>
                  <a:pt x="0" y="278971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6793568" y="8694706"/>
            <a:ext cx="415561" cy="416318"/>
          </a:xfrm>
          <a:custGeom>
            <a:avLst/>
            <a:gdLst/>
            <a:ahLst/>
            <a:cxnLst/>
            <a:rect l="l" t="t" r="r" b="b"/>
            <a:pathLst>
              <a:path w="415561" h="416318">
                <a:moveTo>
                  <a:pt x="0" y="0"/>
                </a:moveTo>
                <a:lnTo>
                  <a:pt x="415561" y="0"/>
                </a:lnTo>
                <a:lnTo>
                  <a:pt x="415561" y="416318"/>
                </a:lnTo>
                <a:lnTo>
                  <a:pt x="0" y="4163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91" r="-91"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506918" y="8424265"/>
            <a:ext cx="4326365" cy="4326365"/>
          </a:xfrm>
          <a:custGeom>
            <a:avLst/>
            <a:gdLst/>
            <a:ahLst/>
            <a:cxnLst/>
            <a:rect l="l" t="t" r="r" b="b"/>
            <a:pathLst>
              <a:path w="4326365" h="4326365">
                <a:moveTo>
                  <a:pt x="0" y="0"/>
                </a:moveTo>
                <a:lnTo>
                  <a:pt x="4326365" y="0"/>
                </a:lnTo>
                <a:lnTo>
                  <a:pt x="4326365" y="4326365"/>
                </a:lnTo>
                <a:lnTo>
                  <a:pt x="0" y="43263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064060" y="0"/>
            <a:ext cx="8653138" cy="10287000"/>
          </a:xfrm>
          <a:custGeom>
            <a:avLst/>
            <a:gdLst/>
            <a:ahLst/>
            <a:cxnLst/>
            <a:rect l="l" t="t" r="r" b="b"/>
            <a:pathLst>
              <a:path w="8653138" h="10287000">
                <a:moveTo>
                  <a:pt x="0" y="0"/>
                </a:moveTo>
                <a:lnTo>
                  <a:pt x="8653138" y="0"/>
                </a:lnTo>
                <a:lnTo>
                  <a:pt x="865313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887390" y="782059"/>
            <a:ext cx="7231193" cy="8722882"/>
            <a:chOff x="0" y="0"/>
            <a:chExt cx="9641591" cy="11630509"/>
          </a:xfrm>
        </p:grpSpPr>
        <p:sp>
          <p:nvSpPr>
            <p:cNvPr id="5" name="Freeform 5"/>
            <p:cNvSpPr/>
            <p:nvPr/>
          </p:nvSpPr>
          <p:spPr>
            <a:xfrm>
              <a:off x="53639" y="57150"/>
              <a:ext cx="9024333" cy="10972800"/>
            </a:xfrm>
            <a:custGeom>
              <a:avLst/>
              <a:gdLst/>
              <a:ahLst/>
              <a:cxnLst/>
              <a:rect l="l" t="t" r="r" b="b"/>
              <a:pathLst>
                <a:path w="9024333" h="10972800">
                  <a:moveTo>
                    <a:pt x="0" y="0"/>
                  </a:moveTo>
                  <a:lnTo>
                    <a:pt x="9024333" y="0"/>
                  </a:lnTo>
                  <a:lnTo>
                    <a:pt x="9024333" y="10972800"/>
                  </a:lnTo>
                  <a:lnTo>
                    <a:pt x="0" y="10972800"/>
                  </a:lnTo>
                  <a:close/>
                </a:path>
              </a:pathLst>
            </a:custGeom>
            <a:blipFill>
              <a:blip r:embed="rId6"/>
              <a:stretch>
                <a:fillRect l="-11766" t="-1596" r="-11766"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9131612" cy="11087100"/>
            </a:xfrm>
            <a:custGeom>
              <a:avLst/>
              <a:gdLst/>
              <a:ahLst/>
              <a:cxnLst/>
              <a:rect l="l" t="t" r="r" b="b"/>
              <a:pathLst>
                <a:path w="9131612" h="11087100">
                  <a:moveTo>
                    <a:pt x="53639" y="0"/>
                  </a:moveTo>
                  <a:lnTo>
                    <a:pt x="9077972" y="0"/>
                  </a:lnTo>
                  <a:cubicBezTo>
                    <a:pt x="9107653" y="0"/>
                    <a:pt x="9131612" y="25527"/>
                    <a:pt x="9131612" y="57150"/>
                  </a:cubicBezTo>
                  <a:lnTo>
                    <a:pt x="9131612" y="11029950"/>
                  </a:lnTo>
                  <a:cubicBezTo>
                    <a:pt x="9131612" y="11061573"/>
                    <a:pt x="9107653" y="11087100"/>
                    <a:pt x="9077972" y="11087100"/>
                  </a:cubicBezTo>
                  <a:lnTo>
                    <a:pt x="53639" y="11087100"/>
                  </a:lnTo>
                  <a:cubicBezTo>
                    <a:pt x="23959" y="11087100"/>
                    <a:pt x="0" y="11061573"/>
                    <a:pt x="0" y="11029950"/>
                  </a:cubicBezTo>
                  <a:lnTo>
                    <a:pt x="0" y="57150"/>
                  </a:lnTo>
                  <a:cubicBezTo>
                    <a:pt x="0" y="25527"/>
                    <a:pt x="23959" y="0"/>
                    <a:pt x="53639" y="0"/>
                  </a:cubicBezTo>
                  <a:moveTo>
                    <a:pt x="53639" y="114300"/>
                  </a:moveTo>
                  <a:lnTo>
                    <a:pt x="53639" y="57150"/>
                  </a:lnTo>
                  <a:lnTo>
                    <a:pt x="107278" y="57150"/>
                  </a:lnTo>
                  <a:lnTo>
                    <a:pt x="107278" y="11029950"/>
                  </a:lnTo>
                  <a:lnTo>
                    <a:pt x="53639" y="11029950"/>
                  </a:lnTo>
                  <a:lnTo>
                    <a:pt x="53639" y="10972800"/>
                  </a:lnTo>
                  <a:lnTo>
                    <a:pt x="9077972" y="10972800"/>
                  </a:lnTo>
                  <a:lnTo>
                    <a:pt x="9077972" y="11029950"/>
                  </a:lnTo>
                  <a:lnTo>
                    <a:pt x="9024334" y="11029950"/>
                  </a:lnTo>
                  <a:lnTo>
                    <a:pt x="9024334" y="57150"/>
                  </a:lnTo>
                  <a:lnTo>
                    <a:pt x="9077972" y="57150"/>
                  </a:lnTo>
                  <a:lnTo>
                    <a:pt x="9077972" y="114300"/>
                  </a:lnTo>
                  <a:lnTo>
                    <a:pt x="53639" y="1143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539824" y="1551905"/>
            <a:ext cx="9235290" cy="9336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4"/>
              </a:lnSpc>
            </a:pPr>
            <a:r>
              <a:rPr lang="en-US" sz="4802" spc="278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Los conflictos deben ser percibidos por las partes; que haya o no un conflicto, </a:t>
            </a:r>
            <a:r>
              <a:rPr lang="en-US" sz="4802" b="1" spc="278">
                <a:solidFill>
                  <a:srgbClr val="4D4C4C"/>
                </a:solidFill>
                <a:latin typeface="Helios Bold"/>
                <a:ea typeface="Helios Bold"/>
                <a:cs typeface="Helios Bold"/>
                <a:sym typeface="Helios Bold"/>
              </a:rPr>
              <a:t>es cuestión de impresiones.</a:t>
            </a:r>
            <a:r>
              <a:rPr lang="en-US" sz="4802" spc="278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Otros aspectos comunes son la oposición o la incompatibilidad y alguna forma de interacción. </a:t>
            </a:r>
          </a:p>
          <a:p>
            <a:pPr algn="ctr">
              <a:lnSpc>
                <a:spcPts val="6724"/>
              </a:lnSpc>
            </a:pPr>
            <a:r>
              <a:rPr lang="en-US" sz="4802" spc="278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 </a:t>
            </a:r>
          </a:p>
          <a:p>
            <a:pPr algn="ctr">
              <a:lnSpc>
                <a:spcPts val="6724"/>
              </a:lnSpc>
            </a:pPr>
            <a:endParaRPr lang="en-US" sz="4802" spc="278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  <a:p>
            <a:pPr algn="ctr">
              <a:lnSpc>
                <a:spcPts val="6725"/>
              </a:lnSpc>
            </a:pPr>
            <a:endParaRPr lang="en-US" sz="4802" spc="278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07912" y="-6641789"/>
            <a:ext cx="20593590" cy="7670489"/>
          </a:xfrm>
          <a:custGeom>
            <a:avLst/>
            <a:gdLst/>
            <a:ahLst/>
            <a:cxnLst/>
            <a:rect l="l" t="t" r="r" b="b"/>
            <a:pathLst>
              <a:path w="20593590" h="7670489">
                <a:moveTo>
                  <a:pt x="0" y="0"/>
                </a:moveTo>
                <a:lnTo>
                  <a:pt x="20593590" y="0"/>
                </a:lnTo>
                <a:lnTo>
                  <a:pt x="20593590" y="7670489"/>
                </a:lnTo>
                <a:lnTo>
                  <a:pt x="0" y="76704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068907" y="9077474"/>
            <a:ext cx="21201429" cy="7670489"/>
          </a:xfrm>
          <a:custGeom>
            <a:avLst/>
            <a:gdLst/>
            <a:ahLst/>
            <a:cxnLst/>
            <a:rect l="l" t="t" r="r" b="b"/>
            <a:pathLst>
              <a:path w="21201429" h="7670489">
                <a:moveTo>
                  <a:pt x="0" y="0"/>
                </a:moveTo>
                <a:lnTo>
                  <a:pt x="21201429" y="0"/>
                </a:lnTo>
                <a:lnTo>
                  <a:pt x="21201429" y="7670489"/>
                </a:lnTo>
                <a:lnTo>
                  <a:pt x="0" y="76704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687809" y="8483977"/>
            <a:ext cx="6249065" cy="1548646"/>
          </a:xfrm>
          <a:custGeom>
            <a:avLst/>
            <a:gdLst/>
            <a:ahLst/>
            <a:cxnLst/>
            <a:rect l="l" t="t" r="r" b="b"/>
            <a:pathLst>
              <a:path w="6249065" h="1548646">
                <a:moveTo>
                  <a:pt x="0" y="0"/>
                </a:moveTo>
                <a:lnTo>
                  <a:pt x="6249064" y="0"/>
                </a:lnTo>
                <a:lnTo>
                  <a:pt x="6249064" y="1548645"/>
                </a:lnTo>
                <a:lnTo>
                  <a:pt x="0" y="15486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1537717" y="3605783"/>
            <a:ext cx="3075434" cy="3075434"/>
          </a:xfrm>
          <a:custGeom>
            <a:avLst/>
            <a:gdLst/>
            <a:ahLst/>
            <a:cxnLst/>
            <a:rect l="l" t="t" r="r" b="b"/>
            <a:pathLst>
              <a:path w="3075434" h="3075434">
                <a:moveTo>
                  <a:pt x="0" y="0"/>
                </a:moveTo>
                <a:lnTo>
                  <a:pt x="3075434" y="0"/>
                </a:lnTo>
                <a:lnTo>
                  <a:pt x="3075434" y="3075434"/>
                </a:lnTo>
                <a:lnTo>
                  <a:pt x="0" y="30754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710243" y="3605783"/>
            <a:ext cx="3075434" cy="3075434"/>
          </a:xfrm>
          <a:custGeom>
            <a:avLst/>
            <a:gdLst/>
            <a:ahLst/>
            <a:cxnLst/>
            <a:rect l="l" t="t" r="r" b="b"/>
            <a:pathLst>
              <a:path w="3075434" h="3075434">
                <a:moveTo>
                  <a:pt x="0" y="0"/>
                </a:moveTo>
                <a:lnTo>
                  <a:pt x="3075434" y="0"/>
                </a:lnTo>
                <a:lnTo>
                  <a:pt x="3075434" y="3075434"/>
                </a:lnTo>
                <a:lnTo>
                  <a:pt x="0" y="30754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308220" y="1494373"/>
            <a:ext cx="1191142" cy="1193312"/>
          </a:xfrm>
          <a:custGeom>
            <a:avLst/>
            <a:gdLst/>
            <a:ahLst/>
            <a:cxnLst/>
            <a:rect l="l" t="t" r="r" b="b"/>
            <a:pathLst>
              <a:path w="1191142" h="1193312">
                <a:moveTo>
                  <a:pt x="0" y="0"/>
                </a:moveTo>
                <a:lnTo>
                  <a:pt x="1191142" y="0"/>
                </a:lnTo>
                <a:lnTo>
                  <a:pt x="1191142" y="1193312"/>
                </a:lnTo>
                <a:lnTo>
                  <a:pt x="0" y="119331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91" r="-91"/>
            </a:stretch>
          </a:blipFill>
        </p:spPr>
      </p:sp>
      <p:sp>
        <p:nvSpPr>
          <p:cNvPr id="8" name="Freeform 8"/>
          <p:cNvSpPr/>
          <p:nvPr/>
        </p:nvSpPr>
        <p:spPr>
          <a:xfrm rot="-10800000">
            <a:off x="15478403" y="1494373"/>
            <a:ext cx="1191142" cy="1193312"/>
          </a:xfrm>
          <a:custGeom>
            <a:avLst/>
            <a:gdLst/>
            <a:ahLst/>
            <a:cxnLst/>
            <a:rect l="l" t="t" r="r" b="b"/>
            <a:pathLst>
              <a:path w="1191142" h="1193312">
                <a:moveTo>
                  <a:pt x="0" y="0"/>
                </a:moveTo>
                <a:lnTo>
                  <a:pt x="1191142" y="0"/>
                </a:lnTo>
                <a:lnTo>
                  <a:pt x="1191142" y="1193312"/>
                </a:lnTo>
                <a:lnTo>
                  <a:pt x="0" y="119331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91" r="-91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3101186" y="1548592"/>
            <a:ext cx="12377217" cy="13848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338"/>
              </a:lnSpc>
            </a:pPr>
            <a:r>
              <a:rPr lang="en-US" sz="8098">
                <a:solidFill>
                  <a:srgbClr val="FF1FA9"/>
                </a:solidFill>
                <a:latin typeface="Borel"/>
                <a:ea typeface="Borel"/>
                <a:cs typeface="Borel"/>
                <a:sym typeface="Borel"/>
              </a:rPr>
              <a:t> Definición operativa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513073" y="2563860"/>
            <a:ext cx="13261853" cy="7850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61"/>
              </a:lnSpc>
            </a:pPr>
            <a:endParaRPr dirty="0"/>
          </a:p>
          <a:p>
            <a:pPr algn="ctr">
              <a:lnSpc>
                <a:spcPts val="6098"/>
              </a:lnSpc>
            </a:pPr>
            <a:r>
              <a:rPr lang="en-US" sz="4355" dirty="0" err="1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Proceso</a:t>
            </a:r>
            <a:r>
              <a:rPr lang="en-US" sz="4355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 que </a:t>
            </a:r>
            <a:r>
              <a:rPr lang="en-US" sz="4355" dirty="0" err="1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comienza</a:t>
            </a:r>
            <a:r>
              <a:rPr lang="en-US" sz="4355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355" dirty="0" err="1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cuando</a:t>
            </a:r>
            <a:r>
              <a:rPr lang="en-US" sz="4355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 una </a:t>
            </a:r>
            <a:r>
              <a:rPr lang="en-US" sz="4355" dirty="0" err="1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parte</a:t>
            </a:r>
            <a:r>
              <a:rPr lang="en-US" sz="4355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355" dirty="0" err="1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percibe</a:t>
            </a:r>
            <a:r>
              <a:rPr lang="en-US" sz="4355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 que </a:t>
            </a:r>
            <a:r>
              <a:rPr lang="en-US" sz="4355" dirty="0" err="1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otra</a:t>
            </a:r>
            <a:r>
              <a:rPr lang="en-US" sz="4355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355" dirty="0" err="1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afectó</a:t>
            </a:r>
            <a:r>
              <a:rPr lang="en-US" sz="4355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 o </a:t>
            </a:r>
            <a:r>
              <a:rPr lang="en-US" sz="4355" dirty="0" err="1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va</a:t>
            </a:r>
            <a:r>
              <a:rPr lang="en-US" sz="4355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 a </a:t>
            </a:r>
            <a:r>
              <a:rPr lang="en-US" sz="4355" dirty="0" err="1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afectar</a:t>
            </a:r>
            <a:r>
              <a:rPr lang="en-US" sz="4355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355" dirty="0" err="1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algo</a:t>
            </a:r>
            <a:r>
              <a:rPr lang="en-US" sz="4355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 que le </a:t>
            </a:r>
            <a:r>
              <a:rPr lang="en-US" sz="4355" dirty="0" err="1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interesa</a:t>
            </a:r>
            <a:r>
              <a:rPr lang="en-US" sz="4355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. </a:t>
            </a:r>
            <a:r>
              <a:rPr lang="en-US" sz="4355" dirty="0" err="1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Abarca</a:t>
            </a:r>
            <a:r>
              <a:rPr lang="en-US" sz="4355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 una </a:t>
            </a:r>
            <a:r>
              <a:rPr lang="en-US" sz="4355" dirty="0" err="1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gama</a:t>
            </a:r>
            <a:r>
              <a:rPr lang="en-US" sz="4355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 extensa de </a:t>
            </a:r>
            <a:r>
              <a:rPr lang="en-US" sz="4355" dirty="0" err="1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situaciones</a:t>
            </a:r>
            <a:r>
              <a:rPr lang="en-US" sz="4355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:</a:t>
            </a:r>
          </a:p>
          <a:p>
            <a:pPr algn="ctr">
              <a:lnSpc>
                <a:spcPts val="6098"/>
              </a:lnSpc>
            </a:pPr>
            <a:r>
              <a:rPr lang="en-US" sz="4355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·</a:t>
            </a:r>
            <a:r>
              <a:rPr lang="en-US" sz="4355" dirty="0" err="1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Incompatibilidad</a:t>
            </a:r>
            <a:r>
              <a:rPr lang="en-US" sz="4355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 de </a:t>
            </a:r>
            <a:r>
              <a:rPr lang="en-US" sz="4355" dirty="0" err="1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metas</a:t>
            </a:r>
            <a:endParaRPr lang="en-US" sz="4355" dirty="0">
              <a:solidFill>
                <a:srgbClr val="000000"/>
              </a:solidFill>
              <a:latin typeface="Helios"/>
              <a:ea typeface="Helios"/>
              <a:cs typeface="Helios"/>
              <a:sym typeface="Helios"/>
            </a:endParaRPr>
          </a:p>
          <a:p>
            <a:pPr algn="ctr">
              <a:lnSpc>
                <a:spcPts val="6098"/>
              </a:lnSpc>
            </a:pPr>
            <a:r>
              <a:rPr lang="en-US" sz="4355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·</a:t>
            </a:r>
            <a:r>
              <a:rPr lang="en-US" sz="4355" dirty="0" err="1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Diferencias</a:t>
            </a:r>
            <a:r>
              <a:rPr lang="en-US" sz="4355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355" dirty="0" err="1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en</a:t>
            </a:r>
            <a:r>
              <a:rPr lang="en-US" sz="4355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 la </a:t>
            </a:r>
            <a:r>
              <a:rPr lang="en-US" sz="4355" dirty="0" err="1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interpretación</a:t>
            </a:r>
            <a:r>
              <a:rPr lang="en-US" sz="4355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 de los </a:t>
            </a:r>
            <a:r>
              <a:rPr lang="en-US" sz="4355" dirty="0" err="1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hechos</a:t>
            </a:r>
            <a:endParaRPr lang="en-US" sz="4355" dirty="0">
              <a:solidFill>
                <a:srgbClr val="000000"/>
              </a:solidFill>
              <a:latin typeface="Helios"/>
              <a:ea typeface="Helios"/>
              <a:cs typeface="Helios"/>
              <a:sym typeface="Helios"/>
            </a:endParaRPr>
          </a:p>
          <a:p>
            <a:pPr algn="ctr">
              <a:lnSpc>
                <a:spcPts val="6098"/>
              </a:lnSpc>
            </a:pPr>
            <a:r>
              <a:rPr lang="en-US" sz="4355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·</a:t>
            </a:r>
            <a:r>
              <a:rPr lang="en-US" sz="4355" dirty="0" err="1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Desacuerdos</a:t>
            </a:r>
            <a:r>
              <a:rPr lang="en-US" sz="4355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355" dirty="0" err="1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sobre</a:t>
            </a:r>
            <a:r>
              <a:rPr lang="en-US" sz="4355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 las </a:t>
            </a:r>
            <a:r>
              <a:rPr lang="en-US" sz="4355" dirty="0" err="1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expectativas</a:t>
            </a:r>
            <a:r>
              <a:rPr lang="en-US" sz="4355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 de </a:t>
            </a:r>
            <a:r>
              <a:rPr lang="en-US" sz="4355" dirty="0" err="1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comportamiento</a:t>
            </a:r>
            <a:r>
              <a:rPr lang="en-US" sz="4355" dirty="0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, etc. </a:t>
            </a:r>
          </a:p>
          <a:p>
            <a:pPr algn="ctr">
              <a:lnSpc>
                <a:spcPts val="5958"/>
              </a:lnSpc>
            </a:pPr>
            <a:endParaRPr lang="en-US" sz="4355" dirty="0">
              <a:solidFill>
                <a:srgbClr val="000000"/>
              </a:solidFill>
              <a:latin typeface="Helios"/>
              <a:ea typeface="Helios"/>
              <a:cs typeface="Helios"/>
              <a:sym typeface="Helios"/>
            </a:endParaRPr>
          </a:p>
          <a:p>
            <a:pPr algn="ctr">
              <a:lnSpc>
                <a:spcPts val="5958"/>
              </a:lnSpc>
            </a:pPr>
            <a:endParaRPr lang="en-US" sz="4355" dirty="0">
              <a:solidFill>
                <a:srgbClr val="000000"/>
              </a:solidFill>
              <a:latin typeface="Helios"/>
              <a:ea typeface="Helios"/>
              <a:cs typeface="Helios"/>
              <a:sym typeface="Helio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506918" y="8424265"/>
            <a:ext cx="4326365" cy="4326365"/>
          </a:xfrm>
          <a:custGeom>
            <a:avLst/>
            <a:gdLst/>
            <a:ahLst/>
            <a:cxnLst/>
            <a:rect l="l" t="t" r="r" b="b"/>
            <a:pathLst>
              <a:path w="4326365" h="4326365">
                <a:moveTo>
                  <a:pt x="0" y="0"/>
                </a:moveTo>
                <a:lnTo>
                  <a:pt x="4326365" y="0"/>
                </a:lnTo>
                <a:lnTo>
                  <a:pt x="4326365" y="4326365"/>
                </a:lnTo>
                <a:lnTo>
                  <a:pt x="0" y="43263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064060" y="0"/>
            <a:ext cx="8653138" cy="10287000"/>
          </a:xfrm>
          <a:custGeom>
            <a:avLst/>
            <a:gdLst/>
            <a:ahLst/>
            <a:cxnLst/>
            <a:rect l="l" t="t" r="r" b="b"/>
            <a:pathLst>
              <a:path w="8653138" h="10287000">
                <a:moveTo>
                  <a:pt x="0" y="0"/>
                </a:moveTo>
                <a:lnTo>
                  <a:pt x="8653138" y="0"/>
                </a:lnTo>
                <a:lnTo>
                  <a:pt x="865313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887390" y="782059"/>
            <a:ext cx="7231193" cy="8722882"/>
            <a:chOff x="0" y="0"/>
            <a:chExt cx="9641591" cy="11630509"/>
          </a:xfrm>
        </p:grpSpPr>
        <p:sp>
          <p:nvSpPr>
            <p:cNvPr id="5" name="Freeform 5"/>
            <p:cNvSpPr/>
            <p:nvPr/>
          </p:nvSpPr>
          <p:spPr>
            <a:xfrm>
              <a:off x="53639" y="57150"/>
              <a:ext cx="9024333" cy="10972800"/>
            </a:xfrm>
            <a:custGeom>
              <a:avLst/>
              <a:gdLst/>
              <a:ahLst/>
              <a:cxnLst/>
              <a:rect l="l" t="t" r="r" b="b"/>
              <a:pathLst>
                <a:path w="9024333" h="10972800">
                  <a:moveTo>
                    <a:pt x="0" y="0"/>
                  </a:moveTo>
                  <a:lnTo>
                    <a:pt x="9024333" y="0"/>
                  </a:lnTo>
                  <a:lnTo>
                    <a:pt x="9024333" y="10972800"/>
                  </a:lnTo>
                  <a:lnTo>
                    <a:pt x="0" y="10972800"/>
                  </a:lnTo>
                  <a:close/>
                </a:path>
              </a:pathLst>
            </a:custGeom>
            <a:blipFill>
              <a:blip r:embed="rId6"/>
              <a:stretch>
                <a:fillRect l="-10795" r="-10795"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9131612" cy="11087100"/>
            </a:xfrm>
            <a:custGeom>
              <a:avLst/>
              <a:gdLst/>
              <a:ahLst/>
              <a:cxnLst/>
              <a:rect l="l" t="t" r="r" b="b"/>
              <a:pathLst>
                <a:path w="9131612" h="11087100">
                  <a:moveTo>
                    <a:pt x="53639" y="0"/>
                  </a:moveTo>
                  <a:lnTo>
                    <a:pt x="9077972" y="0"/>
                  </a:lnTo>
                  <a:cubicBezTo>
                    <a:pt x="9107653" y="0"/>
                    <a:pt x="9131612" y="25527"/>
                    <a:pt x="9131612" y="57150"/>
                  </a:cubicBezTo>
                  <a:lnTo>
                    <a:pt x="9131612" y="11029950"/>
                  </a:lnTo>
                  <a:cubicBezTo>
                    <a:pt x="9131612" y="11061573"/>
                    <a:pt x="9107653" y="11087100"/>
                    <a:pt x="9077972" y="11087100"/>
                  </a:cubicBezTo>
                  <a:lnTo>
                    <a:pt x="53639" y="11087100"/>
                  </a:lnTo>
                  <a:cubicBezTo>
                    <a:pt x="23959" y="11087100"/>
                    <a:pt x="0" y="11061573"/>
                    <a:pt x="0" y="11029950"/>
                  </a:cubicBezTo>
                  <a:lnTo>
                    <a:pt x="0" y="57150"/>
                  </a:lnTo>
                  <a:cubicBezTo>
                    <a:pt x="0" y="25527"/>
                    <a:pt x="23959" y="0"/>
                    <a:pt x="53639" y="0"/>
                  </a:cubicBezTo>
                  <a:moveTo>
                    <a:pt x="53639" y="114300"/>
                  </a:moveTo>
                  <a:lnTo>
                    <a:pt x="53639" y="57150"/>
                  </a:lnTo>
                  <a:lnTo>
                    <a:pt x="107278" y="57150"/>
                  </a:lnTo>
                  <a:lnTo>
                    <a:pt x="107278" y="11029950"/>
                  </a:lnTo>
                  <a:lnTo>
                    <a:pt x="53639" y="11029950"/>
                  </a:lnTo>
                  <a:lnTo>
                    <a:pt x="53639" y="10972800"/>
                  </a:lnTo>
                  <a:lnTo>
                    <a:pt x="9077972" y="10972800"/>
                  </a:lnTo>
                  <a:lnTo>
                    <a:pt x="9077972" y="11029950"/>
                  </a:lnTo>
                  <a:lnTo>
                    <a:pt x="9024334" y="11029950"/>
                  </a:lnTo>
                  <a:lnTo>
                    <a:pt x="9024334" y="57150"/>
                  </a:lnTo>
                  <a:lnTo>
                    <a:pt x="9077972" y="57150"/>
                  </a:lnTo>
                  <a:lnTo>
                    <a:pt x="9077972" y="114300"/>
                  </a:lnTo>
                  <a:lnTo>
                    <a:pt x="53639" y="1143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1410312" y="933450"/>
            <a:ext cx="8115300" cy="8074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45"/>
              </a:lnSpc>
            </a:pPr>
            <a:r>
              <a:rPr lang="en-US" sz="4602" spc="270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Las personas </a:t>
            </a:r>
            <a:r>
              <a:rPr lang="en-US" sz="4602" spc="270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nunca</a:t>
            </a:r>
            <a:r>
              <a:rPr lang="en-US" sz="4602" spc="270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602" spc="270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tienen</a:t>
            </a:r>
            <a:r>
              <a:rPr lang="en-US" sz="4602" spc="270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602" spc="270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intereses</a:t>
            </a:r>
            <a:r>
              <a:rPr lang="en-US" sz="4602" spc="270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y </a:t>
            </a:r>
            <a:r>
              <a:rPr lang="en-US" sz="4602" spc="270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objetivos</a:t>
            </a:r>
            <a:r>
              <a:rPr lang="en-US" sz="4602" spc="270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602" spc="270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idénticos</a:t>
            </a:r>
            <a:r>
              <a:rPr lang="en-US" sz="4602" spc="270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. Las </a:t>
            </a:r>
            <a:r>
              <a:rPr lang="en-US" sz="4602" spc="270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diferencias</a:t>
            </a:r>
            <a:r>
              <a:rPr lang="en-US" sz="4602" spc="270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602" spc="270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personales</a:t>
            </a:r>
            <a:r>
              <a:rPr lang="en-US" sz="4602" spc="270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602" spc="270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siempre</a:t>
            </a:r>
            <a:r>
              <a:rPr lang="en-US" sz="4602" spc="270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602" spc="270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generan</a:t>
            </a:r>
            <a:r>
              <a:rPr lang="en-US" sz="4602" spc="270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602" spc="270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alguna</a:t>
            </a:r>
            <a:r>
              <a:rPr lang="en-US" sz="4602" spc="270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602" spc="270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especie</a:t>
            </a:r>
            <a:r>
              <a:rPr lang="en-US" sz="4602" spc="270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de </a:t>
            </a:r>
            <a:r>
              <a:rPr lang="en-US" sz="4602" spc="270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conflicto</a:t>
            </a:r>
            <a:r>
              <a:rPr lang="en-US" sz="4602" spc="270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. Un </a:t>
            </a:r>
            <a:r>
              <a:rPr lang="en-US" sz="4602" spc="270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aspecto</a:t>
            </a:r>
            <a:r>
              <a:rPr lang="en-US" sz="4602" spc="270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602" spc="270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crítico</a:t>
            </a:r>
            <a:r>
              <a:rPr lang="en-US" sz="4602" spc="270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del </a:t>
            </a:r>
            <a:r>
              <a:rPr lang="en-US" sz="4602" spc="270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área</a:t>
            </a:r>
            <a:r>
              <a:rPr lang="en-US" sz="4602" spc="270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de RRHH es </a:t>
            </a:r>
            <a:r>
              <a:rPr lang="en-US" sz="4602" spc="270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resolverlos</a:t>
            </a:r>
            <a:r>
              <a:rPr lang="en-US" sz="4602" spc="270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dentro de un </a:t>
            </a:r>
            <a:r>
              <a:rPr lang="en-US" sz="4602" spc="270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marco</a:t>
            </a:r>
            <a:r>
              <a:rPr lang="en-US" sz="4602" spc="270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global y de largo </a:t>
            </a:r>
            <a:r>
              <a:rPr lang="en-US" sz="4602" spc="270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plazo</a:t>
            </a:r>
            <a:r>
              <a:rPr lang="en-US" sz="4602" spc="270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506918" y="8424265"/>
            <a:ext cx="4326365" cy="4326365"/>
          </a:xfrm>
          <a:custGeom>
            <a:avLst/>
            <a:gdLst/>
            <a:ahLst/>
            <a:cxnLst/>
            <a:rect l="l" t="t" r="r" b="b"/>
            <a:pathLst>
              <a:path w="4326365" h="4326365">
                <a:moveTo>
                  <a:pt x="0" y="0"/>
                </a:moveTo>
                <a:lnTo>
                  <a:pt x="4326365" y="0"/>
                </a:lnTo>
                <a:lnTo>
                  <a:pt x="4326365" y="4326365"/>
                </a:lnTo>
                <a:lnTo>
                  <a:pt x="0" y="43263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064060" y="0"/>
            <a:ext cx="8653138" cy="10287000"/>
          </a:xfrm>
          <a:custGeom>
            <a:avLst/>
            <a:gdLst/>
            <a:ahLst/>
            <a:cxnLst/>
            <a:rect l="l" t="t" r="r" b="b"/>
            <a:pathLst>
              <a:path w="8653138" h="10287000">
                <a:moveTo>
                  <a:pt x="0" y="0"/>
                </a:moveTo>
                <a:lnTo>
                  <a:pt x="8653138" y="0"/>
                </a:lnTo>
                <a:lnTo>
                  <a:pt x="865313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887390" y="782059"/>
            <a:ext cx="7231193" cy="8722882"/>
            <a:chOff x="0" y="0"/>
            <a:chExt cx="9641591" cy="11630509"/>
          </a:xfrm>
        </p:grpSpPr>
        <p:sp>
          <p:nvSpPr>
            <p:cNvPr id="5" name="Freeform 5"/>
            <p:cNvSpPr/>
            <p:nvPr/>
          </p:nvSpPr>
          <p:spPr>
            <a:xfrm>
              <a:off x="53639" y="57150"/>
              <a:ext cx="9024333" cy="10972800"/>
            </a:xfrm>
            <a:custGeom>
              <a:avLst/>
              <a:gdLst/>
              <a:ahLst/>
              <a:cxnLst/>
              <a:rect l="l" t="t" r="r" b="b"/>
              <a:pathLst>
                <a:path w="9024333" h="10972800">
                  <a:moveTo>
                    <a:pt x="0" y="0"/>
                  </a:moveTo>
                  <a:lnTo>
                    <a:pt x="9024333" y="0"/>
                  </a:lnTo>
                  <a:lnTo>
                    <a:pt x="9024333" y="10972800"/>
                  </a:lnTo>
                  <a:lnTo>
                    <a:pt x="0" y="10972800"/>
                  </a:lnTo>
                  <a:close/>
                </a:path>
              </a:pathLst>
            </a:custGeom>
            <a:blipFill>
              <a:blip r:embed="rId6"/>
              <a:stretch>
                <a:fillRect l="-10795" r="-10795"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9131612" cy="11087100"/>
            </a:xfrm>
            <a:custGeom>
              <a:avLst/>
              <a:gdLst/>
              <a:ahLst/>
              <a:cxnLst/>
              <a:rect l="l" t="t" r="r" b="b"/>
              <a:pathLst>
                <a:path w="9131612" h="11087100">
                  <a:moveTo>
                    <a:pt x="53639" y="0"/>
                  </a:moveTo>
                  <a:lnTo>
                    <a:pt x="9077972" y="0"/>
                  </a:lnTo>
                  <a:cubicBezTo>
                    <a:pt x="9107653" y="0"/>
                    <a:pt x="9131612" y="25527"/>
                    <a:pt x="9131612" y="57150"/>
                  </a:cubicBezTo>
                  <a:lnTo>
                    <a:pt x="9131612" y="11029950"/>
                  </a:lnTo>
                  <a:cubicBezTo>
                    <a:pt x="9131612" y="11061573"/>
                    <a:pt x="9107653" y="11087100"/>
                    <a:pt x="9077972" y="11087100"/>
                  </a:cubicBezTo>
                  <a:lnTo>
                    <a:pt x="53639" y="11087100"/>
                  </a:lnTo>
                  <a:cubicBezTo>
                    <a:pt x="23959" y="11087100"/>
                    <a:pt x="0" y="11061573"/>
                    <a:pt x="0" y="11029950"/>
                  </a:cubicBezTo>
                  <a:lnTo>
                    <a:pt x="0" y="57150"/>
                  </a:lnTo>
                  <a:cubicBezTo>
                    <a:pt x="0" y="25527"/>
                    <a:pt x="23959" y="0"/>
                    <a:pt x="53639" y="0"/>
                  </a:cubicBezTo>
                  <a:moveTo>
                    <a:pt x="53639" y="114300"/>
                  </a:moveTo>
                  <a:lnTo>
                    <a:pt x="53639" y="57150"/>
                  </a:lnTo>
                  <a:lnTo>
                    <a:pt x="107278" y="57150"/>
                  </a:lnTo>
                  <a:lnTo>
                    <a:pt x="107278" y="11029950"/>
                  </a:lnTo>
                  <a:lnTo>
                    <a:pt x="53639" y="11029950"/>
                  </a:lnTo>
                  <a:lnTo>
                    <a:pt x="53639" y="10972800"/>
                  </a:lnTo>
                  <a:lnTo>
                    <a:pt x="9077972" y="10972800"/>
                  </a:lnTo>
                  <a:lnTo>
                    <a:pt x="9077972" y="11029950"/>
                  </a:lnTo>
                  <a:lnTo>
                    <a:pt x="9024334" y="11029950"/>
                  </a:lnTo>
                  <a:lnTo>
                    <a:pt x="9024334" y="57150"/>
                  </a:lnTo>
                  <a:lnTo>
                    <a:pt x="9077972" y="57150"/>
                  </a:lnTo>
                  <a:lnTo>
                    <a:pt x="9077972" y="114300"/>
                  </a:lnTo>
                  <a:lnTo>
                    <a:pt x="53639" y="1143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1028700" y="1183770"/>
            <a:ext cx="8683302" cy="8074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44"/>
              </a:lnSpc>
            </a:pPr>
            <a:r>
              <a:rPr lang="en-US" sz="4602" spc="266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Cuando</a:t>
            </a:r>
            <a:r>
              <a:rPr lang="en-US" sz="4602" spc="266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se </a:t>
            </a:r>
            <a:r>
              <a:rPr lang="en-US" sz="4602" spc="266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solucionan</a:t>
            </a:r>
            <a:r>
              <a:rPr lang="en-US" sz="4602" spc="266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y </a:t>
            </a:r>
            <a:r>
              <a:rPr lang="en-US" sz="4602" spc="266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resuelven</a:t>
            </a:r>
            <a:r>
              <a:rPr lang="en-US" sz="4602" spc="266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bien, </a:t>
            </a:r>
            <a:r>
              <a:rPr lang="en-US" sz="4602" spc="266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permiten</a:t>
            </a:r>
            <a:r>
              <a:rPr lang="en-US" sz="4602" spc="266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602" spc="266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cambios</a:t>
            </a:r>
            <a:r>
              <a:rPr lang="en-US" sz="4602" spc="266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 que </a:t>
            </a:r>
            <a:r>
              <a:rPr lang="en-US" sz="4602" spc="266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propician</a:t>
            </a:r>
            <a:r>
              <a:rPr lang="en-US" sz="4602" spc="266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la </a:t>
            </a:r>
            <a:r>
              <a:rPr lang="en-US" sz="4602" spc="266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innovación</a:t>
            </a:r>
            <a:r>
              <a:rPr lang="en-US" sz="4602" spc="266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.  </a:t>
            </a:r>
          </a:p>
          <a:p>
            <a:pPr algn="ctr">
              <a:lnSpc>
                <a:spcPts val="6445"/>
              </a:lnSpc>
            </a:pPr>
            <a:r>
              <a:rPr lang="en-US" sz="4602" spc="270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Cuando</a:t>
            </a:r>
            <a:r>
              <a:rPr lang="en-US" sz="4602" spc="270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no se </a:t>
            </a:r>
            <a:r>
              <a:rPr lang="en-US" sz="4602" spc="270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resuelven</a:t>
            </a:r>
            <a:r>
              <a:rPr lang="en-US" sz="4602" spc="270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bien </a:t>
            </a:r>
            <a:r>
              <a:rPr lang="en-US" sz="4602" spc="270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producen</a:t>
            </a:r>
            <a:r>
              <a:rPr lang="en-US" sz="4602" spc="270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un </a:t>
            </a:r>
            <a:r>
              <a:rPr lang="en-US" sz="4602" spc="270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enfrentamiento</a:t>
            </a:r>
            <a:r>
              <a:rPr lang="en-US" sz="4602" spc="270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entre la </a:t>
            </a:r>
            <a:r>
              <a:rPr lang="en-US" sz="4602" spc="270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organización</a:t>
            </a:r>
            <a:r>
              <a:rPr lang="en-US" sz="4602" spc="270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y sus </a:t>
            </a:r>
            <a:r>
              <a:rPr lang="en-US" sz="4602" spc="270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miembros</a:t>
            </a:r>
            <a:r>
              <a:rPr lang="en-US" sz="4602" spc="270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, lo </a:t>
            </a:r>
            <a:r>
              <a:rPr lang="en-US" sz="4602" spc="270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cual</a:t>
            </a:r>
            <a:r>
              <a:rPr lang="en-US" sz="4602" spc="270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602" spc="270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afecta</a:t>
            </a:r>
            <a:r>
              <a:rPr lang="en-US" sz="4602" spc="270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602" spc="270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negativamente</a:t>
            </a:r>
            <a:r>
              <a:rPr lang="en-US" sz="4602" spc="270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el </a:t>
            </a:r>
            <a:r>
              <a:rPr lang="en-US" sz="4602" spc="270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desempeño</a:t>
            </a:r>
            <a:r>
              <a:rPr lang="en-US" sz="4602" spc="270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602" spc="270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organizacional</a:t>
            </a:r>
            <a:r>
              <a:rPr lang="en-US" sz="4602" spc="270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35DFCD8-1630-4FCD-9B32-E6A3E871F9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854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70550" y="1873869"/>
            <a:ext cx="9198355" cy="5110647"/>
          </a:xfrm>
          <a:custGeom>
            <a:avLst/>
            <a:gdLst/>
            <a:ahLst/>
            <a:cxnLst/>
            <a:rect l="l" t="t" r="r" b="b"/>
            <a:pathLst>
              <a:path w="9198355" h="5110647">
                <a:moveTo>
                  <a:pt x="0" y="0"/>
                </a:moveTo>
                <a:lnTo>
                  <a:pt x="9198354" y="0"/>
                </a:lnTo>
                <a:lnTo>
                  <a:pt x="9198354" y="5110647"/>
                </a:lnTo>
                <a:lnTo>
                  <a:pt x="0" y="51106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428627" y="2919878"/>
            <a:ext cx="4216185" cy="4064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64"/>
              </a:lnSpc>
            </a:pPr>
            <a:r>
              <a:rPr lang="en-US" sz="21474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02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622171" y="3819716"/>
            <a:ext cx="10522952" cy="1209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76"/>
              </a:lnSpc>
            </a:pPr>
            <a:r>
              <a:rPr lang="en-US" sz="7125">
                <a:solidFill>
                  <a:srgbClr val="FF1FA9"/>
                </a:solidFill>
                <a:latin typeface="Borel"/>
                <a:ea typeface="Borel"/>
                <a:cs typeface="Borel"/>
                <a:sym typeface="Borel"/>
              </a:rPr>
              <a:t>El proceso del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622171" y="4399431"/>
            <a:ext cx="10637129" cy="1941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820"/>
              </a:lnSpc>
            </a:pPr>
            <a:r>
              <a:rPr lang="en-US" sz="11300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conflicto</a:t>
            </a:r>
          </a:p>
        </p:txBody>
      </p:sp>
      <p:sp>
        <p:nvSpPr>
          <p:cNvPr id="6" name="Freeform 6"/>
          <p:cNvSpPr/>
          <p:nvPr/>
        </p:nvSpPr>
        <p:spPr>
          <a:xfrm>
            <a:off x="879387" y="2221448"/>
            <a:ext cx="1098480" cy="1098480"/>
          </a:xfrm>
          <a:custGeom>
            <a:avLst/>
            <a:gdLst/>
            <a:ahLst/>
            <a:cxnLst/>
            <a:rect l="l" t="t" r="r" b="b"/>
            <a:pathLst>
              <a:path w="1098480" h="1098480">
                <a:moveTo>
                  <a:pt x="0" y="0"/>
                </a:moveTo>
                <a:lnTo>
                  <a:pt x="1098480" y="0"/>
                </a:lnTo>
                <a:lnTo>
                  <a:pt x="1098480" y="1098480"/>
                </a:lnTo>
                <a:lnTo>
                  <a:pt x="0" y="10984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1698802" y="5514834"/>
            <a:ext cx="3397604" cy="3397604"/>
          </a:xfrm>
          <a:custGeom>
            <a:avLst/>
            <a:gdLst/>
            <a:ahLst/>
            <a:cxnLst/>
            <a:rect l="l" t="t" r="r" b="b"/>
            <a:pathLst>
              <a:path w="3397604" h="3397604">
                <a:moveTo>
                  <a:pt x="0" y="0"/>
                </a:moveTo>
                <a:lnTo>
                  <a:pt x="3397604" y="0"/>
                </a:lnTo>
                <a:lnTo>
                  <a:pt x="3397604" y="3397604"/>
                </a:lnTo>
                <a:lnTo>
                  <a:pt x="0" y="33976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614542" y="-2522057"/>
            <a:ext cx="7061162" cy="3923214"/>
          </a:xfrm>
          <a:custGeom>
            <a:avLst/>
            <a:gdLst/>
            <a:ahLst/>
            <a:cxnLst/>
            <a:rect l="l" t="t" r="r" b="b"/>
            <a:pathLst>
              <a:path w="7061162" h="3923214">
                <a:moveTo>
                  <a:pt x="0" y="0"/>
                </a:moveTo>
                <a:lnTo>
                  <a:pt x="7061162" y="0"/>
                </a:lnTo>
                <a:lnTo>
                  <a:pt x="7061162" y="3923214"/>
                </a:lnTo>
                <a:lnTo>
                  <a:pt x="0" y="392321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7259300" y="-746671"/>
            <a:ext cx="15452459" cy="12017010"/>
          </a:xfrm>
          <a:custGeom>
            <a:avLst/>
            <a:gdLst/>
            <a:ahLst/>
            <a:cxnLst/>
            <a:rect l="l" t="t" r="r" b="b"/>
            <a:pathLst>
              <a:path w="15452459" h="12017010">
                <a:moveTo>
                  <a:pt x="0" y="0"/>
                </a:moveTo>
                <a:lnTo>
                  <a:pt x="15452459" y="0"/>
                </a:lnTo>
                <a:lnTo>
                  <a:pt x="15452459" y="12017010"/>
                </a:lnTo>
                <a:lnTo>
                  <a:pt x="0" y="1201701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820</Words>
  <Application>Microsoft Office PowerPoint</Application>
  <PresentationFormat>Personalizado</PresentationFormat>
  <Paragraphs>72</Paragraphs>
  <Slides>34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41" baseType="lpstr">
      <vt:lpstr>Borel</vt:lpstr>
      <vt:lpstr>TS Deniz Bold</vt:lpstr>
      <vt:lpstr>Helios Bold</vt:lpstr>
      <vt:lpstr>Helios</vt:lpstr>
      <vt:lpstr>Calibri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Liderazgo - 3.pptx</dc:title>
  <dc:creator>Usuario</dc:creator>
  <cp:lastModifiedBy>Mariangel Puente</cp:lastModifiedBy>
  <cp:revision>3</cp:revision>
  <dcterms:created xsi:type="dcterms:W3CDTF">2006-08-16T00:00:00Z</dcterms:created>
  <dcterms:modified xsi:type="dcterms:W3CDTF">2025-10-29T15:51:57Z</dcterms:modified>
  <dc:identifier>DAGx8qUZQIQ</dc:identifier>
</cp:coreProperties>
</file>