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00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7478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702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853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5665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501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6063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789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1446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8059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745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57803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3347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343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89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9281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11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944786D-CE85-40A5-AAD7-FD8D82DF1899}" type="datetimeFigureOut">
              <a:rPr lang="es-ES" smtClean="0"/>
              <a:t>20/08/2026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0D44887-23FA-4776-AAFF-F842BFC545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8545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4400" dirty="0">
                <a:solidFill>
                  <a:srgbClr val="C00000"/>
                </a:solidFill>
              </a:rPr>
              <a:t>Ingeniería en Computación LEGISLACION </a:t>
            </a:r>
            <a:r>
              <a:rPr lang="es-ES" sz="4400" dirty="0" smtClean="0">
                <a:solidFill>
                  <a:srgbClr val="C00000"/>
                </a:solidFill>
              </a:rPr>
              <a:t>2026</a:t>
            </a:r>
            <a:endParaRPr lang="es-ES" sz="4400" dirty="0">
              <a:solidFill>
                <a:srgbClr val="C0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4 horas semanales </a:t>
            </a:r>
            <a:endParaRPr lang="es-ES" dirty="0" smtClean="0"/>
          </a:p>
          <a:p>
            <a:r>
              <a:rPr lang="es-ES" dirty="0" smtClean="0"/>
              <a:t>60 </a:t>
            </a:r>
            <a:r>
              <a:rPr lang="es-ES" dirty="0"/>
              <a:t>horas </a:t>
            </a:r>
            <a:r>
              <a:rPr lang="es-ES" dirty="0" smtClean="0"/>
              <a:t>cuatrimestrales</a:t>
            </a:r>
          </a:p>
          <a:p>
            <a:r>
              <a:rPr lang="es-ES" dirty="0" smtClean="0"/>
              <a:t> </a:t>
            </a:r>
            <a:r>
              <a:rPr lang="es-ES" dirty="0"/>
              <a:t>Facultad de Ingeniería - </a:t>
            </a:r>
            <a:r>
              <a:rPr lang="es-ES" dirty="0" err="1"/>
              <a:t>UNaM</a:t>
            </a: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7587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B050"/>
                </a:solidFill>
              </a:rPr>
              <a:t>Objetivos Generales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1400" dirty="0"/>
              <a:t>- Que el estudiante sea capaz de incorporar conocimientos relacionados a las ciencias sociales, integrándolo con la problemática legal y jurídica en sus diversos aspectos.- </a:t>
            </a:r>
            <a:endParaRPr lang="es-ES" sz="1400" dirty="0" smtClean="0"/>
          </a:p>
          <a:p>
            <a:r>
              <a:rPr lang="es-ES" sz="1400" dirty="0" smtClean="0"/>
              <a:t>Que </a:t>
            </a:r>
            <a:r>
              <a:rPr lang="es-ES" sz="1400" dirty="0"/>
              <a:t>el estudiante pueda interpretar el alcance de sus derechos en la vida profesional, pero también las implicancias de las obligaciones asumidas y/o las que su accionar ocasione</a:t>
            </a:r>
            <a:r>
              <a:rPr lang="es-ES" sz="1400" dirty="0" smtClean="0"/>
              <a:t>.-</a:t>
            </a:r>
          </a:p>
          <a:p>
            <a:r>
              <a:rPr lang="es-ES" sz="1400" dirty="0" smtClean="0"/>
              <a:t> </a:t>
            </a:r>
            <a:r>
              <a:rPr lang="es-ES" sz="1400" dirty="0"/>
              <a:t>Desarrollar capacidad de pensamiento propio para la interpretación y aplicación de las normativas pertinentes en el ejercicio profesional y ámbitos sociales en que se desarrolle el estudiante.- </a:t>
            </a:r>
            <a:endParaRPr lang="es-ES" sz="1400" dirty="0" smtClean="0"/>
          </a:p>
          <a:p>
            <a:r>
              <a:rPr lang="es-ES" sz="1400" dirty="0" smtClean="0"/>
              <a:t>Promover </a:t>
            </a:r>
            <a:r>
              <a:rPr lang="es-ES" sz="1400" dirty="0"/>
              <a:t>en los estudiantes capacidad para emitir juicios de valor, asesoramiento e interpretaciones jurídicas pertinentes a su profesión.- </a:t>
            </a:r>
            <a:endParaRPr lang="es-ES" sz="1400" dirty="0" smtClean="0"/>
          </a:p>
          <a:p>
            <a:r>
              <a:rPr lang="es-ES" sz="1400" dirty="0" smtClean="0"/>
              <a:t>Buscar </a:t>
            </a:r>
            <a:r>
              <a:rPr lang="es-ES" sz="1400" dirty="0"/>
              <a:t>la participación del estudiante en el proceso enseñanza-aprendizaje, promoviendo la fundamentación en sus opiniones.- </a:t>
            </a:r>
            <a:endParaRPr lang="es-ES" sz="1400" dirty="0" smtClean="0"/>
          </a:p>
          <a:p>
            <a:r>
              <a:rPr lang="es-ES" sz="1400" dirty="0" smtClean="0"/>
              <a:t>Que </a:t>
            </a:r>
            <a:r>
              <a:rPr lang="es-ES" sz="1400" dirty="0"/>
              <a:t>el estudiante pueda desarrollar eficiencia en la expresión oral y escrita acorde al léxico específico de la asignatura</a:t>
            </a:r>
            <a:r>
              <a:rPr lang="es-ES" sz="1400" dirty="0" smtClean="0"/>
              <a:t>.-</a:t>
            </a:r>
          </a:p>
          <a:p>
            <a:r>
              <a:rPr lang="es-ES" sz="1400" dirty="0" smtClean="0"/>
              <a:t> </a:t>
            </a:r>
            <a:r>
              <a:rPr lang="es-ES" sz="1400" dirty="0"/>
              <a:t>Obtener a través de la práctica el trabajo en equipo.- </a:t>
            </a:r>
            <a:endParaRPr lang="es-ES" sz="1400" dirty="0" smtClean="0"/>
          </a:p>
          <a:p>
            <a:r>
              <a:rPr lang="es-ES" sz="1400" dirty="0" smtClean="0"/>
              <a:t>Internalizar </a:t>
            </a:r>
            <a:r>
              <a:rPr lang="es-ES" sz="1400" dirty="0"/>
              <a:t>en los estudiantes conceptos y herramientas para un desempeño profesional ajustado al derecho y a la ética profesional</a:t>
            </a:r>
          </a:p>
        </p:txBody>
      </p:sp>
    </p:spTree>
    <p:extLst>
      <p:ext uri="{BB962C8B-B14F-4D97-AF65-F5344CB8AC3E}">
        <p14:creationId xmlns:p14="http://schemas.microsoft.com/office/powerpoint/2010/main" val="1417133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B050"/>
                </a:solidFill>
              </a:rPr>
              <a:t>Objetivos Específicos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ES" dirty="0"/>
              <a:t>- Que el estudiante pueda identificar los hechos y actos jurídicos, o sea aquellos que tienen contenido jurídico incluso en la cotidianidad.- </a:t>
            </a:r>
            <a:endParaRPr lang="es-ES" dirty="0" smtClean="0"/>
          </a:p>
          <a:p>
            <a:r>
              <a:rPr lang="es-ES" dirty="0" smtClean="0"/>
              <a:t>Comprender </a:t>
            </a:r>
            <a:r>
              <a:rPr lang="es-ES" dirty="0"/>
              <a:t>las obligaciones civiles, comerciales, penales y sus efectos y consecuencias</a:t>
            </a:r>
            <a:r>
              <a:rPr lang="es-ES" dirty="0" smtClean="0"/>
              <a:t>.-</a:t>
            </a:r>
          </a:p>
          <a:p>
            <a:r>
              <a:rPr lang="es-ES" dirty="0" smtClean="0"/>
              <a:t>Identificar </a:t>
            </a:r>
            <a:r>
              <a:rPr lang="es-ES" dirty="0"/>
              <a:t>y distinguir los contratos, especialmente los habituales en el ejercicio profesional</a:t>
            </a:r>
            <a:r>
              <a:rPr lang="es-ES" dirty="0" smtClean="0"/>
              <a:t>.-</a:t>
            </a:r>
          </a:p>
          <a:p>
            <a:r>
              <a:rPr lang="es-ES" dirty="0" smtClean="0"/>
              <a:t>Internalizar </a:t>
            </a:r>
            <a:r>
              <a:rPr lang="es-ES" dirty="0"/>
              <a:t>las normas éticas y la importancia del ordenamiento jurídico.- </a:t>
            </a:r>
            <a:endParaRPr lang="es-ES" dirty="0" smtClean="0"/>
          </a:p>
          <a:p>
            <a:r>
              <a:rPr lang="es-ES" dirty="0" smtClean="0"/>
              <a:t>Identificar </a:t>
            </a:r>
            <a:r>
              <a:rPr lang="es-ES" dirty="0"/>
              <a:t>las diferentes etapas y régimen jurídico pertinente respecto a obras públicas, el proceso de licitación, contratación, ejecución y recepción de la obra, para el ejercicio de su profesión</a:t>
            </a:r>
            <a:r>
              <a:rPr lang="es-ES" dirty="0" smtClean="0"/>
              <a:t>.-</a:t>
            </a:r>
          </a:p>
          <a:p>
            <a:r>
              <a:rPr lang="es-ES" dirty="0" smtClean="0"/>
              <a:t>Conocer </a:t>
            </a:r>
            <a:r>
              <a:rPr lang="es-ES" dirty="0"/>
              <a:t>las distintas instancias judiciales frente a la posibilidad de actuar como perito</a:t>
            </a:r>
            <a:r>
              <a:rPr lang="es-ES" dirty="0" smtClean="0"/>
              <a:t>.-</a:t>
            </a:r>
          </a:p>
          <a:p>
            <a:r>
              <a:rPr lang="es-ES" dirty="0" smtClean="0"/>
              <a:t>Involucrar </a:t>
            </a:r>
            <a:r>
              <a:rPr lang="es-ES" dirty="0"/>
              <a:t>al estudiante en la problemática de los derechos de propiedad intelectual.- </a:t>
            </a:r>
            <a:endParaRPr lang="es-ES" dirty="0" smtClean="0"/>
          </a:p>
          <a:p>
            <a:r>
              <a:rPr lang="es-ES" dirty="0" smtClean="0"/>
              <a:t>Analizar </a:t>
            </a:r>
            <a:r>
              <a:rPr lang="es-ES" dirty="0"/>
              <a:t>y conocer la regulación energética.- </a:t>
            </a:r>
            <a:endParaRPr lang="es-ES" dirty="0" smtClean="0"/>
          </a:p>
          <a:p>
            <a:r>
              <a:rPr lang="es-ES" dirty="0" smtClean="0"/>
              <a:t>Sistematizar </a:t>
            </a:r>
            <a:r>
              <a:rPr lang="es-ES" dirty="0"/>
              <a:t>los objetivos más importantes en las normativas de medioambiente y recursos naturales. </a:t>
            </a:r>
          </a:p>
        </p:txBody>
      </p:sp>
    </p:spTree>
    <p:extLst>
      <p:ext uri="{BB962C8B-B14F-4D97-AF65-F5344CB8AC3E}">
        <p14:creationId xmlns:p14="http://schemas.microsoft.com/office/powerpoint/2010/main" val="789471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B050"/>
                </a:solidFill>
              </a:rPr>
              <a:t>REGLAS (no </a:t>
            </a:r>
            <a:r>
              <a:rPr lang="es-ES" dirty="0" smtClean="0">
                <a:solidFill>
                  <a:srgbClr val="00B050"/>
                </a:solidFill>
              </a:rPr>
              <a:t>taxativas)</a:t>
            </a:r>
            <a:endParaRPr lang="es-ES" dirty="0">
              <a:solidFill>
                <a:srgbClr val="00B05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/>
              <a:t>- Inscripción a la signatura cuando está en condiciones de ser alumno regular- </a:t>
            </a:r>
            <a:endParaRPr lang="es-ES" dirty="0" smtClean="0"/>
          </a:p>
          <a:p>
            <a:r>
              <a:rPr lang="es-ES" dirty="0" smtClean="0"/>
              <a:t>80</a:t>
            </a:r>
            <a:r>
              <a:rPr lang="es-ES" dirty="0"/>
              <a:t>% de asistencia y 100% de presentación/ realización de los entregables al finalizar el cuatrimestre.- </a:t>
            </a:r>
            <a:endParaRPr lang="es-ES" dirty="0" smtClean="0"/>
          </a:p>
          <a:p>
            <a:r>
              <a:rPr lang="es-ES" dirty="0" smtClean="0"/>
              <a:t>Utilización </a:t>
            </a:r>
            <a:r>
              <a:rPr lang="es-ES" dirty="0"/>
              <a:t>de la plataforma Moodle. Tanto para las producciones individuales como en equipo, respetar formato y consignas- Honestidad de las producciones más aún. El plagio en las producciones será considerado como no acreditación del RA cualquiera sea.- </a:t>
            </a:r>
            <a:endParaRPr lang="es-ES" dirty="0" smtClean="0"/>
          </a:p>
          <a:p>
            <a:r>
              <a:rPr lang="es-ES" dirty="0" smtClean="0"/>
              <a:t>La </a:t>
            </a:r>
            <a:r>
              <a:rPr lang="es-ES" dirty="0"/>
              <a:t>comunicación será flexible, en el marco del respecto en el trato y en tiempos. Existe horas de consulta, el Foro en el AVM, por lo que la/el estudiante tendrá comunicación directa con docentes y sus pares</a:t>
            </a:r>
            <a:r>
              <a:rPr lang="es-ES" dirty="0" smtClean="0"/>
              <a:t>.-</a:t>
            </a:r>
          </a:p>
          <a:p>
            <a:r>
              <a:rPr lang="es-ES" dirty="0" smtClean="0"/>
              <a:t>Respeto </a:t>
            </a:r>
            <a:r>
              <a:rPr lang="es-ES" dirty="0"/>
              <a:t>de los horarios de clase- No uso de los dispositivos mientras se desarrolla la clase salvo cuando se trabaje en equipo y en trabajos prácticos y exclusivamente para el uso del tema que se está analizando, reflexionando o elaborando.- </a:t>
            </a:r>
            <a:endParaRPr lang="es-ES" dirty="0" smtClean="0"/>
          </a:p>
          <a:p>
            <a:r>
              <a:rPr lang="es-ES" dirty="0" smtClean="0"/>
              <a:t>NO </a:t>
            </a:r>
            <a:r>
              <a:rPr lang="es-ES" dirty="0"/>
              <a:t>utilización de los logos de la Facultad o de la Universidad, en los trabajos individuales o en equipo, o cualquier presentación</a:t>
            </a:r>
          </a:p>
        </p:txBody>
      </p:sp>
    </p:spTree>
    <p:extLst>
      <p:ext uri="{BB962C8B-B14F-4D97-AF65-F5344CB8AC3E}">
        <p14:creationId xmlns:p14="http://schemas.microsoft.com/office/powerpoint/2010/main" val="2115244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B050"/>
                </a:solidFill>
              </a:rPr>
              <a:t>Contenidos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s-ES" dirty="0"/>
              <a:t>Ubicación del derecho en las ciencias </a:t>
            </a:r>
            <a:endParaRPr lang="es-ES" dirty="0" smtClean="0"/>
          </a:p>
          <a:p>
            <a:r>
              <a:rPr lang="es-ES" dirty="0" smtClean="0"/>
              <a:t>Obligaciones </a:t>
            </a:r>
            <a:r>
              <a:rPr lang="es-ES" dirty="0"/>
              <a:t>y Contratos </a:t>
            </a:r>
            <a:endParaRPr lang="es-ES" dirty="0" smtClean="0"/>
          </a:p>
          <a:p>
            <a:r>
              <a:rPr lang="es-ES" dirty="0" smtClean="0"/>
              <a:t>Locación </a:t>
            </a:r>
            <a:r>
              <a:rPr lang="es-ES" dirty="0"/>
              <a:t>de obra privada y Pública </a:t>
            </a:r>
            <a:endParaRPr lang="es-ES" dirty="0" smtClean="0"/>
          </a:p>
          <a:p>
            <a:r>
              <a:rPr lang="es-ES" dirty="0" smtClean="0"/>
              <a:t>Contratos </a:t>
            </a:r>
            <a:r>
              <a:rPr lang="es-ES" dirty="0"/>
              <a:t>asociativos, títulos valores </a:t>
            </a:r>
            <a:endParaRPr lang="es-ES" dirty="0" smtClean="0"/>
          </a:p>
          <a:p>
            <a:r>
              <a:rPr lang="es-ES" dirty="0" smtClean="0"/>
              <a:t>Derecho </a:t>
            </a:r>
            <a:r>
              <a:rPr lang="es-ES" dirty="0"/>
              <a:t>Laboral Legislación profesional </a:t>
            </a:r>
            <a:endParaRPr lang="es-ES" dirty="0" smtClean="0"/>
          </a:p>
          <a:p>
            <a:r>
              <a:rPr lang="es-ES" dirty="0" smtClean="0"/>
              <a:t>Patentes </a:t>
            </a:r>
            <a:r>
              <a:rPr lang="es-ES" dirty="0" err="1"/>
              <a:t>Know</a:t>
            </a:r>
            <a:r>
              <a:rPr lang="es-ES" dirty="0"/>
              <a:t> </a:t>
            </a:r>
            <a:r>
              <a:rPr lang="es-ES" dirty="0" err="1"/>
              <a:t>How</a:t>
            </a:r>
            <a:r>
              <a:rPr lang="es-ES" dirty="0"/>
              <a:t> </a:t>
            </a:r>
            <a:endParaRPr lang="es-ES" dirty="0" smtClean="0"/>
          </a:p>
          <a:p>
            <a:r>
              <a:rPr lang="es-ES" dirty="0" smtClean="0"/>
              <a:t>Responsabilidad </a:t>
            </a:r>
            <a:r>
              <a:rPr lang="es-ES" dirty="0"/>
              <a:t>civil </a:t>
            </a:r>
            <a:endParaRPr lang="es-ES" dirty="0" smtClean="0"/>
          </a:p>
          <a:p>
            <a:r>
              <a:rPr lang="es-ES" dirty="0" smtClean="0"/>
              <a:t>Contratos </a:t>
            </a:r>
            <a:r>
              <a:rPr lang="es-ES" dirty="0"/>
              <a:t>electrónicos </a:t>
            </a:r>
            <a:endParaRPr lang="es-ES" dirty="0" smtClean="0"/>
          </a:p>
          <a:p>
            <a:r>
              <a:rPr lang="es-ES" dirty="0" smtClean="0"/>
              <a:t>Firma </a:t>
            </a:r>
            <a:r>
              <a:rPr lang="es-ES" dirty="0"/>
              <a:t>digital </a:t>
            </a:r>
            <a:endParaRPr lang="es-ES" dirty="0" smtClean="0"/>
          </a:p>
          <a:p>
            <a:r>
              <a:rPr lang="es-ES" dirty="0" err="1" smtClean="0"/>
              <a:t>ciberdelitos</a:t>
            </a:r>
            <a:r>
              <a:rPr lang="es-ES" dirty="0" smtClean="0"/>
              <a:t> </a:t>
            </a:r>
          </a:p>
          <a:p>
            <a:r>
              <a:rPr lang="es-ES" dirty="0" smtClean="0"/>
              <a:t>Obra </a:t>
            </a:r>
            <a:r>
              <a:rPr lang="es-ES" dirty="0"/>
              <a:t>pública </a:t>
            </a:r>
            <a:endParaRPr lang="es-ES" dirty="0" smtClean="0"/>
          </a:p>
          <a:p>
            <a:r>
              <a:rPr lang="es-ES" dirty="0" smtClean="0"/>
              <a:t>Ejercicio profesional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758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B050"/>
                </a:solidFill>
              </a:rPr>
              <a:t>Bibliografía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Nuevo Código Civil y Comercial  </a:t>
            </a:r>
            <a:endParaRPr lang="es-ES" dirty="0" smtClean="0"/>
          </a:p>
          <a:p>
            <a:r>
              <a:rPr lang="es-ES" dirty="0" smtClean="0"/>
              <a:t>Código </a:t>
            </a:r>
            <a:r>
              <a:rPr lang="es-ES" dirty="0"/>
              <a:t>Procesal Civil y Comercial </a:t>
            </a:r>
            <a:endParaRPr lang="es-ES" dirty="0" smtClean="0"/>
          </a:p>
          <a:p>
            <a:r>
              <a:rPr lang="es-ES" dirty="0" smtClean="0"/>
              <a:t>Página </a:t>
            </a:r>
            <a:r>
              <a:rPr lang="es-ES" dirty="0"/>
              <a:t>web de infoleg.gov.ar </a:t>
            </a:r>
            <a:endParaRPr lang="es-ES" dirty="0" smtClean="0"/>
          </a:p>
          <a:p>
            <a:r>
              <a:rPr lang="es-ES" dirty="0" smtClean="0"/>
              <a:t>Material </a:t>
            </a:r>
            <a:r>
              <a:rPr lang="es-ES" dirty="0"/>
              <a:t>proporcionado por la Cátedra y legislación específica </a:t>
            </a:r>
            <a:endParaRPr lang="es-ES" dirty="0" smtClean="0"/>
          </a:p>
          <a:p>
            <a:r>
              <a:rPr lang="es-ES" dirty="0" smtClean="0"/>
              <a:t>Otras </a:t>
            </a:r>
            <a:r>
              <a:rPr lang="es-ES" dirty="0"/>
              <a:t>bibliografías propuesta en el Programa</a:t>
            </a:r>
          </a:p>
        </p:txBody>
      </p:sp>
    </p:spTree>
    <p:extLst>
      <p:ext uri="{BB962C8B-B14F-4D97-AF65-F5344CB8AC3E}">
        <p14:creationId xmlns:p14="http://schemas.microsoft.com/office/powerpoint/2010/main" val="5019058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</TotalTime>
  <Words>571</Words>
  <Application>Microsoft Office PowerPoint</Application>
  <PresentationFormat>Panorámica</PresentationFormat>
  <Paragraphs>49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Garamond</vt:lpstr>
      <vt:lpstr>Orgánico</vt:lpstr>
      <vt:lpstr>Ingeniería en Computación LEGISLACION 2026</vt:lpstr>
      <vt:lpstr>Objetivos Generales</vt:lpstr>
      <vt:lpstr>Objetivos Específicos</vt:lpstr>
      <vt:lpstr>REGLAS (no taxativas)</vt:lpstr>
      <vt:lpstr>Contenidos</vt:lpstr>
      <vt:lpstr>Bibliografía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Ingeniería en Computación LEGISLACION 2024</dc:title>
  <dc:creator>Alfredo</dc:creator>
  <cp:lastModifiedBy>Alfredo</cp:lastModifiedBy>
  <cp:revision>3</cp:revision>
  <dcterms:created xsi:type="dcterms:W3CDTF">2026-08-20T19:11:06Z</dcterms:created>
  <dcterms:modified xsi:type="dcterms:W3CDTF">2026-08-20T19:25:57Z</dcterms:modified>
</cp:coreProperties>
</file>