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B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86800" y="-365760"/>
            <a:ext cx="4114800" cy="758952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372600" y="411480"/>
            <a:ext cx="2834640" cy="603504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183879" y="1234440"/>
            <a:ext cx="33375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58200" y="1572768"/>
            <a:ext cx="2788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2B9194"/>
                </a:solidFill>
                <a:latin typeface="Aptos"/>
              </a:rPr>
              <a:t>MODELO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58200" y="2057400"/>
            <a:ext cx="27889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192B46"/>
                </a:solidFill>
                <a:latin typeface="Aptos"/>
              </a:rPr>
              <a:t>ay″ + by′ + cy = f(t)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3246120"/>
            <a:ext cx="27889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3674B5"/>
                </a:solidFill>
                <a:latin typeface="Aptos"/>
              </a:rPr>
              <a:t>→  ode45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051560"/>
            <a:ext cx="676656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Ecuaciones
Diferenciales Ordinarias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880360"/>
            <a:ext cx="6126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D6E1EF"/>
                </a:solidFill>
                <a:latin typeface="Aptos"/>
              </a:rPr>
              <a:t>De la teoría a la simulación con MATLAB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8" y="3840480"/>
            <a:ext cx="914400" cy="64008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4160520"/>
            <a:ext cx="60350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FFFFFF"/>
                </a:solidFill>
                <a:latin typeface="Aptos"/>
              </a:rPr>
              <a:t>EDO lineales de segundo orden y aplicaciones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989320"/>
            <a:ext cx="5669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BECDDE"/>
                </a:solidFill>
                <a:latin typeface="Aptos"/>
              </a:rPr>
              <a:t>Presentación para clase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¿Qué es una EDO?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CONCEPTO BASE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383280" cy="434340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25880"/>
            <a:ext cx="64008" cy="434340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472184"/>
            <a:ext cx="29718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1 · Variable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92807"/>
            <a:ext cx="2971800" cy="3630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8303A"/>
                </a:solidFill>
                <a:latin typeface="Aptos"/>
              </a:rPr>
              <a:t>Una cantidad cambia respecto de otra.
Ej.: posición s(t), temperatura T(t), carga q(t).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7408" y="1325880"/>
            <a:ext cx="3383280" cy="434340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07408" y="1325880"/>
            <a:ext cx="64008" cy="434340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36008" y="1472184"/>
            <a:ext cx="29718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2 · Derivadas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6008" y="1892807"/>
            <a:ext cx="2971800" cy="3630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8303A"/>
                </a:solidFill>
                <a:latin typeface="Aptos"/>
              </a:rPr>
              <a:t>La EDO relaciona una función con una o más de sus derivadas.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9016" y="1325880"/>
            <a:ext cx="3383280" cy="4343400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29016" y="1325880"/>
            <a:ext cx="64008" cy="4343400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57616" y="1472184"/>
            <a:ext cx="29718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3 · Orden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7616" y="1892807"/>
            <a:ext cx="2971800" cy="3630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8303A"/>
                </a:solidFill>
                <a:latin typeface="Aptos"/>
              </a:rPr>
              <a:t>El orden es la derivada de mayor orden que aparece.
Si aparece y″ → EDO de 2.º orden.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510528"/>
            <a:ext cx="10515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07E"/>
                </a:solidFill>
                <a:latin typeface="Aptos"/>
              </a:rPr>
              <a:t>Ecuaciones diferenciales ordinarias • EDO de segundo orden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¿Por qué son importantes?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MODELADO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234440"/>
            <a:ext cx="106984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28303A"/>
                </a:solidFill>
                <a:latin typeface="Aptos"/>
              </a:rPr>
              <a:t>Una EDO permite convertir una ley de comportamiento en una ecuación que podemos analizar y simular.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148840"/>
            <a:ext cx="2514600" cy="242316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2148840"/>
            <a:ext cx="64008" cy="242316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295144"/>
            <a:ext cx="2103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Movimiento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715768"/>
            <a:ext cx="2103120" cy="1709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8303A"/>
                </a:solidFill>
                <a:latin typeface="Aptos"/>
              </a:rPr>
              <a:t>posición • velocidad • aceleración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56432" y="2148840"/>
            <a:ext cx="2514600" cy="242316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56432" y="2148840"/>
            <a:ext cx="64008" cy="242316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85031" y="2295144"/>
            <a:ext cx="2103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Circuitos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85031" y="2715768"/>
            <a:ext cx="2103120" cy="1709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8303A"/>
                </a:solidFill>
                <a:latin typeface="Aptos"/>
              </a:rPr>
              <a:t>carga • corriente • RLC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35624" y="2148840"/>
            <a:ext cx="2514600" cy="2423160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35624" y="2148840"/>
            <a:ext cx="64008" cy="2423160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64224" y="2295144"/>
            <a:ext cx="2103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Población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2715768"/>
            <a:ext cx="2103120" cy="1709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8303A"/>
                </a:solidFill>
                <a:latin typeface="Aptos"/>
              </a:rPr>
              <a:t>crecimiento • decaimiento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4816" y="2148840"/>
            <a:ext cx="2514600" cy="242316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814816" y="2148840"/>
            <a:ext cx="64008" cy="242316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043416" y="2295144"/>
            <a:ext cx="21031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Temperatura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43416" y="2715768"/>
            <a:ext cx="2103120" cy="1709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8303A"/>
                </a:solidFill>
                <a:latin typeface="Aptos"/>
              </a:rPr>
              <a:t>enfriamiento • equilibrio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5074920"/>
            <a:ext cx="8503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92B46"/>
                </a:solidFill>
                <a:latin typeface="Aptos"/>
              </a:rPr>
              <a:t>Idea clave:  fenómeno físico  →  modelo matemático  →  solución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75011"/>
            <a:ext cx="105156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 dirty="0" err="1">
                <a:solidFill>
                  <a:srgbClr val="64707E"/>
                </a:solidFill>
                <a:latin typeface="Aptos"/>
              </a:rPr>
              <a:t>Ecuaciones</a:t>
            </a:r>
            <a:r>
              <a:rPr sz="105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64707E"/>
                </a:solidFill>
                <a:latin typeface="Aptos"/>
              </a:rPr>
              <a:t>diferenciales</a:t>
            </a:r>
            <a:r>
              <a:rPr sz="105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64707E"/>
                </a:solidFill>
                <a:latin typeface="Aptos"/>
              </a:rPr>
              <a:t>ordinarias</a:t>
            </a:r>
            <a:r>
              <a:rPr sz="1050" b="0" dirty="0">
                <a:solidFill>
                  <a:srgbClr val="64707E"/>
                </a:solidFill>
                <a:latin typeface="Aptos"/>
              </a:rPr>
              <a:t> • EDO de </a:t>
            </a:r>
            <a:r>
              <a:rPr sz="1050" b="0" dirty="0" err="1">
                <a:solidFill>
                  <a:srgbClr val="64707E"/>
                </a:solidFill>
                <a:latin typeface="Aptos"/>
              </a:rPr>
              <a:t>segundo</a:t>
            </a:r>
            <a:r>
              <a:rPr sz="105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64707E"/>
                </a:solidFill>
                <a:latin typeface="Aptos"/>
              </a:rPr>
              <a:t>orden</a:t>
            </a:r>
            <a:endParaRPr sz="1050" b="0" dirty="0">
              <a:solidFill>
                <a:srgbClr val="64707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Ruta de la presentación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QUÉ VAMOS A CONSTRUIR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2148840" cy="2651760"/>
          </a:xfrm>
          <a:prstGeom prst="roundRect">
            <a:avLst>
              <a:gd name="adj" fmla="val 8000"/>
            </a:avLst>
          </a:prstGeom>
          <a:solidFill>
            <a:srgbClr val="F4F7FA"/>
          </a:solidFill>
          <a:ln>
            <a:solidFill>
              <a:srgbClr val="F4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50392" y="2011680"/>
            <a:ext cx="502920" cy="502920"/>
          </a:xfrm>
          <a:prstGeom prst="roundRect">
            <a:avLst>
              <a:gd name="adj" fmla="val 8000"/>
            </a:avLst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99339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743200"/>
            <a:ext cx="1783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2B46"/>
                </a:solidFill>
                <a:latin typeface="Aptos"/>
              </a:rPr>
              <a:t>EDO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3246120"/>
            <a:ext cx="17830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4707E"/>
                </a:solidFill>
                <a:latin typeface="Aptos"/>
              </a:rPr>
              <a:t>Definición y orden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90088" y="1828800"/>
            <a:ext cx="2148840" cy="2651760"/>
          </a:xfrm>
          <a:prstGeom prst="roundRect">
            <a:avLst>
              <a:gd name="adj" fmla="val 8000"/>
            </a:avLst>
          </a:prstGeom>
          <a:solidFill>
            <a:srgbClr val="F4F7FA"/>
          </a:solidFill>
          <a:ln>
            <a:solidFill>
              <a:srgbClr val="F4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154680" y="2011680"/>
            <a:ext cx="502920" cy="502920"/>
          </a:xfrm>
          <a:prstGeom prst="roundRect">
            <a:avLst>
              <a:gd name="adj" fmla="val 8000"/>
            </a:avLst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154680" y="199339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2743200"/>
            <a:ext cx="1783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2B46"/>
                </a:solidFill>
                <a:latin typeface="Aptos"/>
              </a:rPr>
              <a:t>2.º orden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4680" y="3246120"/>
            <a:ext cx="17830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4707E"/>
                </a:solidFill>
                <a:latin typeface="Aptos"/>
              </a:rPr>
              <a:t>Modelo lineal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94376" y="1828800"/>
            <a:ext cx="2148840" cy="2651760"/>
          </a:xfrm>
          <a:prstGeom prst="roundRect">
            <a:avLst>
              <a:gd name="adj" fmla="val 8000"/>
            </a:avLst>
          </a:prstGeom>
          <a:solidFill>
            <a:srgbClr val="F4F7FA"/>
          </a:solidFill>
          <a:ln>
            <a:solidFill>
              <a:srgbClr val="F4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458968" y="2011680"/>
            <a:ext cx="502920" cy="502920"/>
          </a:xfrm>
          <a:prstGeom prst="roundRect">
            <a:avLst>
              <a:gd name="adj" fmla="val 8000"/>
            </a:avLst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58968" y="199339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58968" y="2743200"/>
            <a:ext cx="1783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2B46"/>
                </a:solidFill>
                <a:latin typeface="Aptos"/>
              </a:rPr>
              <a:t>Solución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58968" y="3246120"/>
            <a:ext cx="17830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4707E"/>
                </a:solidFill>
                <a:latin typeface="Aptos"/>
              </a:rPr>
              <a:t>Homogénea y no homogénea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98664" y="1828800"/>
            <a:ext cx="2148840" cy="2651760"/>
          </a:xfrm>
          <a:prstGeom prst="roundRect">
            <a:avLst>
              <a:gd name="adj" fmla="val 8000"/>
            </a:avLst>
          </a:prstGeom>
          <a:solidFill>
            <a:srgbClr val="F4F7FA"/>
          </a:solidFill>
          <a:ln>
            <a:solidFill>
              <a:srgbClr val="F4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763256" y="2011680"/>
            <a:ext cx="502920" cy="502920"/>
          </a:xfrm>
          <a:prstGeom prst="roundRect">
            <a:avLst>
              <a:gd name="adj" fmla="val 8000"/>
            </a:avLst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63256" y="199339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63256" y="2743200"/>
            <a:ext cx="1783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2B46"/>
                </a:solidFill>
                <a:latin typeface="Aptos"/>
              </a:rPr>
              <a:t>RLC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63256" y="3246120"/>
            <a:ext cx="17830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4707E"/>
                </a:solidFill>
                <a:latin typeface="Aptos"/>
              </a:rPr>
              <a:t>Aplicación física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902952" y="1828800"/>
            <a:ext cx="2148840" cy="2651760"/>
          </a:xfrm>
          <a:prstGeom prst="roundRect">
            <a:avLst>
              <a:gd name="adj" fmla="val 8000"/>
            </a:avLst>
          </a:prstGeom>
          <a:solidFill>
            <a:srgbClr val="F4F7FA"/>
          </a:solidFill>
          <a:ln>
            <a:solidFill>
              <a:srgbClr val="F4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10067544" y="2011680"/>
            <a:ext cx="502920" cy="502920"/>
          </a:xfrm>
          <a:prstGeom prst="roundRect">
            <a:avLst>
              <a:gd name="adj" fmla="val 8000"/>
            </a:avLst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067544" y="1993392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67544" y="2743200"/>
            <a:ext cx="17830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2B46"/>
                </a:solidFill>
                <a:latin typeface="Aptos"/>
              </a:rPr>
              <a:t>MATLAB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67544" y="3246120"/>
            <a:ext cx="17830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4707E"/>
                </a:solidFill>
                <a:latin typeface="Aptos"/>
              </a:rPr>
              <a:t>Simulación con ode45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510528"/>
            <a:ext cx="10515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07E"/>
                </a:solidFill>
                <a:latin typeface="Aptos"/>
              </a:rPr>
              <a:t>Ecuaciones diferenciales ordinarias • EDO de segundo orden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EDO lineal de segundo orden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MODELO MATEMÁTICO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10607040" cy="1417320"/>
          </a:xfrm>
          <a:prstGeom prst="roundRect">
            <a:avLst>
              <a:gd name="adj" fmla="val 8000"/>
            </a:avLst>
          </a:prstGeom>
          <a:solidFill>
            <a:srgbClr val="192B46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627632"/>
            <a:ext cx="100584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ptos"/>
              </a:rPr>
              <a:t>a₂(t)y″ + a₁(t)y′ + a₀(t)y = b(t)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3200400" cy="205740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3246120"/>
            <a:ext cx="64008" cy="205740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392424"/>
            <a:ext cx="27889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Lineal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813048"/>
            <a:ext cx="2788920" cy="1344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8303A"/>
                </a:solidFill>
                <a:latin typeface="Aptos"/>
              </a:rPr>
              <a:t>y, y′ e y″ aparecen a la primera potencia y no se multiplican entre sí.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98848" y="3246120"/>
            <a:ext cx="3200400" cy="205740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98848" y="3246120"/>
            <a:ext cx="64008" cy="205740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27448" y="3392424"/>
            <a:ext cx="27889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Homogénea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7448" y="3813048"/>
            <a:ext cx="2788920" cy="1344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8303A"/>
                </a:solidFill>
                <a:latin typeface="Aptos"/>
              </a:rPr>
              <a:t>b(t)=0  →  se estudia la respuesta propia del sistema.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74736" y="3246120"/>
            <a:ext cx="3200400" cy="2057400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74736" y="3246120"/>
            <a:ext cx="64008" cy="2057400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03336" y="3392424"/>
            <a:ext cx="27889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No homogénea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03336" y="3813048"/>
            <a:ext cx="2788920" cy="1344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8303A"/>
                </a:solidFill>
                <a:latin typeface="Aptos"/>
              </a:rPr>
              <a:t>b(t)≠0  →  aparece una excitación externa.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5011"/>
            <a:ext cx="105156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dirty="0" err="1">
                <a:solidFill>
                  <a:srgbClr val="64707E"/>
                </a:solidFill>
                <a:latin typeface="Aptos"/>
              </a:rPr>
              <a:t>Ecuaciones</a:t>
            </a:r>
            <a:r>
              <a:rPr sz="10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00" b="0" dirty="0" err="1">
                <a:solidFill>
                  <a:srgbClr val="64707E"/>
                </a:solidFill>
                <a:latin typeface="Aptos"/>
              </a:rPr>
              <a:t>diferenciales</a:t>
            </a:r>
            <a:r>
              <a:rPr sz="10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00" b="0" dirty="0" err="1">
                <a:solidFill>
                  <a:srgbClr val="64707E"/>
                </a:solidFill>
                <a:latin typeface="Aptos"/>
              </a:rPr>
              <a:t>ordinarias</a:t>
            </a:r>
            <a:r>
              <a:rPr sz="1000" b="0" dirty="0">
                <a:solidFill>
                  <a:srgbClr val="64707E"/>
                </a:solidFill>
                <a:latin typeface="Aptos"/>
              </a:rPr>
              <a:t> • EDO de </a:t>
            </a:r>
            <a:r>
              <a:rPr sz="1000" b="0" dirty="0" err="1">
                <a:solidFill>
                  <a:srgbClr val="64707E"/>
                </a:solidFill>
                <a:latin typeface="Aptos"/>
              </a:rPr>
              <a:t>segundo</a:t>
            </a:r>
            <a:r>
              <a:rPr sz="10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00" b="0" dirty="0" err="1">
                <a:solidFill>
                  <a:srgbClr val="64707E"/>
                </a:solidFill>
                <a:latin typeface="Aptos"/>
              </a:rPr>
              <a:t>orden</a:t>
            </a:r>
            <a:endParaRPr sz="1000" b="0" dirty="0">
              <a:solidFill>
                <a:srgbClr val="64707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La ecuación característica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EDO HOMOGÉNEA • COEFICIENTES CONSTANTES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4572000" cy="429768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600200"/>
            <a:ext cx="3931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3674B5"/>
                </a:solidFill>
                <a:latin typeface="Aptos"/>
              </a:rPr>
              <a:t>Partimos 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011680"/>
            <a:ext cx="3931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B46"/>
                </a:solidFill>
                <a:latin typeface="Aptos"/>
              </a:rPr>
              <a:t>a₂y″ + a₁y′ + a₀y =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788920"/>
            <a:ext cx="3931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3674B5"/>
                </a:solidFill>
                <a:latin typeface="Aptos"/>
              </a:rPr>
              <a:t>Proponemos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271543"/>
            <a:ext cx="3931920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dirty="0">
                <a:solidFill>
                  <a:srgbClr val="192B46"/>
                </a:solidFill>
                <a:latin typeface="Aptos"/>
              </a:rPr>
              <a:t>y = e</a:t>
            </a:r>
            <a:r>
              <a:rPr sz="2500" b="1" baseline="52000" dirty="0">
                <a:solidFill>
                  <a:srgbClr val="192B46"/>
                </a:solidFill>
                <a:latin typeface="Aptos"/>
              </a:rPr>
              <a:t>^(mt)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977639"/>
            <a:ext cx="3931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3674B5"/>
                </a:solidFill>
                <a:latin typeface="Aptos"/>
              </a:rPr>
              <a:t>Entonces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343400"/>
            <a:ext cx="39319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192B46"/>
                </a:solidFill>
                <a:latin typeface="Aptos"/>
              </a:rPr>
              <a:t>a₂m² + a₁m + a₀ =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23560" y="1280160"/>
            <a:ext cx="5394960" cy="123444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623560" y="1280160"/>
            <a:ext cx="64008" cy="123444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852160" y="1426463"/>
            <a:ext cx="4983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Objetivo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0" y="1847088"/>
            <a:ext cx="49834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0" dirty="0" err="1">
                <a:solidFill>
                  <a:srgbClr val="28303A"/>
                </a:solidFill>
                <a:latin typeface="Aptos"/>
              </a:rPr>
              <a:t>Encontrar</a:t>
            </a:r>
            <a:r>
              <a:rPr b="0" dirty="0">
                <a:solidFill>
                  <a:srgbClr val="28303A"/>
                </a:solidFill>
                <a:latin typeface="Aptos"/>
              </a:rPr>
              <a:t> las </a:t>
            </a:r>
            <a:r>
              <a:rPr b="0" dirty="0" err="1">
                <a:solidFill>
                  <a:srgbClr val="28303A"/>
                </a:solidFill>
                <a:latin typeface="Aptos"/>
              </a:rPr>
              <a:t>raíces</a:t>
            </a:r>
            <a:r>
              <a:rPr b="0" dirty="0">
                <a:solidFill>
                  <a:srgbClr val="28303A"/>
                </a:solidFill>
                <a:latin typeface="Aptos"/>
              </a:rPr>
              <a:t> m₁ y m₂.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23560" y="2743200"/>
            <a:ext cx="5394960" cy="1234440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623560" y="2743200"/>
            <a:ext cx="64008" cy="1234440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52160" y="2889504"/>
            <a:ext cx="4983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Decisión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0" y="3310128"/>
            <a:ext cx="49834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0" dirty="0">
                <a:solidFill>
                  <a:srgbClr val="28303A"/>
                </a:solidFill>
                <a:latin typeface="Aptos"/>
              </a:rPr>
              <a:t>El </a:t>
            </a:r>
            <a:r>
              <a:rPr b="0" dirty="0" err="1">
                <a:solidFill>
                  <a:srgbClr val="28303A"/>
                </a:solidFill>
                <a:latin typeface="Aptos"/>
              </a:rPr>
              <a:t>tipo</a:t>
            </a:r>
            <a:r>
              <a:rPr b="0" dirty="0">
                <a:solidFill>
                  <a:srgbClr val="28303A"/>
                </a:solidFill>
                <a:latin typeface="Aptos"/>
              </a:rPr>
              <a:t> de </a:t>
            </a:r>
            <a:r>
              <a:rPr b="0" dirty="0" err="1">
                <a:solidFill>
                  <a:srgbClr val="28303A"/>
                </a:solidFill>
                <a:latin typeface="Aptos"/>
              </a:rPr>
              <a:t>raíces</a:t>
            </a:r>
            <a:r>
              <a:rPr b="0" dirty="0">
                <a:solidFill>
                  <a:srgbClr val="28303A"/>
                </a:solidFill>
                <a:latin typeface="Aptos"/>
              </a:rPr>
              <a:t> </a:t>
            </a:r>
            <a:r>
              <a:rPr b="0" dirty="0" err="1">
                <a:solidFill>
                  <a:srgbClr val="28303A"/>
                </a:solidFill>
                <a:latin typeface="Aptos"/>
              </a:rPr>
              <a:t>determina</a:t>
            </a:r>
            <a:r>
              <a:rPr b="0" dirty="0">
                <a:solidFill>
                  <a:srgbClr val="28303A"/>
                </a:solidFill>
                <a:latin typeface="Aptos"/>
              </a:rPr>
              <a:t> la forma de la </a:t>
            </a:r>
            <a:r>
              <a:rPr b="0" dirty="0" err="1">
                <a:solidFill>
                  <a:srgbClr val="28303A"/>
                </a:solidFill>
                <a:latin typeface="Aptos"/>
              </a:rPr>
              <a:t>solución</a:t>
            </a:r>
            <a:r>
              <a:rPr b="0" dirty="0">
                <a:solidFill>
                  <a:srgbClr val="28303A"/>
                </a:solidFill>
                <a:latin typeface="Aptos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23560" y="4206240"/>
            <a:ext cx="5394960" cy="123444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623560" y="4206240"/>
            <a:ext cx="64008" cy="123444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852160" y="4352544"/>
            <a:ext cx="4983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Resultado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4773168"/>
            <a:ext cx="49834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28303A"/>
                </a:solidFill>
                <a:latin typeface="Aptos"/>
              </a:rPr>
              <a:t>Dos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raíces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reales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raíz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doble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o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raíces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complejas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510528"/>
            <a:ext cx="10515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07E"/>
                </a:solidFill>
                <a:latin typeface="Aptos"/>
              </a:rPr>
              <a:t>Ecuaciones diferenciales ordinarias • EDO de segundo orden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Tres tipos de solución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SEGÚN LAS RAÍCES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474720" cy="448056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25880"/>
            <a:ext cx="64008" cy="448056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472184"/>
            <a:ext cx="306323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A · Reales distintas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92807"/>
            <a:ext cx="3063239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dirty="0">
                <a:solidFill>
                  <a:srgbClr val="28303A"/>
                </a:solidFill>
                <a:latin typeface="Aptos"/>
              </a:rPr>
              <a:t>m₁ ≠ m₂
y = </a:t>
            </a:r>
            <a:r>
              <a:rPr sz="2400" b="0" dirty="0" err="1">
                <a:solidFill>
                  <a:srgbClr val="28303A"/>
                </a:solidFill>
                <a:latin typeface="Aptos"/>
              </a:rPr>
              <a:t>C₁e</a:t>
            </a:r>
            <a:r>
              <a:rPr sz="2400" b="0" baseline="30000" dirty="0">
                <a:solidFill>
                  <a:srgbClr val="28303A"/>
                </a:solidFill>
                <a:latin typeface="Aptos"/>
              </a:rPr>
              <a:t>^(</a:t>
            </a:r>
            <a:r>
              <a:rPr sz="2400" b="0" baseline="30000" dirty="0" err="1">
                <a:solidFill>
                  <a:srgbClr val="28303A"/>
                </a:solidFill>
                <a:latin typeface="Aptos"/>
              </a:rPr>
              <a:t>m₁t</a:t>
            </a:r>
            <a:r>
              <a:rPr sz="2400" b="0" baseline="30000" dirty="0">
                <a:solidFill>
                  <a:srgbClr val="28303A"/>
                </a:solidFill>
                <a:latin typeface="Aptos"/>
              </a:rPr>
              <a:t>)</a:t>
            </a:r>
            <a:r>
              <a:rPr sz="2400" b="0" dirty="0">
                <a:solidFill>
                  <a:srgbClr val="28303A"/>
                </a:solidFill>
                <a:latin typeface="Aptos"/>
              </a:rPr>
              <a:t> + </a:t>
            </a:r>
            <a:r>
              <a:rPr sz="2400" b="0" dirty="0" err="1">
                <a:solidFill>
                  <a:srgbClr val="28303A"/>
                </a:solidFill>
                <a:latin typeface="Aptos"/>
              </a:rPr>
              <a:t>C₂e</a:t>
            </a:r>
            <a:r>
              <a:rPr sz="2400" baseline="30000" dirty="0">
                <a:solidFill>
                  <a:srgbClr val="28303A"/>
                </a:solidFill>
                <a:latin typeface="Aptos"/>
              </a:rPr>
              <a:t>^(</a:t>
            </a:r>
            <a:r>
              <a:rPr sz="2400" baseline="30000" dirty="0" err="1">
                <a:solidFill>
                  <a:srgbClr val="28303A"/>
                </a:solidFill>
                <a:latin typeface="Aptos"/>
              </a:rPr>
              <a:t>m₂t</a:t>
            </a:r>
            <a:r>
              <a:rPr sz="2400" baseline="30000" dirty="0">
                <a:solidFill>
                  <a:srgbClr val="28303A"/>
                </a:solidFill>
                <a:latin typeface="Aptos"/>
              </a:rPr>
              <a:t>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61688" y="1325880"/>
            <a:ext cx="3474720" cy="448056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61688" y="1325880"/>
            <a:ext cx="64008" cy="448056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0288" y="1472184"/>
            <a:ext cx="306323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B · Raíz doble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1892807"/>
            <a:ext cx="3063239" cy="3767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>
              <a:defRPr lang="en-US"/>
            </a:defPPr>
            <a:lvl1pPr>
              <a:defRPr sz="2400" b="0">
                <a:solidFill>
                  <a:srgbClr val="28303A"/>
                </a:solidFill>
                <a:latin typeface="Aptos"/>
              </a:defRPr>
            </a:lvl1pPr>
          </a:lstStyle>
          <a:p>
            <a:r>
              <a:rPr dirty="0"/>
              <a:t>m₁ = m₂ = m
y = (C₁ + </a:t>
            </a:r>
            <a:r>
              <a:rPr dirty="0" err="1"/>
              <a:t>C₂t</a:t>
            </a:r>
            <a:r>
              <a:rPr dirty="0"/>
              <a:t>)e</a:t>
            </a:r>
            <a:r>
              <a:rPr baseline="30000" dirty="0"/>
              <a:t>^(mt)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37575" y="1325880"/>
            <a:ext cx="3474720" cy="4480560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37575" y="1325880"/>
            <a:ext cx="64008" cy="4480560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66175" y="1472184"/>
            <a:ext cx="306323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C · Complejas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5" y="1892807"/>
            <a:ext cx="3176017" cy="11079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>
              <a:defRPr lang="en-US"/>
            </a:defPPr>
            <a:lvl1pPr>
              <a:defRPr sz="2400" b="0">
                <a:solidFill>
                  <a:srgbClr val="28303A"/>
                </a:solidFill>
                <a:latin typeface="Aptos"/>
              </a:defRPr>
            </a:lvl1pPr>
          </a:lstStyle>
          <a:p>
            <a:r>
              <a:rPr dirty="0"/>
              <a:t>α ± </a:t>
            </a:r>
            <a:r>
              <a:rPr dirty="0" err="1"/>
              <a:t>i</a:t>
            </a:r>
            <a:r>
              <a:rPr dirty="0"/>
              <a:t>β
</a:t>
            </a:r>
            <a:r>
              <a:rPr sz="1800" dirty="0"/>
              <a:t>y = e</a:t>
            </a:r>
            <a:r>
              <a:rPr sz="2800" baseline="30000" dirty="0"/>
              <a:t>^(αt)</a:t>
            </a:r>
            <a:r>
              <a:rPr sz="1800" dirty="0"/>
              <a:t>[C₁cos(βt)+C₂sin(βt)]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640080" y="6478858"/>
            <a:ext cx="1051560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dirty="0" err="1">
                <a:solidFill>
                  <a:srgbClr val="64707E"/>
                </a:solidFill>
                <a:latin typeface="Aptos"/>
              </a:rPr>
              <a:t>Ecuaciones</a:t>
            </a:r>
            <a:r>
              <a:rPr sz="10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00" b="0" dirty="0" err="1">
                <a:solidFill>
                  <a:srgbClr val="64707E"/>
                </a:solidFill>
                <a:latin typeface="Aptos"/>
              </a:rPr>
              <a:t>diferenciales</a:t>
            </a:r>
            <a:r>
              <a:rPr sz="10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00" b="0" dirty="0" err="1">
                <a:solidFill>
                  <a:srgbClr val="64707E"/>
                </a:solidFill>
                <a:latin typeface="Aptos"/>
              </a:rPr>
              <a:t>ordinarias</a:t>
            </a:r>
            <a:r>
              <a:rPr sz="1000" b="0" dirty="0">
                <a:solidFill>
                  <a:srgbClr val="64707E"/>
                </a:solidFill>
                <a:latin typeface="Aptos"/>
              </a:rPr>
              <a:t> • EDO de </a:t>
            </a:r>
            <a:r>
              <a:rPr sz="1000" b="0" dirty="0" err="1">
                <a:solidFill>
                  <a:srgbClr val="64707E"/>
                </a:solidFill>
                <a:latin typeface="Aptos"/>
              </a:rPr>
              <a:t>segundo</a:t>
            </a:r>
            <a:r>
              <a:rPr sz="10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000" b="0" dirty="0" err="1">
                <a:solidFill>
                  <a:srgbClr val="64707E"/>
                </a:solidFill>
                <a:latin typeface="Aptos"/>
              </a:rPr>
              <a:t>orden</a:t>
            </a:r>
            <a:endParaRPr sz="1000" b="0" dirty="0">
              <a:solidFill>
                <a:srgbClr val="64707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Cuando aparece una excitación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EDO NO HOMOGÉNEA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10698480" cy="1143000"/>
          </a:xfrm>
          <a:prstGeom prst="roundRect">
            <a:avLst>
              <a:gd name="adj" fmla="val 8000"/>
            </a:avLst>
          </a:prstGeom>
          <a:solidFill>
            <a:srgbClr val="192B46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618488"/>
            <a:ext cx="10149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"/>
              </a:rPr>
              <a:t>y(t) = yₕ(t) + yₚ(t)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971800"/>
            <a:ext cx="4892040" cy="228600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2971800"/>
            <a:ext cx="64008" cy="228600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118104"/>
            <a:ext cx="448055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Respuesta homogénea  yₕ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538728"/>
            <a:ext cx="4480559" cy="15727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8303A"/>
                </a:solidFill>
                <a:latin typeface="Aptos"/>
              </a:rPr>
              <a:t>Es la respuesta propia del sistema.
Se obtiene con la ecuación característica.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2971800"/>
            <a:ext cx="4892040" cy="228600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400800" y="2971800"/>
            <a:ext cx="64008" cy="228600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29400" y="3118104"/>
            <a:ext cx="448055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Respuesta particular  yₚ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3538728"/>
            <a:ext cx="4480559" cy="15727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8303A"/>
                </a:solidFill>
                <a:latin typeface="Aptos"/>
              </a:rPr>
              <a:t>Representa el efecto de la excitación b(t).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60" y="3703320"/>
            <a:ext cx="914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E6A63C"/>
                </a:solidFill>
                <a:latin typeface="Aptos"/>
              </a:rPr>
              <a:t>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510528"/>
            <a:ext cx="10515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4707E"/>
                </a:solidFill>
                <a:latin typeface="Aptos"/>
              </a:rPr>
              <a:t>Ecuaciones diferenciales ordinarias • EDO de segundo orden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Problema de valores iniciales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PVI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371600"/>
            <a:ext cx="3794760" cy="438912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691640"/>
            <a:ext cx="3246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3674B5"/>
                </a:solidFill>
                <a:latin typeface="Aptos"/>
              </a:rPr>
              <a:t>EDO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103120"/>
            <a:ext cx="32461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dirty="0" err="1">
                <a:solidFill>
                  <a:srgbClr val="192B46"/>
                </a:solidFill>
                <a:latin typeface="Aptos"/>
              </a:rPr>
              <a:t>a₂y</a:t>
            </a:r>
            <a:r>
              <a:rPr sz="1700" b="1" dirty="0">
                <a:solidFill>
                  <a:srgbClr val="192B46"/>
                </a:solidFill>
                <a:latin typeface="Aptos"/>
              </a:rPr>
              <a:t>″ + </a:t>
            </a:r>
            <a:r>
              <a:rPr sz="1700" b="1" dirty="0" err="1">
                <a:solidFill>
                  <a:srgbClr val="192B46"/>
                </a:solidFill>
                <a:latin typeface="Aptos"/>
              </a:rPr>
              <a:t>a₁y</a:t>
            </a:r>
            <a:r>
              <a:rPr sz="1700" b="1" dirty="0">
                <a:solidFill>
                  <a:srgbClr val="192B46"/>
                </a:solidFill>
                <a:latin typeface="Aptos"/>
              </a:rPr>
              <a:t>′ + </a:t>
            </a:r>
            <a:r>
              <a:rPr sz="1700" b="1" dirty="0" err="1">
                <a:solidFill>
                  <a:srgbClr val="192B46"/>
                </a:solidFill>
                <a:latin typeface="Aptos"/>
              </a:rPr>
              <a:t>a₀y</a:t>
            </a:r>
            <a:r>
              <a:rPr sz="1700" b="1" dirty="0">
                <a:solidFill>
                  <a:srgbClr val="192B46"/>
                </a:solidFill>
                <a:latin typeface="Aptos"/>
              </a:rPr>
              <a:t> = b(t)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063240"/>
            <a:ext cx="3246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3674B5"/>
                </a:solidFill>
                <a:latin typeface="Aptos"/>
              </a:rPr>
              <a:t>Condiciones iniciales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474720"/>
            <a:ext cx="32461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B46"/>
                </a:solidFill>
                <a:latin typeface="Aptos"/>
              </a:rPr>
              <a:t>y(t₀)=y₀
 y′(t₀)=v₀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83480" y="1371600"/>
            <a:ext cx="6263640" cy="182880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983480" y="1371600"/>
            <a:ext cx="64008" cy="182880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12080" y="1517904"/>
            <a:ext cx="585215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¿Qué aportan?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2080" y="1938528"/>
            <a:ext cx="585215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28303A"/>
                </a:solidFill>
                <a:latin typeface="Aptos"/>
              </a:rPr>
              <a:t>Las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condiciones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iniciales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permiten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determinar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las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constantes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C₁ y C₂ y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obtener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una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solución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única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83480" y="3474720"/>
            <a:ext cx="6263640" cy="1828800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983480" y="3474720"/>
            <a:ext cx="64008" cy="1828800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212080" y="3621024"/>
            <a:ext cx="585215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Puente hacia MATLAB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12080" y="4041648"/>
            <a:ext cx="5852159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28303A"/>
                </a:solidFill>
                <a:latin typeface="Aptos"/>
              </a:rPr>
              <a:t>ode45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necesita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justamente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el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estado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8303A"/>
                </a:solidFill>
                <a:latin typeface="Aptos"/>
              </a:rPr>
              <a:t>inicial</a:t>
            </a:r>
            <a:r>
              <a:rPr sz="1600" b="0" dirty="0">
                <a:solidFill>
                  <a:srgbClr val="28303A"/>
                </a:solidFill>
                <a:latin typeface="Aptos"/>
              </a:rPr>
              <a:t> [y₀  y′₀].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63470"/>
            <a:ext cx="105156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dirty="0" err="1">
                <a:solidFill>
                  <a:srgbClr val="64707E"/>
                </a:solidFill>
                <a:latin typeface="Aptos"/>
              </a:rPr>
              <a:t>Ecuaciones</a:t>
            </a:r>
            <a:r>
              <a:rPr sz="12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64707E"/>
                </a:solidFill>
                <a:latin typeface="Aptos"/>
              </a:rPr>
              <a:t>diferenciales</a:t>
            </a:r>
            <a:r>
              <a:rPr sz="12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64707E"/>
                </a:solidFill>
                <a:latin typeface="Aptos"/>
              </a:rPr>
              <a:t>ordinarias</a:t>
            </a:r>
            <a:r>
              <a:rPr sz="1200" b="0" dirty="0">
                <a:solidFill>
                  <a:srgbClr val="64707E"/>
                </a:solidFill>
                <a:latin typeface="Aptos"/>
              </a:rPr>
              <a:t> • EDO de </a:t>
            </a:r>
            <a:r>
              <a:rPr sz="1200" b="0" dirty="0" err="1">
                <a:solidFill>
                  <a:srgbClr val="64707E"/>
                </a:solidFill>
                <a:latin typeface="Aptos"/>
              </a:rPr>
              <a:t>segundo</a:t>
            </a:r>
            <a:r>
              <a:rPr sz="12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64707E"/>
                </a:solidFill>
                <a:latin typeface="Aptos"/>
              </a:rPr>
              <a:t>orden</a:t>
            </a:r>
            <a:endParaRPr sz="1200" b="0" dirty="0">
              <a:solidFill>
                <a:srgbClr val="64707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Aplicación: circuito RLC serie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MODELO FÍSICO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486400" cy="425196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645920"/>
            <a:ext cx="49377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3674B5"/>
                </a:solidFill>
                <a:latin typeface="Aptos"/>
              </a:rPr>
              <a:t>Circuito RLC</a:t>
            </a:r>
          </a:p>
        </p:txBody>
      </p:sp>
      <p:sp>
        <p:nvSpPr>
          <p:cNvPr id="8" name="Rectangle 7"/>
          <p:cNvSpPr/>
          <p:nvPr/>
        </p:nvSpPr>
        <p:spPr>
          <a:xfrm>
            <a:off x="1325880" y="3246120"/>
            <a:ext cx="685800" cy="73152"/>
          </a:xfrm>
          <a:prstGeom prst="rect">
            <a:avLst/>
          </a:prstGeom>
          <a:solidFill>
            <a:srgbClr val="192B46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011680" y="2971800"/>
            <a:ext cx="105156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011680" y="2971800"/>
            <a:ext cx="10515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B46"/>
                </a:solidFill>
                <a:latin typeface="Aptos"/>
              </a:rPr>
              <a:t>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63240" y="3246120"/>
            <a:ext cx="685800" cy="73152"/>
          </a:xfrm>
          <a:prstGeom prst="rect">
            <a:avLst/>
          </a:prstGeom>
          <a:solidFill>
            <a:srgbClr val="192B46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749039" y="2971800"/>
            <a:ext cx="105156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49039" y="2971800"/>
            <a:ext cx="10515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B46"/>
                </a:solidFill>
                <a:latin typeface="Aptos"/>
              </a:rPr>
              <a:t>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3246120"/>
            <a:ext cx="685800" cy="73152"/>
          </a:xfrm>
          <a:prstGeom prst="rect">
            <a:avLst/>
          </a:prstGeom>
          <a:solidFill>
            <a:srgbClr val="192B46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240280" y="3977639"/>
            <a:ext cx="1051560" cy="5669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240280" y="3977639"/>
            <a:ext cx="105156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92B46"/>
                </a:solidFill>
                <a:latin typeface="Aptos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4754880"/>
            <a:ext cx="47548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92B46"/>
                </a:solidFill>
                <a:latin typeface="Aptos"/>
              </a:rPr>
              <a:t>q′(t)=i(t)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20840" y="1417320"/>
            <a:ext cx="4572000" cy="4251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040880" y="1737360"/>
            <a:ext cx="3931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9194"/>
                </a:solidFill>
                <a:latin typeface="Aptos"/>
              </a:rPr>
              <a:t>Ecuación del modelo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2240280"/>
            <a:ext cx="3931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B46"/>
                </a:solidFill>
                <a:latin typeface="Aptos"/>
              </a:rPr>
              <a:t>Lq″ + Rq′ + (1/C)q = E(t)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3246120"/>
            <a:ext cx="3931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9194"/>
                </a:solidFill>
                <a:latin typeface="Aptos"/>
              </a:rPr>
              <a:t>Interpretación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0" y="3657600"/>
            <a:ext cx="39319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8303A"/>
                </a:solidFill>
                <a:latin typeface="Aptos"/>
              </a:rPr>
              <a:t>q(t): carga
q′(t): corriente
E(t): fuente externa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475011"/>
            <a:ext cx="10515600" cy="253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64707E"/>
                </a:solidFill>
                <a:latin typeface="Aptos"/>
              </a:rPr>
              <a:t>Ecuaciones diferenciales ordinarias • EDO de segundo orden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Ejemplo RLC libre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APLICACIÓN DEL TP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960120"/>
          </a:xfrm>
          <a:prstGeom prst="roundRect">
            <a:avLst>
              <a:gd name="adj" fmla="val 8000"/>
            </a:avLst>
          </a:prstGeom>
          <a:solidFill>
            <a:srgbClr val="192B46"/>
          </a:solidFill>
          <a:ln>
            <a:solidFill>
              <a:srgbClr val="19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08760"/>
            <a:ext cx="10241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R=4 Ω   •   L=1 H   •   C=0,05 F   •   E(t)=0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43200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77240" y="2743200"/>
            <a:ext cx="64008" cy="224028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889504"/>
            <a:ext cx="283463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Modelo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310128"/>
            <a:ext cx="2834639" cy="1527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28303A"/>
                </a:solidFill>
                <a:latin typeface="Aptos"/>
              </a:rPr>
              <a:t>q″ + 4q′ + 20q = 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2743200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80560" y="2743200"/>
            <a:ext cx="64008" cy="224028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09160" y="2889504"/>
            <a:ext cx="283463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Condiciones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3310128"/>
            <a:ext cx="2834639" cy="1527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28303A"/>
                </a:solidFill>
                <a:latin typeface="Aptos"/>
              </a:rPr>
              <a:t>q(0)=0
q′(0)=4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743200"/>
            <a:ext cx="3246120" cy="2240280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83879" y="2743200"/>
            <a:ext cx="64008" cy="2240280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80" y="2889504"/>
            <a:ext cx="283463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Solución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3310128"/>
            <a:ext cx="2834639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dirty="0">
                <a:solidFill>
                  <a:srgbClr val="28303A"/>
                </a:solidFill>
                <a:latin typeface="Aptos"/>
              </a:rPr>
              <a:t>q(t)=e^</a:t>
            </a:r>
            <a:r>
              <a:rPr sz="2400" b="0" baseline="30000" dirty="0">
                <a:solidFill>
                  <a:srgbClr val="28303A"/>
                </a:solidFill>
                <a:latin typeface="Aptos"/>
              </a:rPr>
              <a:t>(−2t)</a:t>
            </a:r>
            <a:r>
              <a:rPr sz="1700" b="0" dirty="0">
                <a:solidFill>
                  <a:srgbClr val="28303A"/>
                </a:solidFill>
                <a:latin typeface="Aptos"/>
              </a:rPr>
              <a:t>sin(4t)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20240" y="5394960"/>
            <a:ext cx="8321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64707E"/>
                </a:solidFill>
                <a:latin typeface="Aptos"/>
              </a:rPr>
              <a:t>La carga oscila y su amplitud disminuye por el amortiguamiento.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32693"/>
            <a:ext cx="105156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dirty="0" err="1">
                <a:solidFill>
                  <a:srgbClr val="64707E"/>
                </a:solidFill>
                <a:latin typeface="Aptos"/>
              </a:rPr>
              <a:t>Ecuaciones</a:t>
            </a:r>
            <a:r>
              <a:rPr sz="16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64707E"/>
                </a:solidFill>
                <a:latin typeface="Aptos"/>
              </a:rPr>
              <a:t>diferenciales</a:t>
            </a:r>
            <a:r>
              <a:rPr sz="16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64707E"/>
                </a:solidFill>
                <a:latin typeface="Aptos"/>
              </a:rPr>
              <a:t>ordinarias</a:t>
            </a:r>
            <a:r>
              <a:rPr sz="1600" b="0" dirty="0">
                <a:solidFill>
                  <a:srgbClr val="64707E"/>
                </a:solidFill>
                <a:latin typeface="Aptos"/>
              </a:rPr>
              <a:t> • EDO de </a:t>
            </a:r>
            <a:r>
              <a:rPr sz="1600" b="0" dirty="0" err="1">
                <a:solidFill>
                  <a:srgbClr val="64707E"/>
                </a:solidFill>
                <a:latin typeface="Aptos"/>
              </a:rPr>
              <a:t>segundo</a:t>
            </a:r>
            <a:r>
              <a:rPr sz="16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64707E"/>
                </a:solidFill>
                <a:latin typeface="Aptos"/>
              </a:rPr>
              <a:t>orden</a:t>
            </a:r>
            <a:endParaRPr sz="1600" b="0" dirty="0">
              <a:solidFill>
                <a:srgbClr val="64707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De segundo orden a primer orden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LA IDEA DETRÁS DE ODE45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4709160" cy="448056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645920"/>
            <a:ext cx="40690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3674B5"/>
                </a:solidFill>
                <a:latin typeface="Aptos"/>
              </a:rPr>
              <a:t>Definimos el estado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103120"/>
            <a:ext cx="406908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192B46"/>
                </a:solidFill>
                <a:latin typeface="Aptos"/>
              </a:rPr>
              <a:t>y₁ = y
 y₂ = y′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429000"/>
            <a:ext cx="40690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3674B5"/>
                </a:solidFill>
                <a:latin typeface="Aptos"/>
              </a:rPr>
              <a:t>Entonces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840480"/>
            <a:ext cx="40690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2B46"/>
                </a:solidFill>
                <a:latin typeface="Aptos"/>
              </a:rPr>
              <a:t>y₁′ = y₂
y₂′ = f(t,y₁,y₂)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06440" y="1325880"/>
            <a:ext cx="5394960" cy="1874519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806440" y="1325880"/>
            <a:ext cx="64008" cy="1874519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35040" y="1472184"/>
            <a:ext cx="4983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Entrada de ode45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35040" y="1892807"/>
            <a:ext cx="4983480" cy="11612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8303A"/>
                </a:solidFill>
                <a:latin typeface="Aptos"/>
              </a:rPr>
              <a:t>[y₀  y′₀]  →  estado inicial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06440" y="3474720"/>
            <a:ext cx="5394960" cy="1874519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806440" y="3474720"/>
            <a:ext cx="64008" cy="1874519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35040" y="3621024"/>
            <a:ext cx="4983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2B46"/>
                </a:solidFill>
                <a:latin typeface="Aptos"/>
              </a:rPr>
              <a:t>Salida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35040" y="4041648"/>
            <a:ext cx="4983480" cy="11612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8303A"/>
                </a:solidFill>
                <a:latin typeface="Aptos"/>
              </a:rPr>
              <a:t>Y(:,1)=y(t)
Y(:,2)=y′(t)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1164"/>
            <a:ext cx="1051560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dirty="0" err="1">
                <a:solidFill>
                  <a:srgbClr val="64707E"/>
                </a:solidFill>
                <a:latin typeface="Aptos"/>
              </a:rPr>
              <a:t>Ecuaciones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diferenciales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ordinarias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• EDO de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segundo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orden</a:t>
            </a:r>
            <a:endParaRPr sz="1100" b="0" dirty="0">
              <a:solidFill>
                <a:srgbClr val="64707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MATLAB: estructura de ode45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IMPLEMENTACIÓN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10698480" cy="4389120"/>
          </a:xfrm>
          <a:prstGeom prst="roundRect">
            <a:avLst>
              <a:gd name="adj" fmla="val 8000"/>
            </a:avLst>
          </a:prstGeom>
          <a:solidFill>
            <a:srgbClr val="22272E"/>
          </a:solidFill>
          <a:ln>
            <a:solidFill>
              <a:srgbClr val="2227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572768"/>
            <a:ext cx="10058400" cy="18466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dirty="0">
                <a:solidFill>
                  <a:srgbClr val="FFFFFF"/>
                </a:solidFill>
                <a:latin typeface="Consolas"/>
              </a:rPr>
              <a:t>f = @(</a:t>
            </a:r>
            <a:r>
              <a:rPr sz="1900" b="0" dirty="0" err="1">
                <a:solidFill>
                  <a:srgbClr val="FFFFFF"/>
                </a:solidFill>
                <a:latin typeface="Consolas"/>
              </a:rPr>
              <a:t>t,Y</a:t>
            </a:r>
            <a:r>
              <a:rPr sz="1900" b="0" dirty="0">
                <a:solidFill>
                  <a:srgbClr val="FFFFFF"/>
                </a:solidFill>
                <a:latin typeface="Consolas"/>
              </a:rPr>
              <a:t>) [Y(2); -4*Y(2) - 20*Y(1)];
[</a:t>
            </a:r>
            <a:r>
              <a:rPr sz="1900" b="0" dirty="0" err="1">
                <a:solidFill>
                  <a:srgbClr val="FFFFFF"/>
                </a:solidFill>
                <a:latin typeface="Consolas"/>
              </a:rPr>
              <a:t>t,Y</a:t>
            </a:r>
            <a:r>
              <a:rPr sz="1900" b="0" dirty="0">
                <a:solidFill>
                  <a:srgbClr val="FFFFFF"/>
                </a:solidFill>
                <a:latin typeface="Consolas"/>
              </a:rPr>
              <a:t>] = ode45(f,[0 2],[0 4]);
q = Y(:,1);
</a:t>
            </a:r>
            <a:r>
              <a:rPr sz="1900" b="0" dirty="0" err="1">
                <a:solidFill>
                  <a:srgbClr val="FFFFFF"/>
                </a:solidFill>
                <a:latin typeface="Consolas"/>
              </a:rPr>
              <a:t>i</a:t>
            </a:r>
            <a:r>
              <a:rPr sz="1900" b="0" dirty="0">
                <a:solidFill>
                  <a:srgbClr val="FFFFFF"/>
                </a:solidFill>
                <a:latin typeface="Consolas"/>
              </a:rPr>
              <a:t> = Y(:,2);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806440"/>
            <a:ext cx="106984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2B46"/>
                </a:solidFill>
                <a:latin typeface="Aptos"/>
              </a:rPr>
              <a:t>Regla práctica: definir el sistema → dar intervalo → dar condiciones iniciales.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1164"/>
            <a:ext cx="1051560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dirty="0" err="1">
                <a:solidFill>
                  <a:srgbClr val="64707E"/>
                </a:solidFill>
                <a:latin typeface="Aptos"/>
              </a:rPr>
              <a:t>Ecuaciones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diferenciales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ordinarias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• EDO de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segundo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orden</a:t>
            </a:r>
            <a:endParaRPr sz="1100" b="0" dirty="0">
              <a:solidFill>
                <a:srgbClr val="64707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2B46"/>
                </a:solidFill>
                <a:latin typeface="Aptos"/>
              </a:rPr>
              <a:t>Ejemplo MATLAB + interpretación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41248"/>
            <a:ext cx="777240" cy="50292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7315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2B9194"/>
                </a:solidFill>
                <a:latin typeface="Aptos"/>
              </a:rPr>
              <a:t>SIMULACIÓN RLC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502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1">
                <a:solidFill>
                  <a:srgbClr val="64707E"/>
                </a:solidFill>
                <a:latin typeface="Aptos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4663440" cy="4434840"/>
          </a:xfrm>
          <a:prstGeom prst="roundRect">
            <a:avLst>
              <a:gd name="adj" fmla="val 8000"/>
            </a:avLst>
          </a:prstGeom>
          <a:solidFill>
            <a:srgbClr val="E8F1FA"/>
          </a:solidFill>
          <a:ln>
            <a:solidFill>
              <a:srgbClr val="E8F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325880"/>
            <a:ext cx="64008" cy="4434840"/>
          </a:xfrm>
          <a:prstGeom prst="rect">
            <a:avLst/>
          </a:prstGeom>
          <a:solidFill>
            <a:srgbClr val="3674B5"/>
          </a:solidFill>
          <a:ln>
            <a:solidFill>
              <a:srgbClr val="3674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472184"/>
            <a:ext cx="4251959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1 · Resolver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1892807"/>
            <a:ext cx="4251959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>
                <a:solidFill>
                  <a:srgbClr val="28303A"/>
                </a:solidFill>
                <a:latin typeface="Aptos"/>
              </a:rPr>
              <a:t>f = @(</a:t>
            </a:r>
            <a:r>
              <a:rPr sz="2000" b="0" dirty="0" err="1">
                <a:solidFill>
                  <a:srgbClr val="28303A"/>
                </a:solidFill>
                <a:latin typeface="Aptos"/>
              </a:rPr>
              <a:t>t,Y</a:t>
            </a:r>
            <a:r>
              <a:rPr sz="2000" b="0" dirty="0">
                <a:solidFill>
                  <a:srgbClr val="28303A"/>
                </a:solidFill>
                <a:latin typeface="Aptos"/>
              </a:rPr>
              <a:t>) [Y(2); -4*Y(2)-20*Y(1)];
[</a:t>
            </a:r>
            <a:r>
              <a:rPr sz="2000" b="0" dirty="0" err="1">
                <a:solidFill>
                  <a:srgbClr val="28303A"/>
                </a:solidFill>
                <a:latin typeface="Aptos"/>
              </a:rPr>
              <a:t>t,Y</a:t>
            </a:r>
            <a:r>
              <a:rPr sz="2000" b="0" dirty="0">
                <a:solidFill>
                  <a:srgbClr val="28303A"/>
                </a:solidFill>
                <a:latin typeface="Aptos"/>
              </a:rPr>
              <a:t>] = ode45(f,[0 2],[0 4]);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06440" y="1325880"/>
            <a:ext cx="5440680" cy="1965960"/>
          </a:xfrm>
          <a:prstGeom prst="roundRect">
            <a:avLst>
              <a:gd name="adj" fmla="val 8000"/>
            </a:avLst>
          </a:prstGeom>
          <a:solidFill>
            <a:srgbClr val="E8F7F6"/>
          </a:solidFill>
          <a:ln>
            <a:solidFill>
              <a:srgbClr val="E8F7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806440" y="1325880"/>
            <a:ext cx="64008" cy="196596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35040" y="1472184"/>
            <a:ext cx="50292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2 · Extraer variables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5040" y="1892807"/>
            <a:ext cx="50292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>
                <a:solidFill>
                  <a:srgbClr val="28303A"/>
                </a:solidFill>
                <a:latin typeface="Aptos"/>
              </a:rPr>
              <a:t>q = Y(:,1);
</a:t>
            </a:r>
            <a:r>
              <a:rPr sz="2000" b="0" dirty="0" err="1">
                <a:solidFill>
                  <a:srgbClr val="28303A"/>
                </a:solidFill>
                <a:latin typeface="Aptos"/>
              </a:rPr>
              <a:t>i</a:t>
            </a:r>
            <a:r>
              <a:rPr sz="2000" b="0" dirty="0">
                <a:solidFill>
                  <a:srgbClr val="28303A"/>
                </a:solidFill>
                <a:latin typeface="Aptos"/>
              </a:rPr>
              <a:t> = Y(:,2);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06440" y="3611880"/>
            <a:ext cx="5440680" cy="1965960"/>
          </a:xfrm>
          <a:prstGeom prst="roundRect">
            <a:avLst>
              <a:gd name="adj" fmla="val 8000"/>
            </a:avLst>
          </a:prstGeom>
          <a:solidFill>
            <a:srgbClr val="FCF4E2"/>
          </a:solidFill>
          <a:ln>
            <a:solidFill>
              <a:srgbClr val="FCF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806440" y="3611880"/>
            <a:ext cx="64008" cy="1965960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035040" y="3758184"/>
            <a:ext cx="50292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2B46"/>
                </a:solidFill>
                <a:latin typeface="Aptos"/>
              </a:rPr>
              <a:t>3 · Graficar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4178808"/>
            <a:ext cx="50292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0" dirty="0">
                <a:solidFill>
                  <a:srgbClr val="28303A"/>
                </a:solidFill>
                <a:latin typeface="Aptos"/>
              </a:rPr>
              <a:t>plot(</a:t>
            </a:r>
            <a:r>
              <a:rPr b="0" dirty="0" err="1">
                <a:solidFill>
                  <a:srgbClr val="28303A"/>
                </a:solidFill>
                <a:latin typeface="Aptos"/>
              </a:rPr>
              <a:t>t,q</a:t>
            </a:r>
            <a:r>
              <a:rPr b="0" dirty="0">
                <a:solidFill>
                  <a:srgbClr val="28303A"/>
                </a:solidFill>
                <a:latin typeface="Aptos"/>
              </a:rPr>
              <a:t>)
</a:t>
            </a:r>
            <a:r>
              <a:rPr b="0" dirty="0" err="1">
                <a:solidFill>
                  <a:srgbClr val="28303A"/>
                </a:solidFill>
                <a:latin typeface="Aptos"/>
              </a:rPr>
              <a:t>xlabel</a:t>
            </a:r>
            <a:r>
              <a:rPr b="0" dirty="0">
                <a:solidFill>
                  <a:srgbClr val="28303A"/>
                </a:solidFill>
                <a:latin typeface="Aptos"/>
              </a:rPr>
              <a:t>('t'); </a:t>
            </a:r>
            <a:r>
              <a:rPr b="0" dirty="0" err="1">
                <a:solidFill>
                  <a:srgbClr val="28303A"/>
                </a:solidFill>
                <a:latin typeface="Aptos"/>
              </a:rPr>
              <a:t>ylabel</a:t>
            </a:r>
            <a:r>
              <a:rPr b="0" dirty="0">
                <a:solidFill>
                  <a:srgbClr val="28303A"/>
                </a:solidFill>
                <a:latin typeface="Aptos"/>
              </a:rPr>
              <a:t>('q(t)')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1164"/>
            <a:ext cx="1051560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dirty="0" err="1">
                <a:solidFill>
                  <a:srgbClr val="64707E"/>
                </a:solidFill>
                <a:latin typeface="Aptos"/>
              </a:rPr>
              <a:t>Ecuaciones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diferenciales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ordinarias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• EDO de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segundo</a:t>
            </a:r>
            <a:r>
              <a:rPr sz="1100" b="0" dirty="0">
                <a:solidFill>
                  <a:srgbClr val="64707E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64707E"/>
                </a:solidFill>
                <a:latin typeface="Aptos"/>
              </a:rPr>
              <a:t>orden</a:t>
            </a:r>
            <a:endParaRPr sz="1100" b="0" dirty="0">
              <a:solidFill>
                <a:srgbClr val="64707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B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46720" y="-274320"/>
            <a:ext cx="4572000" cy="7315200"/>
          </a:xfrm>
          <a:prstGeom prst="rect">
            <a:avLst/>
          </a:prstGeom>
          <a:solidFill>
            <a:srgbClr val="2B9194"/>
          </a:solidFill>
          <a:ln>
            <a:solidFill>
              <a:srgbClr val="2B91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6400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¿Qué nos llevamos?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554480"/>
            <a:ext cx="6126480" cy="64008"/>
          </a:xfrm>
          <a:prstGeom prst="rect">
            <a:avLst/>
          </a:prstGeom>
          <a:solidFill>
            <a:srgbClr val="E6A63C"/>
          </a:solidFill>
          <a:ln>
            <a:solidFill>
              <a:srgbClr val="E6A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22960" y="1965960"/>
            <a:ext cx="475488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96596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92B46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947672"/>
            <a:ext cx="5166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ptos"/>
              </a:rPr>
              <a:t>Una EDO modela cómo cambia un sistema.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880360"/>
            <a:ext cx="475488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88036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92B46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2862072"/>
            <a:ext cx="5166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ptos"/>
              </a:rPr>
              <a:t>En 2.º orden, las raíces determinan la respuesta.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794760"/>
            <a:ext cx="475488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379476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92B46"/>
                </a:solidFill>
                <a:latin typeface="Aptos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3776472"/>
            <a:ext cx="5166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ptos"/>
              </a:rPr>
              <a:t>RLC conecta directamente matemática y física.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4709160"/>
            <a:ext cx="475488" cy="47548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92B46"/>
                </a:solidFill>
                <a:latin typeface="Aptos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4690872"/>
            <a:ext cx="5166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FFFFFF"/>
                </a:solidFill>
                <a:latin typeface="Aptos"/>
              </a:rPr>
              <a:t>ode45 </a:t>
            </a:r>
            <a:r>
              <a:rPr sz="1500" b="0" dirty="0" err="1">
                <a:solidFill>
                  <a:srgbClr val="FFFFFF"/>
                </a:solidFill>
                <a:latin typeface="Aptos"/>
              </a:rPr>
              <a:t>permite</a:t>
            </a:r>
            <a:r>
              <a:rPr sz="15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ptos"/>
              </a:rPr>
              <a:t>explorar</a:t>
            </a:r>
            <a:r>
              <a:rPr sz="15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ptos"/>
              </a:rPr>
              <a:t>soluciones</a:t>
            </a:r>
            <a:r>
              <a:rPr sz="15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Aptos"/>
              </a:rPr>
              <a:t>numéricas</a:t>
            </a:r>
            <a:r>
              <a:rPr sz="1500" b="0" dirty="0">
                <a:solidFill>
                  <a:srgbClr val="FFFFFF"/>
                </a:solidFill>
                <a:latin typeface="Aptos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1188720"/>
            <a:ext cx="3291840" cy="4389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58200" y="1600200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2B9194"/>
                </a:solidFill>
                <a:latin typeface="Aptos"/>
              </a:rPr>
              <a:t>TEORÍA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58200" y="2148840"/>
            <a:ext cx="2743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192B46"/>
                </a:solidFill>
                <a:latin typeface="Aptos"/>
              </a:rPr>
              <a:t>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58200" y="2743200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3674B5"/>
                </a:solidFill>
                <a:latin typeface="Aptos"/>
              </a:rPr>
              <a:t>MODELO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58200" y="3291840"/>
            <a:ext cx="2743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192B46"/>
                </a:solidFill>
                <a:latin typeface="Aptos"/>
              </a:rPr>
              <a:t>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58200" y="3886200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E6A63C"/>
                </a:solidFill>
                <a:latin typeface="Aptos"/>
              </a:rPr>
              <a:t>MATLAB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4434840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192B46"/>
                </a:solidFill>
                <a:latin typeface="Aptos"/>
              </a:rPr>
              <a:t>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8200" y="4983480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92B46"/>
                </a:solidFill>
                <a:latin typeface="Aptos"/>
              </a:rPr>
              <a:t>INTERPRETACIÓN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6071503"/>
            <a:ext cx="62179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dirty="0">
                <a:solidFill>
                  <a:srgbClr val="BECDDE"/>
                </a:solidFill>
                <a:latin typeface="Aptos"/>
              </a:rPr>
              <a:t>Fin • </a:t>
            </a:r>
            <a:r>
              <a:rPr sz="1600" b="0" dirty="0" err="1">
                <a:solidFill>
                  <a:srgbClr val="BECDDE"/>
                </a:solidFill>
                <a:latin typeface="Aptos"/>
              </a:rPr>
              <a:t>preguntas</a:t>
            </a:r>
            <a:endParaRPr sz="1600" b="0" dirty="0">
              <a:solidFill>
                <a:srgbClr val="BECDDE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913</Words>
  <Application>Microsoft Office PowerPoint</Application>
  <PresentationFormat>Panorámica</PresentationFormat>
  <Paragraphs>179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Aptos</vt:lpstr>
      <vt:lpstr>Arial</vt:lpstr>
      <vt:lpstr>Calibri</vt:lpstr>
      <vt:lpstr>Consolas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Usuario</dc:creator>
  <cp:keywords/>
  <dc:description>generated using python-pptx</dc:description>
  <cp:lastModifiedBy>Usuario</cp:lastModifiedBy>
  <cp:revision>4</cp:revision>
  <dcterms:created xsi:type="dcterms:W3CDTF">2013-01-27T09:14:16Z</dcterms:created>
  <dcterms:modified xsi:type="dcterms:W3CDTF">2026-09-02T02:36:58Z</dcterms:modified>
  <cp:category/>
</cp:coreProperties>
</file>