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59" r:id="rId2"/>
    <p:sldId id="260" r:id="rId3"/>
    <p:sldId id="273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67" r:id="rId13"/>
    <p:sldId id="271" r:id="rId14"/>
    <p:sldId id="272" r:id="rId1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D3C5C-19AC-4B32-8429-17110B346305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71781-1DDE-4732-A683-90E75D678F8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7759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2877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6895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4917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7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6584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485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351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80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716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312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55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8103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6911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2839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68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8032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75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53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67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762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body" idx="1"/>
          </p:nvPr>
        </p:nvSpPr>
        <p:spPr>
          <a:xfrm>
            <a:off x="2203667" y="2882400"/>
            <a:ext cx="7784400" cy="109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541853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Font typeface="Mali"/>
              <a:buChar char="✘"/>
              <a:defRPr sz="3733">
                <a:latin typeface="Mali"/>
                <a:ea typeface="Mali"/>
                <a:cs typeface="Mali"/>
                <a:sym typeface="Mali"/>
              </a:defRPr>
            </a:lvl1pPr>
            <a:lvl2pPr marL="1219170" lvl="1" indent="-541853" algn="ctr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Mali"/>
              <a:buChar char="-"/>
              <a:defRPr sz="3733">
                <a:latin typeface="Mali"/>
                <a:ea typeface="Mali"/>
                <a:cs typeface="Mali"/>
                <a:sym typeface="Mali"/>
              </a:defRPr>
            </a:lvl2pPr>
            <a:lvl3pPr marL="1828754" lvl="2" indent="-541853" algn="ctr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Mali"/>
              <a:buChar char="-"/>
              <a:defRPr sz="3733">
                <a:latin typeface="Mali"/>
                <a:ea typeface="Mali"/>
                <a:cs typeface="Mali"/>
                <a:sym typeface="Mali"/>
              </a:defRPr>
            </a:lvl3pPr>
            <a:lvl4pPr marL="2438339" lvl="3" indent="-541853" algn="ctr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Mali"/>
              <a:buChar char="●"/>
              <a:defRPr sz="3733">
                <a:latin typeface="Mali"/>
                <a:ea typeface="Mali"/>
                <a:cs typeface="Mali"/>
                <a:sym typeface="Mali"/>
              </a:defRPr>
            </a:lvl4pPr>
            <a:lvl5pPr marL="3047924" lvl="4" indent="-541853" algn="ctr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Mali"/>
              <a:buChar char="○"/>
              <a:defRPr sz="3733">
                <a:latin typeface="Mali"/>
                <a:ea typeface="Mali"/>
                <a:cs typeface="Mali"/>
                <a:sym typeface="Mali"/>
              </a:defRPr>
            </a:lvl5pPr>
            <a:lvl6pPr marL="3657509" lvl="5" indent="-541853" algn="ctr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Mali"/>
              <a:buChar char="■"/>
              <a:defRPr sz="3733">
                <a:latin typeface="Mali"/>
                <a:ea typeface="Mali"/>
                <a:cs typeface="Mali"/>
                <a:sym typeface="Mali"/>
              </a:defRPr>
            </a:lvl6pPr>
            <a:lvl7pPr marL="4267093" lvl="6" indent="-541853" algn="ctr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Mali"/>
              <a:buChar char="●"/>
              <a:defRPr sz="3733">
                <a:latin typeface="Mali"/>
                <a:ea typeface="Mali"/>
                <a:cs typeface="Mali"/>
                <a:sym typeface="Mali"/>
              </a:defRPr>
            </a:lvl7pPr>
            <a:lvl8pPr marL="4876678" lvl="7" indent="-541853" algn="ctr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Mali"/>
              <a:buChar char="○"/>
              <a:defRPr sz="3733">
                <a:latin typeface="Mali"/>
                <a:ea typeface="Mali"/>
                <a:cs typeface="Mali"/>
                <a:sym typeface="Mali"/>
              </a:defRPr>
            </a:lvl8pPr>
            <a:lvl9pPr marL="5486263" lvl="8" indent="-541853" algn="ctr">
              <a:lnSpc>
                <a:spcPct val="115000"/>
              </a:lnSpc>
              <a:spcBef>
                <a:spcPts val="1333"/>
              </a:spcBef>
              <a:spcAft>
                <a:spcPts val="1333"/>
              </a:spcAft>
              <a:buSzPts val="2800"/>
              <a:buFont typeface="Mali"/>
              <a:buChar char="■"/>
              <a:defRPr sz="3733"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sldNum" idx="12"/>
          </p:nvPr>
        </p:nvSpPr>
        <p:spPr>
          <a:xfrm>
            <a:off x="11553372" y="169705"/>
            <a:ext cx="435600" cy="3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9970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8F30E83-422B-4DB5-972E-8AFAA8DD0B9E}" type="datetimeFigureOut">
              <a:rPr lang="es-AR" smtClean="0"/>
              <a:t>9/6/2023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16FCEF-03CC-4473-BAB7-FFC8DBFB4CD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12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9"/>
          <p:cNvSpPr txBox="1">
            <a:spLocks noGrp="1"/>
          </p:cNvSpPr>
          <p:nvPr>
            <p:ph type="body" idx="1"/>
          </p:nvPr>
        </p:nvSpPr>
        <p:spPr>
          <a:xfrm>
            <a:off x="2293447" y="1103120"/>
            <a:ext cx="7784400" cy="5583555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marL="0" indent="0">
              <a:spcAft>
                <a:spcPts val="1333"/>
              </a:spcAft>
              <a:buNone/>
            </a:pPr>
            <a:endParaRPr lang="en" dirty="0"/>
          </a:p>
          <a:p>
            <a:pPr marL="0" indent="0">
              <a:spcAft>
                <a:spcPts val="1333"/>
              </a:spcAft>
              <a:buNone/>
            </a:pPr>
            <a:r>
              <a:rPr lang="en" dirty="0"/>
              <a:t>TALLER DE ESCRITURA DE ARTÍCULOS</a:t>
            </a:r>
          </a:p>
          <a:p>
            <a:pPr marL="0" indent="0" algn="l">
              <a:spcAft>
                <a:spcPts val="1333"/>
              </a:spcAft>
              <a:buNone/>
            </a:pP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Docentes:</a:t>
            </a:r>
          </a:p>
          <a:p>
            <a:pPr marL="0" indent="0" algn="l">
              <a:spcAft>
                <a:spcPts val="1333"/>
              </a:spcAft>
              <a:buNone/>
            </a:pP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*Mgter. Ing. Sebastián Kolodziej</a:t>
            </a:r>
          </a:p>
          <a:p>
            <a:pPr marL="0" indent="0" algn="l">
              <a:spcAft>
                <a:spcPts val="1333"/>
              </a:spcAft>
              <a:buNone/>
            </a:pP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*Mgter. Ing. Guillermo Fernández</a:t>
            </a:r>
          </a:p>
          <a:p>
            <a:pPr marL="0" indent="0" algn="l">
              <a:spcAft>
                <a:spcPts val="1333"/>
              </a:spcAft>
              <a:buNone/>
            </a:pPr>
            <a:r>
              <a:rPr lang="e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*Máster prof. Hugo Sosa </a:t>
            </a:r>
          </a:p>
          <a:p>
            <a:pPr marL="0" indent="0">
              <a:spcAft>
                <a:spcPts val="1333"/>
              </a:spcAft>
              <a:buNone/>
            </a:pPr>
            <a:endParaRPr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1" name="Google Shape;801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1</a:t>
            </a:fld>
            <a:endParaRPr/>
          </a:p>
        </p:txBody>
      </p:sp>
      <p:sp>
        <p:nvSpPr>
          <p:cNvPr id="802" name="Google Shape;802;p19"/>
          <p:cNvSpPr/>
          <p:nvPr/>
        </p:nvSpPr>
        <p:spPr>
          <a:xfrm rot="10800000">
            <a:off x="6491523" y="3894898"/>
            <a:ext cx="2571677" cy="80703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547" y="630614"/>
            <a:ext cx="1750462" cy="77199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191" y="630614"/>
            <a:ext cx="1557242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5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1"/>
          <p:cNvSpPr txBox="1">
            <a:spLocks noGrp="1"/>
          </p:cNvSpPr>
          <p:nvPr>
            <p:ph type="title"/>
          </p:nvPr>
        </p:nvSpPr>
        <p:spPr>
          <a:xfrm>
            <a:off x="1096002" y="702267"/>
            <a:ext cx="9202800" cy="614000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dirty="0"/>
              <a:t>TEMAS </a:t>
            </a:r>
            <a:endParaRPr dirty="0"/>
          </a:p>
        </p:txBody>
      </p:sp>
      <p:sp>
        <p:nvSpPr>
          <p:cNvPr id="944" name="Google Shape;944;p31"/>
          <p:cNvSpPr txBox="1">
            <a:spLocks noGrp="1"/>
          </p:cNvSpPr>
          <p:nvPr>
            <p:ph type="sldNum" sz="quarter" idx="12"/>
          </p:nvPr>
        </p:nvSpPr>
        <p:spPr>
          <a:xfrm>
            <a:off x="11553372" y="169705"/>
            <a:ext cx="435600" cy="363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 dirty="0"/>
          </a:p>
        </p:txBody>
      </p:sp>
      <p:grpSp>
        <p:nvGrpSpPr>
          <p:cNvPr id="945" name="Google Shape;945;p31"/>
          <p:cNvGrpSpPr/>
          <p:nvPr/>
        </p:nvGrpSpPr>
        <p:grpSpPr>
          <a:xfrm>
            <a:off x="-499774" y="3195498"/>
            <a:ext cx="4616375" cy="1967244"/>
            <a:chOff x="1047099" y="2241353"/>
            <a:chExt cx="3140106" cy="1338140"/>
          </a:xfrm>
        </p:grpSpPr>
        <p:sp>
          <p:nvSpPr>
            <p:cNvPr id="946" name="Google Shape;946;p31"/>
            <p:cNvSpPr/>
            <p:nvPr/>
          </p:nvSpPr>
          <p:spPr>
            <a:xfrm rot="2700000">
              <a:off x="228637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47" name="Google Shape;947;p31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600" b="1">
                  <a:solidFill>
                    <a:schemeClr val="dk2"/>
                  </a:solidFill>
                  <a:latin typeface="Nunito"/>
                  <a:ea typeface="Nunito"/>
                  <a:cs typeface="Nunito"/>
                  <a:sym typeface="Nunito"/>
                </a:rPr>
                <a:t>1</a:t>
              </a:r>
              <a:endPara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48" name="Google Shape;948;p31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en" sz="3200" b="1" dirty="0">
                  <a:solidFill>
                    <a:schemeClr val="lt1"/>
                  </a:solidFill>
                  <a:latin typeface="Nunito"/>
                  <a:ea typeface="Nunito"/>
                  <a:cs typeface="Nunito"/>
                  <a:sym typeface="Nunito"/>
                </a:rPr>
                <a:t>TÍTULO</a:t>
              </a:r>
              <a:endParaRPr sz="3200" b="1" dirty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49" name="Google Shape;949;p31"/>
            <p:cNvSpPr txBox="1"/>
            <p:nvPr/>
          </p:nvSpPr>
          <p:spPr>
            <a:xfrm rot="18900000">
              <a:off x="1820602" y="2608317"/>
              <a:ext cx="2366603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just">
                <a:spcAft>
                  <a:spcPts val="2133"/>
                </a:spcAft>
              </a:pPr>
              <a:r>
                <a:rPr lang="es-AR" sz="2400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Sentido. Cantidad de palabras. Descriptores</a:t>
              </a:r>
              <a:endParaRPr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950" name="Google Shape;950;p31"/>
          <p:cNvGrpSpPr/>
          <p:nvPr/>
        </p:nvGrpSpPr>
        <p:grpSpPr>
          <a:xfrm>
            <a:off x="2582406" y="3384549"/>
            <a:ext cx="4816105" cy="1967905"/>
            <a:chOff x="2957320" y="2240903"/>
            <a:chExt cx="3275965" cy="1338590"/>
          </a:xfrm>
        </p:grpSpPr>
        <p:sp>
          <p:nvSpPr>
            <p:cNvPr id="951" name="Google Shape;951;p31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2" name="Google Shape;952;p31"/>
            <p:cNvSpPr/>
            <p:nvPr/>
          </p:nvSpPr>
          <p:spPr>
            <a:xfrm>
              <a:off x="342097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600" b="1">
                  <a:solidFill>
                    <a:schemeClr val="lt2"/>
                  </a:solidFill>
                  <a:latin typeface="Nunito"/>
                  <a:ea typeface="Nunito"/>
                  <a:cs typeface="Nunito"/>
                  <a:sym typeface="Nunito"/>
                </a:rPr>
                <a:t>2</a:t>
              </a:r>
              <a:endParaRPr sz="1600" b="1">
                <a:solidFill>
                  <a:schemeClr val="lt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3" name="Google Shape;953;p31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en" sz="3200" b="1" dirty="0">
                  <a:solidFill>
                    <a:schemeClr val="lt1"/>
                  </a:solidFill>
                  <a:latin typeface="Nunito"/>
                  <a:ea typeface="Nunito"/>
                  <a:cs typeface="Nunito"/>
                  <a:sym typeface="Nunito"/>
                </a:rPr>
                <a:t>AUTOR. FILIACIÓN</a:t>
              </a:r>
              <a:endParaRPr sz="3200" b="1" dirty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4" name="Google Shape;954;p31"/>
            <p:cNvSpPr txBox="1"/>
            <p:nvPr/>
          </p:nvSpPr>
          <p:spPr>
            <a:xfrm rot="18900000">
              <a:off x="3662808" y="2574395"/>
              <a:ext cx="2570477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spcAft>
                  <a:spcPts val="2133"/>
                </a:spcAft>
              </a:pPr>
              <a:r>
                <a:rPr lang="es-AR" sz="2400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Orden. Cantidad. Canal de comunicación.</a:t>
              </a:r>
              <a:endParaRPr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955" name="Google Shape;955;p31"/>
          <p:cNvGrpSpPr/>
          <p:nvPr/>
        </p:nvGrpSpPr>
        <p:grpSpPr>
          <a:xfrm>
            <a:off x="6057798" y="3462359"/>
            <a:ext cx="4715673" cy="1971875"/>
            <a:chOff x="4877339" y="2238203"/>
            <a:chExt cx="3207650" cy="1341290"/>
          </a:xfrm>
        </p:grpSpPr>
        <p:sp>
          <p:nvSpPr>
            <p:cNvPr id="956" name="Google Shape;956;p31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7" name="Google Shape;957;p31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600" b="1">
                  <a:solidFill>
                    <a:schemeClr val="accent1"/>
                  </a:solidFill>
                  <a:latin typeface="Nunito"/>
                  <a:ea typeface="Nunito"/>
                  <a:cs typeface="Nunito"/>
                  <a:sym typeface="Nunito"/>
                </a:rPr>
                <a:t>3</a:t>
              </a:r>
              <a:endParaRPr sz="1600" b="1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8" name="Google Shape;958;p31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en" sz="3200" b="1" dirty="0">
                  <a:solidFill>
                    <a:schemeClr val="lt1"/>
                  </a:solidFill>
                  <a:latin typeface="Nunito"/>
                  <a:ea typeface="Nunito"/>
                  <a:cs typeface="Nunito"/>
                  <a:sym typeface="Nunito"/>
                </a:rPr>
                <a:t>RESUMEN</a:t>
              </a:r>
              <a:endParaRPr sz="3200" b="1" dirty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9" name="Google Shape;959;p31"/>
            <p:cNvSpPr txBox="1"/>
            <p:nvPr/>
          </p:nvSpPr>
          <p:spPr>
            <a:xfrm rot="18900000">
              <a:off x="5774264" y="2512832"/>
              <a:ext cx="2310725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spcAft>
                  <a:spcPts val="2133"/>
                </a:spcAft>
              </a:pPr>
              <a:r>
                <a:rPr lang="en" sz="2400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Lugar. Partes. Función </a:t>
              </a:r>
              <a:endParaRPr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379" y="638782"/>
            <a:ext cx="1940768" cy="58155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316" y="656698"/>
            <a:ext cx="1962680" cy="74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42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1"/>
          <p:cNvSpPr txBox="1">
            <a:spLocks noGrp="1"/>
          </p:cNvSpPr>
          <p:nvPr>
            <p:ph type="title"/>
          </p:nvPr>
        </p:nvSpPr>
        <p:spPr>
          <a:xfrm>
            <a:off x="1096002" y="702267"/>
            <a:ext cx="9202800" cy="614000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dirty="0"/>
              <a:t>TEMAS </a:t>
            </a:r>
            <a:endParaRPr dirty="0"/>
          </a:p>
        </p:txBody>
      </p:sp>
      <p:sp>
        <p:nvSpPr>
          <p:cNvPr id="944" name="Google Shape;944;p31"/>
          <p:cNvSpPr txBox="1">
            <a:spLocks noGrp="1"/>
          </p:cNvSpPr>
          <p:nvPr>
            <p:ph type="sldNum" sz="quarter" idx="12"/>
          </p:nvPr>
        </p:nvSpPr>
        <p:spPr>
          <a:xfrm>
            <a:off x="11553372" y="169705"/>
            <a:ext cx="435600" cy="363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 dirty="0"/>
          </a:p>
        </p:txBody>
      </p:sp>
      <p:grpSp>
        <p:nvGrpSpPr>
          <p:cNvPr id="945" name="Google Shape;945;p31"/>
          <p:cNvGrpSpPr/>
          <p:nvPr/>
        </p:nvGrpSpPr>
        <p:grpSpPr>
          <a:xfrm>
            <a:off x="871826" y="3255466"/>
            <a:ext cx="4616375" cy="2002390"/>
            <a:chOff x="1047099" y="2241354"/>
            <a:chExt cx="3140106" cy="1362047"/>
          </a:xfrm>
        </p:grpSpPr>
        <p:sp>
          <p:nvSpPr>
            <p:cNvPr id="946" name="Google Shape;946;p31"/>
            <p:cNvSpPr/>
            <p:nvPr/>
          </p:nvSpPr>
          <p:spPr>
            <a:xfrm rot="2700000">
              <a:off x="2286374" y="1011413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47" name="Google Shape;947;p31"/>
            <p:cNvSpPr/>
            <p:nvPr/>
          </p:nvSpPr>
          <p:spPr>
            <a:xfrm>
              <a:off x="1504598" y="3229301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600" b="1" dirty="0">
                  <a:solidFill>
                    <a:schemeClr val="dk2"/>
                  </a:solidFill>
                  <a:latin typeface="Nunito"/>
                  <a:ea typeface="Nunito"/>
                  <a:cs typeface="Nunito"/>
                  <a:sym typeface="Nunito"/>
                </a:rPr>
                <a:t>4</a:t>
              </a:r>
              <a:endParaRPr sz="1600" b="1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48" name="Google Shape;948;p31"/>
            <p:cNvSpPr txBox="1"/>
            <p:nvPr/>
          </p:nvSpPr>
          <p:spPr>
            <a:xfrm rot="18900000">
              <a:off x="1501398" y="2241354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es-AR" sz="3200" b="1" dirty="0">
                  <a:solidFill>
                    <a:schemeClr val="lt1"/>
                  </a:solidFill>
                  <a:latin typeface="Nunito"/>
                  <a:ea typeface="Nunito"/>
                  <a:cs typeface="Nunito"/>
                  <a:sym typeface="Nunito"/>
                </a:rPr>
                <a:t>PALABRAS CLAVES</a:t>
              </a:r>
              <a:endParaRPr sz="3200" b="1" dirty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49" name="Google Shape;949;p31"/>
            <p:cNvSpPr txBox="1"/>
            <p:nvPr/>
          </p:nvSpPr>
          <p:spPr>
            <a:xfrm rot="18900000">
              <a:off x="1820602" y="2608317"/>
              <a:ext cx="2366603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just">
                <a:spcAft>
                  <a:spcPts val="2133"/>
                </a:spcAft>
              </a:pPr>
              <a:r>
                <a:rPr lang="es-AR" sz="2400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Lugar. Cantidad. Función.</a:t>
              </a:r>
              <a:endParaRPr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955" name="Google Shape;955;p31"/>
          <p:cNvGrpSpPr/>
          <p:nvPr/>
        </p:nvGrpSpPr>
        <p:grpSpPr>
          <a:xfrm>
            <a:off x="6057798" y="3462359"/>
            <a:ext cx="4715673" cy="1971875"/>
            <a:chOff x="4877339" y="2238203"/>
            <a:chExt cx="3207650" cy="1341290"/>
          </a:xfrm>
        </p:grpSpPr>
        <p:sp>
          <p:nvSpPr>
            <p:cNvPr id="956" name="Google Shape;956;p31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7" name="Google Shape;957;p31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600" b="1" dirty="0">
                  <a:solidFill>
                    <a:schemeClr val="accent1"/>
                  </a:solidFill>
                  <a:latin typeface="Nunito"/>
                  <a:ea typeface="Nunito"/>
                  <a:cs typeface="Nunito"/>
                  <a:sym typeface="Nunito"/>
                </a:rPr>
                <a:t>5</a:t>
              </a:r>
              <a:endParaRPr sz="1600" b="1" dirty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8" name="Google Shape;958;p31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en" sz="3200" b="1" dirty="0">
                  <a:solidFill>
                    <a:schemeClr val="lt1"/>
                  </a:solidFill>
                  <a:latin typeface="Nunito"/>
                  <a:ea typeface="Nunito"/>
                  <a:cs typeface="Nunito"/>
                  <a:sym typeface="Nunito"/>
                </a:rPr>
                <a:t>INTRODUCCIÓN</a:t>
              </a:r>
              <a:endParaRPr sz="3200" b="1" dirty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59" name="Google Shape;959;p31"/>
            <p:cNvSpPr txBox="1"/>
            <p:nvPr/>
          </p:nvSpPr>
          <p:spPr>
            <a:xfrm rot="18900000">
              <a:off x="5774264" y="2512832"/>
              <a:ext cx="2310725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spcAft>
                  <a:spcPts val="2133"/>
                </a:spcAft>
              </a:pPr>
              <a:r>
                <a:rPr lang="es-AR" sz="2400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L</a:t>
              </a:r>
              <a:r>
                <a:rPr lang="en" sz="2400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as partes. Extensión</a:t>
              </a:r>
              <a:r>
                <a:rPr lang="es-AR" sz="2400" b="1" dirty="0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. Función.</a:t>
              </a: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379" y="638782"/>
            <a:ext cx="1940768" cy="58155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316" y="656698"/>
            <a:ext cx="1962680" cy="74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9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703910"/>
            <a:ext cx="9601196" cy="767509"/>
          </a:xfrm>
        </p:spPr>
        <p:txBody>
          <a:bodyPr>
            <a:normAutofit/>
          </a:bodyPr>
          <a:lstStyle/>
          <a:p>
            <a:pPr algn="ctr"/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-270589" y="1756003"/>
            <a:ext cx="11812555" cy="5101997"/>
          </a:xfrm>
        </p:spPr>
        <p:txBody>
          <a:bodyPr>
            <a:normAutofit/>
          </a:bodyPr>
          <a:lstStyle/>
          <a:p>
            <a:pPr lvl="2"/>
            <a:r>
              <a:rPr lang="es-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de aprendizaje:</a:t>
            </a:r>
          </a:p>
          <a:p>
            <a:pPr marL="1371600" lvl="3" indent="0">
              <a:lnSpc>
                <a:spcPct val="150000"/>
              </a:lnSpc>
              <a:buNone/>
            </a:pPr>
            <a:r>
              <a:rPr lang="es-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371600" lvl="3" indent="0">
              <a:lnSpc>
                <a:spcPct val="150000"/>
              </a:lnSpc>
              <a:buNone/>
            </a:pPr>
            <a:r>
              <a:rPr lang="es-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*Que los/as estudiantes conozcan las características del un título para la redacción de un artículo científico.</a:t>
            </a:r>
          </a:p>
          <a:p>
            <a:pPr marL="1371600" lvl="3" indent="0">
              <a:lnSpc>
                <a:spcPct val="150000"/>
              </a:lnSpc>
              <a:buNone/>
            </a:pPr>
            <a:r>
              <a:rPr lang="es-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*Que los/as estudiantes adquieran la habilidad para escribir el título para un artículo científico.</a:t>
            </a:r>
          </a:p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339" y="595313"/>
            <a:ext cx="2178018" cy="10953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087" y="703910"/>
            <a:ext cx="1910733" cy="76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0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906" y="705253"/>
            <a:ext cx="3068217" cy="10953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494244"/>
          </a:xfrm>
        </p:spPr>
        <p:txBody>
          <a:bodyPr>
            <a:normAutofit fontScale="92500" lnSpcReduction="20000"/>
          </a:bodyPr>
          <a:lstStyle/>
          <a:p>
            <a:r>
              <a:rPr lang="es-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SENTIDO:</a:t>
            </a:r>
          </a:p>
          <a:p>
            <a:endParaRPr lang="es-A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s-MX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qué trata el trabajo?</a:t>
            </a:r>
          </a:p>
          <a:p>
            <a:pPr marL="914400" lvl="2" indent="0">
              <a:buNone/>
            </a:pPr>
            <a:endParaRPr lang="es-MX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Expresa contenido del trabajo de investigación.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s-MX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Facilitar la búsqueda.</a:t>
            </a:r>
            <a:endParaRPr lang="es-A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59" y="711199"/>
            <a:ext cx="2782078" cy="108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9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690" y="956213"/>
            <a:ext cx="2974907" cy="10953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DESCRIPTORES:</a:t>
            </a:r>
          </a:p>
          <a:p>
            <a:pPr lvl="4"/>
            <a:endParaRPr lang="es-A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Específico de la disciplina.</a:t>
            </a:r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Extraídas de las palabras claves.</a:t>
            </a:r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Orden de aparición, primero. Orden de elaboración, último.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1" y="1088257"/>
            <a:ext cx="2405256" cy="88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83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955" y="715963"/>
            <a:ext cx="3286125" cy="10953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271" y="777876"/>
            <a:ext cx="2901820" cy="9715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5763"/>
          </a:xfrm>
        </p:spPr>
        <p:txBody>
          <a:bodyPr>
            <a:normAutofit/>
          </a:bodyPr>
          <a:lstStyle/>
          <a:p>
            <a:r>
              <a:rPr lang="es-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FORMATO</a:t>
            </a:r>
          </a:p>
          <a:p>
            <a:pPr lvl="3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s-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máximo de 15 palabras.</a:t>
            </a:r>
          </a:p>
          <a:p>
            <a:pPr lvl="3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secuencia y las palabras elegidas son importantes para el que busca información.</a:t>
            </a:r>
          </a:p>
          <a:p>
            <a:pPr lvl="3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la presentación del trabajo.</a:t>
            </a:r>
            <a:endParaRPr lang="es-A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239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261" y="711199"/>
            <a:ext cx="3286125" cy="87500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27" y="711199"/>
            <a:ext cx="2752530" cy="9715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2683" y="815973"/>
            <a:ext cx="9601196" cy="1303867"/>
          </a:xfrm>
        </p:spPr>
        <p:txBody>
          <a:bodyPr/>
          <a:lstStyle/>
          <a:p>
            <a:r>
              <a:rPr lang="es-AR" dirty="0"/>
              <a:t>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ECUACIÓN:</a:t>
            </a:r>
          </a:p>
          <a:p>
            <a:pPr lvl="4">
              <a:lnSpc>
                <a:spcPct val="150000"/>
              </a:lnSpc>
            </a:pPr>
            <a:endParaRPr lang="es-A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>
              <a:lnSpc>
                <a:spcPct val="150000"/>
              </a:lnSpc>
            </a:pPr>
            <a:r>
              <a:rPr lang="es-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Claridad+ Precisión + Brevedad = Excelente Título.</a:t>
            </a:r>
          </a:p>
        </p:txBody>
      </p:sp>
    </p:spTree>
    <p:extLst>
      <p:ext uri="{BB962C8B-B14F-4D97-AF65-F5344CB8AC3E}">
        <p14:creationId xmlns:p14="http://schemas.microsoft.com/office/powerpoint/2010/main" val="4014182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472" y="982132"/>
            <a:ext cx="3286125" cy="10953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EVITAR: </a:t>
            </a:r>
          </a:p>
          <a:p>
            <a:pPr lvl="2">
              <a:lnSpc>
                <a:spcPct val="150000"/>
              </a:lnSpc>
            </a:pPr>
            <a:r>
              <a:rPr lang="es-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Títulos excesivamente breves.</a:t>
            </a:r>
          </a:p>
          <a:p>
            <a:pPr lvl="2">
              <a:lnSpc>
                <a:spcPct val="150000"/>
              </a:lnSpc>
            </a:pPr>
            <a:r>
              <a:rPr lang="es-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Títulos extensamente explicativos.</a:t>
            </a:r>
          </a:p>
          <a:p>
            <a:pPr lvl="2">
              <a:lnSpc>
                <a:spcPct val="150000"/>
              </a:lnSpc>
            </a:pPr>
            <a:r>
              <a:rPr lang="es-A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Abreviaturas, formulas.</a:t>
            </a:r>
          </a:p>
          <a:p>
            <a:pPr lvl="2">
              <a:lnSpc>
                <a:spcPct val="150000"/>
              </a:lnSpc>
            </a:pPr>
            <a:endParaRPr lang="es-A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50000"/>
              </a:lnSpc>
            </a:pPr>
            <a:endParaRPr lang="es-A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1" y="1105957"/>
            <a:ext cx="2922037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04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Ejemplos 1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0" y="2556932"/>
            <a:ext cx="10130245" cy="3318936"/>
          </a:xfrm>
        </p:spPr>
        <p:txBody>
          <a:bodyPr/>
          <a:lstStyle/>
          <a:p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Investigación de los mecanismo de interacción de elementos estructurales de hormigón armado</a:t>
            </a:r>
          </a:p>
          <a:p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Investigación “ se entiende que se esta realizando una investigación “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29992D-6CD6-4891-B208-75574FB4F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71" y="1105957"/>
            <a:ext cx="2922037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C01D4E-A870-48BF-BE67-577F7FC59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036" y="948762"/>
            <a:ext cx="32861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3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Ejemplo 2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“Consideraciones fundamentales  para el análisis habitacional de viviendas sociales ubicadas en la provincia de Misiones: un estudio de casos”</a:t>
            </a:r>
          </a:p>
          <a:p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Confort </a:t>
            </a:r>
            <a:r>
              <a:rPr lang="es-A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higrótermico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viviendas sociales: estudio de caso para la provincia de Misiones.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AFFAF76-4430-45AC-BEF6-5D8971843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71" y="1105957"/>
            <a:ext cx="2922037" cy="9715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413536-AB93-4BAC-84A7-538B85B54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036" y="948762"/>
            <a:ext cx="32861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4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036" y="948762"/>
            <a:ext cx="3286125" cy="10953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0270" y="2556932"/>
            <a:ext cx="10555941" cy="3592856"/>
          </a:xfrm>
        </p:spPr>
        <p:txBody>
          <a:bodyPr/>
          <a:lstStyle/>
          <a:p>
            <a:r>
              <a:rPr lang="es-AR" dirty="0"/>
              <a:t>CONSIGNA DE TRABAJO: </a:t>
            </a:r>
            <a:endParaRPr lang="es-A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s-A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A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Lectura de algunos artículos de su disciplina: los/as estudiantes leen críticamente los materiales (3) que se les sugirió o los antecedentes que encontraron en la clase anterior. Hacen sus comentarios a partir de lo desarrollado en clase.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71" y="1105957"/>
            <a:ext cx="2922037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78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036" y="948762"/>
            <a:ext cx="3286125" cy="10953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0270" y="2556932"/>
            <a:ext cx="10555941" cy="3592856"/>
          </a:xfrm>
        </p:spPr>
        <p:txBody>
          <a:bodyPr/>
          <a:lstStyle/>
          <a:p>
            <a:r>
              <a:rPr lang="es-AR" dirty="0"/>
              <a:t>CONSIGNA DE TRABAJO: </a:t>
            </a:r>
            <a:endParaRPr lang="es-A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s-A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-A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2. </a:t>
            </a:r>
            <a:r>
              <a:rPr lang="es-A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Regresan al proyecto del cual forman parte. Actividad: reformular o hacer aportes de mejora. 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71" y="1105957"/>
            <a:ext cx="2922037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86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036" y="948762"/>
            <a:ext cx="3286125" cy="10953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0270" y="2556932"/>
            <a:ext cx="10555941" cy="3592856"/>
          </a:xfrm>
        </p:spPr>
        <p:txBody>
          <a:bodyPr/>
          <a:lstStyle/>
          <a:p>
            <a:r>
              <a:rPr lang="es-AR" dirty="0"/>
              <a:t>CONSIGNA DE TRABAJO: </a:t>
            </a:r>
            <a:endParaRPr lang="es-A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s-A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-A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es-A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Cada grupo de becarios, presenta la reelaboración y fundamenta sus aportes. El resto de los/as estudiantes pueden hacer sus aportes.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71" y="1105957"/>
            <a:ext cx="2922037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17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798</TotalTime>
  <Words>400</Words>
  <Application>Microsoft Office PowerPoint</Application>
  <PresentationFormat>Panorámica</PresentationFormat>
  <Paragraphs>79</Paragraphs>
  <Slides>14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Arial</vt:lpstr>
      <vt:lpstr>Calibri</vt:lpstr>
      <vt:lpstr>Garamond</vt:lpstr>
      <vt:lpstr>Mali</vt:lpstr>
      <vt:lpstr>Nunito</vt:lpstr>
      <vt:lpstr>Times New Roman</vt:lpstr>
      <vt:lpstr>Wingdings</vt:lpstr>
      <vt:lpstr>Orgánico</vt:lpstr>
      <vt:lpstr>Presentación de PowerPoint</vt:lpstr>
      <vt:lpstr>TEMAS </vt:lpstr>
      <vt:lpstr>TEMAS </vt:lpstr>
      <vt:lpstr>TÍTULO</vt:lpstr>
      <vt:lpstr>TÍTULO</vt:lpstr>
      <vt:lpstr>TÍTULO</vt:lpstr>
      <vt:lpstr>TÍTULO</vt:lpstr>
      <vt:lpstr>TÍTULO</vt:lpstr>
      <vt:lpstr>Presentación de PowerPoint</vt:lpstr>
      <vt:lpstr>Ejemplos 1</vt:lpstr>
      <vt:lpstr>Ejemplo 2</vt:lpstr>
      <vt:lpstr>TÍTULO</vt:lpstr>
      <vt:lpstr>TÍTULO</vt:lpstr>
      <vt:lpstr>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Hugo Sosa</dc:creator>
  <cp:lastModifiedBy>Hugo Sosa</cp:lastModifiedBy>
  <cp:revision>38</cp:revision>
  <dcterms:created xsi:type="dcterms:W3CDTF">2021-02-16T12:53:01Z</dcterms:created>
  <dcterms:modified xsi:type="dcterms:W3CDTF">2023-06-09T19:41:53Z</dcterms:modified>
</cp:coreProperties>
</file>