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1" r:id="rId25"/>
    <p:sldId id="282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691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8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1"/>
          <p:cNvCxnSpPr/>
          <p:nvPr/>
        </p:nvCxnSpPr>
        <p:spPr>
          <a:xfrm>
            <a:off x="7772400" y="914400"/>
            <a:ext cx="0" cy="5120640"/>
          </a:xfrm>
          <a:prstGeom prst="line">
            <a:avLst/>
          </a:prstGeom>
          <a:ln w="12700">
            <a:solidFill>
              <a:srgbClr val="1827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8686800" y="914400"/>
            <a:ext cx="0" cy="5120640"/>
          </a:xfrm>
          <a:prstGeom prst="line">
            <a:avLst/>
          </a:prstGeom>
          <a:ln w="12700">
            <a:solidFill>
              <a:srgbClr val="1827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9601200" y="914400"/>
            <a:ext cx="0" cy="5120640"/>
          </a:xfrm>
          <a:prstGeom prst="line">
            <a:avLst/>
          </a:prstGeom>
          <a:ln w="12700">
            <a:solidFill>
              <a:srgbClr val="1827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10515600" y="914400"/>
            <a:ext cx="0" cy="5120640"/>
          </a:xfrm>
          <a:prstGeom prst="line">
            <a:avLst/>
          </a:prstGeom>
          <a:ln w="12700">
            <a:solidFill>
              <a:srgbClr val="1827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11430000" y="914400"/>
            <a:ext cx="0" cy="5120640"/>
          </a:xfrm>
          <a:prstGeom prst="line">
            <a:avLst/>
          </a:prstGeom>
          <a:ln w="12700">
            <a:solidFill>
              <a:srgbClr val="1827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7406640" y="1463040"/>
            <a:ext cx="4389120" cy="0"/>
          </a:xfrm>
          <a:prstGeom prst="line">
            <a:avLst/>
          </a:prstGeom>
          <a:ln w="12700">
            <a:solidFill>
              <a:srgbClr val="1827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7406640" y="2377440"/>
            <a:ext cx="4389120" cy="0"/>
          </a:xfrm>
          <a:prstGeom prst="line">
            <a:avLst/>
          </a:prstGeom>
          <a:ln w="12700">
            <a:solidFill>
              <a:srgbClr val="1827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7406640" y="3291840"/>
            <a:ext cx="4389120" cy="0"/>
          </a:xfrm>
          <a:prstGeom prst="line">
            <a:avLst/>
          </a:prstGeom>
          <a:ln w="12700">
            <a:solidFill>
              <a:srgbClr val="1827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7406640" y="4206240"/>
            <a:ext cx="4389120" cy="0"/>
          </a:xfrm>
          <a:prstGeom prst="line">
            <a:avLst/>
          </a:prstGeom>
          <a:ln w="12700">
            <a:solidFill>
              <a:srgbClr val="1827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7406640" y="5120640"/>
            <a:ext cx="4389120" cy="0"/>
          </a:xfrm>
          <a:prstGeom prst="line">
            <a:avLst/>
          </a:prstGeom>
          <a:ln w="12700">
            <a:solidFill>
              <a:srgbClr val="1827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7406640" y="6035040"/>
            <a:ext cx="4389120" cy="0"/>
          </a:xfrm>
          <a:prstGeom prst="line">
            <a:avLst/>
          </a:prstGeom>
          <a:ln w="12700">
            <a:solidFill>
              <a:srgbClr val="1827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 flipV="1">
            <a:off x="7452360" y="4800600"/>
            <a:ext cx="502919" cy="594360"/>
          </a:xfrm>
          <a:prstGeom prst="line">
            <a:avLst/>
          </a:prstGeom>
          <a:ln w="38100">
            <a:solidFill>
              <a:srgbClr val="38BD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 flipV="1">
            <a:off x="7955279" y="3794760"/>
            <a:ext cx="411481" cy="1005840"/>
          </a:xfrm>
          <a:prstGeom prst="line">
            <a:avLst/>
          </a:prstGeom>
          <a:ln w="38100">
            <a:solidFill>
              <a:srgbClr val="38BD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 flipV="1">
            <a:off x="8366760" y="2971800"/>
            <a:ext cx="457200" cy="822960"/>
          </a:xfrm>
          <a:prstGeom prst="line">
            <a:avLst/>
          </a:prstGeom>
          <a:ln w="38100">
            <a:solidFill>
              <a:srgbClr val="38BD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 flipV="1">
            <a:off x="8823960" y="2423160"/>
            <a:ext cx="502920" cy="548640"/>
          </a:xfrm>
          <a:prstGeom prst="line">
            <a:avLst/>
          </a:prstGeom>
          <a:ln w="38100">
            <a:solidFill>
              <a:srgbClr val="38BD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 flipV="1">
            <a:off x="9326880" y="2011680"/>
            <a:ext cx="640080" cy="411480"/>
          </a:xfrm>
          <a:prstGeom prst="line">
            <a:avLst/>
          </a:prstGeom>
          <a:ln w="38100">
            <a:solidFill>
              <a:srgbClr val="38BD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 flipV="1">
            <a:off x="9966960" y="1783080"/>
            <a:ext cx="731520" cy="228600"/>
          </a:xfrm>
          <a:prstGeom prst="line">
            <a:avLst/>
          </a:prstGeom>
          <a:ln w="38100">
            <a:solidFill>
              <a:srgbClr val="38BD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 flipV="1">
            <a:off x="10698480" y="1645920"/>
            <a:ext cx="914400" cy="137160"/>
          </a:xfrm>
          <a:prstGeom prst="line">
            <a:avLst/>
          </a:prstGeom>
          <a:ln w="38100">
            <a:solidFill>
              <a:srgbClr val="38BD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85800" y="685800"/>
            <a:ext cx="2011680" cy="32004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200" b="1">
                <a:solidFill>
                  <a:srgbClr val="38BDD6"/>
                </a:solidFill>
                <a:latin typeface="Aptos"/>
              </a:rPr>
              <a:t>UNIDAD 7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8368" y="1234440"/>
            <a:ext cx="6583680" cy="141732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4000" b="1">
                <a:solidFill>
                  <a:srgbClr val="F8FAFC"/>
                </a:solidFill>
                <a:latin typeface="Aptos"/>
              </a:rPr>
              <a:t>Transformada
de Laplace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5800" y="2971800"/>
            <a:ext cx="6400800" cy="41148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800" b="0">
                <a:solidFill>
                  <a:srgbClr val="E8EEF6"/>
                </a:solidFill>
                <a:latin typeface="Aptos"/>
              </a:rPr>
              <a:t>7.1 Definición  ·  7.2 Inversa y derivadas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5800" y="3550970"/>
            <a:ext cx="6126480" cy="304699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500" b="0" dirty="0" err="1">
                <a:solidFill>
                  <a:srgbClr val="A6B5C9"/>
                </a:solidFill>
                <a:latin typeface="Aptos"/>
              </a:rPr>
              <a:t>Aplicación</a:t>
            </a:r>
            <a:r>
              <a:rPr sz="1500" b="0" dirty="0">
                <a:solidFill>
                  <a:srgbClr val="A6B5C9"/>
                </a:solidFill>
                <a:latin typeface="Aptos"/>
              </a:rPr>
              <a:t> </a:t>
            </a:r>
            <a:r>
              <a:rPr sz="1500" b="0" dirty="0" err="1">
                <a:solidFill>
                  <a:srgbClr val="A6B5C9"/>
                </a:solidFill>
                <a:latin typeface="Aptos"/>
              </a:rPr>
              <a:t>práctica</a:t>
            </a:r>
            <a:r>
              <a:rPr sz="1500" b="0" dirty="0">
                <a:solidFill>
                  <a:srgbClr val="A6B5C9"/>
                </a:solidFill>
                <a:latin typeface="Aptos"/>
              </a:rPr>
              <a:t> con MATLAB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85800" y="4800600"/>
            <a:ext cx="1828800" cy="64008"/>
          </a:xfrm>
          <a:prstGeom prst="rect">
            <a:avLst/>
          </a:prstGeom>
          <a:solidFill>
            <a:srgbClr val="F28F38"/>
          </a:solidFill>
          <a:ln>
            <a:solidFill>
              <a:srgbClr val="F28F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85800" y="5093184"/>
            <a:ext cx="5120640" cy="3200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 dirty="0">
                <a:solidFill>
                  <a:srgbClr val="F8FAFC"/>
                </a:solidFill>
                <a:latin typeface="Aptos"/>
              </a:rPr>
              <a:t>De la EDO al </a:t>
            </a:r>
            <a:r>
              <a:rPr sz="1600" b="1" dirty="0" err="1">
                <a:solidFill>
                  <a:srgbClr val="F8FAFC"/>
                </a:solidFill>
                <a:latin typeface="Aptos"/>
              </a:rPr>
              <a:t>modelo</a:t>
            </a:r>
            <a:r>
              <a:rPr sz="1600" b="1" dirty="0">
                <a:solidFill>
                  <a:srgbClr val="F8FAFC"/>
                </a:solidFill>
                <a:latin typeface="Aptos"/>
              </a:rPr>
              <a:t> </a:t>
            </a:r>
            <a:r>
              <a:rPr sz="1600" b="1" dirty="0" err="1">
                <a:solidFill>
                  <a:srgbClr val="F8FAFC"/>
                </a:solidFill>
                <a:latin typeface="Aptos"/>
              </a:rPr>
              <a:t>computacional</a:t>
            </a:r>
            <a:endParaRPr sz="1600" b="1" dirty="0">
              <a:solidFill>
                <a:srgbClr val="F8FAFC"/>
              </a:solidFill>
              <a:latin typeface="Apto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452360" y="5989320"/>
            <a:ext cx="1188720" cy="27432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100" b="1">
                <a:solidFill>
                  <a:srgbClr val="F28F38"/>
                </a:solidFill>
                <a:latin typeface="Aptos"/>
              </a:rPr>
              <a:t>MATLAB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44000" y="5989320"/>
            <a:ext cx="1463040" cy="27432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100" b="1" dirty="0">
                <a:solidFill>
                  <a:srgbClr val="38BDD6"/>
                </a:solidFill>
                <a:latin typeface="Aptos"/>
              </a:rPr>
              <a:t>SIMULINK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594360" y="6473952"/>
            <a:ext cx="11000232" cy="0"/>
          </a:xfrm>
          <a:prstGeom prst="line">
            <a:avLst/>
          </a:prstGeom>
          <a:ln w="12700">
            <a:solidFill>
              <a:srgbClr val="1827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594360" y="6490992"/>
            <a:ext cx="6400800" cy="25853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lang="es-AR" sz="1200" b="0" dirty="0">
                <a:solidFill>
                  <a:srgbClr val="A6B5C9"/>
                </a:solidFill>
                <a:latin typeface="Aptos"/>
              </a:rPr>
              <a:t>Unidad 7 · Transformada de Laplace · MATLAB / </a:t>
            </a:r>
            <a:r>
              <a:rPr lang="es-AR" sz="1200" b="0" dirty="0" err="1">
                <a:solidFill>
                  <a:srgbClr val="A6B5C9"/>
                </a:solidFill>
                <a:latin typeface="Aptos"/>
              </a:rPr>
              <a:t>Simulink</a:t>
            </a:r>
            <a:endParaRPr sz="800" b="0" dirty="0">
              <a:solidFill>
                <a:srgbClr val="A6B5C9"/>
              </a:solidFill>
              <a:latin typeface="Apto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1109960" y="6510528"/>
            <a:ext cx="457200" cy="20116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800" b="0">
                <a:solidFill>
                  <a:srgbClr val="A6B5C9"/>
                </a:solidFill>
                <a:latin typeface="Aptos"/>
              </a:rP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8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4297680" cy="27432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000" b="1">
                <a:solidFill>
                  <a:srgbClr val="38BDD6"/>
                </a:solidFill>
                <a:latin typeface="Aptos"/>
              </a:rPr>
              <a:t>MAPA DE APRENDIZAJE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21792"/>
            <a:ext cx="10789920" cy="59436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700" b="1">
                <a:solidFill>
                  <a:srgbClr val="F8FAFC"/>
                </a:solidFill>
                <a:latin typeface="Aptos"/>
              </a:rPr>
              <a:t>Objetivos de la unidad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298448"/>
            <a:ext cx="914400" cy="41148"/>
          </a:xfrm>
          <a:prstGeom prst="rect">
            <a:avLst/>
          </a:prstGeom>
          <a:solidFill>
            <a:srgbClr val="F28F38"/>
          </a:solidFill>
          <a:ln>
            <a:solidFill>
              <a:srgbClr val="F28F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347472"/>
            <a:ext cx="457200" cy="22860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1000" b="1">
                <a:solidFill>
                  <a:srgbClr val="A6B5C9"/>
                </a:solidFill>
                <a:latin typeface="Aptos"/>
              </a:rPr>
              <a:t>02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91640"/>
            <a:ext cx="914400" cy="621792"/>
          </a:xfrm>
          <a:prstGeom prst="roundRect">
            <a:avLst>
              <a:gd name="adj" fmla="val 12000"/>
            </a:avLst>
          </a:prstGeom>
          <a:solidFill>
            <a:srgbClr val="2A69AA"/>
          </a:solidFill>
          <a:ln>
            <a:solidFill>
              <a:srgbClr val="2A69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31520" y="1728216"/>
            <a:ext cx="914400" cy="45720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700" b="1">
                <a:solidFill>
                  <a:srgbClr val="F8FAFC"/>
                </a:solidFill>
                <a:latin typeface="Aptos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74519" y="1673352"/>
            <a:ext cx="1828800" cy="32004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700" b="1">
                <a:solidFill>
                  <a:srgbClr val="F8FAFC"/>
                </a:solidFill>
                <a:latin typeface="Aptos"/>
              </a:rPr>
              <a:t>Definir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0" y="1673352"/>
            <a:ext cx="7223760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500" b="0">
                <a:solidFill>
                  <a:srgbClr val="E8EEF6"/>
                </a:solidFill>
                <a:latin typeface="Aptos"/>
              </a:rPr>
              <a:t>la transformada de Laplace y su interpretación.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1874519" y="2221992"/>
            <a:ext cx="9006841" cy="0"/>
          </a:xfrm>
          <a:prstGeom prst="line">
            <a:avLst/>
          </a:prstGeom>
          <a:ln w="12700">
            <a:solidFill>
              <a:srgbClr val="1827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731520" y="2532888"/>
            <a:ext cx="914400" cy="621792"/>
          </a:xfrm>
          <a:prstGeom prst="roundRect">
            <a:avLst>
              <a:gd name="adj" fmla="val 12000"/>
            </a:avLst>
          </a:prstGeom>
          <a:solidFill>
            <a:srgbClr val="2A69AA"/>
          </a:solidFill>
          <a:ln>
            <a:solidFill>
              <a:srgbClr val="2A69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31520" y="2569464"/>
            <a:ext cx="914400" cy="45720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700" b="1">
                <a:solidFill>
                  <a:srgbClr val="F8FAFC"/>
                </a:solidFill>
                <a:latin typeface="Aptos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74519" y="2514600"/>
            <a:ext cx="1828800" cy="32004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700" b="1">
                <a:solidFill>
                  <a:srgbClr val="F8FAFC"/>
                </a:solidFill>
                <a:latin typeface="Aptos"/>
              </a:rPr>
              <a:t>Transformar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57600" y="2514600"/>
            <a:ext cx="7223760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500" b="0">
                <a:solidFill>
                  <a:srgbClr val="E8EEF6"/>
                </a:solidFill>
                <a:latin typeface="Aptos"/>
              </a:rPr>
              <a:t>funciones elementales del dominio t al dominio s.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874519" y="3063240"/>
            <a:ext cx="9006841" cy="0"/>
          </a:xfrm>
          <a:prstGeom prst="line">
            <a:avLst/>
          </a:prstGeom>
          <a:ln w="12700">
            <a:solidFill>
              <a:srgbClr val="1827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731520" y="3374136"/>
            <a:ext cx="914400" cy="621792"/>
          </a:xfrm>
          <a:prstGeom prst="roundRect">
            <a:avLst>
              <a:gd name="adj" fmla="val 12000"/>
            </a:avLst>
          </a:prstGeom>
          <a:solidFill>
            <a:srgbClr val="2A69AA"/>
          </a:solidFill>
          <a:ln>
            <a:solidFill>
              <a:srgbClr val="2A69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31520" y="3410712"/>
            <a:ext cx="914400" cy="45720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700" b="1">
                <a:solidFill>
                  <a:srgbClr val="F8FAFC"/>
                </a:solidFill>
                <a:latin typeface="Aptos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874519" y="3355848"/>
            <a:ext cx="1828800" cy="32004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700" b="1">
                <a:solidFill>
                  <a:srgbClr val="F8FAFC"/>
                </a:solidFill>
                <a:latin typeface="Aptos"/>
              </a:rPr>
              <a:t>Invertir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57600" y="3355848"/>
            <a:ext cx="7223760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500" b="0">
                <a:solidFill>
                  <a:srgbClr val="E8EEF6"/>
                </a:solidFill>
                <a:latin typeface="Aptos"/>
              </a:rPr>
              <a:t>expresiones F(s) mediante reconocimiento y fracciones parciales.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874519" y="3904487"/>
            <a:ext cx="9006841" cy="0"/>
          </a:xfrm>
          <a:prstGeom prst="line">
            <a:avLst/>
          </a:prstGeom>
          <a:ln w="12700">
            <a:solidFill>
              <a:srgbClr val="1827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731520" y="4215384"/>
            <a:ext cx="914400" cy="621792"/>
          </a:xfrm>
          <a:prstGeom prst="roundRect">
            <a:avLst>
              <a:gd name="adj" fmla="val 12000"/>
            </a:avLst>
          </a:prstGeom>
          <a:solidFill>
            <a:srgbClr val="2A69AA"/>
          </a:solidFill>
          <a:ln>
            <a:solidFill>
              <a:srgbClr val="2A69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31520" y="4251960"/>
            <a:ext cx="914400" cy="45720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700" b="1">
                <a:solidFill>
                  <a:srgbClr val="F8FAFC"/>
                </a:solidFill>
                <a:latin typeface="Aptos"/>
              </a:rPr>
              <a:t>04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874519" y="4197096"/>
            <a:ext cx="1828800" cy="32004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700" b="1">
                <a:solidFill>
                  <a:srgbClr val="F8FAFC"/>
                </a:solidFill>
                <a:latin typeface="Aptos"/>
              </a:rPr>
              <a:t>Resolver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0" y="4197096"/>
            <a:ext cx="7223760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500" b="0">
                <a:solidFill>
                  <a:srgbClr val="E8EEF6"/>
                </a:solidFill>
                <a:latin typeface="Aptos"/>
              </a:rPr>
              <a:t>EDO lineales incorporando condiciones iniciales.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874519" y="4745736"/>
            <a:ext cx="9006841" cy="0"/>
          </a:xfrm>
          <a:prstGeom prst="line">
            <a:avLst/>
          </a:prstGeom>
          <a:ln w="12700">
            <a:solidFill>
              <a:srgbClr val="1827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731520" y="5056632"/>
            <a:ext cx="914400" cy="621792"/>
          </a:xfrm>
          <a:prstGeom prst="roundRect">
            <a:avLst>
              <a:gd name="adj" fmla="val 12000"/>
            </a:avLst>
          </a:prstGeom>
          <a:solidFill>
            <a:srgbClr val="2A69AA"/>
          </a:solidFill>
          <a:ln>
            <a:solidFill>
              <a:srgbClr val="2A69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731520" y="5093208"/>
            <a:ext cx="914400" cy="45720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700" b="1">
                <a:solidFill>
                  <a:srgbClr val="F8FAFC"/>
                </a:solidFill>
                <a:latin typeface="Aptos"/>
              </a:rPr>
              <a:t>05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874519" y="5038344"/>
            <a:ext cx="1828800" cy="32004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700" b="1">
                <a:solidFill>
                  <a:srgbClr val="F8FAFC"/>
                </a:solidFill>
                <a:latin typeface="Aptos"/>
              </a:rPr>
              <a:t>Implementar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657600" y="5038344"/>
            <a:ext cx="7223760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500" b="0">
                <a:solidFill>
                  <a:srgbClr val="E8EEF6"/>
                </a:solidFill>
                <a:latin typeface="Aptos"/>
              </a:rPr>
              <a:t>el modelo en MATLAB y Simulink.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1874519" y="5586984"/>
            <a:ext cx="9006841" cy="0"/>
          </a:xfrm>
          <a:prstGeom prst="line">
            <a:avLst/>
          </a:prstGeom>
          <a:ln w="12700">
            <a:solidFill>
              <a:srgbClr val="1827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ctor 30"/>
          <p:cNvCxnSpPr/>
          <p:nvPr/>
        </p:nvCxnSpPr>
        <p:spPr>
          <a:xfrm>
            <a:off x="594360" y="6473952"/>
            <a:ext cx="11000232" cy="0"/>
          </a:xfrm>
          <a:prstGeom prst="line">
            <a:avLst/>
          </a:prstGeom>
          <a:ln w="12700">
            <a:solidFill>
              <a:srgbClr val="1827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594360" y="6475602"/>
            <a:ext cx="6400800" cy="28931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lang="es-AR" sz="1400" b="0" dirty="0">
                <a:solidFill>
                  <a:srgbClr val="A6B5C9"/>
                </a:solidFill>
                <a:latin typeface="Aptos"/>
              </a:rPr>
              <a:t>Unidad 7 · Transformada de Laplace · MATLAB / </a:t>
            </a:r>
            <a:r>
              <a:rPr lang="es-AR" sz="1400" b="0" dirty="0" err="1">
                <a:solidFill>
                  <a:srgbClr val="A6B5C9"/>
                </a:solidFill>
                <a:latin typeface="Aptos"/>
              </a:rPr>
              <a:t>Simulink</a:t>
            </a:r>
            <a:endParaRPr sz="1050" b="0" dirty="0">
              <a:solidFill>
                <a:srgbClr val="A6B5C9"/>
              </a:solidFill>
              <a:latin typeface="Aptos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1109960" y="6510528"/>
            <a:ext cx="457200" cy="20116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800" b="0">
                <a:solidFill>
                  <a:srgbClr val="A6B5C9"/>
                </a:solidFill>
                <a:latin typeface="Aptos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8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4297680" cy="27432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000" b="1">
                <a:solidFill>
                  <a:srgbClr val="38BDD6"/>
                </a:solidFill>
                <a:latin typeface="Aptos"/>
              </a:rPr>
              <a:t>7.1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21792"/>
            <a:ext cx="10789920" cy="59436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700" b="1">
                <a:solidFill>
                  <a:srgbClr val="F8FAFC"/>
                </a:solidFill>
                <a:latin typeface="Aptos"/>
              </a:rPr>
              <a:t>Definición de la transformada de Laplace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298448"/>
            <a:ext cx="914400" cy="41148"/>
          </a:xfrm>
          <a:prstGeom prst="rect">
            <a:avLst/>
          </a:prstGeom>
          <a:solidFill>
            <a:srgbClr val="F28F38"/>
          </a:solidFill>
          <a:ln>
            <a:solidFill>
              <a:srgbClr val="F28F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347472"/>
            <a:ext cx="457200" cy="22860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1000" b="1">
                <a:solidFill>
                  <a:srgbClr val="A6B5C9"/>
                </a:solidFill>
                <a:latin typeface="Aptos"/>
              </a:rPr>
              <a:t>03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00200"/>
            <a:ext cx="10698480" cy="1143000"/>
          </a:xfrm>
          <a:prstGeom prst="roundRect">
            <a:avLst>
              <a:gd name="adj" fmla="val 12000"/>
            </a:avLst>
          </a:prstGeom>
          <a:solidFill>
            <a:srgbClr val="1D2B44"/>
          </a:solidFill>
          <a:ln>
            <a:solidFill>
              <a:srgbClr val="2C3D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1719072"/>
            <a:ext cx="10241280" cy="22860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1">
                <a:solidFill>
                  <a:srgbClr val="F28F38"/>
                </a:solidFill>
                <a:latin typeface="Aptos"/>
              </a:rPr>
              <a:t>DEFINICIÓN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960120" y="1914350"/>
                <a:ext cx="10241280" cy="843885"/>
              </a:xfrm>
              <a:prstGeom prst="rect">
                <a:avLst/>
              </a:prstGeom>
              <a:noFill/>
            </p:spPr>
            <p:txBody>
              <a:bodyPr wrap="square" lIns="36576" tIns="36576" rIns="36576" bIns="36576" anchor="ctr">
                <a:spAutoFit/>
              </a:bodyPr>
              <a:lstStyle/>
              <a:p>
                <a:pPr algn="ctr"/>
                <a:r>
                  <a:rPr lang="es-AR" sz="2500" b="1" dirty="0">
                    <a:solidFill>
                      <a:srgbClr val="F8FAFC"/>
                    </a:solidFill>
                    <a:latin typeface="Cambria Math"/>
                  </a:rPr>
                  <a:t>L{f(t)} = F(s) =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ctrlPr>
                          <a:rPr lang="ar-AE" sz="3200" b="1" i="1" dirty="0" smtClean="0">
                            <a:solidFill>
                              <a:srgbClr val="F8FAFC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4"/>
                          </m:rPr>
                          <a:rPr lang="ar-AE" sz="3200" b="1" i="1" dirty="0" smtClean="0">
                            <a:solidFill>
                              <a:srgbClr val="F8FAFC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  <m:sup>
                        <m:r>
                          <m:rPr>
                            <m:nor/>
                          </m:rPr>
                          <a:rPr lang="ar-AE" sz="3200" b="1" dirty="0">
                            <a:solidFill>
                              <a:srgbClr val="F8FAFC"/>
                            </a:solidFill>
                            <a:latin typeface="Cambria Math"/>
                          </a:rPr>
                          <m:t>∞</m:t>
                        </m:r>
                      </m:sup>
                      <m:e>
                        <m:r>
                          <m:rPr>
                            <m:nor/>
                          </m:rPr>
                          <a:rPr lang="ar-AE" sz="3200" b="1" dirty="0">
                            <a:solidFill>
                              <a:srgbClr val="F8FAFC"/>
                            </a:solidFill>
                            <a:latin typeface="Cambria Math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s-AR" sz="3200" b="1" dirty="0">
                            <a:solidFill>
                              <a:srgbClr val="F8FAFC"/>
                            </a:solidFill>
                            <a:latin typeface="Cambria Math"/>
                          </a:rPr>
                          <m:t>e</m:t>
                        </m:r>
                        <m:r>
                          <m:rPr>
                            <m:nor/>
                          </m:rPr>
                          <a:rPr lang="es-AR" sz="3200" b="1" baseline="30000" dirty="0">
                            <a:solidFill>
                              <a:srgbClr val="F8FAFC"/>
                            </a:solidFill>
                            <a:latin typeface="Cambria Math"/>
                          </a:rPr>
                          <m:t>^(</m:t>
                        </m:r>
                        <m:r>
                          <m:rPr>
                            <m:nor/>
                          </m:rPr>
                          <a:rPr lang="es-AR" sz="3200" b="1" baseline="30000" dirty="0">
                            <a:solidFill>
                              <a:srgbClr val="F8FAFC"/>
                            </a:solidFill>
                            <a:latin typeface="Cambria Math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s-AR" sz="3200" b="1" baseline="30000" dirty="0">
                            <a:solidFill>
                              <a:srgbClr val="F8FAFC"/>
                            </a:solidFill>
                            <a:latin typeface="Cambria Math"/>
                          </a:rPr>
                          <m:t>st</m:t>
                        </m:r>
                        <m:r>
                          <m:rPr>
                            <m:nor/>
                          </m:rPr>
                          <a:rPr lang="es-AR" sz="3200" b="1" baseline="30000" dirty="0">
                            <a:solidFill>
                              <a:srgbClr val="F8FAFC"/>
                            </a:solidFill>
                            <a:latin typeface="Cambria Math"/>
                          </a:rPr>
                          <m:t>) </m:t>
                        </m:r>
                        <m:r>
                          <m:rPr>
                            <m:nor/>
                          </m:rPr>
                          <a:rPr lang="es-AR" sz="3200" b="1" dirty="0">
                            <a:solidFill>
                              <a:srgbClr val="F8FAFC"/>
                            </a:solidFill>
                            <a:latin typeface="Cambria Math"/>
                          </a:rPr>
                          <m:t>f</m:t>
                        </m:r>
                        <m:r>
                          <m:rPr>
                            <m:nor/>
                          </m:rPr>
                          <a:rPr lang="es-AR" sz="3200" b="1" dirty="0">
                            <a:solidFill>
                              <a:srgbClr val="F8FAFC"/>
                            </a:solidFill>
                            <a:latin typeface="Cambria Math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s-AR" sz="3200" b="1" dirty="0">
                            <a:solidFill>
                              <a:srgbClr val="F8FAFC"/>
                            </a:solidFill>
                            <a:latin typeface="Cambria Math"/>
                          </a:rPr>
                          <m:t>t</m:t>
                        </m:r>
                        <m:r>
                          <m:rPr>
                            <m:nor/>
                          </m:rPr>
                          <a:rPr lang="es-AR" sz="3200" b="1" dirty="0">
                            <a:solidFill>
                              <a:srgbClr val="F8FAFC"/>
                            </a:solidFill>
                            <a:latin typeface="Cambria Math"/>
                          </a:rPr>
                          <m:t>) </m:t>
                        </m:r>
                        <m:r>
                          <m:rPr>
                            <m:nor/>
                          </m:rPr>
                          <a:rPr lang="es-AR" sz="3200" b="1" dirty="0">
                            <a:solidFill>
                              <a:srgbClr val="F8FAFC"/>
                            </a:solidFill>
                            <a:latin typeface="Cambria Math"/>
                          </a:rPr>
                          <m:t>dt</m:t>
                        </m:r>
                      </m:e>
                    </m:nary>
                  </m:oMath>
                </a14:m>
                <a:endParaRPr sz="2500" b="1" dirty="0">
                  <a:solidFill>
                    <a:srgbClr val="F8FAFC"/>
                  </a:solidFill>
                  <a:latin typeface="Cambria Math"/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0120" y="1914350"/>
                <a:ext cx="10241280" cy="843885"/>
              </a:xfrm>
              <a:prstGeom prst="rect">
                <a:avLst/>
              </a:prstGeom>
              <a:blipFill>
                <a:blip r:embed="rId2"/>
                <a:stretch>
                  <a:fillRect b="-6522"/>
                </a:stretch>
              </a:blipFill>
            </p:spPr>
            <p:txBody>
              <a:bodyPr/>
              <a:lstStyle/>
              <a:p>
                <a:r>
                  <a:rPr lang="es-A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ounded Rectangle 8"/>
          <p:cNvSpPr/>
          <p:nvPr/>
        </p:nvSpPr>
        <p:spPr>
          <a:xfrm>
            <a:off x="731520" y="3063240"/>
            <a:ext cx="5120640" cy="2560320"/>
          </a:xfrm>
          <a:prstGeom prst="roundRect">
            <a:avLst>
              <a:gd name="adj" fmla="val 12000"/>
            </a:avLst>
          </a:prstGeom>
          <a:solidFill>
            <a:srgbClr val="182740"/>
          </a:solidFill>
          <a:ln>
            <a:solidFill>
              <a:srgbClr val="1827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731520" y="3063240"/>
            <a:ext cx="54864" cy="2560320"/>
          </a:xfrm>
          <a:prstGeom prst="roundRect">
            <a:avLst>
              <a:gd name="adj" fmla="val 12000"/>
            </a:avLst>
          </a:prstGeom>
          <a:solidFill>
            <a:srgbClr val="38BDD6"/>
          </a:solidFill>
          <a:ln>
            <a:solidFill>
              <a:srgbClr val="38BD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243584" y="3161682"/>
            <a:ext cx="4425695" cy="44319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400" b="1" dirty="0">
                <a:solidFill>
                  <a:srgbClr val="F8FAFC"/>
                </a:solidFill>
                <a:latin typeface="Aptos"/>
              </a:rPr>
              <a:t>¿</a:t>
            </a:r>
            <a:r>
              <a:rPr sz="2400" b="1" dirty="0" err="1">
                <a:solidFill>
                  <a:srgbClr val="F8FAFC"/>
                </a:solidFill>
                <a:latin typeface="Aptos"/>
              </a:rPr>
              <a:t>Qué</a:t>
            </a:r>
            <a:r>
              <a:rPr sz="2400" b="1" dirty="0">
                <a:solidFill>
                  <a:srgbClr val="F8FAFC"/>
                </a:solidFill>
                <a:latin typeface="Aptos"/>
              </a:rPr>
              <a:t> </a:t>
            </a:r>
            <a:r>
              <a:rPr sz="2400" b="1" dirty="0" err="1">
                <a:solidFill>
                  <a:srgbClr val="F8FAFC"/>
                </a:solidFill>
                <a:latin typeface="Aptos"/>
              </a:rPr>
              <a:t>transforma</a:t>
            </a:r>
            <a:r>
              <a:rPr b="1" dirty="0">
                <a:solidFill>
                  <a:srgbClr val="F8FAFC"/>
                </a:solidFill>
                <a:latin typeface="Aptos"/>
              </a:rPr>
              <a:t>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87552" y="3758184"/>
            <a:ext cx="64008" cy="64008"/>
          </a:xfrm>
          <a:prstGeom prst="roundRect">
            <a:avLst>
              <a:gd name="adj" fmla="val 12000"/>
            </a:avLst>
          </a:prstGeom>
          <a:solidFill>
            <a:srgbClr val="38BDD6"/>
          </a:solidFill>
          <a:ln>
            <a:solidFill>
              <a:srgbClr val="38BD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152144" y="3713667"/>
            <a:ext cx="4480559" cy="381643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000" b="0" dirty="0">
                <a:solidFill>
                  <a:srgbClr val="E8EEF6"/>
                </a:solidFill>
                <a:latin typeface="Aptos"/>
              </a:rPr>
              <a:t>Una </a:t>
            </a:r>
            <a:r>
              <a:rPr sz="2000" b="0" dirty="0" err="1">
                <a:solidFill>
                  <a:srgbClr val="E8EEF6"/>
                </a:solidFill>
                <a:latin typeface="Aptos"/>
              </a:rPr>
              <a:t>función</a:t>
            </a:r>
            <a:r>
              <a:rPr sz="2000" b="0" dirty="0">
                <a:solidFill>
                  <a:srgbClr val="E8EEF6"/>
                </a:solidFill>
                <a:latin typeface="Aptos"/>
              </a:rPr>
              <a:t> del </a:t>
            </a:r>
            <a:r>
              <a:rPr sz="2000" b="0" dirty="0" err="1">
                <a:solidFill>
                  <a:srgbClr val="E8EEF6"/>
                </a:solidFill>
                <a:latin typeface="Aptos"/>
              </a:rPr>
              <a:t>tiempo</a:t>
            </a:r>
            <a:r>
              <a:rPr sz="2000" b="0" dirty="0">
                <a:solidFill>
                  <a:srgbClr val="E8EEF6"/>
                </a:solidFill>
                <a:latin typeface="Aptos"/>
              </a:rPr>
              <a:t> f(t).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87552" y="4325112"/>
            <a:ext cx="64008" cy="64008"/>
          </a:xfrm>
          <a:prstGeom prst="roundRect">
            <a:avLst>
              <a:gd name="adj" fmla="val 12000"/>
            </a:avLst>
          </a:prstGeom>
          <a:solidFill>
            <a:srgbClr val="38BDD6"/>
          </a:solidFill>
          <a:ln>
            <a:solidFill>
              <a:srgbClr val="38BD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152144" y="4280595"/>
            <a:ext cx="4480559" cy="381643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000" b="0" dirty="0">
                <a:solidFill>
                  <a:srgbClr val="E8EEF6"/>
                </a:solidFill>
                <a:latin typeface="Aptos"/>
              </a:rPr>
              <a:t>Se </a:t>
            </a:r>
            <a:r>
              <a:rPr sz="2000" b="0" dirty="0" err="1">
                <a:solidFill>
                  <a:srgbClr val="E8EEF6"/>
                </a:solidFill>
                <a:latin typeface="Aptos"/>
              </a:rPr>
              <a:t>obtiene</a:t>
            </a:r>
            <a:r>
              <a:rPr sz="2000" b="0" dirty="0">
                <a:solidFill>
                  <a:srgbClr val="E8EEF6"/>
                </a:solidFill>
                <a:latin typeface="Aptos"/>
              </a:rPr>
              <a:t> una </a:t>
            </a:r>
            <a:r>
              <a:rPr sz="2000" b="0" dirty="0" err="1">
                <a:solidFill>
                  <a:srgbClr val="E8EEF6"/>
                </a:solidFill>
                <a:latin typeface="Aptos"/>
              </a:rPr>
              <a:t>función</a:t>
            </a:r>
            <a:r>
              <a:rPr sz="2000" b="0" dirty="0">
                <a:solidFill>
                  <a:srgbClr val="E8EEF6"/>
                </a:solidFill>
                <a:latin typeface="Aptos"/>
              </a:rPr>
              <a:t> F(s).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87552" y="4892040"/>
            <a:ext cx="64008" cy="64008"/>
          </a:xfrm>
          <a:prstGeom prst="roundRect">
            <a:avLst>
              <a:gd name="adj" fmla="val 12000"/>
            </a:avLst>
          </a:prstGeom>
          <a:solidFill>
            <a:srgbClr val="38BDD6"/>
          </a:solidFill>
          <a:ln>
            <a:solidFill>
              <a:srgbClr val="38BD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152144" y="4847523"/>
            <a:ext cx="4480559" cy="381643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000" b="0">
                <a:solidFill>
                  <a:srgbClr val="E8EEF6"/>
                </a:solidFill>
                <a:latin typeface="Aptos"/>
              </a:rPr>
              <a:t>s = σ + jω, en general compleja.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26480" y="3063240"/>
            <a:ext cx="5303520" cy="2560320"/>
          </a:xfrm>
          <a:prstGeom prst="roundRect">
            <a:avLst>
              <a:gd name="adj" fmla="val 12000"/>
            </a:avLst>
          </a:prstGeom>
          <a:solidFill>
            <a:srgbClr val="182740"/>
          </a:solidFill>
          <a:ln>
            <a:solidFill>
              <a:srgbClr val="1827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6126480" y="3063240"/>
            <a:ext cx="54864" cy="2560320"/>
          </a:xfrm>
          <a:prstGeom prst="roundRect">
            <a:avLst>
              <a:gd name="adj" fmla="val 12000"/>
            </a:avLst>
          </a:prstGeom>
          <a:solidFill>
            <a:srgbClr val="F28F38"/>
          </a:solidFill>
          <a:ln>
            <a:solidFill>
              <a:srgbClr val="F28F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355080" y="3227832"/>
            <a:ext cx="4892040" cy="31089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>
            <a:defPPr>
              <a:defRPr lang="en-US"/>
            </a:defPPr>
            <a:lvl1pPr>
              <a:defRPr sz="2400" b="1">
                <a:solidFill>
                  <a:srgbClr val="F8FAFC"/>
                </a:solidFill>
                <a:latin typeface="Aptos"/>
              </a:defRPr>
            </a:lvl1pPr>
          </a:lstStyle>
          <a:p>
            <a:r>
              <a:rPr dirty="0"/>
              <a:t>¿Por </a:t>
            </a:r>
            <a:r>
              <a:rPr dirty="0" err="1"/>
              <a:t>qué</a:t>
            </a:r>
            <a:r>
              <a:rPr dirty="0"/>
              <a:t> es </a:t>
            </a:r>
            <a:r>
              <a:rPr dirty="0" err="1"/>
              <a:t>útil</a:t>
            </a:r>
            <a:r>
              <a:rPr dirty="0"/>
              <a:t>?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82512" y="3758184"/>
            <a:ext cx="64008" cy="64008"/>
          </a:xfrm>
          <a:prstGeom prst="roundRect">
            <a:avLst>
              <a:gd name="adj" fmla="val 12000"/>
            </a:avLst>
          </a:prstGeom>
          <a:solidFill>
            <a:srgbClr val="F28F38"/>
          </a:solidFill>
          <a:ln>
            <a:solidFill>
              <a:srgbClr val="F28F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547104" y="3713666"/>
            <a:ext cx="5084064" cy="381643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>
            <a:defPPr>
              <a:defRPr lang="en-US"/>
            </a:defPPr>
            <a:lvl1pPr>
              <a:defRPr sz="2000" b="0">
                <a:solidFill>
                  <a:srgbClr val="E8EEF6"/>
                </a:solidFill>
                <a:latin typeface="Aptos"/>
              </a:defRPr>
            </a:lvl1pPr>
          </a:lstStyle>
          <a:p>
            <a:r>
              <a:rPr dirty="0" err="1"/>
              <a:t>Convierte</a:t>
            </a:r>
            <a:r>
              <a:rPr dirty="0"/>
              <a:t> </a:t>
            </a:r>
            <a:r>
              <a:rPr dirty="0" err="1"/>
              <a:t>derivadas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expresiones</a:t>
            </a:r>
            <a:r>
              <a:rPr dirty="0"/>
              <a:t> </a:t>
            </a:r>
            <a:r>
              <a:rPr dirty="0" err="1"/>
              <a:t>algebraicas</a:t>
            </a:r>
            <a:r>
              <a:rPr dirty="0"/>
              <a:t>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82512" y="4325112"/>
            <a:ext cx="64008" cy="64008"/>
          </a:xfrm>
          <a:prstGeom prst="roundRect">
            <a:avLst>
              <a:gd name="adj" fmla="val 12000"/>
            </a:avLst>
          </a:prstGeom>
          <a:solidFill>
            <a:srgbClr val="F28F38"/>
          </a:solidFill>
          <a:ln>
            <a:solidFill>
              <a:srgbClr val="F28F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547104" y="4280594"/>
            <a:ext cx="4913376" cy="381643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>
            <a:defPPr>
              <a:defRPr lang="en-US"/>
            </a:defPPr>
            <a:lvl1pPr>
              <a:defRPr sz="2000" b="0">
                <a:solidFill>
                  <a:srgbClr val="E8EEF6"/>
                </a:solidFill>
                <a:latin typeface="Aptos"/>
              </a:defRPr>
            </a:lvl1pPr>
          </a:lstStyle>
          <a:p>
            <a:r>
              <a:rPr dirty="0" err="1"/>
              <a:t>Facilita</a:t>
            </a:r>
            <a:r>
              <a:rPr dirty="0"/>
              <a:t> el </a:t>
            </a:r>
            <a:r>
              <a:rPr dirty="0" err="1"/>
              <a:t>tratamiento</a:t>
            </a:r>
            <a:r>
              <a:rPr dirty="0"/>
              <a:t> de </a:t>
            </a:r>
            <a:r>
              <a:rPr dirty="0" err="1"/>
              <a:t>condiciones</a:t>
            </a:r>
            <a:r>
              <a:rPr dirty="0"/>
              <a:t> </a:t>
            </a:r>
            <a:r>
              <a:rPr dirty="0" err="1"/>
              <a:t>iniciales</a:t>
            </a:r>
            <a:r>
              <a:rPr dirty="0"/>
              <a:t>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82512" y="4892040"/>
            <a:ext cx="64008" cy="64008"/>
          </a:xfrm>
          <a:prstGeom prst="roundRect">
            <a:avLst>
              <a:gd name="adj" fmla="val 12000"/>
            </a:avLst>
          </a:prstGeom>
          <a:solidFill>
            <a:srgbClr val="F28F38"/>
          </a:solidFill>
          <a:ln>
            <a:solidFill>
              <a:srgbClr val="F28F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547104" y="4818888"/>
            <a:ext cx="4663440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>
            <a:defPPr>
              <a:defRPr lang="en-US"/>
            </a:defPPr>
            <a:lvl1pPr>
              <a:defRPr sz="2000" b="0">
                <a:solidFill>
                  <a:srgbClr val="E8EEF6"/>
                </a:solidFill>
                <a:latin typeface="Aptos"/>
              </a:defRPr>
            </a:lvl1pPr>
          </a:lstStyle>
          <a:p>
            <a:r>
              <a:rPr dirty="0"/>
              <a:t>Es </a:t>
            </a:r>
            <a:r>
              <a:rPr dirty="0" err="1"/>
              <a:t>especialmente</a:t>
            </a:r>
            <a:r>
              <a:rPr dirty="0"/>
              <a:t> </a:t>
            </a:r>
            <a:r>
              <a:rPr dirty="0" err="1"/>
              <a:t>útil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EDO </a:t>
            </a:r>
            <a:r>
              <a:rPr dirty="0" err="1"/>
              <a:t>lineales</a:t>
            </a:r>
            <a:r>
              <a:rPr dirty="0"/>
              <a:t>.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594360" y="6473952"/>
            <a:ext cx="11000232" cy="0"/>
          </a:xfrm>
          <a:prstGeom prst="line">
            <a:avLst/>
          </a:prstGeom>
          <a:ln w="12700">
            <a:solidFill>
              <a:srgbClr val="1827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594360" y="6490991"/>
            <a:ext cx="6400800" cy="25853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lang="es-AR" sz="1200" b="0" dirty="0">
                <a:solidFill>
                  <a:srgbClr val="A6B5C9"/>
                </a:solidFill>
                <a:latin typeface="Aptos"/>
              </a:rPr>
              <a:t>Unidad 7 · Transformada de Laplace · MATLAB / </a:t>
            </a:r>
            <a:r>
              <a:rPr lang="es-AR" sz="1200" b="0" dirty="0" err="1">
                <a:solidFill>
                  <a:srgbClr val="A6B5C9"/>
                </a:solidFill>
                <a:latin typeface="Aptos"/>
              </a:rPr>
              <a:t>Simulink</a:t>
            </a:r>
            <a:endParaRPr sz="1050" b="0" dirty="0">
              <a:solidFill>
                <a:srgbClr val="A6B5C9"/>
              </a:solidFill>
              <a:latin typeface="Aptos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1109960" y="6510528"/>
            <a:ext cx="457200" cy="20116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800" b="0">
                <a:solidFill>
                  <a:srgbClr val="A6B5C9"/>
                </a:solidFill>
                <a:latin typeface="Aptos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8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4297680" cy="27432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000" b="1">
                <a:solidFill>
                  <a:srgbClr val="38BDD6"/>
                </a:solidFill>
                <a:latin typeface="Aptos"/>
              </a:rPr>
              <a:t>IDEA CENTRAL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21792"/>
            <a:ext cx="10789920" cy="59436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700" b="1">
                <a:solidFill>
                  <a:srgbClr val="F8FAFC"/>
                </a:solidFill>
                <a:latin typeface="Aptos"/>
              </a:rPr>
              <a:t>Del dominio temporal al dominio s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298448"/>
            <a:ext cx="914400" cy="41148"/>
          </a:xfrm>
          <a:prstGeom prst="rect">
            <a:avLst/>
          </a:prstGeom>
          <a:solidFill>
            <a:srgbClr val="F28F38"/>
          </a:solidFill>
          <a:ln>
            <a:solidFill>
              <a:srgbClr val="F28F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347472"/>
            <a:ext cx="457200" cy="22860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1000" b="1">
                <a:solidFill>
                  <a:srgbClr val="A6B5C9"/>
                </a:solidFill>
                <a:latin typeface="Aptos"/>
              </a:rPr>
              <a:t>04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91640"/>
            <a:ext cx="3840480" cy="3337560"/>
          </a:xfrm>
          <a:prstGeom prst="roundRect">
            <a:avLst>
              <a:gd name="adj" fmla="val 12000"/>
            </a:avLst>
          </a:prstGeom>
          <a:solidFill>
            <a:srgbClr val="182740"/>
          </a:solidFill>
          <a:ln>
            <a:solidFill>
              <a:srgbClr val="1827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1051560" y="1965960"/>
            <a:ext cx="1325880" cy="310896"/>
          </a:xfrm>
          <a:prstGeom prst="roundRect">
            <a:avLst>
              <a:gd name="adj" fmla="val 12000"/>
            </a:avLst>
          </a:prstGeom>
          <a:solidFill>
            <a:srgbClr val="38BDD6"/>
          </a:solidFill>
          <a:ln>
            <a:solidFill>
              <a:srgbClr val="38BD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51560" y="1898583"/>
            <a:ext cx="1325880" cy="381643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600" b="1" dirty="0">
                <a:solidFill>
                  <a:srgbClr val="0E182B"/>
                </a:solidFill>
                <a:latin typeface="Aptos"/>
              </a:rPr>
              <a:t>DOMINIO</a:t>
            </a:r>
            <a:r>
              <a:rPr sz="1050" b="1" dirty="0">
                <a:solidFill>
                  <a:srgbClr val="0E182B"/>
                </a:solidFill>
                <a:latin typeface="Aptos"/>
              </a:rPr>
              <a:t> </a:t>
            </a:r>
            <a:r>
              <a:rPr sz="2000" b="1" dirty="0">
                <a:solidFill>
                  <a:srgbClr val="0E182B"/>
                </a:solidFill>
                <a:latin typeface="Aptos"/>
              </a:rPr>
              <a:t>t</a:t>
            </a:r>
            <a:endParaRPr sz="1050" b="1" dirty="0">
              <a:solidFill>
                <a:srgbClr val="0E182B"/>
              </a:solidFill>
              <a:latin typeface="Apto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51560" y="2606040"/>
            <a:ext cx="3200400" cy="59436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3400" b="1">
                <a:solidFill>
                  <a:srgbClr val="F8FAFC"/>
                </a:solidFill>
                <a:latin typeface="Cambria Math"/>
              </a:rPr>
              <a:t>f(t)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1560" y="3343668"/>
            <a:ext cx="3200400" cy="62786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b="0" dirty="0" err="1">
                <a:solidFill>
                  <a:srgbClr val="E8EEF6"/>
                </a:solidFill>
                <a:latin typeface="Aptos"/>
              </a:rPr>
              <a:t>Señal</a:t>
            </a:r>
            <a:r>
              <a:rPr b="0" dirty="0">
                <a:solidFill>
                  <a:srgbClr val="E8EEF6"/>
                </a:solidFill>
                <a:latin typeface="Aptos"/>
              </a:rPr>
              <a:t> · </a:t>
            </a:r>
            <a:r>
              <a:rPr b="0" dirty="0" err="1">
                <a:solidFill>
                  <a:srgbClr val="E8EEF6"/>
                </a:solidFill>
                <a:latin typeface="Aptos"/>
              </a:rPr>
              <a:t>desplazamiento</a:t>
            </a:r>
            <a:r>
              <a:rPr b="0" dirty="0">
                <a:solidFill>
                  <a:srgbClr val="E8EEF6"/>
                </a:solidFill>
                <a:latin typeface="Aptos"/>
              </a:rPr>
              <a:t> · </a:t>
            </a:r>
            <a:r>
              <a:rPr b="0" dirty="0" err="1">
                <a:solidFill>
                  <a:srgbClr val="E8EEF6"/>
                </a:solidFill>
                <a:latin typeface="Aptos"/>
              </a:rPr>
              <a:t>corriente</a:t>
            </a:r>
            <a:r>
              <a:rPr b="0" dirty="0">
                <a:solidFill>
                  <a:srgbClr val="E8EEF6"/>
                </a:solidFill>
                <a:latin typeface="Aptos"/>
              </a:rPr>
              <a:t> · </a:t>
            </a:r>
            <a:r>
              <a:rPr b="0" dirty="0" err="1">
                <a:solidFill>
                  <a:srgbClr val="E8EEF6"/>
                </a:solidFill>
                <a:latin typeface="Aptos"/>
              </a:rPr>
              <a:t>respuesta</a:t>
            </a:r>
            <a:endParaRPr b="0" dirty="0">
              <a:solidFill>
                <a:srgbClr val="E8EEF6"/>
              </a:solidFill>
              <a:latin typeface="Aptos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7589520" y="1691640"/>
            <a:ext cx="3840480" cy="3337560"/>
          </a:xfrm>
          <a:prstGeom prst="roundRect">
            <a:avLst>
              <a:gd name="adj" fmla="val 12000"/>
            </a:avLst>
          </a:prstGeom>
          <a:solidFill>
            <a:srgbClr val="182740"/>
          </a:solidFill>
          <a:ln>
            <a:solidFill>
              <a:srgbClr val="1827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7909560" y="1965960"/>
            <a:ext cx="1417320" cy="310896"/>
          </a:xfrm>
          <a:prstGeom prst="roundRect">
            <a:avLst>
              <a:gd name="adj" fmla="val 12000"/>
            </a:avLst>
          </a:prstGeom>
          <a:solidFill>
            <a:srgbClr val="F28F38"/>
          </a:solidFill>
          <a:ln>
            <a:solidFill>
              <a:srgbClr val="F28F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13" name="TextBox 12"/>
          <p:cNvSpPr txBox="1"/>
          <p:nvPr/>
        </p:nvSpPr>
        <p:spPr>
          <a:xfrm>
            <a:off x="7909560" y="1913972"/>
            <a:ext cx="1417320" cy="350865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b="1" dirty="0">
                <a:solidFill>
                  <a:srgbClr val="0E182B"/>
                </a:solidFill>
                <a:latin typeface="Aptos"/>
              </a:rPr>
              <a:t>DOMINIO 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09560" y="2606040"/>
            <a:ext cx="3200400" cy="59436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3400" b="1">
                <a:solidFill>
                  <a:srgbClr val="F8FAFC"/>
                </a:solidFill>
                <a:latin typeface="Cambria Math"/>
              </a:rPr>
              <a:t>F(s)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909560" y="3343668"/>
            <a:ext cx="3200400" cy="62786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b="0">
                <a:solidFill>
                  <a:srgbClr val="E8EEF6"/>
                </a:solidFill>
                <a:latin typeface="Aptos"/>
              </a:rPr>
              <a:t>Expresión algebraica para analizar la EDO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4709160" y="3246120"/>
            <a:ext cx="2743200" cy="0"/>
          </a:xfrm>
          <a:prstGeom prst="line">
            <a:avLst/>
          </a:prstGeom>
          <a:ln w="38100">
            <a:solidFill>
              <a:srgbClr val="38BD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715000" y="2432614"/>
            <a:ext cx="822960" cy="566309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3200" b="1" dirty="0">
                <a:solidFill>
                  <a:srgbClr val="F28F38"/>
                </a:solidFill>
                <a:latin typeface="Aptos"/>
              </a:rPr>
              <a:t>L{·}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49240" y="3672519"/>
            <a:ext cx="1554480" cy="381643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2000" b="0" dirty="0" err="1">
                <a:solidFill>
                  <a:srgbClr val="A6B5C9"/>
                </a:solidFill>
                <a:latin typeface="Aptos"/>
              </a:rPr>
              <a:t>transformar</a:t>
            </a:r>
            <a:endParaRPr sz="2000" b="0" dirty="0">
              <a:solidFill>
                <a:srgbClr val="A6B5C9"/>
              </a:solidFill>
              <a:latin typeface="Aptos"/>
            </a:endParaRPr>
          </a:p>
        </p:txBody>
      </p:sp>
      <p:cxnSp>
        <p:nvCxnSpPr>
          <p:cNvPr id="19" name="Connector 18"/>
          <p:cNvCxnSpPr/>
          <p:nvPr/>
        </p:nvCxnSpPr>
        <p:spPr>
          <a:xfrm>
            <a:off x="594360" y="6473952"/>
            <a:ext cx="11000232" cy="0"/>
          </a:xfrm>
          <a:prstGeom prst="line">
            <a:avLst/>
          </a:prstGeom>
          <a:ln w="12700">
            <a:solidFill>
              <a:srgbClr val="1827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94360" y="6490991"/>
            <a:ext cx="6400800" cy="25853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lang="es-AR" sz="1200" b="0" dirty="0">
                <a:solidFill>
                  <a:srgbClr val="A6B5C9"/>
                </a:solidFill>
                <a:latin typeface="Aptos"/>
              </a:rPr>
              <a:t>Unidad 7 · Transformada de Laplace · MATLAB / </a:t>
            </a:r>
            <a:r>
              <a:rPr lang="es-AR" sz="1200" b="0" dirty="0" err="1">
                <a:solidFill>
                  <a:srgbClr val="A6B5C9"/>
                </a:solidFill>
                <a:latin typeface="Aptos"/>
              </a:rPr>
              <a:t>Simulink</a:t>
            </a:r>
            <a:endParaRPr sz="1400" b="0" dirty="0">
              <a:solidFill>
                <a:srgbClr val="A6B5C9"/>
              </a:solidFill>
              <a:latin typeface="Apto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1109960" y="6510528"/>
            <a:ext cx="457200" cy="20116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800" b="0">
                <a:solidFill>
                  <a:srgbClr val="A6B5C9"/>
                </a:solidFill>
                <a:latin typeface="Aptos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8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4297680" cy="27432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000" b="1" dirty="0">
                <a:solidFill>
                  <a:srgbClr val="38BDD6"/>
                </a:solidFill>
                <a:latin typeface="Aptos"/>
              </a:rPr>
              <a:t>7.1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21792"/>
            <a:ext cx="10789920" cy="59436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700" b="1">
                <a:solidFill>
                  <a:srgbClr val="F8FAFC"/>
                </a:solidFill>
                <a:latin typeface="Aptos"/>
              </a:rPr>
              <a:t>Condiciones de existencia · idea práctica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298448"/>
            <a:ext cx="914400" cy="41148"/>
          </a:xfrm>
          <a:prstGeom prst="rect">
            <a:avLst/>
          </a:prstGeom>
          <a:solidFill>
            <a:srgbClr val="F28F38"/>
          </a:solidFill>
          <a:ln>
            <a:solidFill>
              <a:srgbClr val="F28F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301729"/>
            <a:ext cx="457200" cy="3200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1600" b="1" dirty="0">
                <a:solidFill>
                  <a:srgbClr val="A6B5C9"/>
                </a:solidFill>
                <a:latin typeface="Aptos"/>
              </a:rPr>
              <a:t>05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45920"/>
            <a:ext cx="5212080" cy="3474720"/>
          </a:xfrm>
          <a:prstGeom prst="roundRect">
            <a:avLst>
              <a:gd name="adj" fmla="val 12000"/>
            </a:avLst>
          </a:prstGeom>
          <a:solidFill>
            <a:srgbClr val="182740"/>
          </a:solidFill>
          <a:ln>
            <a:solidFill>
              <a:srgbClr val="1827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731520" y="1645920"/>
            <a:ext cx="54864" cy="3474720"/>
          </a:xfrm>
          <a:prstGeom prst="roundRect">
            <a:avLst>
              <a:gd name="adj" fmla="val 12000"/>
            </a:avLst>
          </a:prstGeom>
          <a:solidFill>
            <a:srgbClr val="38BDD6"/>
          </a:solidFill>
          <a:ln>
            <a:solidFill>
              <a:srgbClr val="38BD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60120" y="1810512"/>
            <a:ext cx="4800600" cy="31089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F8FAFC"/>
                </a:solidFill>
                <a:latin typeface="Aptos"/>
              </a:rPr>
              <a:t>En el curso se trabaja con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87552" y="2340864"/>
            <a:ext cx="64008" cy="64008"/>
          </a:xfrm>
          <a:prstGeom prst="roundRect">
            <a:avLst>
              <a:gd name="adj" fmla="val 12000"/>
            </a:avLst>
          </a:prstGeom>
          <a:solidFill>
            <a:srgbClr val="38BDD6"/>
          </a:solidFill>
          <a:ln>
            <a:solidFill>
              <a:srgbClr val="38BD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152144" y="2296346"/>
            <a:ext cx="4572000" cy="381643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000" b="0" dirty="0" err="1">
                <a:solidFill>
                  <a:srgbClr val="E8EEF6"/>
                </a:solidFill>
                <a:latin typeface="Aptos"/>
              </a:rPr>
              <a:t>Funciones</a:t>
            </a:r>
            <a:r>
              <a:rPr sz="2000" b="0" dirty="0">
                <a:solidFill>
                  <a:srgbClr val="E8EEF6"/>
                </a:solidFill>
                <a:latin typeface="Aptos"/>
              </a:rPr>
              <a:t> </a:t>
            </a:r>
            <a:r>
              <a:rPr sz="2000" b="0" dirty="0" err="1">
                <a:solidFill>
                  <a:srgbClr val="E8EEF6"/>
                </a:solidFill>
                <a:latin typeface="Aptos"/>
              </a:rPr>
              <a:t>continuas</a:t>
            </a:r>
            <a:r>
              <a:rPr sz="2000" b="0" dirty="0">
                <a:solidFill>
                  <a:srgbClr val="E8EEF6"/>
                </a:solidFill>
                <a:latin typeface="Aptos"/>
              </a:rPr>
              <a:t> por </a:t>
            </a:r>
            <a:r>
              <a:rPr sz="2000" b="0" dirty="0" err="1">
                <a:solidFill>
                  <a:srgbClr val="E8EEF6"/>
                </a:solidFill>
                <a:latin typeface="Aptos"/>
              </a:rPr>
              <a:t>tramos</a:t>
            </a:r>
            <a:r>
              <a:rPr sz="2000" b="0" dirty="0">
                <a:solidFill>
                  <a:srgbClr val="E8EEF6"/>
                </a:solidFill>
                <a:latin typeface="Aptos"/>
              </a:rPr>
              <a:t>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87552" y="2907792"/>
            <a:ext cx="64008" cy="64008"/>
          </a:xfrm>
          <a:prstGeom prst="roundRect">
            <a:avLst>
              <a:gd name="adj" fmla="val 12000"/>
            </a:avLst>
          </a:prstGeom>
          <a:solidFill>
            <a:srgbClr val="38BDD6"/>
          </a:solidFill>
          <a:ln>
            <a:solidFill>
              <a:srgbClr val="38BD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152144" y="2863274"/>
            <a:ext cx="4572000" cy="381643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000" b="0" dirty="0" err="1">
                <a:solidFill>
                  <a:srgbClr val="E8EEF6"/>
                </a:solidFill>
                <a:latin typeface="Aptos"/>
              </a:rPr>
              <a:t>Funciones</a:t>
            </a:r>
            <a:r>
              <a:rPr sz="2000" b="0" dirty="0">
                <a:solidFill>
                  <a:srgbClr val="E8EEF6"/>
                </a:solidFill>
                <a:latin typeface="Aptos"/>
              </a:rPr>
              <a:t> de </a:t>
            </a:r>
            <a:r>
              <a:rPr sz="2000" b="0" dirty="0" err="1">
                <a:solidFill>
                  <a:srgbClr val="E8EEF6"/>
                </a:solidFill>
                <a:latin typeface="Aptos"/>
              </a:rPr>
              <a:t>orden</a:t>
            </a:r>
            <a:r>
              <a:rPr sz="2000" b="0" dirty="0">
                <a:solidFill>
                  <a:srgbClr val="E8EEF6"/>
                </a:solidFill>
                <a:latin typeface="Aptos"/>
              </a:rPr>
              <a:t> </a:t>
            </a:r>
            <a:r>
              <a:rPr sz="2000" b="0" dirty="0" err="1">
                <a:solidFill>
                  <a:srgbClr val="E8EEF6"/>
                </a:solidFill>
                <a:latin typeface="Aptos"/>
              </a:rPr>
              <a:t>exponencial</a:t>
            </a:r>
            <a:r>
              <a:rPr sz="2000" b="0" dirty="0">
                <a:solidFill>
                  <a:srgbClr val="E8EEF6"/>
                </a:solidFill>
                <a:latin typeface="Aptos"/>
              </a:rPr>
              <a:t>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87552" y="3474720"/>
            <a:ext cx="64008" cy="64008"/>
          </a:xfrm>
          <a:prstGeom prst="roundRect">
            <a:avLst>
              <a:gd name="adj" fmla="val 12000"/>
            </a:avLst>
          </a:prstGeom>
          <a:solidFill>
            <a:srgbClr val="38BDD6"/>
          </a:solidFill>
          <a:ln>
            <a:solidFill>
              <a:srgbClr val="38BD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152144" y="3276314"/>
            <a:ext cx="4572000" cy="68942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000" b="0">
                <a:solidFill>
                  <a:srgbClr val="E8EEF6"/>
                </a:solidFill>
                <a:latin typeface="Aptos"/>
              </a:rPr>
              <a:t>Valores de s para los que la integral converge.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63640" y="1645920"/>
            <a:ext cx="5120640" cy="3474720"/>
          </a:xfrm>
          <a:prstGeom prst="roundRect">
            <a:avLst>
              <a:gd name="adj" fmla="val 12000"/>
            </a:avLst>
          </a:prstGeom>
          <a:solidFill>
            <a:srgbClr val="182740"/>
          </a:solidFill>
          <a:ln>
            <a:solidFill>
              <a:srgbClr val="1827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583680" y="1965960"/>
            <a:ext cx="4389120" cy="32004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800" b="1">
                <a:solidFill>
                  <a:srgbClr val="F28F38"/>
                </a:solidFill>
                <a:latin typeface="Aptos"/>
              </a:rPr>
              <a:t>Objetivo práctico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83680" y="2514600"/>
            <a:ext cx="4343400" cy="118872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200" b="1" dirty="0" err="1">
                <a:solidFill>
                  <a:srgbClr val="F8FAFC"/>
                </a:solidFill>
                <a:latin typeface="Aptos"/>
              </a:rPr>
              <a:t>Reconocer</a:t>
            </a:r>
            <a:r>
              <a:rPr sz="2200" b="1" dirty="0">
                <a:solidFill>
                  <a:srgbClr val="F8FAFC"/>
                </a:solidFill>
                <a:latin typeface="Aptos"/>
              </a:rPr>
              <a:t> que la </a:t>
            </a:r>
            <a:r>
              <a:rPr sz="2200" b="1" dirty="0" err="1">
                <a:solidFill>
                  <a:srgbClr val="F8FAFC"/>
                </a:solidFill>
                <a:latin typeface="Aptos"/>
              </a:rPr>
              <a:t>transformada</a:t>
            </a:r>
            <a:r>
              <a:rPr sz="2200" b="1" dirty="0">
                <a:solidFill>
                  <a:srgbClr val="F8FAFC"/>
                </a:solidFill>
                <a:latin typeface="Aptos"/>
              </a:rPr>
              <a:t> debe </a:t>
            </a:r>
            <a:r>
              <a:rPr sz="2200" b="1" dirty="0" err="1">
                <a:solidFill>
                  <a:srgbClr val="F8FAFC"/>
                </a:solidFill>
                <a:latin typeface="Aptos"/>
              </a:rPr>
              <a:t>existir</a:t>
            </a:r>
            <a:r>
              <a:rPr sz="2200" b="1" dirty="0">
                <a:solidFill>
                  <a:srgbClr val="F8FAFC"/>
                </a:solidFill>
                <a:latin typeface="Aptos"/>
              </a:rPr>
              <a:t> antes de </a:t>
            </a:r>
            <a:r>
              <a:rPr sz="2200" b="1" dirty="0" err="1">
                <a:solidFill>
                  <a:srgbClr val="F8FAFC"/>
                </a:solidFill>
                <a:latin typeface="Aptos"/>
              </a:rPr>
              <a:t>aplicar</a:t>
            </a:r>
            <a:r>
              <a:rPr sz="2200" b="1" dirty="0">
                <a:solidFill>
                  <a:srgbClr val="F8FAFC"/>
                </a:solidFill>
                <a:latin typeface="Aptos"/>
              </a:rPr>
              <a:t> las </a:t>
            </a:r>
            <a:r>
              <a:rPr sz="2200" b="1" dirty="0" err="1">
                <a:solidFill>
                  <a:srgbClr val="F8FAFC"/>
                </a:solidFill>
                <a:latin typeface="Aptos"/>
              </a:rPr>
              <a:t>reglas</a:t>
            </a:r>
            <a:r>
              <a:rPr sz="2200" b="1" dirty="0">
                <a:solidFill>
                  <a:srgbClr val="F8FAFC"/>
                </a:solidFill>
                <a:latin typeface="Aptos"/>
              </a:rPr>
              <a:t> de </a:t>
            </a:r>
            <a:r>
              <a:rPr sz="2200" b="1" dirty="0" err="1">
                <a:solidFill>
                  <a:srgbClr val="F8FAFC"/>
                </a:solidFill>
                <a:latin typeface="Aptos"/>
              </a:rPr>
              <a:t>cálculo</a:t>
            </a:r>
            <a:r>
              <a:rPr sz="2200" b="1" dirty="0">
                <a:solidFill>
                  <a:srgbClr val="F8FAFC"/>
                </a:solidFill>
                <a:latin typeface="Aptos"/>
              </a:rPr>
              <a:t>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83680" y="4160520"/>
            <a:ext cx="4206240" cy="64008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300" b="0">
                <a:solidFill>
                  <a:srgbClr val="A6B5C9"/>
                </a:solidFill>
                <a:latin typeface="Aptos"/>
              </a:rPr>
              <a:t>No hace falta memorizar toda la teoría para comenzar a resolver EDO.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594360" y="6473952"/>
            <a:ext cx="11000232" cy="0"/>
          </a:xfrm>
          <a:prstGeom prst="line">
            <a:avLst/>
          </a:prstGeom>
          <a:ln w="12700">
            <a:solidFill>
              <a:srgbClr val="1827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94360" y="6490991"/>
            <a:ext cx="6400800" cy="25853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lang="es-AR" sz="1200" b="0" dirty="0">
                <a:solidFill>
                  <a:srgbClr val="A6B5C9"/>
                </a:solidFill>
                <a:latin typeface="Aptos"/>
              </a:rPr>
              <a:t>Unidad 7 · Transformada de Laplace · MATLAB / </a:t>
            </a:r>
            <a:r>
              <a:rPr lang="es-AR" sz="1200" b="0" dirty="0" err="1">
                <a:solidFill>
                  <a:srgbClr val="A6B5C9"/>
                </a:solidFill>
                <a:latin typeface="Aptos"/>
              </a:rPr>
              <a:t>Simulink</a:t>
            </a:r>
            <a:endParaRPr sz="1400" b="0" dirty="0">
              <a:solidFill>
                <a:srgbClr val="A6B5C9"/>
              </a:solidFill>
              <a:latin typeface="Apto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1109960" y="6510528"/>
            <a:ext cx="457200" cy="20116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800" b="0">
                <a:solidFill>
                  <a:srgbClr val="A6B5C9"/>
                </a:solidFill>
                <a:latin typeface="Aptos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8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4297680" cy="27432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000" b="1">
                <a:solidFill>
                  <a:srgbClr val="38BDD6"/>
                </a:solidFill>
                <a:latin typeface="Aptos"/>
              </a:rPr>
              <a:t>7.1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21792"/>
            <a:ext cx="10789920" cy="59436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700" b="1">
                <a:solidFill>
                  <a:srgbClr val="F8FAFC"/>
                </a:solidFill>
                <a:latin typeface="Aptos"/>
              </a:rPr>
              <a:t>Propiedad de linealidad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298448"/>
            <a:ext cx="914400" cy="41148"/>
          </a:xfrm>
          <a:prstGeom prst="rect">
            <a:avLst/>
          </a:prstGeom>
          <a:solidFill>
            <a:srgbClr val="F28F38"/>
          </a:solidFill>
          <a:ln>
            <a:solidFill>
              <a:srgbClr val="F28F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347472"/>
            <a:ext cx="457200" cy="22860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1000" b="1">
                <a:solidFill>
                  <a:srgbClr val="A6B5C9"/>
                </a:solidFill>
                <a:latin typeface="Aptos"/>
              </a:rPr>
              <a:t>06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05840" y="1783080"/>
            <a:ext cx="10149840" cy="1143000"/>
          </a:xfrm>
          <a:prstGeom prst="roundRect">
            <a:avLst>
              <a:gd name="adj" fmla="val 12000"/>
            </a:avLst>
          </a:prstGeom>
          <a:solidFill>
            <a:srgbClr val="1D2B44"/>
          </a:solidFill>
          <a:ln>
            <a:solidFill>
              <a:srgbClr val="2C3D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234440" y="1901952"/>
            <a:ext cx="9692640" cy="22860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1">
                <a:solidFill>
                  <a:srgbClr val="38BDD6"/>
                </a:solidFill>
                <a:latin typeface="Aptos"/>
              </a:rPr>
              <a:t>REGLA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34440" y="2167128"/>
            <a:ext cx="9692640" cy="7040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2500" b="1">
                <a:solidFill>
                  <a:srgbClr val="F8FAFC"/>
                </a:solidFill>
                <a:latin typeface="Cambria Math"/>
              </a:rPr>
              <a:t>L{a f(t) + b g(t)} = aF(s) + bG(s)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005840" y="3429000"/>
            <a:ext cx="2788920" cy="1508760"/>
          </a:xfrm>
          <a:prstGeom prst="roundRect">
            <a:avLst>
              <a:gd name="adj" fmla="val 12000"/>
            </a:avLst>
          </a:prstGeom>
          <a:solidFill>
            <a:srgbClr val="182740"/>
          </a:solidFill>
          <a:ln>
            <a:solidFill>
              <a:srgbClr val="1827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188720" y="3603939"/>
            <a:ext cx="2423160" cy="381643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2000" b="1">
                <a:solidFill>
                  <a:srgbClr val="38BDD6"/>
                </a:solidFill>
                <a:latin typeface="Aptos"/>
              </a:rPr>
              <a:t>Escalar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88720" y="4087678"/>
            <a:ext cx="2423160" cy="566309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600" b="0" dirty="0">
                <a:solidFill>
                  <a:srgbClr val="E8EEF6"/>
                </a:solidFill>
                <a:latin typeface="Aptos"/>
              </a:rPr>
              <a:t>Las </a:t>
            </a:r>
            <a:r>
              <a:rPr sz="1600" b="0" dirty="0" err="1">
                <a:solidFill>
                  <a:srgbClr val="E8EEF6"/>
                </a:solidFill>
                <a:latin typeface="Aptos"/>
              </a:rPr>
              <a:t>constantes</a:t>
            </a:r>
            <a:r>
              <a:rPr sz="1600" b="0" dirty="0">
                <a:solidFill>
                  <a:srgbClr val="E8EEF6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E8EEF6"/>
                </a:solidFill>
                <a:latin typeface="Aptos"/>
              </a:rPr>
              <a:t>salen</a:t>
            </a:r>
            <a:r>
              <a:rPr sz="1600" b="0" dirty="0">
                <a:solidFill>
                  <a:srgbClr val="E8EEF6"/>
                </a:solidFill>
                <a:latin typeface="Aptos"/>
              </a:rPr>
              <a:t> de la </a:t>
            </a:r>
            <a:r>
              <a:rPr sz="1600" b="0" dirty="0" err="1">
                <a:solidFill>
                  <a:srgbClr val="E8EEF6"/>
                </a:solidFill>
                <a:latin typeface="Aptos"/>
              </a:rPr>
              <a:t>transformada</a:t>
            </a:r>
            <a:r>
              <a:rPr sz="1600" b="0" dirty="0">
                <a:solidFill>
                  <a:srgbClr val="E8EEF6"/>
                </a:solidFill>
                <a:latin typeface="Aptos"/>
              </a:rPr>
              <a:t>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160520" y="3429000"/>
            <a:ext cx="2788920" cy="1508760"/>
          </a:xfrm>
          <a:prstGeom prst="roundRect">
            <a:avLst>
              <a:gd name="adj" fmla="val 12000"/>
            </a:avLst>
          </a:prstGeom>
          <a:solidFill>
            <a:srgbClr val="182740"/>
          </a:solidFill>
          <a:ln>
            <a:solidFill>
              <a:srgbClr val="1827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343400" y="3603939"/>
            <a:ext cx="2423160" cy="381643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2000" b="1">
                <a:solidFill>
                  <a:srgbClr val="F28F38"/>
                </a:solidFill>
                <a:latin typeface="Aptos"/>
              </a:rPr>
              <a:t>Suma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43400" y="4087678"/>
            <a:ext cx="2423160" cy="566309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600" b="0">
                <a:solidFill>
                  <a:srgbClr val="E8EEF6"/>
                </a:solidFill>
                <a:latin typeface="Aptos"/>
              </a:rPr>
              <a:t>Se transforma término a término.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0" y="3429000"/>
            <a:ext cx="2788920" cy="1508760"/>
          </a:xfrm>
          <a:prstGeom prst="roundRect">
            <a:avLst>
              <a:gd name="adj" fmla="val 12000"/>
            </a:avLst>
          </a:prstGeom>
          <a:solidFill>
            <a:srgbClr val="182740"/>
          </a:solidFill>
          <a:ln>
            <a:solidFill>
              <a:srgbClr val="1827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498079" y="3603939"/>
            <a:ext cx="2423160" cy="381643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2000" b="1">
                <a:solidFill>
                  <a:srgbClr val="45AA78"/>
                </a:solidFill>
                <a:latin typeface="Aptos"/>
              </a:rPr>
              <a:t>Aplicación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498079" y="3964567"/>
            <a:ext cx="2423160" cy="81253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600" b="0">
                <a:solidFill>
                  <a:srgbClr val="E8EEF6"/>
                </a:solidFill>
                <a:latin typeface="Aptos"/>
              </a:rPr>
              <a:t>Permite transformar expresiones largas por partes.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594360" y="6473952"/>
            <a:ext cx="11000232" cy="0"/>
          </a:xfrm>
          <a:prstGeom prst="line">
            <a:avLst/>
          </a:prstGeom>
          <a:ln w="12700">
            <a:solidFill>
              <a:srgbClr val="1827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94360" y="6490991"/>
            <a:ext cx="6400800" cy="25853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lang="es-AR" sz="1200" b="0" dirty="0">
                <a:solidFill>
                  <a:srgbClr val="A6B5C9"/>
                </a:solidFill>
                <a:latin typeface="Aptos"/>
              </a:rPr>
              <a:t>Unidad 7 · Transformada de Laplace · MATLAB / </a:t>
            </a:r>
            <a:r>
              <a:rPr lang="es-AR" sz="1200" b="0" dirty="0" err="1">
                <a:solidFill>
                  <a:srgbClr val="A6B5C9"/>
                </a:solidFill>
                <a:latin typeface="Aptos"/>
              </a:rPr>
              <a:t>Simulink</a:t>
            </a:r>
            <a:endParaRPr sz="1200" b="0" dirty="0">
              <a:solidFill>
                <a:srgbClr val="A6B5C9"/>
              </a:solidFill>
              <a:latin typeface="Apto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109960" y="6510528"/>
            <a:ext cx="457200" cy="20116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800" b="0">
                <a:solidFill>
                  <a:srgbClr val="A6B5C9"/>
                </a:solidFill>
                <a:latin typeface="Aptos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8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4297680" cy="27432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000" b="1">
                <a:solidFill>
                  <a:srgbClr val="38BDD6"/>
                </a:solidFill>
                <a:latin typeface="Aptos"/>
              </a:rPr>
              <a:t>7.1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21792"/>
            <a:ext cx="10789920" cy="59436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700" b="1">
                <a:solidFill>
                  <a:srgbClr val="F8FAFC"/>
                </a:solidFill>
                <a:latin typeface="Aptos"/>
              </a:rPr>
              <a:t>Transformadas elementales que conviene reconocer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298448"/>
            <a:ext cx="914400" cy="41148"/>
          </a:xfrm>
          <a:prstGeom prst="rect">
            <a:avLst/>
          </a:prstGeom>
          <a:solidFill>
            <a:srgbClr val="F28F38"/>
          </a:solidFill>
          <a:ln>
            <a:solidFill>
              <a:srgbClr val="F28F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347472"/>
            <a:ext cx="457200" cy="22860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1000" b="1">
                <a:solidFill>
                  <a:srgbClr val="A6B5C9"/>
                </a:solidFill>
                <a:latin typeface="Aptos"/>
              </a:rPr>
              <a:t>07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600200"/>
            <a:ext cx="3246120" cy="1417320"/>
          </a:xfrm>
          <a:prstGeom prst="roundRect">
            <a:avLst>
              <a:gd name="adj" fmla="val 12000"/>
            </a:avLst>
          </a:prstGeom>
          <a:solidFill>
            <a:srgbClr val="182740"/>
          </a:solidFill>
          <a:ln>
            <a:solidFill>
              <a:srgbClr val="1827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1801368"/>
            <a:ext cx="1325880" cy="50292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2300" b="1">
                <a:solidFill>
                  <a:srgbClr val="F8FAFC"/>
                </a:solidFill>
                <a:latin typeface="Cambria Math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48840" y="1847088"/>
            <a:ext cx="411480" cy="41148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2000" b="1">
                <a:solidFill>
                  <a:srgbClr val="F28F38"/>
                </a:solidFill>
                <a:latin typeface="Aptos"/>
              </a:rPr>
              <a:t>→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60320" y="1783080"/>
            <a:ext cx="1234440" cy="59436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900" b="1">
                <a:solidFill>
                  <a:srgbClr val="38BDD6"/>
                </a:solidFill>
                <a:latin typeface="Cambria Math"/>
              </a:rPr>
              <a:t>1/s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80559" y="1600200"/>
            <a:ext cx="3246120" cy="1417320"/>
          </a:xfrm>
          <a:prstGeom prst="roundRect">
            <a:avLst>
              <a:gd name="adj" fmla="val 12000"/>
            </a:avLst>
          </a:prstGeom>
          <a:solidFill>
            <a:srgbClr val="182740"/>
          </a:solidFill>
          <a:ln>
            <a:solidFill>
              <a:srgbClr val="1827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663440" y="1801368"/>
            <a:ext cx="1325880" cy="50292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2300" b="1">
                <a:solidFill>
                  <a:srgbClr val="F8FAFC"/>
                </a:solidFill>
                <a:latin typeface="Cambria Math"/>
              </a:rPr>
              <a:t>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52159" y="1847088"/>
            <a:ext cx="411480" cy="41148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2000" b="1">
                <a:solidFill>
                  <a:srgbClr val="F28F38"/>
                </a:solidFill>
                <a:latin typeface="Aptos"/>
              </a:rPr>
              <a:t>→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63640" y="1783080"/>
            <a:ext cx="1234440" cy="59436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900" b="1">
                <a:solidFill>
                  <a:srgbClr val="38BDD6"/>
                </a:solidFill>
                <a:latin typeface="Cambria Math"/>
              </a:rPr>
              <a:t>1/s²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83879" y="1600200"/>
            <a:ext cx="3246120" cy="1417320"/>
          </a:xfrm>
          <a:prstGeom prst="roundRect">
            <a:avLst>
              <a:gd name="adj" fmla="val 12000"/>
            </a:avLst>
          </a:prstGeom>
          <a:solidFill>
            <a:srgbClr val="182740"/>
          </a:solidFill>
          <a:ln>
            <a:solidFill>
              <a:srgbClr val="1827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366759" y="1801368"/>
            <a:ext cx="1325880" cy="50292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2300" b="1">
                <a:solidFill>
                  <a:srgbClr val="F8FAFC"/>
                </a:solidFill>
                <a:latin typeface="Cambria Math"/>
              </a:rPr>
              <a:t>tⁿ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555480" y="1847088"/>
            <a:ext cx="411480" cy="41148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2000" b="1">
                <a:solidFill>
                  <a:srgbClr val="F28F38"/>
                </a:solidFill>
                <a:latin typeface="Aptos"/>
              </a:rPr>
              <a:t>→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966959" y="1783080"/>
            <a:ext cx="1234440" cy="59436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900" b="1">
                <a:solidFill>
                  <a:srgbClr val="38BDD6"/>
                </a:solidFill>
                <a:latin typeface="Cambria Math"/>
              </a:rPr>
              <a:t>n!/sⁿ⁺¹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3566160"/>
            <a:ext cx="3246120" cy="1417320"/>
          </a:xfrm>
          <a:prstGeom prst="roundRect">
            <a:avLst>
              <a:gd name="adj" fmla="val 12000"/>
            </a:avLst>
          </a:prstGeom>
          <a:solidFill>
            <a:srgbClr val="182740"/>
          </a:solidFill>
          <a:ln>
            <a:solidFill>
              <a:srgbClr val="1827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60120" y="3767328"/>
            <a:ext cx="1325880" cy="50292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2300" b="1">
                <a:solidFill>
                  <a:srgbClr val="F8FAFC"/>
                </a:solidFill>
                <a:latin typeface="Cambria Math"/>
              </a:rPr>
              <a:t>eᵃᵗ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148840" y="3813048"/>
            <a:ext cx="411480" cy="41148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2000" b="1">
                <a:solidFill>
                  <a:srgbClr val="F28F38"/>
                </a:solidFill>
                <a:latin typeface="Aptos"/>
              </a:rPr>
              <a:t>→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560320" y="3749039"/>
            <a:ext cx="1234440" cy="59436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900" b="1">
                <a:solidFill>
                  <a:srgbClr val="38BDD6"/>
                </a:solidFill>
                <a:latin typeface="Cambria Math"/>
              </a:rPr>
              <a:t>1/(s−a)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480559" y="3566160"/>
            <a:ext cx="3246120" cy="1417320"/>
          </a:xfrm>
          <a:prstGeom prst="roundRect">
            <a:avLst>
              <a:gd name="adj" fmla="val 12000"/>
            </a:avLst>
          </a:prstGeom>
          <a:solidFill>
            <a:srgbClr val="182740"/>
          </a:solidFill>
          <a:ln>
            <a:solidFill>
              <a:srgbClr val="1827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4663440" y="3767328"/>
            <a:ext cx="1325880" cy="50292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2300" b="1">
                <a:solidFill>
                  <a:srgbClr val="F8FAFC"/>
                </a:solidFill>
                <a:latin typeface="Cambria Math"/>
              </a:rPr>
              <a:t>sin(at)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852159" y="3813048"/>
            <a:ext cx="411480" cy="41148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2000" b="1">
                <a:solidFill>
                  <a:srgbClr val="F28F38"/>
                </a:solidFill>
                <a:latin typeface="Aptos"/>
              </a:rPr>
              <a:t>→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263640" y="3749039"/>
            <a:ext cx="1234440" cy="59436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900" b="1">
                <a:solidFill>
                  <a:srgbClr val="38BDD6"/>
                </a:solidFill>
                <a:latin typeface="Cambria Math"/>
              </a:rPr>
              <a:t>a/(s²+a²)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183879" y="3566160"/>
            <a:ext cx="3246120" cy="1417320"/>
          </a:xfrm>
          <a:prstGeom prst="roundRect">
            <a:avLst>
              <a:gd name="adj" fmla="val 12000"/>
            </a:avLst>
          </a:prstGeom>
          <a:solidFill>
            <a:srgbClr val="182740"/>
          </a:solidFill>
          <a:ln>
            <a:solidFill>
              <a:srgbClr val="1827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366759" y="3767328"/>
            <a:ext cx="1325880" cy="50292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2300" b="1">
                <a:solidFill>
                  <a:srgbClr val="F8FAFC"/>
                </a:solidFill>
                <a:latin typeface="Cambria Math"/>
              </a:rPr>
              <a:t>cos(at)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555480" y="3813048"/>
            <a:ext cx="411480" cy="41148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2000" b="1">
                <a:solidFill>
                  <a:srgbClr val="F28F38"/>
                </a:solidFill>
                <a:latin typeface="Aptos"/>
              </a:rPr>
              <a:t>→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966959" y="3749039"/>
            <a:ext cx="1234440" cy="59436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900" b="1">
                <a:solidFill>
                  <a:srgbClr val="38BDD6"/>
                </a:solidFill>
                <a:latin typeface="Cambria Math"/>
              </a:rPr>
              <a:t>s/(s²+a²)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594360" y="6473952"/>
            <a:ext cx="11000232" cy="0"/>
          </a:xfrm>
          <a:prstGeom prst="line">
            <a:avLst/>
          </a:prstGeom>
          <a:ln w="12700">
            <a:solidFill>
              <a:srgbClr val="1827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594360" y="6490991"/>
            <a:ext cx="6400800" cy="25853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lang="es-AR" sz="1200" b="0" dirty="0">
                <a:solidFill>
                  <a:srgbClr val="A6B5C9"/>
                </a:solidFill>
                <a:latin typeface="Aptos"/>
              </a:rPr>
              <a:t>Unidad 7 · Transformada de Laplace · MATLAB / </a:t>
            </a:r>
            <a:r>
              <a:rPr lang="es-AR" sz="1200" b="0" dirty="0" err="1">
                <a:solidFill>
                  <a:srgbClr val="A6B5C9"/>
                </a:solidFill>
                <a:latin typeface="Aptos"/>
              </a:rPr>
              <a:t>Simulink</a:t>
            </a:r>
            <a:endParaRPr sz="800" b="0" dirty="0">
              <a:solidFill>
                <a:srgbClr val="A6B5C9"/>
              </a:solidFill>
              <a:latin typeface="Aptos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1109960" y="6510528"/>
            <a:ext cx="457200" cy="20116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800" b="0">
                <a:solidFill>
                  <a:srgbClr val="A6B5C9"/>
                </a:solidFill>
                <a:latin typeface="Aptos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8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4297680" cy="27432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000" b="1">
                <a:solidFill>
                  <a:srgbClr val="38BDD6"/>
                </a:solidFill>
                <a:latin typeface="Aptos"/>
              </a:rPr>
              <a:t>EJEMPLO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21792"/>
            <a:ext cx="10789920" cy="59436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700" b="1">
                <a:solidFill>
                  <a:srgbClr val="F8FAFC"/>
                </a:solidFill>
                <a:latin typeface="Aptos"/>
              </a:rPr>
              <a:t>Transformada directa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298448"/>
            <a:ext cx="914400" cy="41148"/>
          </a:xfrm>
          <a:prstGeom prst="rect">
            <a:avLst/>
          </a:prstGeom>
          <a:solidFill>
            <a:srgbClr val="F28F38"/>
          </a:solidFill>
          <a:ln>
            <a:solidFill>
              <a:srgbClr val="F28F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347472"/>
            <a:ext cx="457200" cy="22860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1000" b="1">
                <a:solidFill>
                  <a:srgbClr val="A6B5C9"/>
                </a:solidFill>
                <a:latin typeface="Aptos"/>
              </a:rPr>
              <a:t>08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645920"/>
            <a:ext cx="10607040" cy="960120"/>
          </a:xfrm>
          <a:prstGeom prst="roundRect">
            <a:avLst>
              <a:gd name="adj" fmla="val 12000"/>
            </a:avLst>
          </a:prstGeom>
          <a:solidFill>
            <a:srgbClr val="1D2B44"/>
          </a:solidFill>
          <a:ln>
            <a:solidFill>
              <a:srgbClr val="2C3D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1764792"/>
            <a:ext cx="10149840" cy="22860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1">
                <a:solidFill>
                  <a:srgbClr val="F28F38"/>
                </a:solidFill>
                <a:latin typeface="Aptos"/>
              </a:rPr>
              <a:t>FUNCIÓN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2029968"/>
            <a:ext cx="10149840" cy="52120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2400" b="1">
                <a:solidFill>
                  <a:srgbClr val="F8FAFC"/>
                </a:solidFill>
                <a:latin typeface="Cambria Math"/>
              </a:rPr>
              <a:t>f(t) = 3e²ᵗ − 4 sin(5t)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971800"/>
            <a:ext cx="3246120" cy="2011680"/>
          </a:xfrm>
          <a:prstGeom prst="roundRect">
            <a:avLst>
              <a:gd name="adj" fmla="val 12000"/>
            </a:avLst>
          </a:prstGeom>
          <a:solidFill>
            <a:srgbClr val="182740"/>
          </a:solidFill>
          <a:ln>
            <a:solidFill>
              <a:srgbClr val="1827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60120" y="3200376"/>
            <a:ext cx="502920" cy="3200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F28F38"/>
                </a:solidFill>
                <a:latin typeface="Aptos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63040" y="3142167"/>
            <a:ext cx="2103120" cy="381643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000" b="1" dirty="0" err="1">
                <a:solidFill>
                  <a:srgbClr val="F8FAFC"/>
                </a:solidFill>
                <a:latin typeface="Aptos"/>
              </a:rPr>
              <a:t>Reconocer</a:t>
            </a:r>
            <a:endParaRPr sz="2000" b="1" dirty="0">
              <a:solidFill>
                <a:srgbClr val="F8FAFC"/>
              </a:solidFill>
              <a:latin typeface="Apto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05840" y="3938921"/>
            <a:ext cx="2788920" cy="44319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2400" b="1">
                <a:solidFill>
                  <a:srgbClr val="38BDD6"/>
                </a:solidFill>
                <a:latin typeface="Cambria Math"/>
              </a:rPr>
              <a:t>L{e²ᵗ} = 1/(s−2)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34840" y="2971800"/>
            <a:ext cx="3246120" cy="2011680"/>
          </a:xfrm>
          <a:prstGeom prst="roundRect">
            <a:avLst>
              <a:gd name="adj" fmla="val 12000"/>
            </a:avLst>
          </a:prstGeom>
          <a:solidFill>
            <a:srgbClr val="182740"/>
          </a:solidFill>
          <a:ln>
            <a:solidFill>
              <a:srgbClr val="1827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617720" y="3200376"/>
            <a:ext cx="502920" cy="3200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F28F38"/>
                </a:solidFill>
                <a:latin typeface="Aptos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20640" y="3142167"/>
            <a:ext cx="2103120" cy="381643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000" b="1">
                <a:solidFill>
                  <a:srgbClr val="F8FAFC"/>
                </a:solidFill>
                <a:latin typeface="Aptos"/>
              </a:rPr>
              <a:t>Reconocer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63440" y="3754255"/>
            <a:ext cx="2788920" cy="81253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2400" b="1">
                <a:solidFill>
                  <a:srgbClr val="38BDD6"/>
                </a:solidFill>
                <a:latin typeface="Cambria Math"/>
              </a:rPr>
              <a:t>L{sin(5t)} = 5/(s²+25)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92440" y="2971800"/>
            <a:ext cx="3246120" cy="2011680"/>
          </a:xfrm>
          <a:prstGeom prst="roundRect">
            <a:avLst>
              <a:gd name="adj" fmla="val 12000"/>
            </a:avLst>
          </a:prstGeom>
          <a:solidFill>
            <a:srgbClr val="182740"/>
          </a:solidFill>
          <a:ln>
            <a:solidFill>
              <a:srgbClr val="1827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18" name="TextBox 17"/>
          <p:cNvSpPr txBox="1"/>
          <p:nvPr/>
        </p:nvSpPr>
        <p:spPr>
          <a:xfrm>
            <a:off x="8275319" y="3200376"/>
            <a:ext cx="502920" cy="3200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F28F38"/>
                </a:solidFill>
                <a:latin typeface="Aptos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778240" y="3142167"/>
            <a:ext cx="2103120" cy="381643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000" b="1">
                <a:solidFill>
                  <a:srgbClr val="F8FAFC"/>
                </a:solidFill>
                <a:latin typeface="Aptos"/>
              </a:rPr>
              <a:t>Combinar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21040" y="3754255"/>
            <a:ext cx="2788920" cy="81253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2400" b="1">
                <a:solidFill>
                  <a:srgbClr val="38BDD6"/>
                </a:solidFill>
                <a:latin typeface="Cambria Math"/>
              </a:rPr>
              <a:t>F(s) = 3/(s−2) − 20/(s²+25)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594360" y="6473952"/>
            <a:ext cx="11000232" cy="0"/>
          </a:xfrm>
          <a:prstGeom prst="line">
            <a:avLst/>
          </a:prstGeom>
          <a:ln w="12700">
            <a:solidFill>
              <a:srgbClr val="1827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94360" y="6490991"/>
            <a:ext cx="6400800" cy="25853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lang="es-AR" sz="1200" b="0" dirty="0">
                <a:solidFill>
                  <a:srgbClr val="A6B5C9"/>
                </a:solidFill>
                <a:latin typeface="Aptos"/>
              </a:rPr>
              <a:t>Unidad 7 · Transformada de Laplace · MATLAB / </a:t>
            </a:r>
            <a:r>
              <a:rPr lang="es-AR" sz="1200" b="0" dirty="0" err="1">
                <a:solidFill>
                  <a:srgbClr val="A6B5C9"/>
                </a:solidFill>
                <a:latin typeface="Aptos"/>
              </a:rPr>
              <a:t>Simulink</a:t>
            </a:r>
            <a:endParaRPr sz="800" b="0" dirty="0">
              <a:solidFill>
                <a:srgbClr val="A6B5C9"/>
              </a:solidFill>
              <a:latin typeface="Apto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1109960" y="6510528"/>
            <a:ext cx="457200" cy="20116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800" b="0">
                <a:solidFill>
                  <a:srgbClr val="A6B5C9"/>
                </a:solidFill>
                <a:latin typeface="Aptos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8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4297680" cy="27432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000" b="1">
                <a:solidFill>
                  <a:srgbClr val="38BDD6"/>
                </a:solidFill>
                <a:latin typeface="Aptos"/>
              </a:rPr>
              <a:t>MATLAB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21792"/>
            <a:ext cx="10789920" cy="59436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700" b="1">
                <a:solidFill>
                  <a:srgbClr val="F8FAFC"/>
                </a:solidFill>
                <a:latin typeface="Aptos"/>
              </a:rPr>
              <a:t>Transformada directa con Symbolic Math Toolbox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298448"/>
            <a:ext cx="914400" cy="41148"/>
          </a:xfrm>
          <a:prstGeom prst="rect">
            <a:avLst/>
          </a:prstGeom>
          <a:solidFill>
            <a:srgbClr val="F28F38"/>
          </a:solidFill>
          <a:ln>
            <a:solidFill>
              <a:srgbClr val="F28F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347472"/>
            <a:ext cx="457200" cy="22860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1000" b="1">
                <a:solidFill>
                  <a:srgbClr val="A6B5C9"/>
                </a:solidFill>
                <a:latin typeface="Aptos"/>
              </a:rPr>
              <a:t>09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45920"/>
            <a:ext cx="6537960" cy="4069080"/>
          </a:xfrm>
          <a:prstGeom prst="roundRect">
            <a:avLst>
              <a:gd name="adj" fmla="val 12000"/>
            </a:avLst>
          </a:prstGeom>
          <a:solidFill>
            <a:srgbClr val="0A1220"/>
          </a:solidFill>
          <a:ln>
            <a:solidFill>
              <a:srgbClr val="1827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51560" y="2118813"/>
            <a:ext cx="5897880" cy="1797415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800" b="0" dirty="0" err="1">
                <a:solidFill>
                  <a:srgbClr val="F8FAFC"/>
                </a:solidFill>
                <a:latin typeface="Consolas"/>
              </a:rPr>
              <a:t>syms</a:t>
            </a:r>
            <a:r>
              <a:rPr sz="2800" b="0" dirty="0">
                <a:solidFill>
                  <a:srgbClr val="F8FAFC"/>
                </a:solidFill>
                <a:latin typeface="Consolas"/>
              </a:rPr>
              <a:t> t s
f = 3*exp(2*t) - 4*sin(5*t);
F = </a:t>
            </a:r>
            <a:r>
              <a:rPr sz="2800" b="0" dirty="0" err="1">
                <a:solidFill>
                  <a:srgbClr val="F8FAFC"/>
                </a:solidFill>
                <a:latin typeface="Consolas"/>
              </a:rPr>
              <a:t>laplace</a:t>
            </a:r>
            <a:r>
              <a:rPr sz="2800" b="0" dirty="0">
                <a:solidFill>
                  <a:srgbClr val="F8FAFC"/>
                </a:solidFill>
                <a:latin typeface="Consolas"/>
              </a:rPr>
              <a:t>(</a:t>
            </a:r>
            <a:r>
              <a:rPr sz="2800" b="0" dirty="0" err="1">
                <a:solidFill>
                  <a:srgbClr val="F8FAFC"/>
                </a:solidFill>
                <a:latin typeface="Consolas"/>
              </a:rPr>
              <a:t>f,t,s</a:t>
            </a:r>
            <a:r>
              <a:rPr sz="2800" b="0" dirty="0">
                <a:solidFill>
                  <a:srgbClr val="F8FAFC"/>
                </a:solidFill>
                <a:latin typeface="Consolas"/>
              </a:rPr>
              <a:t>)
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" y="4373261"/>
            <a:ext cx="5760720" cy="44319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400" b="1">
                <a:solidFill>
                  <a:srgbClr val="38BDD6"/>
                </a:solidFill>
                <a:latin typeface="Cambria Math"/>
              </a:rPr>
              <a:t>F(s) = 3/(s − 2) − 20/(s² + 25)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35240" y="1645920"/>
            <a:ext cx="3703320" cy="4069080"/>
          </a:xfrm>
          <a:prstGeom prst="roundRect">
            <a:avLst>
              <a:gd name="adj" fmla="val 12000"/>
            </a:avLst>
          </a:prstGeom>
          <a:solidFill>
            <a:srgbClr val="182740"/>
          </a:solidFill>
          <a:ln>
            <a:solidFill>
              <a:srgbClr val="1827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7635240" y="1645920"/>
            <a:ext cx="54864" cy="4069080"/>
          </a:xfrm>
          <a:prstGeom prst="roundRect">
            <a:avLst>
              <a:gd name="adj" fmla="val 12000"/>
            </a:avLst>
          </a:prstGeom>
          <a:solidFill>
            <a:srgbClr val="F28F38"/>
          </a:solidFill>
          <a:ln>
            <a:solidFill>
              <a:srgbClr val="F28F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863840" y="1775139"/>
            <a:ext cx="3291839" cy="381643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000" b="1">
                <a:solidFill>
                  <a:srgbClr val="F8FAFC"/>
                </a:solidFill>
                <a:latin typeface="Aptos"/>
              </a:rPr>
              <a:t>Flujo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891271" y="2340864"/>
            <a:ext cx="64008" cy="64008"/>
          </a:xfrm>
          <a:prstGeom prst="roundRect">
            <a:avLst>
              <a:gd name="adj" fmla="val 12000"/>
            </a:avLst>
          </a:prstGeom>
          <a:solidFill>
            <a:srgbClr val="F28F38"/>
          </a:solidFill>
          <a:ln>
            <a:solidFill>
              <a:srgbClr val="F28F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055864" y="2311736"/>
            <a:ext cx="3063239" cy="350865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b="0">
                <a:solidFill>
                  <a:srgbClr val="E8EEF6"/>
                </a:solidFill>
                <a:latin typeface="Aptos"/>
              </a:rPr>
              <a:t>Definir variables simbólicas.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891271" y="2907792"/>
            <a:ext cx="64008" cy="64008"/>
          </a:xfrm>
          <a:prstGeom prst="roundRect">
            <a:avLst>
              <a:gd name="adj" fmla="val 12000"/>
            </a:avLst>
          </a:prstGeom>
          <a:solidFill>
            <a:srgbClr val="F28F38"/>
          </a:solidFill>
          <a:ln>
            <a:solidFill>
              <a:srgbClr val="F28F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055864" y="2878664"/>
            <a:ext cx="3063239" cy="350865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b="0">
                <a:solidFill>
                  <a:srgbClr val="E8EEF6"/>
                </a:solidFill>
                <a:latin typeface="Aptos"/>
              </a:rPr>
              <a:t>Construir f(t).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891271" y="3474720"/>
            <a:ext cx="64008" cy="64008"/>
          </a:xfrm>
          <a:prstGeom prst="roundRect">
            <a:avLst>
              <a:gd name="adj" fmla="val 12000"/>
            </a:avLst>
          </a:prstGeom>
          <a:solidFill>
            <a:srgbClr val="F28F38"/>
          </a:solidFill>
          <a:ln>
            <a:solidFill>
              <a:srgbClr val="F28F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055864" y="3445592"/>
            <a:ext cx="3063239" cy="350865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b="0">
                <a:solidFill>
                  <a:srgbClr val="E8EEF6"/>
                </a:solidFill>
                <a:latin typeface="Aptos"/>
              </a:rPr>
              <a:t>Aplicar laplace(f,t,s).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891271" y="4041648"/>
            <a:ext cx="64008" cy="64008"/>
          </a:xfrm>
          <a:prstGeom prst="roundRect">
            <a:avLst>
              <a:gd name="adj" fmla="val 12000"/>
            </a:avLst>
          </a:prstGeom>
          <a:solidFill>
            <a:srgbClr val="F28F38"/>
          </a:solidFill>
          <a:ln>
            <a:solidFill>
              <a:srgbClr val="F28F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055864" y="4012520"/>
            <a:ext cx="3063239" cy="350865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b="0">
                <a:solidFill>
                  <a:srgbClr val="E8EEF6"/>
                </a:solidFill>
                <a:latin typeface="Aptos"/>
              </a:rPr>
              <a:t>Inspeccionar y simplificar F(s).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594360" y="6473952"/>
            <a:ext cx="11000232" cy="0"/>
          </a:xfrm>
          <a:prstGeom prst="line">
            <a:avLst/>
          </a:prstGeom>
          <a:ln w="12700">
            <a:solidFill>
              <a:srgbClr val="1827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94360" y="6490991"/>
            <a:ext cx="6400800" cy="25853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lang="es-AR" sz="1200" b="0" dirty="0">
                <a:solidFill>
                  <a:srgbClr val="A6B5C9"/>
                </a:solidFill>
                <a:latin typeface="Aptos"/>
              </a:rPr>
              <a:t>Unidad 7 · Transformada de Laplace · MATLAB / </a:t>
            </a:r>
            <a:r>
              <a:rPr lang="es-AR" sz="1200" b="0" dirty="0" err="1">
                <a:solidFill>
                  <a:srgbClr val="A6B5C9"/>
                </a:solidFill>
                <a:latin typeface="Aptos"/>
              </a:rPr>
              <a:t>Simulink</a:t>
            </a:r>
            <a:endParaRPr sz="800" b="0" dirty="0">
              <a:solidFill>
                <a:srgbClr val="A6B5C9"/>
              </a:solidFill>
              <a:latin typeface="Apto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1109960" y="6510528"/>
            <a:ext cx="457200" cy="20116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800" b="0">
                <a:solidFill>
                  <a:srgbClr val="A6B5C9"/>
                </a:solidFill>
                <a:latin typeface="Aptos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8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4297680" cy="27432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000" b="1">
                <a:solidFill>
                  <a:srgbClr val="38BDD6"/>
                </a:solidFill>
                <a:latin typeface="Aptos"/>
              </a:rPr>
              <a:t>7.2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21792"/>
            <a:ext cx="10789920" cy="59436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700" b="1">
                <a:solidFill>
                  <a:srgbClr val="F8FAFC"/>
                </a:solidFill>
                <a:latin typeface="Aptos"/>
              </a:rPr>
              <a:t>Transformadas inversas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298448"/>
            <a:ext cx="914400" cy="41148"/>
          </a:xfrm>
          <a:prstGeom prst="rect">
            <a:avLst/>
          </a:prstGeom>
          <a:solidFill>
            <a:srgbClr val="F28F38"/>
          </a:solidFill>
          <a:ln>
            <a:solidFill>
              <a:srgbClr val="F28F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347472"/>
            <a:ext cx="457200" cy="22860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1000" b="1">
                <a:solidFill>
                  <a:srgbClr val="A6B5C9"/>
                </a:solidFill>
                <a:latin typeface="Aptos"/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406701"/>
            <a:ext cx="4937760" cy="935641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800" b="0">
                <a:solidFill>
                  <a:srgbClr val="E8EEF6"/>
                </a:solidFill>
                <a:latin typeface="Aptos"/>
              </a:rPr>
              <a:t>Ahora hacemos el camino inverso: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2331720"/>
            <a:ext cx="10515600" cy="1143000"/>
          </a:xfrm>
          <a:prstGeom prst="roundRect">
            <a:avLst>
              <a:gd name="adj" fmla="val 12000"/>
            </a:avLst>
          </a:prstGeom>
          <a:solidFill>
            <a:srgbClr val="1D2B44"/>
          </a:solidFill>
          <a:ln>
            <a:solidFill>
              <a:srgbClr val="2C3D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51560" y="2450591"/>
            <a:ext cx="10058400" cy="22860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1">
                <a:solidFill>
                  <a:srgbClr val="38BDD6"/>
                </a:solidFill>
                <a:latin typeface="Aptos"/>
              </a:rPr>
              <a:t>OPERACIÓN INVERSA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" y="2753881"/>
            <a:ext cx="10058400" cy="62786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3600" b="1">
                <a:solidFill>
                  <a:srgbClr val="F8FAFC"/>
                </a:solidFill>
                <a:latin typeface="Cambria Math"/>
              </a:rPr>
              <a:t>F(s)  ──L⁻¹{·}──&gt;  f(t)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3886200"/>
            <a:ext cx="4937760" cy="1600200"/>
          </a:xfrm>
          <a:prstGeom prst="roundRect">
            <a:avLst>
              <a:gd name="adj" fmla="val 12000"/>
            </a:avLst>
          </a:prstGeom>
          <a:solidFill>
            <a:srgbClr val="182740"/>
          </a:solidFill>
          <a:ln>
            <a:solidFill>
              <a:srgbClr val="1827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822960" y="3886200"/>
            <a:ext cx="54864" cy="1600200"/>
          </a:xfrm>
          <a:prstGeom prst="roundRect">
            <a:avLst>
              <a:gd name="adj" fmla="val 12000"/>
            </a:avLst>
          </a:prstGeom>
          <a:solidFill>
            <a:srgbClr val="F28F38"/>
          </a:solidFill>
          <a:ln>
            <a:solidFill>
              <a:srgbClr val="F28F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051560" y="4050791"/>
            <a:ext cx="4526280" cy="31089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F8FAFC"/>
                </a:solidFill>
                <a:latin typeface="Aptos"/>
              </a:rPr>
              <a:t>Clave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078992" y="4581144"/>
            <a:ext cx="64008" cy="64008"/>
          </a:xfrm>
          <a:prstGeom prst="roundRect">
            <a:avLst>
              <a:gd name="adj" fmla="val 12000"/>
            </a:avLst>
          </a:prstGeom>
          <a:solidFill>
            <a:srgbClr val="F28F38"/>
          </a:solidFill>
          <a:ln>
            <a:solidFill>
              <a:srgbClr val="F28F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243584" y="4536627"/>
            <a:ext cx="4297680" cy="381643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000" b="0">
                <a:solidFill>
                  <a:srgbClr val="E8EEF6"/>
                </a:solidFill>
                <a:latin typeface="Aptos"/>
              </a:rPr>
              <a:t>Reconocer formas conocidas.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078992" y="5148072"/>
            <a:ext cx="64008" cy="64008"/>
          </a:xfrm>
          <a:prstGeom prst="roundRect">
            <a:avLst>
              <a:gd name="adj" fmla="val 12000"/>
            </a:avLst>
          </a:prstGeom>
          <a:solidFill>
            <a:srgbClr val="F28F38"/>
          </a:solidFill>
          <a:ln>
            <a:solidFill>
              <a:srgbClr val="F28F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243584" y="5103555"/>
            <a:ext cx="4297680" cy="381643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000" b="0">
                <a:solidFill>
                  <a:srgbClr val="E8EEF6"/>
                </a:solidFill>
                <a:latin typeface="Aptos"/>
              </a:rPr>
              <a:t>Descomponer cuando sea necesario.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72200" y="3886200"/>
            <a:ext cx="5166360" cy="1600200"/>
          </a:xfrm>
          <a:prstGeom prst="roundRect">
            <a:avLst>
              <a:gd name="adj" fmla="val 12000"/>
            </a:avLst>
          </a:prstGeom>
          <a:solidFill>
            <a:srgbClr val="182740"/>
          </a:solidFill>
          <a:ln>
            <a:solidFill>
              <a:srgbClr val="1827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6172200" y="3886200"/>
            <a:ext cx="54864" cy="1600200"/>
          </a:xfrm>
          <a:prstGeom prst="roundRect">
            <a:avLst>
              <a:gd name="adj" fmla="val 12000"/>
            </a:avLst>
          </a:prstGeom>
          <a:solidFill>
            <a:srgbClr val="38BDD6"/>
          </a:solidFill>
          <a:ln>
            <a:solidFill>
              <a:srgbClr val="38BD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400800" y="3984641"/>
            <a:ext cx="4754880" cy="44319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400" b="1">
                <a:solidFill>
                  <a:srgbClr val="F8FAFC"/>
                </a:solidFill>
                <a:latin typeface="Aptos"/>
              </a:rPr>
              <a:t>Herramienta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28232" y="4581144"/>
            <a:ext cx="64008" cy="64008"/>
          </a:xfrm>
          <a:prstGeom prst="roundRect">
            <a:avLst>
              <a:gd name="adj" fmla="val 12000"/>
            </a:avLst>
          </a:prstGeom>
          <a:solidFill>
            <a:srgbClr val="38BDD6"/>
          </a:solidFill>
          <a:ln>
            <a:solidFill>
              <a:srgbClr val="38BD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592824" y="4536627"/>
            <a:ext cx="4526280" cy="381643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000" b="0">
                <a:solidFill>
                  <a:srgbClr val="E8EEF6"/>
                </a:solidFill>
                <a:latin typeface="Aptos"/>
              </a:rPr>
              <a:t>MATLAB: ilaplace(F,s,t).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594360" y="6473952"/>
            <a:ext cx="11000232" cy="0"/>
          </a:xfrm>
          <a:prstGeom prst="line">
            <a:avLst/>
          </a:prstGeom>
          <a:ln w="12700">
            <a:solidFill>
              <a:srgbClr val="1827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94360" y="6490991"/>
            <a:ext cx="6400800" cy="25853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lang="es-AR" sz="1200" b="0" dirty="0">
                <a:solidFill>
                  <a:srgbClr val="A6B5C9"/>
                </a:solidFill>
                <a:latin typeface="Aptos"/>
              </a:rPr>
              <a:t>Unidad 7 · Transformada de Laplace · MATLAB / </a:t>
            </a:r>
            <a:r>
              <a:rPr lang="es-AR" sz="1200" b="0" dirty="0" err="1">
                <a:solidFill>
                  <a:srgbClr val="A6B5C9"/>
                </a:solidFill>
                <a:latin typeface="Aptos"/>
              </a:rPr>
              <a:t>Simulink</a:t>
            </a:r>
            <a:endParaRPr sz="800" b="0" dirty="0">
              <a:solidFill>
                <a:srgbClr val="A6B5C9"/>
              </a:solidFill>
              <a:latin typeface="Apto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1109960" y="6510528"/>
            <a:ext cx="457200" cy="20116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800" b="0">
                <a:solidFill>
                  <a:srgbClr val="A6B5C9"/>
                </a:solidFill>
                <a:latin typeface="Aptos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8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4297680" cy="27432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000" b="1">
                <a:solidFill>
                  <a:srgbClr val="38BDD6"/>
                </a:solidFill>
                <a:latin typeface="Aptos"/>
              </a:rPr>
              <a:t>7.2.1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21792"/>
            <a:ext cx="10789920" cy="59436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700" b="1">
                <a:solidFill>
                  <a:srgbClr val="F8FAFC"/>
                </a:solidFill>
                <a:latin typeface="Aptos"/>
              </a:rPr>
              <a:t>Reconocimiento de formas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298448"/>
            <a:ext cx="914400" cy="41148"/>
          </a:xfrm>
          <a:prstGeom prst="rect">
            <a:avLst/>
          </a:prstGeom>
          <a:solidFill>
            <a:srgbClr val="F28F38"/>
          </a:solidFill>
          <a:ln>
            <a:solidFill>
              <a:srgbClr val="F28F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344048"/>
            <a:ext cx="457200" cy="235449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1050" b="1">
                <a:solidFill>
                  <a:srgbClr val="A6B5C9"/>
                </a:solidFill>
                <a:latin typeface="Aptos"/>
              </a:rPr>
              <a:t>11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600200"/>
            <a:ext cx="3337560" cy="1097280"/>
          </a:xfrm>
          <a:prstGeom prst="roundRect">
            <a:avLst>
              <a:gd name="adj" fmla="val 12000"/>
            </a:avLst>
          </a:prstGeom>
          <a:solidFill>
            <a:srgbClr val="1D2B44"/>
          </a:solidFill>
          <a:ln>
            <a:solidFill>
              <a:srgbClr val="2C3D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1737360"/>
            <a:ext cx="2880360" cy="822959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2300" b="1">
                <a:solidFill>
                  <a:srgbClr val="F8FAFC"/>
                </a:solidFill>
                <a:latin typeface="Cambria Math"/>
              </a:rPr>
              <a:t>1/(s−a)  ↔  eᵃᵗ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34840" y="1600200"/>
            <a:ext cx="3337560" cy="1097280"/>
          </a:xfrm>
          <a:prstGeom prst="roundRect">
            <a:avLst>
              <a:gd name="adj" fmla="val 12000"/>
            </a:avLst>
          </a:prstGeom>
          <a:solidFill>
            <a:srgbClr val="1D2B44"/>
          </a:solidFill>
          <a:ln>
            <a:solidFill>
              <a:srgbClr val="2C3D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663440" y="1737360"/>
            <a:ext cx="2880360" cy="822959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2200" b="1">
                <a:solidFill>
                  <a:srgbClr val="F8FAFC"/>
                </a:solidFill>
                <a:latin typeface="Cambria Math"/>
              </a:rPr>
              <a:t>a/(s²+a²)  ↔  sin(at)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92440" y="1600200"/>
            <a:ext cx="3337560" cy="1097280"/>
          </a:xfrm>
          <a:prstGeom prst="roundRect">
            <a:avLst>
              <a:gd name="adj" fmla="val 12000"/>
            </a:avLst>
          </a:prstGeom>
          <a:solidFill>
            <a:srgbClr val="1D2B44"/>
          </a:solidFill>
          <a:ln>
            <a:solidFill>
              <a:srgbClr val="2C3D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321040" y="1737360"/>
            <a:ext cx="2880360" cy="822959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2200" b="1">
                <a:solidFill>
                  <a:srgbClr val="F8FAFC"/>
                </a:solidFill>
                <a:latin typeface="Cambria Math"/>
              </a:rPr>
              <a:t>s/(s²+a²)  ↔  cos(at)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154680"/>
            <a:ext cx="10652760" cy="2148840"/>
          </a:xfrm>
          <a:prstGeom prst="roundRect">
            <a:avLst>
              <a:gd name="adj" fmla="val 12000"/>
            </a:avLst>
          </a:prstGeom>
          <a:solidFill>
            <a:srgbClr val="182740"/>
          </a:solidFill>
          <a:ln>
            <a:solidFill>
              <a:srgbClr val="1827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51560" y="3429000"/>
            <a:ext cx="1828800" cy="32004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700" b="1">
                <a:solidFill>
                  <a:srgbClr val="F28F38"/>
                </a:solidFill>
                <a:latin typeface="Aptos"/>
              </a:rPr>
              <a:t>Estrategia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1560" y="4053220"/>
            <a:ext cx="9966960" cy="44319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400" b="1">
                <a:solidFill>
                  <a:srgbClr val="F8FAFC"/>
                </a:solidFill>
                <a:latin typeface="Aptos"/>
              </a:rPr>
              <a:t>1. Comparar F(s) con la tabla.     2. Ajustar constantes.     3. Aplicar linealidad.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51560" y="4770245"/>
            <a:ext cx="9692640" cy="28931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400" b="0">
                <a:solidFill>
                  <a:srgbClr val="A6B5C9"/>
                </a:solidFill>
                <a:latin typeface="Aptos"/>
              </a:rPr>
              <a:t>Si no aparece una forma inmediata → usar fracciones parciales.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594360" y="6473952"/>
            <a:ext cx="11000232" cy="0"/>
          </a:xfrm>
          <a:prstGeom prst="line">
            <a:avLst/>
          </a:prstGeom>
          <a:ln w="12700">
            <a:solidFill>
              <a:srgbClr val="1827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94360" y="6490991"/>
            <a:ext cx="6400800" cy="25853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lang="es-AR" sz="1200" b="0" dirty="0">
                <a:solidFill>
                  <a:srgbClr val="A6B5C9"/>
                </a:solidFill>
                <a:latin typeface="Aptos"/>
              </a:rPr>
              <a:t>Unidad 7 · Transformada de Laplace · MATLAB / </a:t>
            </a:r>
            <a:r>
              <a:rPr lang="es-AR" sz="1200" b="0" dirty="0" err="1">
                <a:solidFill>
                  <a:srgbClr val="A6B5C9"/>
                </a:solidFill>
                <a:latin typeface="Aptos"/>
              </a:rPr>
              <a:t>Simulink</a:t>
            </a:r>
            <a:endParaRPr sz="800" b="0" dirty="0">
              <a:solidFill>
                <a:srgbClr val="A6B5C9"/>
              </a:solidFill>
              <a:latin typeface="Apto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109960" y="6510528"/>
            <a:ext cx="457200" cy="20116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800" b="0">
                <a:solidFill>
                  <a:srgbClr val="A6B5C9"/>
                </a:solidFill>
                <a:latin typeface="Aptos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8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4297680" cy="27432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000" b="1">
                <a:solidFill>
                  <a:srgbClr val="38BDD6"/>
                </a:solidFill>
                <a:latin typeface="Aptos"/>
              </a:rPr>
              <a:t>7.2.1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21792"/>
            <a:ext cx="10789920" cy="59436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700" b="1">
                <a:solidFill>
                  <a:srgbClr val="F8FAFC"/>
                </a:solidFill>
                <a:latin typeface="Aptos"/>
              </a:rPr>
              <a:t>Fracciones parciales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298448"/>
            <a:ext cx="914400" cy="41148"/>
          </a:xfrm>
          <a:prstGeom prst="rect">
            <a:avLst/>
          </a:prstGeom>
          <a:solidFill>
            <a:srgbClr val="F28F38"/>
          </a:solidFill>
          <a:ln>
            <a:solidFill>
              <a:srgbClr val="F28F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347472"/>
            <a:ext cx="457200" cy="22860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1000" b="1">
                <a:solidFill>
                  <a:srgbClr val="A6B5C9"/>
                </a:solidFill>
                <a:latin typeface="Aptos"/>
              </a:rPr>
              <a:t>12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600200"/>
            <a:ext cx="4937760" cy="1097280"/>
          </a:xfrm>
          <a:prstGeom prst="roundRect">
            <a:avLst>
              <a:gd name="adj" fmla="val 12000"/>
            </a:avLst>
          </a:prstGeom>
          <a:solidFill>
            <a:srgbClr val="1D2B44"/>
          </a:solidFill>
          <a:ln>
            <a:solidFill>
              <a:srgbClr val="2C3D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1719072"/>
            <a:ext cx="4480560" cy="22860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1">
                <a:solidFill>
                  <a:srgbClr val="F28F38"/>
                </a:solidFill>
                <a:latin typeface="Aptos"/>
              </a:rPr>
              <a:t>EJEMPLO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1984248"/>
            <a:ext cx="4480560" cy="65836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2300" b="1">
                <a:solidFill>
                  <a:srgbClr val="F8FAFC"/>
                </a:solidFill>
                <a:latin typeface="Cambria Math"/>
              </a:rPr>
              <a:t>F(s) = (2s+5)/[(s+1)(s+3)]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0760" y="1783080"/>
            <a:ext cx="1828800" cy="32004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500" b="1">
                <a:solidFill>
                  <a:srgbClr val="A6B5C9"/>
                </a:solidFill>
                <a:latin typeface="Aptos"/>
              </a:rPr>
              <a:t>Descomponer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0" y="2331720"/>
            <a:ext cx="5669280" cy="1234440"/>
          </a:xfrm>
          <a:prstGeom prst="roundRect">
            <a:avLst>
              <a:gd name="adj" fmla="val 12000"/>
            </a:avLst>
          </a:prstGeom>
          <a:solidFill>
            <a:srgbClr val="1D2B44"/>
          </a:solidFill>
          <a:ln>
            <a:solidFill>
              <a:srgbClr val="2C3D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897880" y="2468879"/>
            <a:ext cx="5212080" cy="96012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2100" b="1">
                <a:solidFill>
                  <a:srgbClr val="F8FAFC"/>
                </a:solidFill>
                <a:latin typeface="Cambria Math"/>
              </a:rPr>
              <a:t>F(s) = 3/2 · 1/(s+1) + 1/2 · 1/(s+3)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3154680" y="2743200"/>
            <a:ext cx="0" cy="2057400"/>
          </a:xfrm>
          <a:prstGeom prst="line">
            <a:avLst/>
          </a:prstGeom>
          <a:ln w="25400">
            <a:solidFill>
              <a:srgbClr val="1827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868680" y="3337560"/>
            <a:ext cx="4114800" cy="32004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F8FAFC"/>
                </a:solidFill>
                <a:latin typeface="Aptos"/>
              </a:rPr>
              <a:t>Inversión término a término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68680" y="3931920"/>
            <a:ext cx="10469880" cy="1097280"/>
          </a:xfrm>
          <a:prstGeom prst="roundRect">
            <a:avLst>
              <a:gd name="adj" fmla="val 12000"/>
            </a:avLst>
          </a:prstGeom>
          <a:solidFill>
            <a:srgbClr val="1D2B44"/>
          </a:solidFill>
          <a:ln>
            <a:solidFill>
              <a:srgbClr val="2C3D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97280" y="4050791"/>
            <a:ext cx="10012680" cy="22860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1">
                <a:solidFill>
                  <a:srgbClr val="45AA78"/>
                </a:solidFill>
                <a:latin typeface="Aptos"/>
              </a:rPr>
              <a:t>RESULTADO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7280" y="4315968"/>
            <a:ext cx="10012680" cy="65836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2300" b="1">
                <a:solidFill>
                  <a:srgbClr val="F8FAFC"/>
                </a:solidFill>
                <a:latin typeface="Cambria Math"/>
              </a:rPr>
              <a:t>f(t) = 3/2 e⁻ᵗ + 1/2 e⁻³ᵗ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594360" y="6473952"/>
            <a:ext cx="11000232" cy="0"/>
          </a:xfrm>
          <a:prstGeom prst="line">
            <a:avLst/>
          </a:prstGeom>
          <a:ln w="12700">
            <a:solidFill>
              <a:srgbClr val="1827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94360" y="6490991"/>
            <a:ext cx="6400800" cy="25853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lang="es-AR" sz="1200" b="0" dirty="0">
                <a:solidFill>
                  <a:srgbClr val="A6B5C9"/>
                </a:solidFill>
                <a:latin typeface="Aptos"/>
              </a:rPr>
              <a:t>Unidad 7 · Transformada de Laplace · MATLAB / </a:t>
            </a:r>
            <a:r>
              <a:rPr lang="es-AR" sz="1200" b="0" dirty="0" err="1">
                <a:solidFill>
                  <a:srgbClr val="A6B5C9"/>
                </a:solidFill>
                <a:latin typeface="Aptos"/>
              </a:rPr>
              <a:t>Simulink</a:t>
            </a:r>
            <a:endParaRPr sz="800" b="0" dirty="0">
              <a:solidFill>
                <a:srgbClr val="A6B5C9"/>
              </a:solidFill>
              <a:latin typeface="Apto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109960" y="6510528"/>
            <a:ext cx="457200" cy="20116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800" b="0">
                <a:solidFill>
                  <a:srgbClr val="A6B5C9"/>
                </a:solidFill>
                <a:latin typeface="Aptos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8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4297680" cy="27432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000" b="1">
                <a:solidFill>
                  <a:srgbClr val="38BDD6"/>
                </a:solidFill>
                <a:latin typeface="Aptos"/>
              </a:rPr>
              <a:t>MATLAB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21792"/>
            <a:ext cx="10789920" cy="59436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700" b="1">
                <a:solidFill>
                  <a:srgbClr val="F8FAFC"/>
                </a:solidFill>
                <a:latin typeface="Aptos"/>
              </a:rPr>
              <a:t>Transformada inversa con ilaplace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298448"/>
            <a:ext cx="914400" cy="41148"/>
          </a:xfrm>
          <a:prstGeom prst="rect">
            <a:avLst/>
          </a:prstGeom>
          <a:solidFill>
            <a:srgbClr val="F28F38"/>
          </a:solidFill>
          <a:ln>
            <a:solidFill>
              <a:srgbClr val="F28F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347472"/>
            <a:ext cx="457200" cy="22860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1000" b="1">
                <a:solidFill>
                  <a:srgbClr val="A6B5C9"/>
                </a:solidFill>
                <a:latin typeface="Aptos"/>
              </a:rPr>
              <a:t>13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91640"/>
            <a:ext cx="6583680" cy="3977639"/>
          </a:xfrm>
          <a:prstGeom prst="roundRect">
            <a:avLst>
              <a:gd name="adj" fmla="val 12000"/>
            </a:avLst>
          </a:prstGeom>
          <a:solidFill>
            <a:srgbClr val="0A1220"/>
          </a:solidFill>
          <a:ln>
            <a:solidFill>
              <a:srgbClr val="1827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51560" y="2057400"/>
            <a:ext cx="5897880" cy="192024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900" b="0">
                <a:solidFill>
                  <a:srgbClr val="F8FAFC"/>
                </a:solidFill>
                <a:latin typeface="Consolas"/>
              </a:rPr>
              <a:t>syms s t
F = (2*s + 5)/((s+1)*(s+3));
f = ilaplace(F,s,t)
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" y="4414297"/>
            <a:ext cx="5806440" cy="361125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800" b="1" dirty="0">
                <a:solidFill>
                  <a:srgbClr val="38BDD6"/>
                </a:solidFill>
                <a:latin typeface="Cambria Math"/>
              </a:rPr>
              <a:t>f(t) = 3/2·e^</a:t>
            </a:r>
            <a:r>
              <a:rPr sz="2400" b="1" baseline="30000" dirty="0">
                <a:solidFill>
                  <a:srgbClr val="38BDD6"/>
                </a:solidFill>
                <a:latin typeface="Cambria Math"/>
              </a:rPr>
              <a:t>(−t) </a:t>
            </a:r>
            <a:r>
              <a:rPr sz="1800" b="1" dirty="0">
                <a:solidFill>
                  <a:srgbClr val="38BDD6"/>
                </a:solidFill>
                <a:latin typeface="Cambria Math"/>
              </a:rPr>
              <a:t>+ 1/2·e^</a:t>
            </a:r>
            <a:r>
              <a:rPr sz="2800" b="1" baseline="30000" dirty="0">
                <a:solidFill>
                  <a:srgbClr val="38BDD6"/>
                </a:solidFill>
                <a:latin typeface="Cambria Math"/>
              </a:rPr>
              <a:t>(−3t)</a:t>
            </a:r>
            <a:endParaRPr sz="1800" b="1" baseline="30000" dirty="0">
              <a:solidFill>
                <a:srgbClr val="38BDD6"/>
              </a:solidFill>
              <a:latin typeface="Cambria Math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635240" y="1691640"/>
            <a:ext cx="3703320" cy="3977639"/>
          </a:xfrm>
          <a:prstGeom prst="roundRect">
            <a:avLst>
              <a:gd name="adj" fmla="val 12000"/>
            </a:avLst>
          </a:prstGeom>
          <a:solidFill>
            <a:srgbClr val="182740"/>
          </a:solidFill>
          <a:ln>
            <a:solidFill>
              <a:srgbClr val="1827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10" name="Rounded Rectangle 9"/>
          <p:cNvSpPr/>
          <p:nvPr/>
        </p:nvSpPr>
        <p:spPr>
          <a:xfrm>
            <a:off x="7635240" y="1691640"/>
            <a:ext cx="54864" cy="3977639"/>
          </a:xfrm>
          <a:prstGeom prst="roundRect">
            <a:avLst>
              <a:gd name="adj" fmla="val 12000"/>
            </a:avLst>
          </a:prstGeom>
          <a:solidFill>
            <a:srgbClr val="F28F38"/>
          </a:solidFill>
          <a:ln>
            <a:solidFill>
              <a:srgbClr val="F28F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863840" y="1836248"/>
            <a:ext cx="3527673" cy="350865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b="1" dirty="0" err="1">
                <a:solidFill>
                  <a:srgbClr val="F8FAFC"/>
                </a:solidFill>
                <a:latin typeface="Aptos"/>
              </a:rPr>
              <a:t>Recomendación</a:t>
            </a:r>
            <a:endParaRPr b="1" dirty="0">
              <a:solidFill>
                <a:srgbClr val="F8FAFC"/>
              </a:solidFill>
              <a:latin typeface="Aptos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7891271" y="2386584"/>
            <a:ext cx="64008" cy="64008"/>
          </a:xfrm>
          <a:prstGeom prst="roundRect">
            <a:avLst>
              <a:gd name="adj" fmla="val 12000"/>
            </a:avLst>
          </a:prstGeom>
          <a:solidFill>
            <a:srgbClr val="F28F38"/>
          </a:solidFill>
          <a:ln>
            <a:solidFill>
              <a:srgbClr val="F28F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055864" y="2249734"/>
            <a:ext cx="3282696" cy="566309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0">
                <a:solidFill>
                  <a:srgbClr val="E8EEF6"/>
                </a:solidFill>
                <a:latin typeface="Aptos"/>
              </a:rPr>
              <a:t>Usar simplify() si la salida es poco legible.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891271" y="2953512"/>
            <a:ext cx="64008" cy="64008"/>
          </a:xfrm>
          <a:prstGeom prst="roundRect">
            <a:avLst>
              <a:gd name="adj" fmla="val 12000"/>
            </a:avLst>
          </a:prstGeom>
          <a:solidFill>
            <a:srgbClr val="F28F38"/>
          </a:solidFill>
          <a:ln>
            <a:solidFill>
              <a:srgbClr val="F28F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055864" y="2816662"/>
            <a:ext cx="3282696" cy="566309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0" dirty="0" err="1">
                <a:solidFill>
                  <a:srgbClr val="E8EEF6"/>
                </a:solidFill>
                <a:latin typeface="Aptos"/>
              </a:rPr>
              <a:t>Comparar</a:t>
            </a:r>
            <a:r>
              <a:rPr sz="1600" b="0" dirty="0">
                <a:solidFill>
                  <a:srgbClr val="E8EEF6"/>
                </a:solidFill>
                <a:latin typeface="Aptos"/>
              </a:rPr>
              <a:t> el </a:t>
            </a:r>
            <a:r>
              <a:rPr sz="1600" b="0" dirty="0" err="1">
                <a:solidFill>
                  <a:srgbClr val="E8EEF6"/>
                </a:solidFill>
                <a:latin typeface="Aptos"/>
              </a:rPr>
              <a:t>resultado</a:t>
            </a:r>
            <a:r>
              <a:rPr sz="1600" b="0" dirty="0">
                <a:solidFill>
                  <a:srgbClr val="E8EEF6"/>
                </a:solidFill>
                <a:latin typeface="Aptos"/>
              </a:rPr>
              <a:t> con la forma </a:t>
            </a:r>
            <a:r>
              <a:rPr sz="1600" b="0" dirty="0" err="1">
                <a:solidFill>
                  <a:srgbClr val="E8EEF6"/>
                </a:solidFill>
                <a:latin typeface="Aptos"/>
              </a:rPr>
              <a:t>esperada</a:t>
            </a:r>
            <a:r>
              <a:rPr sz="1600" b="0" dirty="0">
                <a:solidFill>
                  <a:srgbClr val="E8EEF6"/>
                </a:solidFill>
                <a:latin typeface="Aptos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891271" y="3520440"/>
            <a:ext cx="64008" cy="64008"/>
          </a:xfrm>
          <a:prstGeom prst="roundRect">
            <a:avLst>
              <a:gd name="adj" fmla="val 12000"/>
            </a:avLst>
          </a:prstGeom>
          <a:solidFill>
            <a:srgbClr val="F28F38"/>
          </a:solidFill>
          <a:ln>
            <a:solidFill>
              <a:srgbClr val="F28F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055864" y="3506700"/>
            <a:ext cx="3282696" cy="3200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0">
                <a:solidFill>
                  <a:srgbClr val="E8EEF6"/>
                </a:solidFill>
                <a:latin typeface="Aptos"/>
              </a:rPr>
              <a:t>Graficar f(t) para verificar.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594360" y="6473952"/>
            <a:ext cx="11000232" cy="0"/>
          </a:xfrm>
          <a:prstGeom prst="line">
            <a:avLst/>
          </a:prstGeom>
          <a:ln w="12700">
            <a:solidFill>
              <a:srgbClr val="1827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94360" y="6490990"/>
            <a:ext cx="6400800" cy="25853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lang="es-AR" sz="1200" b="0" dirty="0">
                <a:solidFill>
                  <a:srgbClr val="A6B5C9"/>
                </a:solidFill>
                <a:latin typeface="Aptos"/>
              </a:rPr>
              <a:t>Unidad 7 · Transformada de Laplace · MATLAB / </a:t>
            </a:r>
            <a:r>
              <a:rPr lang="es-AR" sz="1200" b="0" dirty="0" err="1">
                <a:solidFill>
                  <a:srgbClr val="A6B5C9"/>
                </a:solidFill>
                <a:latin typeface="Aptos"/>
              </a:rPr>
              <a:t>Simulink</a:t>
            </a:r>
            <a:endParaRPr sz="1200" b="0" dirty="0">
              <a:solidFill>
                <a:srgbClr val="A6B5C9"/>
              </a:solidFill>
              <a:latin typeface="Apto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109960" y="6510528"/>
            <a:ext cx="457200" cy="20116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800" b="0">
                <a:solidFill>
                  <a:srgbClr val="A6B5C9"/>
                </a:solidFill>
                <a:latin typeface="Aptos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8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4297680" cy="27432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000" b="1">
                <a:solidFill>
                  <a:srgbClr val="38BDD6"/>
                </a:solidFill>
                <a:latin typeface="Aptos"/>
              </a:rPr>
              <a:t>7.2.2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21792"/>
            <a:ext cx="10789920" cy="59436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700" b="1">
                <a:solidFill>
                  <a:srgbClr val="F8FAFC"/>
                </a:solidFill>
                <a:latin typeface="Aptos"/>
              </a:rPr>
              <a:t>Transformada de la primera derivada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298448"/>
            <a:ext cx="914400" cy="41148"/>
          </a:xfrm>
          <a:prstGeom prst="rect">
            <a:avLst/>
          </a:prstGeom>
          <a:solidFill>
            <a:srgbClr val="F28F38"/>
          </a:solidFill>
          <a:ln>
            <a:solidFill>
              <a:srgbClr val="F28F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347472"/>
            <a:ext cx="457200" cy="22860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1000" b="1">
                <a:solidFill>
                  <a:srgbClr val="A6B5C9"/>
                </a:solidFill>
                <a:latin typeface="Aptos"/>
              </a:rPr>
              <a:t>15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1737360"/>
            <a:ext cx="10241280" cy="1280160"/>
          </a:xfrm>
          <a:prstGeom prst="roundRect">
            <a:avLst>
              <a:gd name="adj" fmla="val 12000"/>
            </a:avLst>
          </a:prstGeom>
          <a:solidFill>
            <a:srgbClr val="1D2B44"/>
          </a:solidFill>
          <a:ln>
            <a:solidFill>
              <a:srgbClr val="2C3D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43000" y="1856231"/>
            <a:ext cx="9784080" cy="22860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1">
                <a:solidFill>
                  <a:srgbClr val="F28F38"/>
                </a:solidFill>
                <a:latin typeface="Aptos"/>
              </a:rPr>
              <a:t>REGLA FUNDAMENTAL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2121408"/>
            <a:ext cx="9784080" cy="841247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2800" b="1">
                <a:solidFill>
                  <a:srgbClr val="F8FAFC"/>
                </a:solidFill>
                <a:latin typeface="Cambria Math"/>
              </a:rPr>
              <a:t>L{f′(t)} = sF(s) − f(0)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" y="3383280"/>
            <a:ext cx="9875520" cy="41148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900" b="0">
                <a:solidFill>
                  <a:srgbClr val="E8EEF6"/>
                </a:solidFill>
                <a:latin typeface="Aptos"/>
              </a:rPr>
              <a:t>La condición inicial aparece explícitamente en el dominio 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097280" y="4251960"/>
            <a:ext cx="2743200" cy="960120"/>
          </a:xfrm>
          <a:prstGeom prst="roundRect">
            <a:avLst>
              <a:gd name="adj" fmla="val 12000"/>
            </a:avLst>
          </a:prstGeom>
          <a:solidFill>
            <a:srgbClr val="182740"/>
          </a:solidFill>
          <a:ln>
            <a:solidFill>
              <a:srgbClr val="1827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188720" y="4378727"/>
            <a:ext cx="2560320" cy="25853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200" b="1">
                <a:solidFill>
                  <a:srgbClr val="38BDD6"/>
                </a:solidFill>
                <a:latin typeface="Aptos"/>
              </a:rPr>
              <a:t>DERIVADA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88720" y="4571084"/>
            <a:ext cx="2560320" cy="50475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2800" b="1">
                <a:solidFill>
                  <a:srgbClr val="F8FAFC"/>
                </a:solidFill>
                <a:latin typeface="Aptos"/>
              </a:rPr>
              <a:t>sF(s)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251960" y="4251960"/>
            <a:ext cx="2743200" cy="960120"/>
          </a:xfrm>
          <a:prstGeom prst="roundRect">
            <a:avLst>
              <a:gd name="adj" fmla="val 12000"/>
            </a:avLst>
          </a:prstGeom>
          <a:solidFill>
            <a:srgbClr val="182740"/>
          </a:solidFill>
          <a:ln>
            <a:solidFill>
              <a:srgbClr val="1827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343400" y="4378727"/>
            <a:ext cx="2560320" cy="25853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200" b="1">
                <a:solidFill>
                  <a:srgbClr val="38BDD6"/>
                </a:solidFill>
                <a:latin typeface="Aptos"/>
              </a:rPr>
              <a:t>COND. INICIAL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43400" y="4571084"/>
            <a:ext cx="2560320" cy="50475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2800" b="1">
                <a:solidFill>
                  <a:srgbClr val="F8FAFC"/>
                </a:solidFill>
                <a:latin typeface="Aptos"/>
              </a:rPr>
              <a:t>− f(0)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406640" y="4251960"/>
            <a:ext cx="2743200" cy="960120"/>
          </a:xfrm>
          <a:prstGeom prst="roundRect">
            <a:avLst>
              <a:gd name="adj" fmla="val 12000"/>
            </a:avLst>
          </a:prstGeom>
          <a:solidFill>
            <a:srgbClr val="182740"/>
          </a:solidFill>
          <a:ln>
            <a:solidFill>
              <a:srgbClr val="1827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498079" y="4378727"/>
            <a:ext cx="2560320" cy="25853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200" b="1">
                <a:solidFill>
                  <a:srgbClr val="38BDD6"/>
                </a:solidFill>
                <a:latin typeface="Aptos"/>
              </a:rPr>
              <a:t>RESULTADO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498079" y="4571084"/>
            <a:ext cx="2560320" cy="504754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2800" b="1" dirty="0" err="1">
                <a:solidFill>
                  <a:srgbClr val="F8FAFC"/>
                </a:solidFill>
                <a:latin typeface="Aptos"/>
              </a:rPr>
              <a:t>algebraico</a:t>
            </a:r>
            <a:endParaRPr sz="2800" b="1" dirty="0">
              <a:solidFill>
                <a:srgbClr val="F8FAFC"/>
              </a:solidFill>
              <a:latin typeface="Aptos"/>
            </a:endParaRPr>
          </a:p>
        </p:txBody>
      </p:sp>
      <p:cxnSp>
        <p:nvCxnSpPr>
          <p:cNvPr id="19" name="Connector 18"/>
          <p:cNvCxnSpPr/>
          <p:nvPr/>
        </p:nvCxnSpPr>
        <p:spPr>
          <a:xfrm>
            <a:off x="594360" y="6473952"/>
            <a:ext cx="11000232" cy="0"/>
          </a:xfrm>
          <a:prstGeom prst="line">
            <a:avLst/>
          </a:prstGeom>
          <a:ln w="12700">
            <a:solidFill>
              <a:srgbClr val="1827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94360" y="6490990"/>
            <a:ext cx="6400800" cy="25853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lang="es-AR" sz="1200" b="0" dirty="0">
                <a:solidFill>
                  <a:srgbClr val="A6B5C9"/>
                </a:solidFill>
                <a:latin typeface="Aptos"/>
              </a:rPr>
              <a:t>Unidad 7 · Transformada de Laplace · MATLAB / </a:t>
            </a:r>
            <a:r>
              <a:rPr lang="es-AR" sz="1200" b="0" dirty="0" err="1">
                <a:solidFill>
                  <a:srgbClr val="A6B5C9"/>
                </a:solidFill>
                <a:latin typeface="Aptos"/>
              </a:rPr>
              <a:t>Simulink</a:t>
            </a:r>
            <a:endParaRPr sz="1200" b="0" dirty="0">
              <a:solidFill>
                <a:srgbClr val="A6B5C9"/>
              </a:solidFill>
              <a:latin typeface="Apto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1109960" y="6510528"/>
            <a:ext cx="457200" cy="20116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800" b="0">
                <a:solidFill>
                  <a:srgbClr val="A6B5C9"/>
                </a:solidFill>
                <a:latin typeface="Aptos"/>
              </a:rPr>
              <a:t>15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8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4297680" cy="27432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000" b="1">
                <a:solidFill>
                  <a:srgbClr val="38BDD6"/>
                </a:solidFill>
                <a:latin typeface="Aptos"/>
              </a:rPr>
              <a:t>7.2.2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21792"/>
            <a:ext cx="10789920" cy="59436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700" b="1">
                <a:solidFill>
                  <a:srgbClr val="F8FAFC"/>
                </a:solidFill>
                <a:latin typeface="Aptos"/>
              </a:rPr>
              <a:t>Transformada de la segunda derivada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298448"/>
            <a:ext cx="914400" cy="41148"/>
          </a:xfrm>
          <a:prstGeom prst="rect">
            <a:avLst/>
          </a:prstGeom>
          <a:solidFill>
            <a:srgbClr val="F28F38"/>
          </a:solidFill>
          <a:ln>
            <a:solidFill>
              <a:srgbClr val="F28F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347472"/>
            <a:ext cx="457200" cy="22860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1000" b="1">
                <a:solidFill>
                  <a:srgbClr val="A6B5C9"/>
                </a:solidFill>
                <a:latin typeface="Aptos"/>
              </a:rPr>
              <a:t>16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737360"/>
            <a:ext cx="10835640" cy="1280160"/>
          </a:xfrm>
          <a:prstGeom prst="roundRect">
            <a:avLst>
              <a:gd name="adj" fmla="val 12000"/>
            </a:avLst>
          </a:prstGeom>
          <a:solidFill>
            <a:srgbClr val="1D2B44"/>
          </a:solidFill>
          <a:ln>
            <a:solidFill>
              <a:srgbClr val="2C3D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856231"/>
            <a:ext cx="10378440" cy="22860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1">
                <a:solidFill>
                  <a:srgbClr val="38BDD6"/>
                </a:solidFill>
                <a:latin typeface="Aptos"/>
              </a:rPr>
              <a:t>REGLA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121408"/>
            <a:ext cx="10378440" cy="841247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2700" b="1">
                <a:solidFill>
                  <a:srgbClr val="F8FAFC"/>
                </a:solidFill>
                <a:latin typeface="Cambria Math"/>
              </a:rPr>
              <a:t>L{y″(t)} = s²Y(s) − sy(0) − y′(0)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3429000"/>
            <a:ext cx="10332720" cy="36576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800" b="0">
                <a:solidFill>
                  <a:srgbClr val="E8EEF6"/>
                </a:solidFill>
                <a:latin typeface="Aptos"/>
              </a:rPr>
              <a:t>Aparecen dos condiciones iniciales: y(0) e y′(0).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005840" y="4206240"/>
            <a:ext cx="2971800" cy="960120"/>
          </a:xfrm>
          <a:prstGeom prst="roundRect">
            <a:avLst>
              <a:gd name="adj" fmla="val 12000"/>
            </a:avLst>
          </a:prstGeom>
          <a:solidFill>
            <a:srgbClr val="182740"/>
          </a:solidFill>
          <a:ln>
            <a:solidFill>
              <a:srgbClr val="1827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97280" y="4329660"/>
            <a:ext cx="365760" cy="3200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600" b="1">
                <a:solidFill>
                  <a:srgbClr val="F28F38"/>
                </a:solidFill>
                <a:latin typeface="Aptos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4295538"/>
            <a:ext cx="2240280" cy="44319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2400" b="1">
                <a:solidFill>
                  <a:srgbClr val="F8FAFC"/>
                </a:solidFill>
                <a:latin typeface="Cambria Math"/>
              </a:rPr>
              <a:t>s²Y(s)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26280" y="4206240"/>
            <a:ext cx="2971800" cy="960120"/>
          </a:xfrm>
          <a:prstGeom prst="roundRect">
            <a:avLst>
              <a:gd name="adj" fmla="val 12000"/>
            </a:avLst>
          </a:prstGeom>
          <a:solidFill>
            <a:srgbClr val="182740"/>
          </a:solidFill>
          <a:ln>
            <a:solidFill>
              <a:srgbClr val="1827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617720" y="4329660"/>
            <a:ext cx="365760" cy="3200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600" b="1">
                <a:solidFill>
                  <a:srgbClr val="38BDD6"/>
                </a:solidFill>
                <a:latin typeface="Aptos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0" y="4295538"/>
            <a:ext cx="2240280" cy="44319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2400" b="1">
                <a:solidFill>
                  <a:srgbClr val="F8FAFC"/>
                </a:solidFill>
                <a:latin typeface="Cambria Math"/>
              </a:rPr>
              <a:t>−sy(0)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46720" y="4206240"/>
            <a:ext cx="2971800" cy="960120"/>
          </a:xfrm>
          <a:prstGeom prst="roundRect">
            <a:avLst>
              <a:gd name="adj" fmla="val 12000"/>
            </a:avLst>
          </a:prstGeom>
          <a:solidFill>
            <a:srgbClr val="182740"/>
          </a:solidFill>
          <a:ln>
            <a:solidFill>
              <a:srgbClr val="1827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138160" y="4329660"/>
            <a:ext cx="365760" cy="3200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600" b="1">
                <a:solidFill>
                  <a:srgbClr val="45AA78"/>
                </a:solidFill>
                <a:latin typeface="Aptos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49640" y="4295538"/>
            <a:ext cx="2240280" cy="44319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2400" b="1">
                <a:solidFill>
                  <a:srgbClr val="F8FAFC"/>
                </a:solidFill>
                <a:latin typeface="Cambria Math"/>
              </a:rPr>
              <a:t>−y′(0)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594360" y="6473952"/>
            <a:ext cx="11000232" cy="0"/>
          </a:xfrm>
          <a:prstGeom prst="line">
            <a:avLst/>
          </a:prstGeom>
          <a:ln w="12700">
            <a:solidFill>
              <a:srgbClr val="1827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94360" y="6490991"/>
            <a:ext cx="6400800" cy="25853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lang="es-AR" sz="1200" b="0" dirty="0">
                <a:solidFill>
                  <a:srgbClr val="A6B5C9"/>
                </a:solidFill>
                <a:latin typeface="Aptos"/>
              </a:rPr>
              <a:t>Unidad 7 · Transformada de Laplace · MATLAB / </a:t>
            </a:r>
            <a:r>
              <a:rPr lang="es-AR" sz="1200" b="0" dirty="0" err="1">
                <a:solidFill>
                  <a:srgbClr val="A6B5C9"/>
                </a:solidFill>
                <a:latin typeface="Aptos"/>
              </a:rPr>
              <a:t>Simulink</a:t>
            </a:r>
            <a:endParaRPr sz="800" b="0" dirty="0">
              <a:solidFill>
                <a:srgbClr val="A6B5C9"/>
              </a:solidFill>
              <a:latin typeface="Apto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1109960" y="6510528"/>
            <a:ext cx="457200" cy="20116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800" b="0">
                <a:solidFill>
                  <a:srgbClr val="A6B5C9"/>
                </a:solidFill>
                <a:latin typeface="Aptos"/>
              </a:rPr>
              <a:t>16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8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4297680" cy="27432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000" b="1">
                <a:solidFill>
                  <a:srgbClr val="38BDD6"/>
                </a:solidFill>
                <a:latin typeface="Aptos"/>
              </a:rPr>
              <a:t>7.2.2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21792"/>
            <a:ext cx="10789920" cy="59436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700" b="1">
                <a:solidFill>
                  <a:srgbClr val="F8FAFC"/>
                </a:solidFill>
                <a:latin typeface="Aptos"/>
              </a:rPr>
              <a:t>Fórmula general para derivadas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298448"/>
            <a:ext cx="914400" cy="41148"/>
          </a:xfrm>
          <a:prstGeom prst="rect">
            <a:avLst/>
          </a:prstGeom>
          <a:solidFill>
            <a:srgbClr val="F28F38"/>
          </a:solidFill>
          <a:ln>
            <a:solidFill>
              <a:srgbClr val="F28F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347472"/>
            <a:ext cx="457200" cy="22860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1000" b="1">
                <a:solidFill>
                  <a:srgbClr val="A6B5C9"/>
                </a:solidFill>
                <a:latin typeface="Aptos"/>
              </a:rPr>
              <a:t>17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645920"/>
            <a:ext cx="10927080" cy="1325880"/>
          </a:xfrm>
          <a:prstGeom prst="roundRect">
            <a:avLst>
              <a:gd name="adj" fmla="val 12000"/>
            </a:avLst>
          </a:prstGeom>
          <a:solidFill>
            <a:srgbClr val="1D2B44"/>
          </a:solidFill>
          <a:ln>
            <a:solidFill>
              <a:srgbClr val="2C3D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764792"/>
            <a:ext cx="10469880" cy="22860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1">
                <a:solidFill>
                  <a:srgbClr val="F28F38"/>
                </a:solidFill>
                <a:latin typeface="Aptos"/>
              </a:rPr>
              <a:t>PARA N ≥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251853"/>
            <a:ext cx="10469880" cy="44319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2400" b="1" dirty="0">
                <a:solidFill>
                  <a:srgbClr val="F8FAFC"/>
                </a:solidFill>
                <a:latin typeface="Cambria Math"/>
              </a:rPr>
              <a:t>L{y⁽ⁿ⁾(t)} = sⁿY(s) − sⁿ⁻¹y(0) − sⁿ⁻²y′(0) − … − y⁽ⁿ⁻¹⁾(0)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3429000"/>
            <a:ext cx="1097280" cy="32004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700" b="1">
                <a:solidFill>
                  <a:srgbClr val="F28F38"/>
                </a:solidFill>
                <a:latin typeface="Aptos"/>
              </a:rPr>
              <a:t>Patrón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74519" y="3429000"/>
            <a:ext cx="9052560" cy="32004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700" b="1">
                <a:solidFill>
                  <a:srgbClr val="F8FAFC"/>
                </a:solidFill>
                <a:latin typeface="Aptos"/>
              </a:rPr>
              <a:t>Potencias de s + condiciones iniciales de orden creciente.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14400" y="4160520"/>
            <a:ext cx="1965960" cy="594360"/>
          </a:xfrm>
          <a:prstGeom prst="roundRect">
            <a:avLst>
              <a:gd name="adj" fmla="val 12000"/>
            </a:avLst>
          </a:prstGeom>
          <a:solidFill>
            <a:srgbClr val="182740"/>
          </a:solidFill>
          <a:ln>
            <a:solidFill>
              <a:srgbClr val="1827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60120" y="4233648"/>
            <a:ext cx="1874519" cy="3200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600" b="1">
                <a:solidFill>
                  <a:srgbClr val="38BDD6"/>
                </a:solidFill>
                <a:latin typeface="Aptos"/>
              </a:rPr>
              <a:t>y(0)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474720" y="3749039"/>
            <a:ext cx="1965960" cy="594360"/>
          </a:xfrm>
          <a:prstGeom prst="roundRect">
            <a:avLst>
              <a:gd name="adj" fmla="val 12000"/>
            </a:avLst>
          </a:prstGeom>
          <a:solidFill>
            <a:srgbClr val="182740"/>
          </a:solidFill>
          <a:ln>
            <a:solidFill>
              <a:srgbClr val="1827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520439" y="3822167"/>
            <a:ext cx="1874519" cy="3200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600" b="1">
                <a:solidFill>
                  <a:srgbClr val="38BDD6"/>
                </a:solidFill>
                <a:latin typeface="Aptos"/>
              </a:rPr>
              <a:t>y′(0)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035040" y="3337560"/>
            <a:ext cx="1965960" cy="594360"/>
          </a:xfrm>
          <a:prstGeom prst="roundRect">
            <a:avLst>
              <a:gd name="adj" fmla="val 12000"/>
            </a:avLst>
          </a:prstGeom>
          <a:solidFill>
            <a:srgbClr val="182740"/>
          </a:solidFill>
          <a:ln>
            <a:solidFill>
              <a:srgbClr val="1827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080759" y="3410688"/>
            <a:ext cx="1874519" cy="3200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600" b="1" dirty="0">
                <a:solidFill>
                  <a:srgbClr val="38BDD6"/>
                </a:solidFill>
                <a:latin typeface="Aptos"/>
              </a:rPr>
              <a:t>y″(0)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595359" y="2926079"/>
            <a:ext cx="1965960" cy="594360"/>
          </a:xfrm>
          <a:prstGeom prst="roundRect">
            <a:avLst>
              <a:gd name="adj" fmla="val 12000"/>
            </a:avLst>
          </a:prstGeom>
          <a:solidFill>
            <a:srgbClr val="182740"/>
          </a:solidFill>
          <a:ln>
            <a:solidFill>
              <a:srgbClr val="1827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641080" y="3044951"/>
            <a:ext cx="1874519" cy="22860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500" b="1">
                <a:solidFill>
                  <a:srgbClr val="38BDD6"/>
                </a:solidFill>
                <a:latin typeface="Aptos"/>
              </a:rPr>
              <a:t>…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594360" y="6473952"/>
            <a:ext cx="11000232" cy="0"/>
          </a:xfrm>
          <a:prstGeom prst="line">
            <a:avLst/>
          </a:prstGeom>
          <a:ln w="12700">
            <a:solidFill>
              <a:srgbClr val="1827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94360" y="6490991"/>
            <a:ext cx="6400800" cy="25853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lang="es-AR" sz="1200" b="0" dirty="0">
                <a:solidFill>
                  <a:srgbClr val="A6B5C9"/>
                </a:solidFill>
                <a:latin typeface="Aptos"/>
              </a:rPr>
              <a:t>Unidad 7 · Transformada de Laplace · MATLAB / </a:t>
            </a:r>
            <a:r>
              <a:rPr lang="es-AR" sz="1200" b="0" dirty="0" err="1">
                <a:solidFill>
                  <a:srgbClr val="A6B5C9"/>
                </a:solidFill>
                <a:latin typeface="Aptos"/>
              </a:rPr>
              <a:t>Simulink</a:t>
            </a:r>
            <a:endParaRPr sz="800" b="0" dirty="0">
              <a:solidFill>
                <a:srgbClr val="A6B5C9"/>
              </a:solidFill>
              <a:latin typeface="Apto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1109960" y="6510528"/>
            <a:ext cx="457200" cy="20116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800" b="0">
                <a:solidFill>
                  <a:srgbClr val="A6B5C9"/>
                </a:solidFill>
                <a:latin typeface="Aptos"/>
              </a:rPr>
              <a:t>17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8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4297680" cy="27432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000" b="1">
                <a:solidFill>
                  <a:srgbClr val="38BDD6"/>
                </a:solidFill>
                <a:latin typeface="Aptos"/>
              </a:rPr>
              <a:t>EJEMPLO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21792"/>
            <a:ext cx="10789920" cy="59436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700" b="1">
                <a:solidFill>
                  <a:srgbClr val="F8FAFC"/>
                </a:solidFill>
                <a:latin typeface="Aptos"/>
              </a:rPr>
              <a:t>EDO lineal de segundo orden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298448"/>
            <a:ext cx="914400" cy="41148"/>
          </a:xfrm>
          <a:prstGeom prst="rect">
            <a:avLst/>
          </a:prstGeom>
          <a:solidFill>
            <a:srgbClr val="F28F38"/>
          </a:solidFill>
          <a:ln>
            <a:solidFill>
              <a:srgbClr val="F28F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347472"/>
            <a:ext cx="457200" cy="22860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1000" b="1">
                <a:solidFill>
                  <a:srgbClr val="A6B5C9"/>
                </a:solidFill>
                <a:latin typeface="Aptos"/>
              </a:rPr>
              <a:t>18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600200"/>
            <a:ext cx="4937760" cy="1051560"/>
          </a:xfrm>
          <a:prstGeom prst="roundRect">
            <a:avLst>
              <a:gd name="adj" fmla="val 12000"/>
            </a:avLst>
          </a:prstGeom>
          <a:solidFill>
            <a:srgbClr val="1D2B44"/>
          </a:solidFill>
          <a:ln>
            <a:solidFill>
              <a:srgbClr val="2C3D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1719072"/>
            <a:ext cx="4480560" cy="22860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1">
                <a:solidFill>
                  <a:srgbClr val="F28F38"/>
                </a:solidFill>
                <a:latin typeface="Aptos"/>
              </a:rPr>
              <a:t>MODELO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1984248"/>
            <a:ext cx="4480560" cy="612647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2700" b="1">
                <a:solidFill>
                  <a:srgbClr val="F8FAFC"/>
                </a:solidFill>
                <a:latin typeface="Cambria Math"/>
              </a:rPr>
              <a:t>y″ + 3y′ + 2y = 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80760" y="1600200"/>
            <a:ext cx="5074920" cy="1051560"/>
          </a:xfrm>
          <a:prstGeom prst="roundRect">
            <a:avLst>
              <a:gd name="adj" fmla="val 12000"/>
            </a:avLst>
          </a:prstGeom>
          <a:solidFill>
            <a:srgbClr val="1D2B44"/>
          </a:solidFill>
          <a:ln>
            <a:solidFill>
              <a:srgbClr val="2C3D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309360" y="1719072"/>
            <a:ext cx="4617720" cy="22860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1">
                <a:solidFill>
                  <a:srgbClr val="38BDD6"/>
                </a:solidFill>
                <a:latin typeface="Aptos"/>
              </a:rPr>
              <a:t>CONDICIONES INICIALES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09360" y="1984248"/>
            <a:ext cx="4617720" cy="612647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2300" b="1">
                <a:solidFill>
                  <a:srgbClr val="F8FAFC"/>
                </a:solidFill>
                <a:latin typeface="Cambria Math"/>
              </a:rPr>
              <a:t>y(0)=1   ·   y′(0)=0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3154680"/>
            <a:ext cx="2743200" cy="32004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A6B5C9"/>
                </a:solidFill>
                <a:latin typeface="Aptos"/>
              </a:rPr>
              <a:t>Aplicando Laplace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77240" y="3657600"/>
            <a:ext cx="10561320" cy="914400"/>
          </a:xfrm>
          <a:prstGeom prst="roundRect">
            <a:avLst>
              <a:gd name="adj" fmla="val 12000"/>
            </a:avLst>
          </a:prstGeom>
          <a:solidFill>
            <a:srgbClr val="1D2B44"/>
          </a:solidFill>
          <a:ln>
            <a:solidFill>
              <a:srgbClr val="2C3D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005840" y="3794760"/>
            <a:ext cx="10104120" cy="64008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2200" b="1" dirty="0">
                <a:solidFill>
                  <a:srgbClr val="F8FAFC"/>
                </a:solidFill>
                <a:latin typeface="Cambria Math"/>
              </a:rPr>
              <a:t>(s²+3s+2)Y(s) − s − 3 = 0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800600"/>
            <a:ext cx="10561320" cy="868680"/>
          </a:xfrm>
          <a:prstGeom prst="roundRect">
            <a:avLst>
              <a:gd name="adj" fmla="val 12000"/>
            </a:avLst>
          </a:prstGeom>
          <a:solidFill>
            <a:srgbClr val="1D2B44"/>
          </a:solidFill>
          <a:ln>
            <a:solidFill>
              <a:srgbClr val="2C3D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005840" y="4919472"/>
            <a:ext cx="10104120" cy="22860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1">
                <a:solidFill>
                  <a:srgbClr val="45AA78"/>
                </a:solidFill>
                <a:latin typeface="Aptos"/>
              </a:rPr>
              <a:t>RESULTADO EN 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" y="5184648"/>
            <a:ext cx="10104120" cy="42976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2200" b="1" dirty="0">
                <a:solidFill>
                  <a:srgbClr val="F8FAFC"/>
                </a:solidFill>
                <a:latin typeface="Cambria Math"/>
              </a:rPr>
              <a:t>Y(s) = (s+3)/[(s+1)(s+2)]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594360" y="6473952"/>
            <a:ext cx="11000232" cy="0"/>
          </a:xfrm>
          <a:prstGeom prst="line">
            <a:avLst/>
          </a:prstGeom>
          <a:ln w="12700">
            <a:solidFill>
              <a:srgbClr val="1827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94360" y="6490991"/>
            <a:ext cx="6400800" cy="25853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lang="es-AR" sz="1200" b="0" dirty="0">
                <a:solidFill>
                  <a:srgbClr val="A6B5C9"/>
                </a:solidFill>
                <a:latin typeface="Aptos"/>
              </a:rPr>
              <a:t>Unidad 7 · Transformada de Laplace · MATLAB / </a:t>
            </a:r>
            <a:r>
              <a:rPr lang="es-AR" sz="1200" b="0" dirty="0" err="1">
                <a:solidFill>
                  <a:srgbClr val="A6B5C9"/>
                </a:solidFill>
                <a:latin typeface="Aptos"/>
              </a:rPr>
              <a:t>Simulink</a:t>
            </a:r>
            <a:endParaRPr sz="800" b="0" dirty="0">
              <a:solidFill>
                <a:srgbClr val="A6B5C9"/>
              </a:solidFill>
              <a:latin typeface="Apto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109960" y="6510528"/>
            <a:ext cx="457200" cy="20116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800" b="0">
                <a:solidFill>
                  <a:srgbClr val="A6B5C9"/>
                </a:solidFill>
                <a:latin typeface="Aptos"/>
              </a:rPr>
              <a:t>18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8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4297680" cy="27432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000" b="1">
                <a:solidFill>
                  <a:srgbClr val="38BDD6"/>
                </a:solidFill>
                <a:latin typeface="Aptos"/>
              </a:rPr>
              <a:t>MATLAB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21792"/>
            <a:ext cx="10789920" cy="59436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700" b="1">
                <a:solidFill>
                  <a:srgbClr val="F8FAFC"/>
                </a:solidFill>
                <a:latin typeface="Aptos"/>
              </a:rPr>
              <a:t>Resolución simbólica con dsolve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298448"/>
            <a:ext cx="914400" cy="41148"/>
          </a:xfrm>
          <a:prstGeom prst="rect">
            <a:avLst/>
          </a:prstGeom>
          <a:solidFill>
            <a:srgbClr val="F28F38"/>
          </a:solidFill>
          <a:ln>
            <a:solidFill>
              <a:srgbClr val="F28F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347472"/>
            <a:ext cx="457200" cy="22860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1000" b="1">
                <a:solidFill>
                  <a:srgbClr val="A6B5C9"/>
                </a:solidFill>
                <a:latin typeface="Aptos"/>
              </a:rPr>
              <a:t>19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45920"/>
            <a:ext cx="6583680" cy="4069080"/>
          </a:xfrm>
          <a:prstGeom prst="roundRect">
            <a:avLst>
              <a:gd name="adj" fmla="val 12000"/>
            </a:avLst>
          </a:prstGeom>
          <a:solidFill>
            <a:srgbClr val="0A1220"/>
          </a:solidFill>
          <a:ln>
            <a:solidFill>
              <a:srgbClr val="1827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24128" y="1920240"/>
            <a:ext cx="5943600" cy="274320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700" b="0">
                <a:solidFill>
                  <a:srgbClr val="F8FAFC"/>
                </a:solidFill>
                <a:latin typeface="Consolas"/>
              </a:rPr>
              <a:t>syms y(t)
Dy = diff(y,t);
ode = diff(y,t,2) + 3*Dy + 2*y == 0;
cond = [y(0)==1, Dy(0)==0];
sol = dsolve(ode,cond)
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4128" y="4899041"/>
            <a:ext cx="5806440" cy="44319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800" b="1" dirty="0">
                <a:solidFill>
                  <a:srgbClr val="38BDD6"/>
                </a:solidFill>
                <a:latin typeface="Cambria Math"/>
              </a:rPr>
              <a:t>y(t) = 2e</a:t>
            </a:r>
            <a:r>
              <a:rPr sz="2400" b="1" dirty="0">
                <a:solidFill>
                  <a:srgbClr val="38BDD6"/>
                </a:solidFill>
                <a:latin typeface="Cambria Math"/>
              </a:rPr>
              <a:t>^</a:t>
            </a:r>
            <a:r>
              <a:rPr sz="2800" b="1" baseline="30000" dirty="0">
                <a:solidFill>
                  <a:srgbClr val="38BDD6"/>
                </a:solidFill>
                <a:latin typeface="Cambria Math"/>
              </a:rPr>
              <a:t>(−t) </a:t>
            </a:r>
            <a:r>
              <a:rPr sz="1800" b="1" dirty="0">
                <a:solidFill>
                  <a:srgbClr val="38BDD6"/>
                </a:solidFill>
                <a:latin typeface="Cambria Math"/>
              </a:rPr>
              <a:t>− e^</a:t>
            </a:r>
            <a:r>
              <a:rPr sz="2800" b="1" baseline="30000" dirty="0">
                <a:solidFill>
                  <a:srgbClr val="38BDD6"/>
                </a:solidFill>
                <a:latin typeface="Cambria Math"/>
              </a:rPr>
              <a:t>(−2t)</a:t>
            </a:r>
            <a:endParaRPr sz="1800" b="1" baseline="30000" dirty="0">
              <a:solidFill>
                <a:srgbClr val="38BDD6"/>
              </a:solidFill>
              <a:latin typeface="Cambria Math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635240" y="1645920"/>
            <a:ext cx="3703320" cy="4069080"/>
          </a:xfrm>
          <a:prstGeom prst="roundRect">
            <a:avLst>
              <a:gd name="adj" fmla="val 12000"/>
            </a:avLst>
          </a:prstGeom>
          <a:solidFill>
            <a:srgbClr val="182740"/>
          </a:solidFill>
          <a:ln>
            <a:solidFill>
              <a:srgbClr val="1827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7635240" y="1645920"/>
            <a:ext cx="54864" cy="4069080"/>
          </a:xfrm>
          <a:prstGeom prst="roundRect">
            <a:avLst>
              <a:gd name="adj" fmla="val 12000"/>
            </a:avLst>
          </a:prstGeom>
          <a:solidFill>
            <a:srgbClr val="F28F38"/>
          </a:solidFill>
          <a:ln>
            <a:solidFill>
              <a:srgbClr val="F28F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863840" y="1790528"/>
            <a:ext cx="3291839" cy="350865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b="1">
                <a:solidFill>
                  <a:srgbClr val="F8FAFC"/>
                </a:solidFill>
                <a:latin typeface="Aptos"/>
              </a:rPr>
              <a:t>Uso en clase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891271" y="2340864"/>
            <a:ext cx="64008" cy="64008"/>
          </a:xfrm>
          <a:prstGeom prst="roundRect">
            <a:avLst>
              <a:gd name="adj" fmla="val 12000"/>
            </a:avLst>
          </a:prstGeom>
          <a:solidFill>
            <a:srgbClr val="F28F38"/>
          </a:solidFill>
          <a:ln>
            <a:solidFill>
              <a:srgbClr val="F28F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055864" y="2327124"/>
            <a:ext cx="3063239" cy="3200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0" dirty="0" err="1">
                <a:solidFill>
                  <a:srgbClr val="E8EEF6"/>
                </a:solidFill>
                <a:latin typeface="Aptos"/>
              </a:rPr>
              <a:t>Contrastar</a:t>
            </a:r>
            <a:r>
              <a:rPr sz="1600" b="0" dirty="0">
                <a:solidFill>
                  <a:srgbClr val="E8EEF6"/>
                </a:solidFill>
                <a:latin typeface="Aptos"/>
              </a:rPr>
              <a:t> el </a:t>
            </a:r>
            <a:r>
              <a:rPr sz="1600" b="0" dirty="0" err="1">
                <a:solidFill>
                  <a:srgbClr val="E8EEF6"/>
                </a:solidFill>
                <a:latin typeface="Aptos"/>
              </a:rPr>
              <a:t>resultado</a:t>
            </a:r>
            <a:r>
              <a:rPr sz="1600" b="0" dirty="0">
                <a:solidFill>
                  <a:srgbClr val="E8EEF6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E8EEF6"/>
                </a:solidFill>
                <a:latin typeface="Aptos"/>
              </a:rPr>
              <a:t>analítico</a:t>
            </a:r>
            <a:r>
              <a:rPr sz="1600" b="0" dirty="0">
                <a:solidFill>
                  <a:srgbClr val="E8EEF6"/>
                </a:solidFill>
                <a:latin typeface="Aptos"/>
              </a:rPr>
              <a:t>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891271" y="2907792"/>
            <a:ext cx="64008" cy="64008"/>
          </a:xfrm>
          <a:prstGeom prst="roundRect">
            <a:avLst>
              <a:gd name="adj" fmla="val 12000"/>
            </a:avLst>
          </a:prstGeom>
          <a:solidFill>
            <a:srgbClr val="F28F38"/>
          </a:solidFill>
          <a:ln>
            <a:solidFill>
              <a:srgbClr val="F28F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055864" y="2770942"/>
            <a:ext cx="3063239" cy="566309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0">
                <a:solidFill>
                  <a:srgbClr val="E8EEF6"/>
                </a:solidFill>
                <a:latin typeface="Aptos"/>
              </a:rPr>
              <a:t>Explorar parámetros y condiciones iniciales.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891271" y="3474720"/>
            <a:ext cx="64008" cy="64008"/>
          </a:xfrm>
          <a:prstGeom prst="roundRect">
            <a:avLst>
              <a:gd name="adj" fmla="val 12000"/>
            </a:avLst>
          </a:prstGeom>
          <a:solidFill>
            <a:srgbClr val="F28F38"/>
          </a:solidFill>
          <a:ln>
            <a:solidFill>
              <a:srgbClr val="F28F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055864" y="3460980"/>
            <a:ext cx="3063239" cy="3200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0">
                <a:solidFill>
                  <a:srgbClr val="E8EEF6"/>
                </a:solidFill>
                <a:latin typeface="Aptos"/>
              </a:rPr>
              <a:t>Preparar una validación numérica.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594360" y="6473952"/>
            <a:ext cx="11000232" cy="0"/>
          </a:xfrm>
          <a:prstGeom prst="line">
            <a:avLst/>
          </a:prstGeom>
          <a:ln w="12700">
            <a:solidFill>
              <a:srgbClr val="1827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94360" y="6498685"/>
            <a:ext cx="6400800" cy="243143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lang="es-AR" sz="1100" b="0" dirty="0">
                <a:solidFill>
                  <a:srgbClr val="A6B5C9"/>
                </a:solidFill>
                <a:latin typeface="Aptos"/>
              </a:rPr>
              <a:t>Unidad 7 · Transformada de Laplace · MATLAB / </a:t>
            </a:r>
            <a:r>
              <a:rPr lang="es-AR" sz="1100" b="0" dirty="0" err="1">
                <a:solidFill>
                  <a:srgbClr val="A6B5C9"/>
                </a:solidFill>
                <a:latin typeface="Aptos"/>
              </a:rPr>
              <a:t>Simulink</a:t>
            </a:r>
            <a:endParaRPr sz="800" b="0" dirty="0">
              <a:solidFill>
                <a:srgbClr val="A6B5C9"/>
              </a:solidFill>
              <a:latin typeface="Apto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109960" y="6510528"/>
            <a:ext cx="457200" cy="20116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800" b="0">
                <a:solidFill>
                  <a:srgbClr val="A6B5C9"/>
                </a:solidFill>
                <a:latin typeface="Aptos"/>
              </a:rPr>
              <a:t>19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8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4297680" cy="27432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000" b="1">
                <a:solidFill>
                  <a:srgbClr val="38BDD6"/>
                </a:solidFill>
                <a:latin typeface="Aptos"/>
              </a:rPr>
              <a:t>MATLAB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21792"/>
            <a:ext cx="10789920" cy="59436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700" b="1">
                <a:solidFill>
                  <a:srgbClr val="F8FAFC"/>
                </a:solidFill>
                <a:latin typeface="Aptos"/>
              </a:rPr>
              <a:t>Verificación numérica y gráfica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298448"/>
            <a:ext cx="914400" cy="41148"/>
          </a:xfrm>
          <a:prstGeom prst="rect">
            <a:avLst/>
          </a:prstGeom>
          <a:solidFill>
            <a:srgbClr val="F28F38"/>
          </a:solidFill>
          <a:ln>
            <a:solidFill>
              <a:srgbClr val="F28F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347472"/>
            <a:ext cx="457200" cy="22860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1000" b="1">
                <a:solidFill>
                  <a:srgbClr val="A6B5C9"/>
                </a:solidFill>
                <a:latin typeface="Aptos"/>
              </a:rPr>
              <a:t>20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45920"/>
            <a:ext cx="6537960" cy="4114800"/>
          </a:xfrm>
          <a:prstGeom prst="roundRect">
            <a:avLst>
              <a:gd name="adj" fmla="val 12000"/>
            </a:avLst>
          </a:prstGeom>
          <a:solidFill>
            <a:srgbClr val="0A1220"/>
          </a:solidFill>
          <a:ln>
            <a:solidFill>
              <a:srgbClr val="1827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24128" y="1920240"/>
            <a:ext cx="5943600" cy="315468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0">
                <a:solidFill>
                  <a:srgbClr val="F8FAFC"/>
                </a:solidFill>
                <a:latin typeface="Consolas"/>
              </a:rPr>
              <a:t>f = @(t,y) [y(2); -3*y(2)-2*y(1)];
[t,y] = ode45(f,[0 10],[1 0]);
plot(t,y(:,1),'LineWidth',1.6)
grid on
xlabel('t'), ylabel('y(t)')
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635240" y="1645920"/>
            <a:ext cx="3703320" cy="4114800"/>
          </a:xfrm>
          <a:prstGeom prst="roundRect">
            <a:avLst>
              <a:gd name="adj" fmla="val 12000"/>
            </a:avLst>
          </a:prstGeom>
          <a:solidFill>
            <a:srgbClr val="182740"/>
          </a:solidFill>
          <a:ln>
            <a:solidFill>
              <a:srgbClr val="1827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9" name="Connector 8"/>
          <p:cNvCxnSpPr/>
          <p:nvPr/>
        </p:nvCxnSpPr>
        <p:spPr>
          <a:xfrm>
            <a:off x="8001000" y="5212080"/>
            <a:ext cx="3017520" cy="0"/>
          </a:xfrm>
          <a:prstGeom prst="line">
            <a:avLst/>
          </a:prstGeom>
          <a:ln w="12700">
            <a:solidFill>
              <a:srgbClr val="A6B5C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8001000" y="2148840"/>
            <a:ext cx="0" cy="3063240"/>
          </a:xfrm>
          <a:prstGeom prst="line">
            <a:avLst/>
          </a:prstGeom>
          <a:ln w="12700">
            <a:solidFill>
              <a:srgbClr val="A6B5C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8001000" y="2423160"/>
            <a:ext cx="320040" cy="548640"/>
          </a:xfrm>
          <a:prstGeom prst="line">
            <a:avLst/>
          </a:prstGeom>
          <a:ln w="30480">
            <a:solidFill>
              <a:srgbClr val="38BD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8321040" y="2971800"/>
            <a:ext cx="320040" cy="457200"/>
          </a:xfrm>
          <a:prstGeom prst="line">
            <a:avLst/>
          </a:prstGeom>
          <a:ln w="30480">
            <a:solidFill>
              <a:srgbClr val="38BD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8641080" y="3429000"/>
            <a:ext cx="320040" cy="365760"/>
          </a:xfrm>
          <a:prstGeom prst="line">
            <a:avLst/>
          </a:prstGeom>
          <a:ln w="30480">
            <a:solidFill>
              <a:srgbClr val="38BD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8961120" y="3794760"/>
            <a:ext cx="320040" cy="320040"/>
          </a:xfrm>
          <a:prstGeom prst="line">
            <a:avLst/>
          </a:prstGeom>
          <a:ln w="30480">
            <a:solidFill>
              <a:srgbClr val="38BD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9281160" y="4114800"/>
            <a:ext cx="320040" cy="274320"/>
          </a:xfrm>
          <a:prstGeom prst="line">
            <a:avLst/>
          </a:prstGeom>
          <a:ln w="30480">
            <a:solidFill>
              <a:srgbClr val="38BD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9601200" y="4389120"/>
            <a:ext cx="365760" cy="228600"/>
          </a:xfrm>
          <a:prstGeom prst="line">
            <a:avLst/>
          </a:prstGeom>
          <a:ln w="30480">
            <a:solidFill>
              <a:srgbClr val="38BD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9966960" y="4617720"/>
            <a:ext cx="457200" cy="228600"/>
          </a:xfrm>
          <a:prstGeom prst="line">
            <a:avLst/>
          </a:prstGeom>
          <a:ln w="30480">
            <a:solidFill>
              <a:srgbClr val="38BD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10424160" y="4846320"/>
            <a:ext cx="548640" cy="182880"/>
          </a:xfrm>
          <a:prstGeom prst="line">
            <a:avLst/>
          </a:prstGeom>
          <a:ln w="30480">
            <a:solidFill>
              <a:srgbClr val="38BD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001000" y="5486400"/>
            <a:ext cx="3063240" cy="27432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000" b="0">
                <a:solidFill>
                  <a:srgbClr val="E8EEF6"/>
                </a:solidFill>
                <a:latin typeface="Aptos"/>
              </a:rPr>
              <a:t>Comparar solución analítica ↔ numérica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594360" y="6473952"/>
            <a:ext cx="11000232" cy="0"/>
          </a:xfrm>
          <a:prstGeom prst="line">
            <a:avLst/>
          </a:prstGeom>
          <a:ln w="12700">
            <a:solidFill>
              <a:srgbClr val="1827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94360" y="6490991"/>
            <a:ext cx="6400800" cy="25853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lang="es-AR" sz="1200" b="0" dirty="0">
                <a:solidFill>
                  <a:srgbClr val="A6B5C9"/>
                </a:solidFill>
                <a:latin typeface="Aptos"/>
              </a:rPr>
              <a:t>Unidad 7 · Transformada de Laplace · MATLAB / </a:t>
            </a:r>
            <a:r>
              <a:rPr lang="es-AR" sz="1200" b="0" dirty="0" err="1">
                <a:solidFill>
                  <a:srgbClr val="A6B5C9"/>
                </a:solidFill>
                <a:latin typeface="Aptos"/>
              </a:rPr>
              <a:t>Simulink</a:t>
            </a:r>
            <a:endParaRPr sz="800" b="0" dirty="0">
              <a:solidFill>
                <a:srgbClr val="A6B5C9"/>
              </a:solidFill>
              <a:latin typeface="Apto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1109960" y="6510528"/>
            <a:ext cx="457200" cy="20116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800" b="0">
                <a:solidFill>
                  <a:srgbClr val="A6B5C9"/>
                </a:solidFill>
                <a:latin typeface="Aptos"/>
              </a:rPr>
              <a:t>20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8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4297680" cy="27432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000" b="1">
                <a:solidFill>
                  <a:srgbClr val="38BDD6"/>
                </a:solidFill>
                <a:latin typeface="Aptos"/>
              </a:rPr>
              <a:t>SIMULINK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21792"/>
            <a:ext cx="10789920" cy="59436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700" b="1">
                <a:solidFill>
                  <a:srgbClr val="F8FAFC"/>
                </a:solidFill>
                <a:latin typeface="Aptos"/>
              </a:rPr>
              <a:t>Implementación de una EDO de segundo orden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298448"/>
            <a:ext cx="914400" cy="41148"/>
          </a:xfrm>
          <a:prstGeom prst="rect">
            <a:avLst/>
          </a:prstGeom>
          <a:solidFill>
            <a:srgbClr val="F28F38"/>
          </a:solidFill>
          <a:ln>
            <a:solidFill>
              <a:srgbClr val="F28F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347472"/>
            <a:ext cx="457200" cy="22860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1000" b="1">
                <a:solidFill>
                  <a:srgbClr val="A6B5C9"/>
                </a:solidFill>
                <a:latin typeface="Aptos"/>
              </a:rPr>
              <a:t>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600200"/>
            <a:ext cx="10515600" cy="41148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2100" b="1">
                <a:solidFill>
                  <a:srgbClr val="F8FAFC"/>
                </a:solidFill>
                <a:latin typeface="Aptos"/>
              </a:rPr>
              <a:t>Para  y″ + a₁y′ + a₀y = b·u(t)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14400" y="2743200"/>
            <a:ext cx="1051560" cy="960120"/>
          </a:xfrm>
          <a:prstGeom prst="roundRect">
            <a:avLst>
              <a:gd name="adj" fmla="val 12000"/>
            </a:avLst>
          </a:prstGeom>
          <a:solidFill>
            <a:srgbClr val="F28F38"/>
          </a:solidFill>
          <a:ln>
            <a:solidFill>
              <a:srgbClr val="F28F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14400" y="2907792"/>
            <a:ext cx="1051560" cy="50292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900" b="1">
                <a:solidFill>
                  <a:srgbClr val="0E182B"/>
                </a:solidFill>
                <a:latin typeface="Aptos"/>
              </a:rPr>
              <a:t>u(t)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743200" y="2743200"/>
            <a:ext cx="1051560" cy="960120"/>
          </a:xfrm>
          <a:prstGeom prst="roundRect">
            <a:avLst>
              <a:gd name="adj" fmla="val 12000"/>
            </a:avLst>
          </a:prstGeom>
          <a:solidFill>
            <a:srgbClr val="182740"/>
          </a:solidFill>
          <a:ln>
            <a:solidFill>
              <a:srgbClr val="1827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743200" y="2907792"/>
            <a:ext cx="1051560" cy="50292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900" b="1">
                <a:solidFill>
                  <a:srgbClr val="F8FAFC"/>
                </a:solidFill>
                <a:latin typeface="Aptos"/>
              </a:rPr>
              <a:t>b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663440" y="2743200"/>
            <a:ext cx="960120" cy="960120"/>
          </a:xfrm>
          <a:prstGeom prst="roundRect">
            <a:avLst>
              <a:gd name="adj" fmla="val 12000"/>
            </a:avLst>
          </a:prstGeom>
          <a:solidFill>
            <a:srgbClr val="182740"/>
          </a:solidFill>
          <a:ln>
            <a:solidFill>
              <a:srgbClr val="38BD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663440" y="2889504"/>
            <a:ext cx="960120" cy="54864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3000" b="1">
                <a:solidFill>
                  <a:srgbClr val="38BDD6"/>
                </a:solidFill>
                <a:latin typeface="Cambria Math"/>
              </a:rPr>
              <a:t>∫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0" y="2743200"/>
            <a:ext cx="960120" cy="960120"/>
          </a:xfrm>
          <a:prstGeom prst="roundRect">
            <a:avLst>
              <a:gd name="adj" fmla="val 12000"/>
            </a:avLst>
          </a:prstGeom>
          <a:solidFill>
            <a:srgbClr val="182740"/>
          </a:solidFill>
          <a:ln>
            <a:solidFill>
              <a:srgbClr val="38BD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583680" y="2889504"/>
            <a:ext cx="960120" cy="54864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3000" b="1">
                <a:solidFill>
                  <a:srgbClr val="38BDD6"/>
                </a:solidFill>
                <a:latin typeface="Cambria Math"/>
              </a:rPr>
              <a:t>∫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641080" y="2743200"/>
            <a:ext cx="1051560" cy="960120"/>
          </a:xfrm>
          <a:prstGeom prst="roundRect">
            <a:avLst>
              <a:gd name="adj" fmla="val 12000"/>
            </a:avLst>
          </a:prstGeom>
          <a:solidFill>
            <a:srgbClr val="182740"/>
          </a:solidFill>
          <a:ln>
            <a:solidFill>
              <a:srgbClr val="1827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641080" y="2907792"/>
            <a:ext cx="1051560" cy="50292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900" b="1">
                <a:solidFill>
                  <a:srgbClr val="F8FAFC"/>
                </a:solidFill>
                <a:latin typeface="Aptos"/>
              </a:rPr>
              <a:t>y(t)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965960" y="3218688"/>
            <a:ext cx="777240" cy="0"/>
          </a:xfrm>
          <a:prstGeom prst="line">
            <a:avLst/>
          </a:prstGeom>
          <a:ln w="31750">
            <a:solidFill>
              <a:srgbClr val="38BD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3703320" y="3218688"/>
            <a:ext cx="960120" cy="0"/>
          </a:xfrm>
          <a:prstGeom prst="line">
            <a:avLst/>
          </a:prstGeom>
          <a:ln w="31750">
            <a:solidFill>
              <a:srgbClr val="38BD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5623560" y="3218688"/>
            <a:ext cx="960120" cy="0"/>
          </a:xfrm>
          <a:prstGeom prst="line">
            <a:avLst/>
          </a:prstGeom>
          <a:ln w="31750">
            <a:solidFill>
              <a:srgbClr val="38BD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7543800" y="3218688"/>
            <a:ext cx="1097280" cy="0"/>
          </a:xfrm>
          <a:prstGeom prst="line">
            <a:avLst/>
          </a:prstGeom>
          <a:ln w="31750">
            <a:solidFill>
              <a:srgbClr val="38BD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743200" y="4343400"/>
            <a:ext cx="6126480" cy="36576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600" b="1">
                <a:solidFill>
                  <a:srgbClr val="F28F38"/>
                </a:solidFill>
                <a:latin typeface="Aptos"/>
              </a:rPr>
              <a:t>Realimentar −a₁y′ −a₀y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97280" y="5257800"/>
            <a:ext cx="9875520" cy="50292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500" b="0">
                <a:solidFill>
                  <a:srgbClr val="E8EEF6"/>
                </a:solidFill>
                <a:latin typeface="Aptos"/>
              </a:rPr>
              <a:t>Idea: convertir la EDO en una cadena de integradores + realimentación.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594360" y="6473952"/>
            <a:ext cx="11000232" cy="0"/>
          </a:xfrm>
          <a:prstGeom prst="line">
            <a:avLst/>
          </a:prstGeom>
          <a:ln w="12700">
            <a:solidFill>
              <a:srgbClr val="1827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94360" y="6498685"/>
            <a:ext cx="6400800" cy="243143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lang="es-AR" sz="1100" b="0" dirty="0">
                <a:solidFill>
                  <a:srgbClr val="A6B5C9"/>
                </a:solidFill>
                <a:latin typeface="Aptos"/>
              </a:rPr>
              <a:t>Unidad 7 · Transformada de Laplace · MATLAB / </a:t>
            </a:r>
            <a:r>
              <a:rPr lang="es-AR" sz="1100" b="0" dirty="0" err="1">
                <a:solidFill>
                  <a:srgbClr val="A6B5C9"/>
                </a:solidFill>
                <a:latin typeface="Aptos"/>
              </a:rPr>
              <a:t>Simulink</a:t>
            </a:r>
            <a:endParaRPr sz="800" b="0" dirty="0">
              <a:solidFill>
                <a:srgbClr val="A6B5C9"/>
              </a:solidFill>
              <a:latin typeface="Apto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1109960" y="6510528"/>
            <a:ext cx="457200" cy="20116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800" b="0">
                <a:solidFill>
                  <a:srgbClr val="A6B5C9"/>
                </a:solidFill>
                <a:latin typeface="Aptos"/>
              </a:rPr>
              <a:t>21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8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4297680" cy="27432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000" b="1">
                <a:solidFill>
                  <a:srgbClr val="38BDD6"/>
                </a:solidFill>
                <a:latin typeface="Aptos"/>
              </a:rPr>
              <a:t>SIMULINK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21792"/>
            <a:ext cx="10789920" cy="59436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700" b="1">
                <a:solidFill>
                  <a:srgbClr val="F8FAFC"/>
                </a:solidFill>
                <a:latin typeface="Aptos"/>
              </a:rPr>
              <a:t>Alternativa: bloque Transfer Fcn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298448"/>
            <a:ext cx="914400" cy="41148"/>
          </a:xfrm>
          <a:prstGeom prst="rect">
            <a:avLst/>
          </a:prstGeom>
          <a:solidFill>
            <a:srgbClr val="F28F38"/>
          </a:solidFill>
          <a:ln>
            <a:solidFill>
              <a:srgbClr val="F28F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347472"/>
            <a:ext cx="457200" cy="22860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1000" b="1">
                <a:solidFill>
                  <a:srgbClr val="A6B5C9"/>
                </a:solidFill>
                <a:latin typeface="Aptos"/>
              </a:rPr>
              <a:t>22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600200"/>
            <a:ext cx="5486400" cy="1097280"/>
          </a:xfrm>
          <a:prstGeom prst="roundRect">
            <a:avLst>
              <a:gd name="adj" fmla="val 12000"/>
            </a:avLst>
          </a:prstGeom>
          <a:solidFill>
            <a:srgbClr val="1D2B44"/>
          </a:solidFill>
          <a:ln>
            <a:solidFill>
              <a:srgbClr val="2C3D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1719072"/>
            <a:ext cx="5029200" cy="22860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1">
                <a:solidFill>
                  <a:srgbClr val="F28F38"/>
                </a:solidFill>
                <a:latin typeface="Aptos"/>
              </a:rPr>
              <a:t>FUNCIÓN DE TRANSFERENCIA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1984248"/>
            <a:ext cx="5029200" cy="65836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2500" b="1">
                <a:solidFill>
                  <a:srgbClr val="F8FAFC"/>
                </a:solidFill>
                <a:latin typeface="Cambria Math"/>
              </a:rPr>
              <a:t>G(s) = b / (s² + a₁s + a₀)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720840" y="1600200"/>
            <a:ext cx="4617720" cy="1097280"/>
          </a:xfrm>
          <a:prstGeom prst="roundRect">
            <a:avLst>
              <a:gd name="adj" fmla="val 12000"/>
            </a:avLst>
          </a:prstGeom>
          <a:solidFill>
            <a:srgbClr val="182740"/>
          </a:solidFill>
          <a:ln>
            <a:solidFill>
              <a:srgbClr val="1827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995160" y="1847088"/>
            <a:ext cx="1371600" cy="27432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38BDD6"/>
                </a:solidFill>
                <a:latin typeface="Aptos"/>
              </a:rPr>
              <a:t>Entrada u(t)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8366760" y="1993392"/>
            <a:ext cx="457200" cy="0"/>
          </a:xfrm>
          <a:prstGeom prst="line">
            <a:avLst/>
          </a:prstGeom>
          <a:ln w="27940">
            <a:solidFill>
              <a:srgbClr val="38BD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8823960" y="1810512"/>
            <a:ext cx="1600200" cy="365760"/>
          </a:xfrm>
          <a:prstGeom prst="roundRect">
            <a:avLst>
              <a:gd name="adj" fmla="val 12000"/>
            </a:avLst>
          </a:prstGeom>
          <a:solidFill>
            <a:srgbClr val="2A69AA"/>
          </a:solidFill>
          <a:ln>
            <a:solidFill>
              <a:srgbClr val="2A69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823960" y="1856231"/>
            <a:ext cx="1600200" cy="22860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100" b="1">
                <a:solidFill>
                  <a:srgbClr val="F8FAFC"/>
                </a:solidFill>
                <a:latin typeface="Aptos"/>
              </a:rPr>
              <a:t>Transfer Fcn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0424160" y="1993392"/>
            <a:ext cx="502920" cy="0"/>
          </a:xfrm>
          <a:prstGeom prst="line">
            <a:avLst/>
          </a:prstGeom>
          <a:ln w="27940">
            <a:solidFill>
              <a:srgbClr val="38BD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0927080" y="1847088"/>
            <a:ext cx="457200" cy="27432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400" b="1">
                <a:solidFill>
                  <a:srgbClr val="F28F38"/>
                </a:solidFill>
                <a:latin typeface="Aptos"/>
              </a:rPr>
              <a:t>y(t)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77240" y="3154680"/>
            <a:ext cx="10561320" cy="2377440"/>
          </a:xfrm>
          <a:prstGeom prst="roundRect">
            <a:avLst>
              <a:gd name="adj" fmla="val 12000"/>
            </a:avLst>
          </a:prstGeom>
          <a:solidFill>
            <a:srgbClr val="182740"/>
          </a:solidFill>
          <a:ln>
            <a:solidFill>
              <a:srgbClr val="1827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777240" y="3154680"/>
            <a:ext cx="54864" cy="2377440"/>
          </a:xfrm>
          <a:prstGeom prst="roundRect">
            <a:avLst>
              <a:gd name="adj" fmla="val 12000"/>
            </a:avLst>
          </a:prstGeom>
          <a:solidFill>
            <a:srgbClr val="38BDD6"/>
          </a:solidFill>
          <a:ln>
            <a:solidFill>
              <a:srgbClr val="38BD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005840" y="3319272"/>
            <a:ext cx="10149840" cy="31089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F8FAFC"/>
                </a:solidFill>
                <a:latin typeface="Aptos"/>
              </a:rPr>
              <a:t>¿Cuándo conviene?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33271" y="3849624"/>
            <a:ext cx="64008" cy="64008"/>
          </a:xfrm>
          <a:prstGeom prst="roundRect">
            <a:avLst>
              <a:gd name="adj" fmla="val 12000"/>
            </a:avLst>
          </a:prstGeom>
          <a:solidFill>
            <a:srgbClr val="38BDD6"/>
          </a:solidFill>
          <a:ln>
            <a:solidFill>
              <a:srgbClr val="38BD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197864" y="3776472"/>
            <a:ext cx="9921240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500" b="0">
                <a:solidFill>
                  <a:srgbClr val="E8EEF6"/>
                </a:solidFill>
                <a:latin typeface="Aptos"/>
              </a:rPr>
              <a:t>Cuando la función de transferencia ya está obtenida.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033271" y="4416552"/>
            <a:ext cx="64008" cy="64008"/>
          </a:xfrm>
          <a:prstGeom prst="roundRect">
            <a:avLst>
              <a:gd name="adj" fmla="val 12000"/>
            </a:avLst>
          </a:prstGeom>
          <a:solidFill>
            <a:srgbClr val="38BDD6"/>
          </a:solidFill>
          <a:ln>
            <a:solidFill>
              <a:srgbClr val="38BD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197864" y="4343400"/>
            <a:ext cx="9921240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500" b="0">
                <a:solidFill>
                  <a:srgbClr val="E8EEF6"/>
                </a:solidFill>
                <a:latin typeface="Aptos"/>
              </a:rPr>
              <a:t>Permite comparar directamente la respuesta del modelo.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033271" y="4983480"/>
            <a:ext cx="64008" cy="64008"/>
          </a:xfrm>
          <a:prstGeom prst="roundRect">
            <a:avLst>
              <a:gd name="adj" fmla="val 12000"/>
            </a:avLst>
          </a:prstGeom>
          <a:solidFill>
            <a:srgbClr val="38BDD6"/>
          </a:solidFill>
          <a:ln>
            <a:solidFill>
              <a:srgbClr val="38BD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197864" y="4910328"/>
            <a:ext cx="9921240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500" b="0">
                <a:solidFill>
                  <a:srgbClr val="E8EEF6"/>
                </a:solidFill>
                <a:latin typeface="Aptos"/>
              </a:rPr>
              <a:t>Es una forma compacta de implementar sistemas lineales.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594360" y="6473952"/>
            <a:ext cx="11000232" cy="0"/>
          </a:xfrm>
          <a:prstGeom prst="line">
            <a:avLst/>
          </a:prstGeom>
          <a:ln w="12700">
            <a:solidFill>
              <a:srgbClr val="1827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94360" y="6498685"/>
            <a:ext cx="6400800" cy="243143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lang="es-AR" sz="1100" b="0" dirty="0">
                <a:solidFill>
                  <a:srgbClr val="A6B5C9"/>
                </a:solidFill>
                <a:latin typeface="Aptos"/>
              </a:rPr>
              <a:t>Unidad 7 · Transformada de Laplace · MATLAB / </a:t>
            </a:r>
            <a:r>
              <a:rPr lang="es-AR" sz="1100" b="0" dirty="0" err="1">
                <a:solidFill>
                  <a:srgbClr val="A6B5C9"/>
                </a:solidFill>
                <a:latin typeface="Aptos"/>
              </a:rPr>
              <a:t>Simulink</a:t>
            </a:r>
            <a:endParaRPr sz="800" b="0" dirty="0">
              <a:solidFill>
                <a:srgbClr val="A6B5C9"/>
              </a:solidFill>
              <a:latin typeface="Apto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1109960" y="6510528"/>
            <a:ext cx="457200" cy="20116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800" b="0">
                <a:solidFill>
                  <a:srgbClr val="A6B5C9"/>
                </a:solidFill>
                <a:latin typeface="Aptos"/>
              </a:rPr>
              <a:t>22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8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4297680" cy="27432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000" b="1">
                <a:solidFill>
                  <a:srgbClr val="38BDD6"/>
                </a:solidFill>
                <a:latin typeface="Aptos"/>
              </a:rPr>
              <a:t>ACTIVIDAD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21792"/>
            <a:ext cx="10789920" cy="59436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700" b="1">
                <a:solidFill>
                  <a:srgbClr val="F8FAFC"/>
                </a:solidFill>
                <a:latin typeface="Aptos"/>
              </a:rPr>
              <a:t>MATLAB · Transformar e invertir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298448"/>
            <a:ext cx="914400" cy="41148"/>
          </a:xfrm>
          <a:prstGeom prst="rect">
            <a:avLst/>
          </a:prstGeom>
          <a:solidFill>
            <a:srgbClr val="F28F38"/>
          </a:solidFill>
          <a:ln>
            <a:solidFill>
              <a:srgbClr val="F28F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347472"/>
            <a:ext cx="457200" cy="22860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1000" b="1">
                <a:solidFill>
                  <a:srgbClr val="A6B5C9"/>
                </a:solidFill>
                <a:latin typeface="Aptos"/>
              </a:rPr>
              <a:t>23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600200"/>
            <a:ext cx="1325880" cy="310896"/>
          </a:xfrm>
          <a:prstGeom prst="roundRect">
            <a:avLst>
              <a:gd name="adj" fmla="val 12000"/>
            </a:avLst>
          </a:prstGeom>
          <a:solidFill>
            <a:srgbClr val="F28F38"/>
          </a:solidFill>
          <a:ln>
            <a:solidFill>
              <a:srgbClr val="F28F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77240" y="1609344"/>
            <a:ext cx="1325880" cy="22860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900" b="1">
                <a:solidFill>
                  <a:srgbClr val="0E182B"/>
                </a:solidFill>
                <a:latin typeface="Aptos"/>
              </a:rPr>
              <a:t>DESAFÍO 01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057400"/>
            <a:ext cx="4983480" cy="1005840"/>
          </a:xfrm>
          <a:prstGeom prst="roundRect">
            <a:avLst>
              <a:gd name="adj" fmla="val 12000"/>
            </a:avLst>
          </a:prstGeom>
          <a:solidFill>
            <a:srgbClr val="1D2B44"/>
          </a:solidFill>
          <a:ln>
            <a:solidFill>
              <a:srgbClr val="2C3D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05840" y="2176272"/>
            <a:ext cx="4526280" cy="22860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1">
                <a:solidFill>
                  <a:srgbClr val="38BDD6"/>
                </a:solidFill>
                <a:latin typeface="Aptos"/>
              </a:rPr>
              <a:t>CONSIGNA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" y="2441448"/>
            <a:ext cx="4526280" cy="56692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2300" b="1">
                <a:solidFill>
                  <a:srgbClr val="F8FAFC"/>
                </a:solidFill>
                <a:latin typeface="Cambria Math"/>
              </a:rPr>
              <a:t>f(t)=2e⁻ᵗ + 3cos(4t)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80760" y="2057400"/>
            <a:ext cx="5212080" cy="1005840"/>
          </a:xfrm>
          <a:prstGeom prst="roundRect">
            <a:avLst>
              <a:gd name="adj" fmla="val 12000"/>
            </a:avLst>
          </a:prstGeom>
          <a:solidFill>
            <a:srgbClr val="1D2B44"/>
          </a:solidFill>
          <a:ln>
            <a:solidFill>
              <a:srgbClr val="2C3D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309360" y="2176272"/>
            <a:ext cx="4754880" cy="22860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1">
                <a:solidFill>
                  <a:srgbClr val="F28F38"/>
                </a:solidFill>
                <a:latin typeface="Aptos"/>
              </a:rPr>
              <a:t>OBJETIVO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09360" y="2441448"/>
            <a:ext cx="4754880" cy="56692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2400" b="1">
                <a:solidFill>
                  <a:srgbClr val="F8FAFC"/>
                </a:solidFill>
                <a:latin typeface="Cambria Math"/>
              </a:rPr>
              <a:t>F(s) = 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520440"/>
            <a:ext cx="10515600" cy="1965960"/>
          </a:xfrm>
          <a:prstGeom prst="roundRect">
            <a:avLst>
              <a:gd name="adj" fmla="val 12000"/>
            </a:avLst>
          </a:prstGeom>
          <a:solidFill>
            <a:srgbClr val="182740"/>
          </a:solidFill>
          <a:ln>
            <a:solidFill>
              <a:srgbClr val="1827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777240" y="3520440"/>
            <a:ext cx="54864" cy="1965960"/>
          </a:xfrm>
          <a:prstGeom prst="roundRect">
            <a:avLst>
              <a:gd name="adj" fmla="val 12000"/>
            </a:avLst>
          </a:prstGeom>
          <a:solidFill>
            <a:srgbClr val="38BDD6"/>
          </a:solidFill>
          <a:ln>
            <a:solidFill>
              <a:srgbClr val="38BD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005840" y="3685032"/>
            <a:ext cx="10104120" cy="310896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600" b="1">
                <a:solidFill>
                  <a:srgbClr val="F8FAFC"/>
                </a:solidFill>
                <a:latin typeface="Aptos"/>
              </a:rPr>
              <a:t>Pasos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033271" y="4215384"/>
            <a:ext cx="64008" cy="64008"/>
          </a:xfrm>
          <a:prstGeom prst="roundRect">
            <a:avLst>
              <a:gd name="adj" fmla="val 12000"/>
            </a:avLst>
          </a:prstGeom>
          <a:solidFill>
            <a:srgbClr val="38BDD6"/>
          </a:solidFill>
          <a:ln>
            <a:solidFill>
              <a:srgbClr val="38BD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197864" y="4142232"/>
            <a:ext cx="9875520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500" b="0">
                <a:solidFill>
                  <a:srgbClr val="E8EEF6"/>
                </a:solidFill>
                <a:latin typeface="Aptos"/>
              </a:rPr>
              <a:t>1. Definir f(t) con syms.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33271" y="4782312"/>
            <a:ext cx="64008" cy="64008"/>
          </a:xfrm>
          <a:prstGeom prst="roundRect">
            <a:avLst>
              <a:gd name="adj" fmla="val 12000"/>
            </a:avLst>
          </a:prstGeom>
          <a:solidFill>
            <a:srgbClr val="38BDD6"/>
          </a:solidFill>
          <a:ln>
            <a:solidFill>
              <a:srgbClr val="38BD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197864" y="4709160"/>
            <a:ext cx="9875520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500" b="0">
                <a:solidFill>
                  <a:srgbClr val="E8EEF6"/>
                </a:solidFill>
                <a:latin typeface="Aptos"/>
              </a:rPr>
              <a:t>2. Calcular F(s) con laplace().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033271" y="5349240"/>
            <a:ext cx="64008" cy="64008"/>
          </a:xfrm>
          <a:prstGeom prst="roundRect">
            <a:avLst>
              <a:gd name="adj" fmla="val 12000"/>
            </a:avLst>
          </a:prstGeom>
          <a:solidFill>
            <a:srgbClr val="38BDD6"/>
          </a:solidFill>
          <a:ln>
            <a:solidFill>
              <a:srgbClr val="38BD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197864" y="5276088"/>
            <a:ext cx="9875520" cy="43891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500" b="0">
                <a:solidFill>
                  <a:srgbClr val="E8EEF6"/>
                </a:solidFill>
                <a:latin typeface="Aptos"/>
              </a:rPr>
              <a:t>3. Verificar con ilaplace().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594360" y="6473952"/>
            <a:ext cx="11000232" cy="0"/>
          </a:xfrm>
          <a:prstGeom prst="line">
            <a:avLst/>
          </a:prstGeom>
          <a:ln w="12700">
            <a:solidFill>
              <a:srgbClr val="1827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94360" y="6498685"/>
            <a:ext cx="6400800" cy="243143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lang="es-AR" sz="1100" b="0" dirty="0">
                <a:solidFill>
                  <a:srgbClr val="A6B5C9"/>
                </a:solidFill>
                <a:latin typeface="Aptos"/>
              </a:rPr>
              <a:t>Unidad 7 · Transformada de Laplace · MATLAB / </a:t>
            </a:r>
            <a:r>
              <a:rPr lang="es-AR" sz="1100" b="0" dirty="0" err="1">
                <a:solidFill>
                  <a:srgbClr val="A6B5C9"/>
                </a:solidFill>
                <a:latin typeface="Aptos"/>
              </a:rPr>
              <a:t>Simulink</a:t>
            </a:r>
            <a:endParaRPr sz="800" b="0" dirty="0">
              <a:solidFill>
                <a:srgbClr val="A6B5C9"/>
              </a:solidFill>
              <a:latin typeface="Apto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1109960" y="6510528"/>
            <a:ext cx="457200" cy="20116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800" b="0">
                <a:solidFill>
                  <a:srgbClr val="A6B5C9"/>
                </a:solidFill>
                <a:latin typeface="Aptos"/>
              </a:rPr>
              <a:t>23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8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4297680" cy="27432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000" b="1">
                <a:solidFill>
                  <a:srgbClr val="38BDD6"/>
                </a:solidFill>
                <a:latin typeface="Aptos"/>
              </a:rPr>
              <a:t>ACTIVIDAD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21792"/>
            <a:ext cx="10789920" cy="59436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700" b="1">
                <a:solidFill>
                  <a:srgbClr val="F8FAFC"/>
                </a:solidFill>
                <a:latin typeface="Aptos"/>
              </a:rPr>
              <a:t>MATLAB · Resolver una EDO con condiciones iniciales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298448"/>
            <a:ext cx="914400" cy="41148"/>
          </a:xfrm>
          <a:prstGeom prst="rect">
            <a:avLst/>
          </a:prstGeom>
          <a:solidFill>
            <a:srgbClr val="F28F38"/>
          </a:solidFill>
          <a:ln>
            <a:solidFill>
              <a:srgbClr val="F28F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347472"/>
            <a:ext cx="457200" cy="22860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1000" b="1">
                <a:solidFill>
                  <a:srgbClr val="A6B5C9"/>
                </a:solidFill>
                <a:latin typeface="Aptos"/>
              </a:rPr>
              <a:t>24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600200"/>
            <a:ext cx="6400800" cy="1051560"/>
          </a:xfrm>
          <a:prstGeom prst="roundRect">
            <a:avLst>
              <a:gd name="adj" fmla="val 12000"/>
            </a:avLst>
          </a:prstGeom>
          <a:solidFill>
            <a:srgbClr val="1D2B44"/>
          </a:solidFill>
          <a:ln>
            <a:solidFill>
              <a:srgbClr val="2C3D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1719072"/>
            <a:ext cx="5943600" cy="22860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1">
                <a:solidFill>
                  <a:srgbClr val="F28F38"/>
                </a:solidFill>
                <a:latin typeface="Aptos"/>
              </a:rPr>
              <a:t>MODELO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1984248"/>
            <a:ext cx="5943600" cy="612647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2600" b="1">
                <a:solidFill>
                  <a:srgbClr val="F8FAFC"/>
                </a:solidFill>
                <a:latin typeface="Cambria Math"/>
              </a:rPr>
              <a:t>y″ + 4y′ + 5y = 10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452360" y="1600200"/>
            <a:ext cx="3794760" cy="1051560"/>
          </a:xfrm>
          <a:prstGeom prst="roundRect">
            <a:avLst>
              <a:gd name="adj" fmla="val 12000"/>
            </a:avLst>
          </a:prstGeom>
          <a:solidFill>
            <a:srgbClr val="1D2B44"/>
          </a:solidFill>
          <a:ln>
            <a:solidFill>
              <a:srgbClr val="2C3D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680960" y="1719072"/>
            <a:ext cx="3337560" cy="22860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900" b="1">
                <a:solidFill>
                  <a:srgbClr val="38BDD6"/>
                </a:solidFill>
                <a:latin typeface="Aptos"/>
              </a:rPr>
              <a:t>CI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80960" y="1984248"/>
            <a:ext cx="3337560" cy="612647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2200" b="1">
                <a:solidFill>
                  <a:srgbClr val="F8FAFC"/>
                </a:solidFill>
                <a:latin typeface="Cambria Math"/>
              </a:rPr>
              <a:t>y(0)=0   ·   y′(0)=0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14400" y="3154680"/>
            <a:ext cx="1874519" cy="1325880"/>
          </a:xfrm>
          <a:prstGeom prst="roundRect">
            <a:avLst>
              <a:gd name="adj" fmla="val 12000"/>
            </a:avLst>
          </a:prstGeom>
          <a:solidFill>
            <a:srgbClr val="182740"/>
          </a:solidFill>
          <a:ln>
            <a:solidFill>
              <a:srgbClr val="1827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13" name="TextBox 12"/>
          <p:cNvSpPr txBox="1"/>
          <p:nvPr/>
        </p:nvSpPr>
        <p:spPr>
          <a:xfrm>
            <a:off x="1005840" y="3319249"/>
            <a:ext cx="1691640" cy="3200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600" b="1">
                <a:solidFill>
                  <a:srgbClr val="F28F38"/>
                </a:solidFill>
                <a:latin typeface="Aptos"/>
              </a:rPr>
              <a:t>MODELO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24128" y="3813024"/>
            <a:ext cx="1645920" cy="3200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600" b="0" dirty="0" err="1">
                <a:solidFill>
                  <a:srgbClr val="E8EEF6"/>
                </a:solidFill>
                <a:latin typeface="Aptos"/>
              </a:rPr>
              <a:t>Definir</a:t>
            </a:r>
            <a:r>
              <a:rPr sz="1600" b="0" dirty="0">
                <a:solidFill>
                  <a:srgbClr val="E8EEF6"/>
                </a:solidFill>
                <a:latin typeface="Aptos"/>
              </a:rPr>
              <a:t> la EDO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2788920" y="3813048"/>
            <a:ext cx="1051560" cy="0"/>
          </a:xfrm>
          <a:prstGeom prst="line">
            <a:avLst/>
          </a:prstGeom>
          <a:ln w="25400">
            <a:solidFill>
              <a:srgbClr val="38BD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3977639" y="3154680"/>
            <a:ext cx="1874519" cy="1325880"/>
          </a:xfrm>
          <a:prstGeom prst="roundRect">
            <a:avLst>
              <a:gd name="adj" fmla="val 12000"/>
            </a:avLst>
          </a:prstGeom>
          <a:solidFill>
            <a:srgbClr val="182740"/>
          </a:solidFill>
          <a:ln>
            <a:solidFill>
              <a:srgbClr val="1827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069079" y="3319249"/>
            <a:ext cx="1691640" cy="3200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600" b="1">
                <a:solidFill>
                  <a:srgbClr val="38BDD6"/>
                </a:solidFill>
                <a:latin typeface="Aptos"/>
              </a:rPr>
              <a:t>CI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87368" y="3689914"/>
            <a:ext cx="1645920" cy="566309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600" b="0">
                <a:solidFill>
                  <a:srgbClr val="E8EEF6"/>
                </a:solidFill>
                <a:latin typeface="Aptos"/>
              </a:rPr>
              <a:t>Agregar condiciones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5852159" y="3813048"/>
            <a:ext cx="1051561" cy="0"/>
          </a:xfrm>
          <a:prstGeom prst="line">
            <a:avLst/>
          </a:prstGeom>
          <a:ln w="25400">
            <a:solidFill>
              <a:srgbClr val="38BD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7040880" y="3154680"/>
            <a:ext cx="1874519" cy="1325880"/>
          </a:xfrm>
          <a:prstGeom prst="roundRect">
            <a:avLst>
              <a:gd name="adj" fmla="val 12000"/>
            </a:avLst>
          </a:prstGeom>
          <a:solidFill>
            <a:srgbClr val="182740"/>
          </a:solidFill>
          <a:ln>
            <a:solidFill>
              <a:srgbClr val="1827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7132320" y="3319249"/>
            <a:ext cx="1691640" cy="3200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600" b="1">
                <a:solidFill>
                  <a:srgbClr val="F28F38"/>
                </a:solidFill>
                <a:latin typeface="Aptos"/>
              </a:rPr>
              <a:t>SOLVER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150608" y="3813024"/>
            <a:ext cx="1645920" cy="3200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600" b="0">
                <a:solidFill>
                  <a:srgbClr val="E8EEF6"/>
                </a:solidFill>
                <a:latin typeface="Aptos"/>
              </a:rPr>
              <a:t>dsolve / ode45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8915400" y="3813048"/>
            <a:ext cx="1051560" cy="0"/>
          </a:xfrm>
          <a:prstGeom prst="line">
            <a:avLst/>
          </a:prstGeom>
          <a:ln w="25400">
            <a:solidFill>
              <a:srgbClr val="38BD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ounded Rectangle 23"/>
          <p:cNvSpPr/>
          <p:nvPr/>
        </p:nvSpPr>
        <p:spPr>
          <a:xfrm>
            <a:off x="10058400" y="3154680"/>
            <a:ext cx="1874519" cy="1325880"/>
          </a:xfrm>
          <a:prstGeom prst="roundRect">
            <a:avLst>
              <a:gd name="adj" fmla="val 12000"/>
            </a:avLst>
          </a:prstGeom>
          <a:solidFill>
            <a:srgbClr val="182740"/>
          </a:solidFill>
          <a:ln>
            <a:solidFill>
              <a:srgbClr val="1827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10149840" y="3319249"/>
            <a:ext cx="1691640" cy="3200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600" b="1">
                <a:solidFill>
                  <a:srgbClr val="38BDD6"/>
                </a:solidFill>
                <a:latin typeface="Aptos"/>
              </a:rPr>
              <a:t>PLOT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168128" y="3813024"/>
            <a:ext cx="1645920" cy="3200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600" b="0">
                <a:solidFill>
                  <a:srgbClr val="E8EEF6"/>
                </a:solidFill>
                <a:latin typeface="Aptos"/>
              </a:rPr>
              <a:t>Comparar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4400" y="5120616"/>
            <a:ext cx="10058400" cy="32008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600" b="0">
                <a:solidFill>
                  <a:srgbClr val="A6B5C9"/>
                </a:solidFill>
                <a:latin typeface="Aptos"/>
              </a:rPr>
              <a:t>Extensión: modificar las condiciones iniciales y observar el efecto en y(t).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594360" y="6473952"/>
            <a:ext cx="11000232" cy="0"/>
          </a:xfrm>
          <a:prstGeom prst="line">
            <a:avLst/>
          </a:prstGeom>
          <a:ln w="12700">
            <a:solidFill>
              <a:srgbClr val="1827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594360" y="6502532"/>
            <a:ext cx="6400800" cy="235449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lang="es-AR" sz="1050" b="0" dirty="0">
                <a:solidFill>
                  <a:srgbClr val="A6B5C9"/>
                </a:solidFill>
                <a:latin typeface="Aptos"/>
              </a:rPr>
              <a:t>Unidad 7 · Transformada de Laplace · MATLAB / </a:t>
            </a:r>
            <a:r>
              <a:rPr lang="es-AR" sz="1050" b="0" dirty="0" err="1">
                <a:solidFill>
                  <a:srgbClr val="A6B5C9"/>
                </a:solidFill>
                <a:latin typeface="Aptos"/>
              </a:rPr>
              <a:t>Simulink</a:t>
            </a:r>
            <a:endParaRPr sz="800" b="0" dirty="0">
              <a:solidFill>
                <a:srgbClr val="A6B5C9"/>
              </a:solidFill>
              <a:latin typeface="Apto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1109960" y="6510528"/>
            <a:ext cx="457200" cy="20116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800" b="0">
                <a:solidFill>
                  <a:srgbClr val="A6B5C9"/>
                </a:solidFill>
                <a:latin typeface="Aptos"/>
              </a:rPr>
              <a:t>24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8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4297680" cy="27432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000" b="1">
                <a:solidFill>
                  <a:srgbClr val="38BDD6"/>
                </a:solidFill>
                <a:latin typeface="Aptos"/>
              </a:rPr>
              <a:t>RESUMEN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21792"/>
            <a:ext cx="10789920" cy="59436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700" b="1">
                <a:solidFill>
                  <a:srgbClr val="F8FAFC"/>
                </a:solidFill>
                <a:latin typeface="Aptos"/>
              </a:rPr>
              <a:t>Formulas esenciales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298448"/>
            <a:ext cx="914400" cy="41148"/>
          </a:xfrm>
          <a:prstGeom prst="rect">
            <a:avLst/>
          </a:prstGeom>
          <a:solidFill>
            <a:srgbClr val="F28F38"/>
          </a:solidFill>
          <a:ln>
            <a:solidFill>
              <a:srgbClr val="F28F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347472"/>
            <a:ext cx="457200" cy="22860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1000" b="1">
                <a:solidFill>
                  <a:srgbClr val="A6B5C9"/>
                </a:solidFill>
                <a:latin typeface="Aptos"/>
              </a:rPr>
              <a:t>26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554480"/>
            <a:ext cx="3429000" cy="914400"/>
          </a:xfrm>
          <a:prstGeom prst="roundRect">
            <a:avLst>
              <a:gd name="adj" fmla="val 12000"/>
            </a:avLst>
          </a:prstGeom>
          <a:solidFill>
            <a:srgbClr val="1D2B44"/>
          </a:solidFill>
          <a:ln>
            <a:solidFill>
              <a:srgbClr val="2C3D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1691639"/>
            <a:ext cx="2971800" cy="64008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2300" b="1">
                <a:solidFill>
                  <a:srgbClr val="F8FAFC"/>
                </a:solidFill>
                <a:latin typeface="Cambria Math"/>
              </a:rPr>
              <a:t>L{f(t)} = F(s)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1554480"/>
            <a:ext cx="3429000" cy="914400"/>
          </a:xfrm>
          <a:prstGeom prst="roundRect">
            <a:avLst>
              <a:gd name="adj" fmla="val 12000"/>
            </a:avLst>
          </a:prstGeom>
          <a:solidFill>
            <a:srgbClr val="1D2B44"/>
          </a:solidFill>
          <a:ln>
            <a:solidFill>
              <a:srgbClr val="2C3D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617720" y="1691639"/>
            <a:ext cx="2971800" cy="64008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2200" b="1">
                <a:solidFill>
                  <a:srgbClr val="F8FAFC"/>
                </a:solidFill>
                <a:latin typeface="Cambria Math"/>
              </a:rPr>
              <a:t>L{f′} = sF − f(0)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46720" y="1554480"/>
            <a:ext cx="3383280" cy="914400"/>
          </a:xfrm>
          <a:prstGeom prst="roundRect">
            <a:avLst>
              <a:gd name="adj" fmla="val 12000"/>
            </a:avLst>
          </a:prstGeom>
          <a:solidFill>
            <a:srgbClr val="1D2B44"/>
          </a:solidFill>
          <a:ln>
            <a:solidFill>
              <a:srgbClr val="2C3D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275320" y="1691639"/>
            <a:ext cx="2926080" cy="64008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2000" b="1">
                <a:solidFill>
                  <a:srgbClr val="F8FAFC"/>
                </a:solidFill>
                <a:latin typeface="Cambria Math"/>
              </a:rPr>
              <a:t>L{y″} = s²Y − sy(0) − y′(0)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2834640"/>
            <a:ext cx="3429000" cy="914400"/>
          </a:xfrm>
          <a:prstGeom prst="roundRect">
            <a:avLst>
              <a:gd name="adj" fmla="val 12000"/>
            </a:avLst>
          </a:prstGeom>
          <a:solidFill>
            <a:srgbClr val="1D2B44"/>
          </a:solidFill>
          <a:ln>
            <a:solidFill>
              <a:srgbClr val="2C3D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60120" y="2971800"/>
            <a:ext cx="2971800" cy="64008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2300" b="1">
                <a:solidFill>
                  <a:srgbClr val="F8FAFC"/>
                </a:solidFill>
                <a:latin typeface="Cambria Math"/>
              </a:rPr>
              <a:t>L⁻¹{F(s)} = f(t)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89120" y="2834640"/>
            <a:ext cx="3429000" cy="914400"/>
          </a:xfrm>
          <a:prstGeom prst="roundRect">
            <a:avLst>
              <a:gd name="adj" fmla="val 12000"/>
            </a:avLst>
          </a:prstGeom>
          <a:solidFill>
            <a:srgbClr val="1D2B44"/>
          </a:solidFill>
          <a:ln>
            <a:solidFill>
              <a:srgbClr val="2C3D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617720" y="2971800"/>
            <a:ext cx="2971800" cy="64008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2200" b="1">
                <a:solidFill>
                  <a:srgbClr val="F8FAFC"/>
                </a:solidFill>
                <a:latin typeface="Cambria Math"/>
              </a:rPr>
              <a:t>1/(s−a) ↔ eᵃᵗ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46720" y="2834640"/>
            <a:ext cx="3383280" cy="914400"/>
          </a:xfrm>
          <a:prstGeom prst="roundRect">
            <a:avLst>
              <a:gd name="adj" fmla="val 12000"/>
            </a:avLst>
          </a:prstGeom>
          <a:solidFill>
            <a:srgbClr val="1D2B44"/>
          </a:solidFill>
          <a:ln>
            <a:solidFill>
              <a:srgbClr val="2C3D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275320" y="2971800"/>
            <a:ext cx="2926080" cy="64008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2000" b="1">
                <a:solidFill>
                  <a:srgbClr val="F8FAFC"/>
                </a:solidFill>
                <a:latin typeface="Cambria Math"/>
              </a:rPr>
              <a:t>sin / cos ↔ s²+a²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" y="4389120"/>
            <a:ext cx="1828800" cy="32004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700" b="1">
                <a:solidFill>
                  <a:srgbClr val="F28F38"/>
                </a:solidFill>
                <a:latin typeface="Aptos"/>
              </a:rPr>
              <a:t>Idea operativa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331720" y="4343400"/>
            <a:ext cx="8778240" cy="45720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900" b="1">
                <a:solidFill>
                  <a:srgbClr val="F8FAFC"/>
                </a:solidFill>
                <a:latin typeface="Aptos"/>
              </a:rPr>
              <a:t>Transformar → resolver algebraicamente → invertir → validar en MATLAB/Simulink.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594360" y="6473952"/>
            <a:ext cx="11000232" cy="0"/>
          </a:xfrm>
          <a:prstGeom prst="line">
            <a:avLst/>
          </a:prstGeom>
          <a:ln w="12700">
            <a:solidFill>
              <a:srgbClr val="1827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94360" y="6490991"/>
            <a:ext cx="6400800" cy="25853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lang="es-AR" sz="1200" b="0" dirty="0">
                <a:solidFill>
                  <a:srgbClr val="A6B5C9"/>
                </a:solidFill>
                <a:latin typeface="Aptos"/>
              </a:rPr>
              <a:t>Unidad 7 · Transformada de Laplace · MATLAB / </a:t>
            </a:r>
            <a:r>
              <a:rPr lang="es-AR" sz="1200" b="0" dirty="0" err="1">
                <a:solidFill>
                  <a:srgbClr val="A6B5C9"/>
                </a:solidFill>
                <a:latin typeface="Aptos"/>
              </a:rPr>
              <a:t>Simulink</a:t>
            </a:r>
            <a:endParaRPr sz="800" b="0" dirty="0">
              <a:solidFill>
                <a:srgbClr val="A6B5C9"/>
              </a:solidFill>
              <a:latin typeface="Apto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1109960" y="6510528"/>
            <a:ext cx="457200" cy="20116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800" b="0">
                <a:solidFill>
                  <a:srgbClr val="A6B5C9"/>
                </a:solidFill>
                <a:latin typeface="Aptos"/>
              </a:rPr>
              <a:t>26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18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4297680" cy="27432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000" b="1">
                <a:solidFill>
                  <a:srgbClr val="38BDD6"/>
                </a:solidFill>
                <a:latin typeface="Aptos"/>
              </a:rPr>
              <a:t>CIERRE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621792"/>
            <a:ext cx="10789920" cy="59436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2700" b="1">
                <a:solidFill>
                  <a:srgbClr val="F8FAFC"/>
                </a:solidFill>
                <a:latin typeface="Aptos"/>
              </a:rPr>
              <a:t>Flujo de trabajo recomendado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298448"/>
            <a:ext cx="914400" cy="41148"/>
          </a:xfrm>
          <a:prstGeom prst="rect">
            <a:avLst/>
          </a:prstGeom>
          <a:solidFill>
            <a:srgbClr val="F28F38"/>
          </a:solidFill>
          <a:ln>
            <a:solidFill>
              <a:srgbClr val="F28F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109960" y="347472"/>
            <a:ext cx="457200" cy="22860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1000" b="1">
                <a:solidFill>
                  <a:srgbClr val="A6B5C9"/>
                </a:solidFill>
                <a:latin typeface="Aptos"/>
              </a:rPr>
              <a:t>27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2057400"/>
            <a:ext cx="2148840" cy="2148840"/>
          </a:xfrm>
          <a:prstGeom prst="roundRect">
            <a:avLst>
              <a:gd name="adj" fmla="val 12000"/>
            </a:avLst>
          </a:prstGeom>
          <a:solidFill>
            <a:srgbClr val="182740"/>
          </a:solidFill>
          <a:ln>
            <a:solidFill>
              <a:srgbClr val="2A69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0080" y="2267712"/>
            <a:ext cx="502920" cy="27432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100" b="1">
                <a:solidFill>
                  <a:srgbClr val="F28F38"/>
                </a:solidFill>
                <a:latin typeface="Aptos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788920"/>
            <a:ext cx="1874519" cy="32004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500" b="1">
                <a:solidFill>
                  <a:srgbClr val="F8FAFC"/>
                </a:solidFill>
                <a:latin typeface="Aptos"/>
              </a:rPr>
              <a:t>PLANTEAR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7512" y="3337560"/>
            <a:ext cx="1810512" cy="59436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200" b="0">
                <a:solidFill>
                  <a:srgbClr val="E8EEF6"/>
                </a:solidFill>
                <a:latin typeface="Aptos"/>
              </a:rPr>
              <a:t>EDO + condiciones iniciales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2651760" y="3127248"/>
            <a:ext cx="457200" cy="0"/>
          </a:xfrm>
          <a:prstGeom prst="line">
            <a:avLst/>
          </a:prstGeom>
          <a:ln w="31750">
            <a:solidFill>
              <a:srgbClr val="38BD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2834639" y="2057400"/>
            <a:ext cx="2148840" cy="2148840"/>
          </a:xfrm>
          <a:prstGeom prst="roundRect">
            <a:avLst>
              <a:gd name="adj" fmla="val 12000"/>
            </a:avLst>
          </a:prstGeom>
          <a:solidFill>
            <a:srgbClr val="182740"/>
          </a:solidFill>
          <a:ln>
            <a:solidFill>
              <a:srgbClr val="2A69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971799" y="2267712"/>
            <a:ext cx="502920" cy="27432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100" b="1">
                <a:solidFill>
                  <a:srgbClr val="F28F38"/>
                </a:solidFill>
                <a:latin typeface="Aptos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71799" y="2788920"/>
            <a:ext cx="1874519" cy="32004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500" b="1">
                <a:solidFill>
                  <a:srgbClr val="F8FAFC"/>
                </a:solidFill>
                <a:latin typeface="Aptos"/>
              </a:rPr>
              <a:t>TRANSFORMAR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99232" y="3337560"/>
            <a:ext cx="1810512" cy="59436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200" b="0">
                <a:solidFill>
                  <a:srgbClr val="E8EEF6"/>
                </a:solidFill>
                <a:latin typeface="Aptos"/>
              </a:rPr>
              <a:t>Aplicar Laplace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4983479" y="3127248"/>
            <a:ext cx="457200" cy="0"/>
          </a:xfrm>
          <a:prstGeom prst="line">
            <a:avLst/>
          </a:prstGeom>
          <a:ln w="31750">
            <a:solidFill>
              <a:srgbClr val="38BD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5166359" y="2057400"/>
            <a:ext cx="2148840" cy="2148840"/>
          </a:xfrm>
          <a:prstGeom prst="roundRect">
            <a:avLst>
              <a:gd name="adj" fmla="val 12000"/>
            </a:avLst>
          </a:prstGeom>
          <a:solidFill>
            <a:srgbClr val="182740"/>
          </a:solidFill>
          <a:ln>
            <a:solidFill>
              <a:srgbClr val="2A69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303520" y="2267712"/>
            <a:ext cx="502920" cy="27432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100" b="1">
                <a:solidFill>
                  <a:srgbClr val="F28F38"/>
                </a:solidFill>
                <a:latin typeface="Aptos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03520" y="2788920"/>
            <a:ext cx="1874519" cy="32004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500" b="1">
                <a:solidFill>
                  <a:srgbClr val="F8FAFC"/>
                </a:solidFill>
                <a:latin typeface="Aptos"/>
              </a:rPr>
              <a:t>RESOLVER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30951" y="3337560"/>
            <a:ext cx="1810512" cy="59436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200" b="0">
                <a:solidFill>
                  <a:srgbClr val="E8EEF6"/>
                </a:solidFill>
                <a:latin typeface="Aptos"/>
              </a:rPr>
              <a:t>Despejar Y(s)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7315200" y="3127248"/>
            <a:ext cx="457200" cy="0"/>
          </a:xfrm>
          <a:prstGeom prst="line">
            <a:avLst/>
          </a:prstGeom>
          <a:ln w="31750">
            <a:solidFill>
              <a:srgbClr val="38BD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7498079" y="2057400"/>
            <a:ext cx="2148840" cy="2148840"/>
          </a:xfrm>
          <a:prstGeom prst="roundRect">
            <a:avLst>
              <a:gd name="adj" fmla="val 12000"/>
            </a:avLst>
          </a:prstGeom>
          <a:solidFill>
            <a:srgbClr val="182740"/>
          </a:solidFill>
          <a:ln>
            <a:solidFill>
              <a:srgbClr val="2A69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635240" y="2267712"/>
            <a:ext cx="502920" cy="27432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100" b="1">
                <a:solidFill>
                  <a:srgbClr val="F28F38"/>
                </a:solidFill>
                <a:latin typeface="Aptos"/>
              </a:rPr>
              <a:t>04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35240" y="2788920"/>
            <a:ext cx="1874519" cy="32004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500" b="1">
                <a:solidFill>
                  <a:srgbClr val="F8FAFC"/>
                </a:solidFill>
                <a:latin typeface="Aptos"/>
              </a:rPr>
              <a:t>INVERTIR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62671" y="3337560"/>
            <a:ext cx="1810512" cy="59436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200" b="0">
                <a:solidFill>
                  <a:srgbClr val="E8EEF6"/>
                </a:solidFill>
                <a:latin typeface="Aptos"/>
              </a:rPr>
              <a:t>Obtener y(t)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9646919" y="3127248"/>
            <a:ext cx="457200" cy="0"/>
          </a:xfrm>
          <a:prstGeom prst="line">
            <a:avLst/>
          </a:prstGeom>
          <a:ln w="31750">
            <a:solidFill>
              <a:srgbClr val="38BDD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9829800" y="2057400"/>
            <a:ext cx="2148840" cy="2148840"/>
          </a:xfrm>
          <a:prstGeom prst="roundRect">
            <a:avLst>
              <a:gd name="adj" fmla="val 12000"/>
            </a:avLst>
          </a:prstGeom>
          <a:solidFill>
            <a:srgbClr val="182740"/>
          </a:solidFill>
          <a:ln>
            <a:solidFill>
              <a:srgbClr val="F28F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9966960" y="2267712"/>
            <a:ext cx="502920" cy="27432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sz="1100" b="1">
                <a:solidFill>
                  <a:srgbClr val="38BDD6"/>
                </a:solidFill>
                <a:latin typeface="Aptos"/>
              </a:rPr>
              <a:t>05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966960" y="2788920"/>
            <a:ext cx="1874519" cy="32004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500" b="1">
                <a:solidFill>
                  <a:srgbClr val="F8FAFC"/>
                </a:solidFill>
                <a:latin typeface="Aptos"/>
              </a:rPr>
              <a:t>VALIDAR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994392" y="3337560"/>
            <a:ext cx="1810512" cy="59436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200" b="0">
                <a:solidFill>
                  <a:srgbClr val="E8EEF6"/>
                </a:solidFill>
                <a:latin typeface="Aptos"/>
              </a:rPr>
              <a:t>MATLAB + Simulink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14400" y="4892040"/>
            <a:ext cx="10332720" cy="50292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/>
            <a:r>
              <a:rPr sz="1600" b="1">
                <a:solidFill>
                  <a:srgbClr val="F8FAFC"/>
                </a:solidFill>
                <a:latin typeface="Aptos"/>
              </a:rPr>
              <a:t>Objetivo final: pasar de la ecuación diferencial a una respuesta computacional verificable.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94360" y="6473952"/>
            <a:ext cx="11000232" cy="0"/>
          </a:xfrm>
          <a:prstGeom prst="line">
            <a:avLst/>
          </a:prstGeom>
          <a:ln w="12700">
            <a:solidFill>
              <a:srgbClr val="18274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594360" y="6475602"/>
            <a:ext cx="6400800" cy="289310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l"/>
            <a:r>
              <a:rPr lang="es-AR" sz="1400" b="0" dirty="0">
                <a:solidFill>
                  <a:srgbClr val="A6B5C9"/>
                </a:solidFill>
                <a:latin typeface="Aptos"/>
              </a:rPr>
              <a:t>Unidad 7 · Transformada de Laplace · MATLAB / </a:t>
            </a:r>
            <a:r>
              <a:rPr lang="es-AR" sz="1400" b="0" dirty="0" err="1">
                <a:solidFill>
                  <a:srgbClr val="A6B5C9"/>
                </a:solidFill>
                <a:latin typeface="Aptos"/>
              </a:rPr>
              <a:t>Simulink</a:t>
            </a:r>
            <a:endParaRPr sz="800" b="0" dirty="0">
              <a:solidFill>
                <a:srgbClr val="A6B5C9"/>
              </a:solidFill>
              <a:latin typeface="Aptos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1109960" y="6510528"/>
            <a:ext cx="457200" cy="20116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r"/>
            <a:r>
              <a:rPr sz="800" b="0">
                <a:solidFill>
                  <a:srgbClr val="A6B5C9"/>
                </a:solidFill>
                <a:latin typeface="Aptos"/>
              </a:rPr>
              <a:t>27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1705</Words>
  <Application>Microsoft Office PowerPoint</Application>
  <PresentationFormat>Panorámica</PresentationFormat>
  <Paragraphs>345</Paragraphs>
  <Slides>25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31" baseType="lpstr">
      <vt:lpstr>Aptos</vt:lpstr>
      <vt:lpstr>Arial</vt:lpstr>
      <vt:lpstr>Calibri</vt:lpstr>
      <vt:lpstr>Cambria Math</vt:lpstr>
      <vt:lpstr>Consolas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subject/>
  <dc:creator>Usuario</dc:creator>
  <cp:keywords/>
  <dc:description>generated using python-pptx</dc:description>
  <cp:lastModifiedBy>Usuario</cp:lastModifiedBy>
  <cp:revision>7</cp:revision>
  <dcterms:created xsi:type="dcterms:W3CDTF">2013-01-27T09:14:16Z</dcterms:created>
  <dcterms:modified xsi:type="dcterms:W3CDTF">2026-09-08T19:08:42Z</dcterms:modified>
  <cp:category/>
</cp:coreProperties>
</file>