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6" d="100"/>
          <a:sy n="56" d="100"/>
        </p:scale>
        <p:origin x="106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502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3747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21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3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050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19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0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874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087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6984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724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941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013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521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908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903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223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DEDCD2-8A7C-4034-A8A0-94C50423A888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D3FDA04-F214-4155-BE26-F6D991721A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864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LEGISLACION</a:t>
            </a:r>
            <a:br>
              <a:rPr lang="es-ES" dirty="0" smtClean="0"/>
            </a:br>
            <a:r>
              <a:rPr lang="es-ES" dirty="0" smtClean="0"/>
              <a:t>Ing. En Computación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Unidad 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7240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DERECHO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s-ES" dirty="0" smtClean="0"/>
              <a:t>Como Facultad</a:t>
            </a:r>
          </a:p>
          <a:p>
            <a:pPr marL="457200" indent="-457200">
              <a:buFont typeface="+mj-lt"/>
              <a:buAutoNum type="arabicParenR"/>
            </a:pPr>
            <a:r>
              <a:rPr lang="es-ES" dirty="0" smtClean="0"/>
              <a:t>Como Estructura Jurídica General</a:t>
            </a:r>
          </a:p>
          <a:p>
            <a:pPr marL="457200" indent="-457200">
              <a:buFont typeface="+mj-lt"/>
              <a:buAutoNum type="arabicParenR"/>
            </a:pPr>
            <a:r>
              <a:rPr lang="es-ES" dirty="0" smtClean="0"/>
              <a:t>Como Conjunto de Derechos y Obligaciones</a:t>
            </a:r>
          </a:p>
          <a:p>
            <a:pPr marL="457200" indent="-457200">
              <a:buFont typeface="+mj-lt"/>
              <a:buAutoNum type="arabicParenR"/>
            </a:pPr>
            <a:r>
              <a:rPr lang="es-ES" dirty="0" smtClean="0"/>
              <a:t>Como Normas, su análisis, aplicación e interpretaciones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	1.- Objetivo: Regla Social Obligatoria</a:t>
            </a:r>
          </a:p>
          <a:p>
            <a:pPr marL="0" indent="0">
              <a:buNone/>
            </a:pPr>
            <a:r>
              <a:rPr lang="es-ES" dirty="0"/>
              <a:t>	</a:t>
            </a:r>
            <a:r>
              <a:rPr lang="es-ES" dirty="0" smtClean="0"/>
              <a:t>		2.- Subjetivo: Facultad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5771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LEY</a:t>
            </a:r>
            <a:endParaRPr lang="es-E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0" y="2556932"/>
            <a:ext cx="10176163" cy="33189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b="1" dirty="0" smtClean="0"/>
              <a:t>1.-</a:t>
            </a:r>
            <a:r>
              <a:rPr lang="es-ES" dirty="0" smtClean="0"/>
              <a:t> Regla </a:t>
            </a:r>
            <a:r>
              <a:rPr lang="es-ES" dirty="0"/>
              <a:t>social obligatoria emanada de autoridad competente.</a:t>
            </a:r>
          </a:p>
          <a:p>
            <a:pPr marL="0" indent="0">
              <a:buNone/>
            </a:pPr>
            <a:r>
              <a:rPr lang="es-ES" dirty="0" smtClean="0"/>
              <a:t>		 a.- Requisitos: Sanción</a:t>
            </a:r>
            <a:r>
              <a:rPr lang="es-ES" dirty="0"/>
              <a:t>, Promulgación, Publicación.</a:t>
            </a:r>
          </a:p>
          <a:p>
            <a:pPr marL="0" indent="0">
              <a:buNone/>
            </a:pPr>
            <a:r>
              <a:rPr lang="es-ES" dirty="0" smtClean="0"/>
              <a:t>			 </a:t>
            </a:r>
            <a:r>
              <a:rPr lang="es-ES" b="1" i="1" dirty="0" smtClean="0"/>
              <a:t>“Renuncia </a:t>
            </a:r>
            <a:r>
              <a:rPr lang="es-ES" b="1" i="1" dirty="0"/>
              <a:t>general de las leyes no produce efecto </a:t>
            </a:r>
            <a:r>
              <a:rPr lang="es-ES" b="1" i="1" dirty="0" smtClean="0"/>
              <a:t>alguno”</a:t>
            </a:r>
            <a:endParaRPr lang="es-ES" b="1" i="1" dirty="0"/>
          </a:p>
          <a:p>
            <a:pPr marL="0" indent="0">
              <a:buNone/>
            </a:pPr>
            <a:r>
              <a:rPr lang="es-ES" dirty="0" smtClean="0"/>
              <a:t> </a:t>
            </a:r>
            <a:r>
              <a:rPr lang="es-ES" b="1" dirty="0" smtClean="0"/>
              <a:t>2.-</a:t>
            </a:r>
            <a:r>
              <a:rPr lang="es-ES" dirty="0" smtClean="0"/>
              <a:t> Es </a:t>
            </a:r>
            <a:r>
              <a:rPr lang="es-ES" dirty="0"/>
              <a:t>un conjunto de normas que guardan cierto sistema y </a:t>
            </a:r>
            <a:r>
              <a:rPr lang="es-ES" dirty="0" smtClean="0"/>
              <a:t>ordenan una </a:t>
            </a:r>
            <a:r>
              <a:rPr lang="es-ES" dirty="0"/>
              <a:t>materia, un área o </a:t>
            </a:r>
            <a:r>
              <a:rPr lang="es-ES" dirty="0" smtClean="0"/>
              <a:t>  	conjunto </a:t>
            </a:r>
            <a:r>
              <a:rPr lang="es-ES" dirty="0"/>
              <a:t>de situaciones determinadas a </a:t>
            </a:r>
            <a:r>
              <a:rPr lang="es-ES" dirty="0" smtClean="0"/>
              <a:t>la luz </a:t>
            </a:r>
            <a:r>
              <a:rPr lang="es-ES" dirty="0"/>
              <a:t>de la evolución del derecho actual.</a:t>
            </a:r>
          </a:p>
          <a:p>
            <a:pPr marL="0" indent="0" algn="ctr">
              <a:buNone/>
            </a:pPr>
            <a:r>
              <a:rPr lang="es-ES" dirty="0" smtClean="0"/>
              <a:t>	</a:t>
            </a:r>
            <a:endParaRPr lang="es-ES" dirty="0" smtClean="0"/>
          </a:p>
          <a:p>
            <a:pPr marL="0" indent="0" algn="ctr">
              <a:buNone/>
            </a:pPr>
            <a:r>
              <a:rPr lang="es-ES" dirty="0" smtClean="0"/>
              <a:t>	</a:t>
            </a:r>
            <a:r>
              <a:rPr lang="es-ES" b="1" i="1" dirty="0" smtClean="0"/>
              <a:t>“Excepcionalmente </a:t>
            </a:r>
            <a:r>
              <a:rPr lang="es-ES" b="1" i="1" dirty="0"/>
              <a:t>puede estar dirigida a una persona o </a:t>
            </a:r>
            <a:r>
              <a:rPr lang="es-ES" b="1" i="1" dirty="0" smtClean="0"/>
              <a:t>hecho determinado</a:t>
            </a:r>
            <a:r>
              <a:rPr lang="es-ES" b="1" i="1" dirty="0"/>
              <a:t>: Ej. Expropiación, Agradecimientos, etc</a:t>
            </a:r>
            <a:r>
              <a:rPr lang="es-ES" b="1" i="1" dirty="0" smtClean="0"/>
              <a:t>.”</a:t>
            </a:r>
            <a:endParaRPr lang="es-ES" b="1" i="1" dirty="0"/>
          </a:p>
        </p:txBody>
      </p:sp>
    </p:spTree>
    <p:extLst>
      <p:ext uri="{BB962C8B-B14F-4D97-AF65-F5344CB8AC3E}">
        <p14:creationId xmlns:p14="http://schemas.microsoft.com/office/powerpoint/2010/main" val="291621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DERECHO: Tipos</a:t>
            </a:r>
            <a:endParaRPr lang="es-E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sz="2900" b="1" dirty="0" smtClean="0">
                <a:solidFill>
                  <a:srgbClr val="FF0000"/>
                </a:solidFill>
              </a:rPr>
              <a:t>Derecho Interno</a:t>
            </a:r>
            <a:r>
              <a:rPr lang="es-ES" dirty="0" smtClean="0"/>
              <a:t>	</a:t>
            </a:r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	a.- </a:t>
            </a:r>
            <a:r>
              <a:rPr lang="es-ES" dirty="0" smtClean="0">
                <a:solidFill>
                  <a:srgbClr val="00B0F0"/>
                </a:solidFill>
              </a:rPr>
              <a:t>Publico</a:t>
            </a:r>
          </a:p>
          <a:p>
            <a:pPr lvl="2"/>
            <a:r>
              <a:rPr lang="es-ES" dirty="0" smtClean="0"/>
              <a:t>Dcho. Penal</a:t>
            </a:r>
          </a:p>
          <a:p>
            <a:pPr lvl="2"/>
            <a:r>
              <a:rPr lang="es-ES" dirty="0" smtClean="0"/>
              <a:t>Dcho. Administrativo</a:t>
            </a:r>
          </a:p>
          <a:p>
            <a:pPr lvl="2"/>
            <a:r>
              <a:rPr lang="es-ES" dirty="0" smtClean="0"/>
              <a:t>Dcho. Constitucional y Tratados Internacionales </a:t>
            </a:r>
          </a:p>
          <a:p>
            <a:pPr marL="457200" lvl="1" indent="0">
              <a:buNone/>
            </a:pPr>
            <a:r>
              <a:rPr lang="es-ES" sz="2400" dirty="0" smtClean="0"/>
              <a:t>b.- </a:t>
            </a:r>
            <a:r>
              <a:rPr lang="es-ES" sz="2400" dirty="0" smtClean="0">
                <a:solidFill>
                  <a:srgbClr val="00B0F0"/>
                </a:solidFill>
              </a:rPr>
              <a:t>Privado</a:t>
            </a:r>
          </a:p>
          <a:p>
            <a:pPr marL="457200" lvl="1" indent="0">
              <a:buNone/>
            </a:pPr>
            <a:r>
              <a:rPr lang="es-ES" sz="2400" dirty="0"/>
              <a:t>	</a:t>
            </a:r>
            <a:r>
              <a:rPr lang="es-ES" sz="2400" dirty="0" smtClean="0"/>
              <a:t>	</a:t>
            </a:r>
            <a:r>
              <a:rPr lang="es-ES" sz="1900" dirty="0" err="1" smtClean="0"/>
              <a:t>Dcho</a:t>
            </a:r>
            <a:r>
              <a:rPr lang="es-ES" sz="1900" dirty="0" smtClean="0"/>
              <a:t> Civil</a:t>
            </a:r>
          </a:p>
          <a:p>
            <a:pPr lvl="2"/>
            <a:r>
              <a:rPr lang="es-ES" sz="1900" dirty="0" smtClean="0"/>
              <a:t>	Dcho. Comercial</a:t>
            </a:r>
          </a:p>
          <a:p>
            <a:pPr lvl="2"/>
            <a:r>
              <a:rPr lang="es-ES" sz="1900" dirty="0"/>
              <a:t>	</a:t>
            </a:r>
            <a:r>
              <a:rPr lang="es-ES" sz="1900" dirty="0" smtClean="0"/>
              <a:t>Dcho. Laboral</a:t>
            </a:r>
            <a:endParaRPr lang="es-ES" sz="190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sz="2900" b="1" dirty="0" smtClean="0">
                <a:solidFill>
                  <a:srgbClr val="FF0000"/>
                </a:solidFill>
              </a:rPr>
              <a:t>Derecho Internacional</a:t>
            </a:r>
          </a:p>
          <a:p>
            <a:endParaRPr lang="es-ES" sz="2600" dirty="0">
              <a:solidFill>
                <a:srgbClr val="00B0F0"/>
              </a:solidFill>
            </a:endParaRPr>
          </a:p>
          <a:p>
            <a:pPr lvl="2"/>
            <a:r>
              <a:rPr lang="es-ES" sz="2600" dirty="0" smtClean="0">
                <a:solidFill>
                  <a:srgbClr val="00B0F0"/>
                </a:solidFill>
              </a:rPr>
              <a:t>a.- Publico </a:t>
            </a:r>
          </a:p>
          <a:p>
            <a:pPr lvl="2"/>
            <a:r>
              <a:rPr lang="es-ES" sz="2600" dirty="0" smtClean="0">
                <a:solidFill>
                  <a:srgbClr val="00B0F0"/>
                </a:solidFill>
              </a:rPr>
              <a:t>B.- Privado</a:t>
            </a:r>
            <a:endParaRPr lang="es-ES" sz="2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252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DERECHO: Fuentes</a:t>
            </a:r>
            <a:endParaRPr lang="es-ES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Ley</a:t>
            </a:r>
          </a:p>
          <a:p>
            <a:r>
              <a:rPr lang="es-ES" dirty="0" smtClean="0"/>
              <a:t>Los Usos, las Practicas y la Costumbre</a:t>
            </a:r>
          </a:p>
          <a:p>
            <a:r>
              <a:rPr lang="es-ES" dirty="0" smtClean="0"/>
              <a:t>Jurisprudencia</a:t>
            </a:r>
          </a:p>
          <a:p>
            <a:r>
              <a:rPr lang="es-ES" dirty="0" smtClean="0"/>
              <a:t>Doctrina </a:t>
            </a:r>
          </a:p>
          <a:p>
            <a:r>
              <a:rPr lang="es-ES" dirty="0" smtClean="0"/>
              <a:t>Principios Generales del Derecho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4323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u="sng" dirty="0" smtClean="0"/>
              <a:t>Interpretación y Resolución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2200" b="1" i="1" dirty="0">
                <a:solidFill>
                  <a:srgbClr val="FF0000"/>
                </a:solidFill>
              </a:rPr>
              <a:t>El juez debe resolver los asuntos que sean sometidos a su jurisdicción mediante una decisión razonablemente fundada</a:t>
            </a:r>
            <a:r>
              <a:rPr lang="es-ES" sz="2200" b="1" i="1" dirty="0" smtClean="0">
                <a:solidFill>
                  <a:srgbClr val="FF0000"/>
                </a:solidFill>
              </a:rPr>
              <a:t> </a:t>
            </a:r>
            <a:endParaRPr lang="es-ES" sz="2200" b="1" i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s-ES" sz="3400" b="1" dirty="0" smtClean="0">
                <a:solidFill>
                  <a:srgbClr val="FF0000"/>
                </a:solidFill>
              </a:rPr>
              <a:t>1.- Interpretación</a:t>
            </a:r>
          </a:p>
          <a:p>
            <a:r>
              <a:rPr lang="es-ES" sz="3400" dirty="0">
                <a:solidFill>
                  <a:srgbClr val="00B0F0"/>
                </a:solidFill>
              </a:rPr>
              <a:t>La ley debe ser </a:t>
            </a:r>
            <a:r>
              <a:rPr lang="es-ES" sz="3400" dirty="0" smtClean="0">
                <a:solidFill>
                  <a:srgbClr val="00B0F0"/>
                </a:solidFill>
              </a:rPr>
              <a:t>interpretada teniendo </a:t>
            </a:r>
            <a:r>
              <a:rPr lang="es-ES" sz="3400" dirty="0">
                <a:solidFill>
                  <a:srgbClr val="00B0F0"/>
                </a:solidFill>
              </a:rPr>
              <a:t>en </a:t>
            </a:r>
            <a:r>
              <a:rPr lang="es-ES" sz="3400" dirty="0" smtClean="0">
                <a:solidFill>
                  <a:srgbClr val="00B0F0"/>
                </a:solidFill>
              </a:rPr>
              <a:t>cuenta: </a:t>
            </a:r>
          </a:p>
          <a:p>
            <a:pPr lvl="1" algn="just"/>
            <a:r>
              <a:rPr lang="es-ES" sz="3800" dirty="0" smtClean="0"/>
              <a:t> </a:t>
            </a:r>
            <a:r>
              <a:rPr lang="es-ES" sz="3800" b="1" dirty="0"/>
              <a:t>sus palabras</a:t>
            </a:r>
            <a:r>
              <a:rPr lang="es-ES" sz="3800" dirty="0"/>
              <a:t>,</a:t>
            </a:r>
          </a:p>
          <a:p>
            <a:pPr lvl="1" algn="just"/>
            <a:r>
              <a:rPr lang="es-ES" sz="3800" b="1" dirty="0"/>
              <a:t>sus finalidades</a:t>
            </a:r>
            <a:r>
              <a:rPr lang="es-ES" sz="3800" dirty="0"/>
              <a:t>, </a:t>
            </a:r>
            <a:endParaRPr lang="es-ES" sz="3800" dirty="0" smtClean="0"/>
          </a:p>
          <a:p>
            <a:pPr lvl="1" algn="just"/>
            <a:r>
              <a:rPr lang="es-ES" sz="3800" dirty="0" smtClean="0"/>
              <a:t>las </a:t>
            </a:r>
            <a:r>
              <a:rPr lang="es-ES" sz="3800" b="1" dirty="0" smtClean="0"/>
              <a:t>leyes análogas</a:t>
            </a:r>
            <a:r>
              <a:rPr lang="es-ES" sz="3800" dirty="0"/>
              <a:t>, </a:t>
            </a:r>
            <a:endParaRPr lang="es-ES" sz="3800" dirty="0" smtClean="0"/>
          </a:p>
          <a:p>
            <a:pPr lvl="1" algn="just"/>
            <a:r>
              <a:rPr lang="es-ES" sz="3800" dirty="0" smtClean="0"/>
              <a:t>las </a:t>
            </a:r>
            <a:r>
              <a:rPr lang="es-ES" sz="3800" dirty="0"/>
              <a:t>disposiciones </a:t>
            </a:r>
            <a:r>
              <a:rPr lang="es-ES" sz="3800" dirty="0" smtClean="0"/>
              <a:t>que surgen </a:t>
            </a:r>
            <a:r>
              <a:rPr lang="es-ES" sz="3800" dirty="0"/>
              <a:t>de los </a:t>
            </a:r>
            <a:r>
              <a:rPr lang="es-ES" sz="3800" b="1" dirty="0"/>
              <a:t>tratados </a:t>
            </a:r>
            <a:r>
              <a:rPr lang="es-ES" sz="3800" b="1" dirty="0" smtClean="0"/>
              <a:t>sobre derechos </a:t>
            </a:r>
            <a:r>
              <a:rPr lang="es-ES" sz="3800" b="1" dirty="0"/>
              <a:t>humanos, </a:t>
            </a:r>
            <a:r>
              <a:rPr lang="es-ES" sz="3800" b="1" dirty="0" smtClean="0"/>
              <a:t>los principios y </a:t>
            </a:r>
            <a:r>
              <a:rPr lang="es-ES" sz="3800" b="1" dirty="0"/>
              <a:t>los valores jurídicos</a:t>
            </a:r>
            <a:r>
              <a:rPr lang="es-ES" sz="3800" dirty="0"/>
              <a:t>, de </a:t>
            </a:r>
            <a:r>
              <a:rPr lang="es-ES" sz="3800" dirty="0" smtClean="0"/>
              <a:t>modo coherente </a:t>
            </a:r>
            <a:r>
              <a:rPr lang="es-ES" sz="3800" dirty="0"/>
              <a:t>con todo </a:t>
            </a:r>
            <a:r>
              <a:rPr lang="es-ES" sz="3800" dirty="0" smtClean="0"/>
              <a:t>el ordenamiento						</a:t>
            </a:r>
            <a:endParaRPr lang="es-ES" sz="380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81343" y="2560320"/>
            <a:ext cx="5234801" cy="3310128"/>
          </a:xfrm>
        </p:spPr>
        <p:txBody>
          <a:bodyPr>
            <a:normAutofit fontScale="47500" lnSpcReduction="20000"/>
          </a:bodyPr>
          <a:lstStyle/>
          <a:p>
            <a:r>
              <a:rPr lang="es-ES" sz="3800" b="1" dirty="0" smtClean="0">
                <a:solidFill>
                  <a:srgbClr val="FF0000"/>
                </a:solidFill>
              </a:rPr>
              <a:t>2.- </a:t>
            </a:r>
            <a:r>
              <a:rPr lang="es-ES" sz="3800" b="1" dirty="0" err="1" smtClean="0">
                <a:solidFill>
                  <a:srgbClr val="FF0000"/>
                </a:solidFill>
              </a:rPr>
              <a:t>Resolucion</a:t>
            </a:r>
            <a:endParaRPr lang="es-ES" sz="3800" b="1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s-ES" sz="3800" dirty="0" smtClean="0"/>
              <a:t>1.- según </a:t>
            </a:r>
            <a:r>
              <a:rPr lang="es-ES" sz="3800" b="1" dirty="0"/>
              <a:t>las leyes </a:t>
            </a:r>
            <a:r>
              <a:rPr lang="es-ES" sz="3800" dirty="0"/>
              <a:t>, conforme </a:t>
            </a:r>
            <a:r>
              <a:rPr lang="es-ES" sz="3800" dirty="0" smtClean="0"/>
              <a:t>la </a:t>
            </a:r>
            <a:r>
              <a:rPr lang="es-ES" sz="3800" b="1" dirty="0" smtClean="0"/>
              <a:t>Constitución </a:t>
            </a:r>
            <a:r>
              <a:rPr lang="es-ES" sz="3800" b="1" dirty="0"/>
              <a:t>Nacional </a:t>
            </a:r>
            <a:r>
              <a:rPr lang="es-ES" sz="3800" dirty="0"/>
              <a:t>y </a:t>
            </a:r>
            <a:r>
              <a:rPr lang="es-ES" sz="3800" dirty="0" smtClean="0"/>
              <a:t>los </a:t>
            </a:r>
            <a:r>
              <a:rPr lang="es-ES" sz="3800" b="1" dirty="0" smtClean="0"/>
              <a:t>tratados </a:t>
            </a:r>
            <a:r>
              <a:rPr lang="es-ES" sz="3800" b="1" dirty="0"/>
              <a:t>de derechos </a:t>
            </a:r>
            <a:r>
              <a:rPr lang="es-ES" sz="3800" b="1" dirty="0" smtClean="0"/>
              <a:t>humanos </a:t>
            </a:r>
            <a:r>
              <a:rPr lang="es-ES" sz="3800" dirty="0" smtClean="0"/>
              <a:t>en </a:t>
            </a:r>
            <a:r>
              <a:rPr lang="es-ES" sz="3800" dirty="0"/>
              <a:t>los que la República sea parte.</a:t>
            </a:r>
          </a:p>
          <a:p>
            <a:pPr marL="0" indent="0">
              <a:buNone/>
            </a:pPr>
            <a:r>
              <a:rPr lang="es-ES" sz="3800" dirty="0" smtClean="0"/>
              <a:t>	2.- la </a:t>
            </a:r>
            <a:r>
              <a:rPr lang="es-ES" sz="3800" b="1" dirty="0"/>
              <a:t>finalidad de la </a:t>
            </a:r>
            <a:r>
              <a:rPr lang="es-ES" sz="3800" b="1" dirty="0" smtClean="0"/>
              <a:t>norma</a:t>
            </a:r>
          </a:p>
          <a:p>
            <a:pPr marL="0" indent="0">
              <a:buNone/>
            </a:pPr>
            <a:r>
              <a:rPr lang="es-ES" sz="3800" b="1" dirty="0"/>
              <a:t>	</a:t>
            </a:r>
            <a:r>
              <a:rPr lang="es-ES" sz="3800" dirty="0" smtClean="0"/>
              <a:t>3.-</a:t>
            </a:r>
            <a:r>
              <a:rPr lang="es-ES" sz="3800" b="1" dirty="0" smtClean="0"/>
              <a:t> Jurisprudencia </a:t>
            </a:r>
            <a:r>
              <a:rPr lang="es-ES" sz="3800" b="1" dirty="0"/>
              <a:t>y doctrina</a:t>
            </a:r>
          </a:p>
          <a:p>
            <a:pPr marL="457200" lvl="1" indent="0" algn="just">
              <a:buNone/>
            </a:pPr>
            <a:r>
              <a:rPr lang="es-ES" sz="3800" dirty="0" smtClean="0"/>
              <a:t>4.- Los </a:t>
            </a:r>
            <a:r>
              <a:rPr lang="es-ES" sz="3800" b="1" dirty="0"/>
              <a:t>usos, prácticas y </a:t>
            </a:r>
            <a:r>
              <a:rPr lang="es-ES" sz="3800" b="1" dirty="0" smtClean="0"/>
              <a:t>costumbres son </a:t>
            </a:r>
            <a:r>
              <a:rPr lang="es-ES" sz="3800" b="1" dirty="0"/>
              <a:t>vinculantes </a:t>
            </a:r>
            <a:r>
              <a:rPr lang="es-ES" sz="3800" dirty="0"/>
              <a:t>cuando las </a:t>
            </a:r>
            <a:r>
              <a:rPr lang="es-ES" sz="3800" dirty="0" smtClean="0"/>
              <a:t>leyes o </a:t>
            </a:r>
            <a:r>
              <a:rPr lang="es-ES" sz="3800" dirty="0"/>
              <a:t>los </a:t>
            </a:r>
            <a:r>
              <a:rPr lang="es-ES" sz="3800" dirty="0" smtClean="0"/>
              <a:t>  interesados </a:t>
            </a:r>
            <a:r>
              <a:rPr lang="es-ES" sz="3800" dirty="0"/>
              <a:t>se refieren </a:t>
            </a:r>
            <a:r>
              <a:rPr lang="es-ES" sz="3800" dirty="0" smtClean="0"/>
              <a:t>a ellos </a:t>
            </a:r>
            <a:r>
              <a:rPr lang="es-ES" sz="3800" dirty="0"/>
              <a:t>o en </a:t>
            </a:r>
            <a:r>
              <a:rPr lang="es-ES" sz="3800" b="1" dirty="0"/>
              <a:t>situaciones no </a:t>
            </a:r>
            <a:r>
              <a:rPr lang="es-ES" sz="3800" b="1" dirty="0" smtClean="0"/>
              <a:t>regladas </a:t>
            </a:r>
            <a:r>
              <a:rPr lang="es-ES" sz="3800" dirty="0" smtClean="0"/>
              <a:t>legalmente</a:t>
            </a:r>
            <a:r>
              <a:rPr lang="es-ES" sz="3800" dirty="0"/>
              <a:t>, siempre </a:t>
            </a:r>
            <a:r>
              <a:rPr lang="es-ES" sz="3800" b="1" dirty="0"/>
              <a:t>que no </a:t>
            </a:r>
            <a:r>
              <a:rPr lang="es-ES" sz="3800" b="1" dirty="0" smtClean="0"/>
              <a:t>sean contrarios </a:t>
            </a:r>
            <a:r>
              <a:rPr lang="es-ES" sz="3800" b="1" dirty="0"/>
              <a:t>a derecho</a:t>
            </a:r>
            <a:endParaRPr lang="es-ES" sz="3800" dirty="0"/>
          </a:p>
        </p:txBody>
      </p:sp>
    </p:spTree>
    <p:extLst>
      <p:ext uri="{BB962C8B-B14F-4D97-AF65-F5344CB8AC3E}">
        <p14:creationId xmlns:p14="http://schemas.microsoft.com/office/powerpoint/2010/main" val="1265501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Características Generales de la </a:t>
            </a:r>
            <a:br>
              <a:rPr lang="es-ES" dirty="0" smtClean="0"/>
            </a:br>
            <a:r>
              <a:rPr lang="es-ES" dirty="0" smtClean="0"/>
              <a:t>Ley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295400" y="2556932"/>
            <a:ext cx="10074563" cy="3318936"/>
          </a:xfrm>
        </p:spPr>
        <p:txBody>
          <a:bodyPr>
            <a:normAutofit fontScale="92500"/>
          </a:bodyPr>
          <a:lstStyle/>
          <a:p>
            <a:r>
              <a:rPr lang="es-ES" dirty="0"/>
              <a:t>Obligatoriedad de la ley</a:t>
            </a:r>
          </a:p>
          <a:p>
            <a:r>
              <a:rPr lang="es-ES" dirty="0" smtClean="0"/>
              <a:t> </a:t>
            </a:r>
            <a:r>
              <a:rPr lang="es-ES" dirty="0"/>
              <a:t>Vigencia de la ley</a:t>
            </a:r>
          </a:p>
          <a:p>
            <a:r>
              <a:rPr lang="es-ES" dirty="0" smtClean="0"/>
              <a:t> </a:t>
            </a:r>
            <a:r>
              <a:rPr lang="es-ES" dirty="0"/>
              <a:t>Principio de inexcusabilidad sobre el conocimiento de la ley</a:t>
            </a:r>
          </a:p>
          <a:p>
            <a:r>
              <a:rPr lang="es-ES" dirty="0" smtClean="0"/>
              <a:t> </a:t>
            </a:r>
            <a:r>
              <a:rPr lang="es-ES" dirty="0"/>
              <a:t>Principio de buena fe en el ejercicio de la ley ABUSO </a:t>
            </a:r>
            <a:r>
              <a:rPr lang="es-ES" dirty="0" smtClean="0"/>
              <a:t>DEL DERECHO</a:t>
            </a:r>
            <a:endParaRPr lang="es-ES" dirty="0"/>
          </a:p>
          <a:p>
            <a:r>
              <a:rPr lang="es-ES" dirty="0" smtClean="0"/>
              <a:t> </a:t>
            </a:r>
            <a:r>
              <a:rPr lang="es-ES" dirty="0"/>
              <a:t>No se puede renunciar en general a las leyes, si en forma particular si </a:t>
            </a:r>
            <a:r>
              <a:rPr lang="es-ES" dirty="0" smtClean="0"/>
              <a:t>la ley </a:t>
            </a:r>
            <a:r>
              <a:rPr lang="es-ES" dirty="0"/>
              <a:t>lo permite.</a:t>
            </a:r>
          </a:p>
          <a:p>
            <a:r>
              <a:rPr lang="es-ES" dirty="0" smtClean="0"/>
              <a:t> </a:t>
            </a:r>
            <a:r>
              <a:rPr lang="es-ES" dirty="0"/>
              <a:t>Las leyes prevén dos clases de derechos para las personas: </a:t>
            </a:r>
            <a:r>
              <a:rPr lang="es-ES" dirty="0" smtClean="0"/>
              <a:t>individuales y </a:t>
            </a:r>
            <a:r>
              <a:rPr lang="es-ES" dirty="0"/>
              <a:t>de incidencia colectiva</a:t>
            </a:r>
          </a:p>
        </p:txBody>
      </p:sp>
    </p:spTree>
    <p:extLst>
      <p:ext uri="{BB962C8B-B14F-4D97-AF65-F5344CB8AC3E}">
        <p14:creationId xmlns:p14="http://schemas.microsoft.com/office/powerpoint/2010/main" val="700336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PERSONAS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1.- FISICA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dirty="0">
                <a:solidFill>
                  <a:srgbClr val="00B0F0"/>
                </a:solidFill>
              </a:rPr>
              <a:t>La persona humana existe desde </a:t>
            </a:r>
            <a:r>
              <a:rPr lang="es-ES" dirty="0" smtClean="0">
                <a:solidFill>
                  <a:srgbClr val="00B0F0"/>
                </a:solidFill>
              </a:rPr>
              <a:t>el momento </a:t>
            </a:r>
            <a:r>
              <a:rPr lang="es-ES" dirty="0">
                <a:solidFill>
                  <a:srgbClr val="00B0F0"/>
                </a:solidFill>
              </a:rPr>
              <a:t>de la concepción</a:t>
            </a:r>
          </a:p>
          <a:p>
            <a:pPr lvl="1"/>
            <a:r>
              <a:rPr lang="es-ES" dirty="0" smtClean="0"/>
              <a:t>Época </a:t>
            </a:r>
            <a:r>
              <a:rPr lang="es-ES" dirty="0"/>
              <a:t>de la concepción : lapso </a:t>
            </a:r>
            <a:r>
              <a:rPr lang="es-ES" dirty="0" smtClean="0"/>
              <a:t>entre el </a:t>
            </a:r>
            <a:r>
              <a:rPr lang="es-ES" dirty="0"/>
              <a:t>máximo y el mínimo del embarazo</a:t>
            </a:r>
          </a:p>
          <a:p>
            <a:pPr marL="0" indent="0">
              <a:buNone/>
            </a:pPr>
            <a:r>
              <a:rPr lang="es-ES" dirty="0" smtClean="0"/>
              <a:t>		(300-180</a:t>
            </a:r>
            <a:r>
              <a:rPr lang="es-ES" dirty="0"/>
              <a:t>)</a:t>
            </a:r>
          </a:p>
          <a:p>
            <a:pPr lvl="1"/>
            <a:r>
              <a:rPr lang="es-ES" dirty="0" smtClean="0"/>
              <a:t> </a:t>
            </a:r>
            <a:r>
              <a:rPr lang="es-ES" dirty="0"/>
              <a:t>Los derechos del concebido o </a:t>
            </a:r>
            <a:r>
              <a:rPr lang="es-ES" dirty="0" smtClean="0"/>
              <a:t>implantado en </a:t>
            </a:r>
            <a:r>
              <a:rPr lang="es-ES" dirty="0"/>
              <a:t>la mujer </a:t>
            </a:r>
            <a:r>
              <a:rPr lang="es-ES" dirty="0" smtClean="0"/>
              <a:t>quedan irrevocablemente adquiridos </a:t>
            </a:r>
            <a:r>
              <a:rPr lang="es-ES" dirty="0"/>
              <a:t>si nace con vida (siempre </a:t>
            </a:r>
            <a:r>
              <a:rPr lang="es-ES" dirty="0" smtClean="0"/>
              <a:t>se presume</a:t>
            </a:r>
            <a:r>
              <a:rPr lang="es-ES" dirty="0"/>
              <a:t>)</a:t>
            </a:r>
          </a:p>
          <a:p>
            <a:pPr lvl="1"/>
            <a:r>
              <a:rPr lang="es-ES" dirty="0" smtClean="0"/>
              <a:t> </a:t>
            </a:r>
            <a:r>
              <a:rPr lang="es-ES" dirty="0"/>
              <a:t>Si no nace con vida, se considera que </a:t>
            </a:r>
            <a:r>
              <a:rPr lang="es-ES" dirty="0" smtClean="0"/>
              <a:t>la persona </a:t>
            </a:r>
            <a:r>
              <a:rPr lang="es-ES" dirty="0"/>
              <a:t>nunca existió.</a:t>
            </a:r>
          </a:p>
          <a:p>
            <a:pPr lvl="1"/>
            <a:r>
              <a:rPr lang="es-ES" b="1" dirty="0" smtClean="0"/>
              <a:t> </a:t>
            </a:r>
            <a:r>
              <a:rPr lang="es-ES" dirty="0">
                <a:solidFill>
                  <a:srgbClr val="FF0000"/>
                </a:solidFill>
              </a:rPr>
              <a:t>FIN de la persona humana </a:t>
            </a:r>
            <a:r>
              <a:rPr lang="es-ES" dirty="0" smtClean="0"/>
              <a:t>fallecimiento</a:t>
            </a:r>
            <a:endParaRPr lang="es-ES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2. JURIDICAS</a:t>
            </a:r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s-ES" sz="2600" b="1" i="1" dirty="0"/>
              <a:t>Son personas jurídicas todos </a:t>
            </a:r>
            <a:r>
              <a:rPr lang="es-ES" sz="2600" b="1" i="1" dirty="0" smtClean="0"/>
              <a:t>los entes </a:t>
            </a:r>
            <a:r>
              <a:rPr lang="es-ES" sz="2600" b="1" i="1" dirty="0"/>
              <a:t>a los cuales el </a:t>
            </a:r>
            <a:r>
              <a:rPr lang="es-ES" sz="2600" b="1" i="1" dirty="0" smtClean="0"/>
              <a:t>ordenamiento jurídico </a:t>
            </a:r>
            <a:r>
              <a:rPr lang="es-ES" sz="2600" b="1" i="1" dirty="0"/>
              <a:t>les confiere aptitud </a:t>
            </a:r>
            <a:r>
              <a:rPr lang="es-ES" sz="2600" b="1" i="1" dirty="0" smtClean="0"/>
              <a:t>para adquirir </a:t>
            </a:r>
            <a:r>
              <a:rPr lang="es-ES" sz="2600" b="1" i="1" dirty="0"/>
              <a:t>derechos y </a:t>
            </a:r>
            <a:r>
              <a:rPr lang="es-ES" sz="2600" b="1" i="1" dirty="0" smtClean="0"/>
              <a:t>contraer obligaciones </a:t>
            </a:r>
            <a:r>
              <a:rPr lang="es-ES" sz="2600" b="1" i="1" dirty="0"/>
              <a:t>para el </a:t>
            </a:r>
            <a:r>
              <a:rPr lang="es-ES" sz="2600" b="1" i="1" dirty="0" smtClean="0"/>
              <a:t>cumplimiento de </a:t>
            </a:r>
            <a:r>
              <a:rPr lang="es-ES" sz="2600" b="1" i="1" dirty="0"/>
              <a:t>su objeto y los fines de </a:t>
            </a:r>
            <a:r>
              <a:rPr lang="es-ES" sz="2600" b="1" i="1" dirty="0" smtClean="0"/>
              <a:t>su creación”</a:t>
            </a:r>
          </a:p>
          <a:p>
            <a:pPr algn="just"/>
            <a:r>
              <a:rPr lang="es-ES" dirty="0">
                <a:solidFill>
                  <a:srgbClr val="FF0000"/>
                </a:solidFill>
              </a:rPr>
              <a:t>FIN de las personas </a:t>
            </a:r>
            <a:r>
              <a:rPr lang="es-ES" dirty="0" smtClean="0">
                <a:solidFill>
                  <a:srgbClr val="FF0000"/>
                </a:solidFill>
              </a:rPr>
              <a:t>jurídicas</a:t>
            </a:r>
            <a:r>
              <a:rPr lang="es-ES" dirty="0" smtClean="0"/>
              <a:t> El </a:t>
            </a:r>
            <a:r>
              <a:rPr lang="es-ES" dirty="0"/>
              <a:t>reconocimiento, comienzo, capacidad</a:t>
            </a:r>
            <a:r>
              <a:rPr lang="es-ES" dirty="0" smtClean="0"/>
              <a:t>, funcionamiento</a:t>
            </a:r>
            <a:r>
              <a:rPr lang="es-ES" dirty="0"/>
              <a:t>, organización y fin </a:t>
            </a:r>
            <a:r>
              <a:rPr lang="es-ES" dirty="0" smtClean="0"/>
              <a:t>de su </a:t>
            </a:r>
            <a:r>
              <a:rPr lang="es-ES" dirty="0"/>
              <a:t>existencia, se rige por las leyes </a:t>
            </a:r>
            <a:r>
              <a:rPr lang="es-ES" dirty="0" smtClean="0"/>
              <a:t>y ordenamientos </a:t>
            </a:r>
            <a:r>
              <a:rPr lang="es-ES" dirty="0"/>
              <a:t>de su constitución.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828311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PERSONAS JURIDICAS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1.- PUBLICAS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49508" y="3243262"/>
            <a:ext cx="5264196" cy="3082587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A.- Estado</a:t>
            </a:r>
          </a:p>
          <a:p>
            <a:pPr lvl="1"/>
            <a:r>
              <a:rPr lang="es-ES" dirty="0" smtClean="0"/>
              <a:t>Nacional</a:t>
            </a:r>
          </a:p>
          <a:p>
            <a:pPr lvl="1"/>
            <a:r>
              <a:rPr lang="es-ES" dirty="0" smtClean="0"/>
              <a:t>Provincial</a:t>
            </a:r>
          </a:p>
          <a:p>
            <a:pPr lvl="1"/>
            <a:r>
              <a:rPr lang="es-ES" dirty="0" smtClean="0"/>
              <a:t>Municipal</a:t>
            </a:r>
          </a:p>
          <a:p>
            <a:pPr lvl="1"/>
            <a:r>
              <a:rPr lang="es-ES" dirty="0" smtClean="0"/>
              <a:t>CABA</a:t>
            </a:r>
          </a:p>
          <a:p>
            <a:r>
              <a:rPr lang="es-ES" dirty="0" smtClean="0"/>
              <a:t>B. Iglesia Católica</a:t>
            </a:r>
          </a:p>
          <a:p>
            <a:r>
              <a:rPr lang="es-ES" dirty="0" smtClean="0"/>
              <a:t>C.- Entidades Autárquicas </a:t>
            </a:r>
          </a:p>
          <a:p>
            <a:r>
              <a:rPr lang="es-ES" dirty="0" smtClean="0"/>
              <a:t>D.- Organismos Nacionales o extranjeras que la ley le reconozca ese carácter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/>
              <a:t>2.- PRIVADAS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5290893" cy="3082587"/>
          </a:xfrm>
        </p:spPr>
        <p:txBody>
          <a:bodyPr>
            <a:noAutofit/>
          </a:bodyPr>
          <a:lstStyle/>
          <a:p>
            <a:r>
              <a:rPr lang="es-ES" sz="1200" dirty="0"/>
              <a:t>a) las sociedades;</a:t>
            </a:r>
          </a:p>
          <a:p>
            <a:r>
              <a:rPr lang="es-ES" sz="1200" dirty="0"/>
              <a:t>b) las asociaciones civiles;</a:t>
            </a:r>
          </a:p>
          <a:p>
            <a:r>
              <a:rPr lang="es-ES" sz="1200" dirty="0"/>
              <a:t>c) las simples asociaciones;</a:t>
            </a:r>
          </a:p>
          <a:p>
            <a:r>
              <a:rPr lang="es-ES" sz="1200" dirty="0"/>
              <a:t>d) las fundaciones;</a:t>
            </a:r>
          </a:p>
          <a:p>
            <a:r>
              <a:rPr lang="es-ES" sz="1200" dirty="0"/>
              <a:t>e) las iglesias, confesiones</a:t>
            </a:r>
            <a:r>
              <a:rPr lang="es-ES" sz="1200" dirty="0" smtClean="0"/>
              <a:t>, comunidades </a:t>
            </a:r>
            <a:r>
              <a:rPr lang="es-ES" sz="1200" dirty="0"/>
              <a:t>o </a:t>
            </a:r>
            <a:r>
              <a:rPr lang="es-ES" sz="1200" dirty="0" smtClean="0"/>
              <a:t>entidades religiosas</a:t>
            </a:r>
            <a:r>
              <a:rPr lang="es-ES" sz="1200" dirty="0"/>
              <a:t>;</a:t>
            </a:r>
          </a:p>
          <a:p>
            <a:r>
              <a:rPr lang="es-ES" sz="1200" dirty="0"/>
              <a:t>f) las mutuales;</a:t>
            </a:r>
          </a:p>
          <a:p>
            <a:r>
              <a:rPr lang="es-ES" sz="1200" dirty="0"/>
              <a:t>g) las cooperativas;</a:t>
            </a:r>
          </a:p>
          <a:p>
            <a:r>
              <a:rPr lang="es-ES" sz="1200" dirty="0"/>
              <a:t>h) el consorcio de </a:t>
            </a:r>
            <a:r>
              <a:rPr lang="es-ES" sz="1200" dirty="0" smtClean="0"/>
              <a:t>propiedad horizontal</a:t>
            </a:r>
            <a:r>
              <a:rPr lang="es-ES" sz="1200" dirty="0"/>
              <a:t>;</a:t>
            </a:r>
          </a:p>
          <a:p>
            <a:r>
              <a:rPr lang="es-ES" sz="1200" dirty="0"/>
              <a:t>i) toda otra dispuesta en el </a:t>
            </a:r>
            <a:r>
              <a:rPr lang="es-ES" sz="1200" dirty="0" smtClean="0"/>
              <a:t>CCC o en leyes </a:t>
            </a:r>
            <a:r>
              <a:rPr lang="es-ES" sz="1200" dirty="0"/>
              <a:t>especiales</a:t>
            </a:r>
          </a:p>
        </p:txBody>
      </p:sp>
    </p:spTree>
    <p:extLst>
      <p:ext uri="{BB962C8B-B14F-4D97-AF65-F5344CB8AC3E}">
        <p14:creationId xmlns:p14="http://schemas.microsoft.com/office/powerpoint/2010/main" val="4058064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415474" y="2773987"/>
            <a:ext cx="9601196" cy="1303867"/>
          </a:xfrm>
        </p:spPr>
        <p:txBody>
          <a:bodyPr/>
          <a:lstStyle/>
          <a:p>
            <a:r>
              <a:rPr lang="es-ES" dirty="0" smtClean="0"/>
              <a:t>PERSONAS FISICAS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5803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CAPACIDAD</a:t>
            </a:r>
            <a:endParaRPr lang="es-ES" dirty="0"/>
          </a:p>
        </p:txBody>
      </p:sp>
      <p:sp>
        <p:nvSpPr>
          <p:cNvPr id="3" name="Elipse 2"/>
          <p:cNvSpPr/>
          <p:nvPr/>
        </p:nvSpPr>
        <p:spPr>
          <a:xfrm>
            <a:off x="1597891" y="2426854"/>
            <a:ext cx="3205018" cy="11730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CAPACIDAD DE DERECHO</a:t>
            </a:r>
            <a:endParaRPr lang="es-ES" dirty="0"/>
          </a:p>
        </p:txBody>
      </p:sp>
      <p:sp>
        <p:nvSpPr>
          <p:cNvPr id="4" name="Elipse 3"/>
          <p:cNvSpPr/>
          <p:nvPr/>
        </p:nvSpPr>
        <p:spPr>
          <a:xfrm>
            <a:off x="6511637" y="2514599"/>
            <a:ext cx="3454400" cy="9975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CAPACIDAD DE HECHO</a:t>
            </a:r>
            <a:endParaRPr lang="es-ES" dirty="0"/>
          </a:p>
        </p:txBody>
      </p:sp>
      <p:sp>
        <p:nvSpPr>
          <p:cNvPr id="5" name="Onda 4"/>
          <p:cNvSpPr/>
          <p:nvPr/>
        </p:nvSpPr>
        <p:spPr>
          <a:xfrm>
            <a:off x="1184223" y="3512127"/>
            <a:ext cx="9503763" cy="2888674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u="sng" dirty="0" smtClean="0">
                <a:solidFill>
                  <a:srgbClr val="FFFF00"/>
                </a:solidFill>
              </a:rPr>
              <a:t>Incapacidad de Hecho</a:t>
            </a:r>
            <a:r>
              <a:rPr lang="es-ES" dirty="0" smtClean="0"/>
              <a:t>: </a:t>
            </a:r>
            <a:r>
              <a:rPr lang="es-ES" dirty="0" smtClean="0">
                <a:solidFill>
                  <a:srgbClr val="FF0000"/>
                </a:solidFill>
              </a:rPr>
              <a:t>a</a:t>
            </a:r>
            <a:r>
              <a:rPr lang="es-ES" dirty="0" smtClean="0"/>
              <a:t>. Las personas por nacer</a:t>
            </a:r>
          </a:p>
          <a:p>
            <a:pPr algn="ctr"/>
            <a:r>
              <a:rPr lang="es-ES" dirty="0" smtClean="0">
                <a:solidFill>
                  <a:srgbClr val="FF0000"/>
                </a:solidFill>
              </a:rPr>
              <a:t>b.-</a:t>
            </a:r>
            <a:r>
              <a:rPr lang="es-ES" dirty="0" smtClean="0"/>
              <a:t> las que no cuentan con la edad y grado de madurez suficientes con el alcance dispuesto PARA MENORES Y ADOLECENTES.</a:t>
            </a:r>
          </a:p>
          <a:p>
            <a:pPr algn="ctr"/>
            <a:r>
              <a:rPr lang="es-ES" dirty="0" smtClean="0">
                <a:solidFill>
                  <a:srgbClr val="FF0000"/>
                </a:solidFill>
              </a:rPr>
              <a:t>c.-</a:t>
            </a:r>
            <a:r>
              <a:rPr lang="es-ES" dirty="0" smtClean="0"/>
              <a:t> Las declaradas </a:t>
            </a:r>
            <a:r>
              <a:rPr lang="es-ES" dirty="0" smtClean="0"/>
              <a:t>incapaz </a:t>
            </a:r>
            <a:r>
              <a:rPr lang="es-ES" dirty="0" smtClean="0"/>
              <a:t>por sentencia judicial con los alcances allí dispuestos.-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6512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3111" y="963659"/>
            <a:ext cx="9601196" cy="1303867"/>
          </a:xfrm>
        </p:spPr>
        <p:txBody>
          <a:bodyPr/>
          <a:lstStyle/>
          <a:p>
            <a:r>
              <a:rPr lang="es-ES" dirty="0" smtClean="0"/>
              <a:t>Menores y Adolecentes</a:t>
            </a: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734291" y="3098798"/>
            <a:ext cx="1072341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u="sng" dirty="0">
                <a:solidFill>
                  <a:srgbClr val="404040"/>
                </a:solidFill>
                <a:latin typeface="T3Font_0"/>
              </a:rPr>
              <a:t>Menor de edad: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 es la persona que no ha cumplido dieciocho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años</a:t>
            </a:r>
          </a:p>
          <a:p>
            <a:endParaRPr lang="es-ES" sz="1400" dirty="0">
              <a:solidFill>
                <a:srgbClr val="404040"/>
              </a:solidFill>
              <a:latin typeface="T3Font_0"/>
            </a:endParaRPr>
          </a:p>
          <a:p>
            <a:r>
              <a:rPr lang="es-ES" sz="1400" b="1" u="sng" dirty="0">
                <a:solidFill>
                  <a:srgbClr val="404040"/>
                </a:solidFill>
                <a:latin typeface="T3Font_0"/>
              </a:rPr>
              <a:t>Adolescente: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 la persona menor de edad que cumplió trece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años</a:t>
            </a:r>
            <a:endParaRPr lang="es-ES" sz="1400" dirty="0">
              <a:solidFill>
                <a:srgbClr val="404040"/>
              </a:solidFill>
              <a:latin typeface="T3Font_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04040"/>
                </a:solidFill>
                <a:latin typeface="T3Font_0"/>
              </a:rPr>
              <a:t>La persona menor de edad ejerce sus derechos a través de sus representantes</a:t>
            </a:r>
          </a:p>
          <a:p>
            <a:pPr algn="just"/>
            <a:r>
              <a:rPr lang="es-ES" sz="1400" dirty="0">
                <a:solidFill>
                  <a:srgbClr val="404040"/>
                </a:solidFill>
                <a:latin typeface="T3Font_0"/>
              </a:rPr>
              <a:t>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      legales</a:t>
            </a:r>
            <a:endParaRPr lang="es-ES" sz="1400" dirty="0">
              <a:solidFill>
                <a:srgbClr val="404040"/>
              </a:solidFill>
              <a:latin typeface="T3Font_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04040"/>
                </a:solidFill>
                <a:latin typeface="T3Font_0"/>
              </a:rPr>
              <a:t>Con edad y grado de madurez su</a:t>
            </a:r>
            <a:r>
              <a:rPr lang="es-ES" sz="1400" dirty="0">
                <a:solidFill>
                  <a:srgbClr val="404040"/>
                </a:solidFill>
                <a:latin typeface="T3Font_1"/>
              </a:rPr>
              <a:t>fi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ciente puede ejercer por sí los actos que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le son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permitidos. En caso de con</a:t>
            </a:r>
            <a:r>
              <a:rPr lang="es-ES" sz="1400" dirty="0">
                <a:solidFill>
                  <a:srgbClr val="404040"/>
                </a:solidFill>
                <a:latin typeface="T3Font_1"/>
              </a:rPr>
              <a:t>fl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icto de intereses con sus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representantes legales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, puede intervenir con asistencia letrada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04040"/>
                </a:solidFill>
                <a:latin typeface="T3Font_0"/>
              </a:rPr>
              <a:t>La persona menor de edad tiene derecho a ser oída en todo proceso judicial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que le concierne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Se </a:t>
            </a:r>
            <a:r>
              <a:rPr lang="es-ES" sz="1400" dirty="0">
                <a:solidFill>
                  <a:srgbClr val="000000"/>
                </a:solidFill>
                <a:latin typeface="T3Font_2"/>
              </a:rPr>
              <a:t>presume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que el adolescente entre 13 y 16 años tiene aptitud para decidir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por sí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respecto de aquellos tratamientos </a:t>
            </a:r>
            <a:r>
              <a:rPr lang="es-ES" sz="1400" dirty="0">
                <a:solidFill>
                  <a:srgbClr val="000000"/>
                </a:solidFill>
                <a:latin typeface="T3Font_2"/>
              </a:rPr>
              <a:t>NO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invasivos, </a:t>
            </a:r>
            <a:r>
              <a:rPr lang="es-ES" sz="1400" dirty="0">
                <a:solidFill>
                  <a:srgbClr val="000000"/>
                </a:solidFill>
                <a:latin typeface="T3Font_2"/>
              </a:rPr>
              <a:t>NI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comprometen su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salud o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provocan un riesgo grave en su vida o integridad física.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404040"/>
                </a:solidFill>
                <a:latin typeface="T3Font_0"/>
              </a:rPr>
              <a:t>Ante tratamientos invasivos que comprometen su estado de salud o está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en riesgo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su integridad o la vida, el adolescente </a:t>
            </a:r>
            <a:r>
              <a:rPr lang="es-ES" sz="1400" dirty="0">
                <a:solidFill>
                  <a:srgbClr val="000000"/>
                </a:solidFill>
                <a:latin typeface="T3Font_2"/>
              </a:rPr>
              <a:t>debe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prestar su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consentimiento asistidos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por sus padres; el con</a:t>
            </a:r>
            <a:r>
              <a:rPr lang="es-ES" sz="1400" dirty="0">
                <a:solidFill>
                  <a:srgbClr val="404040"/>
                </a:solidFill>
                <a:latin typeface="T3Font_1"/>
              </a:rPr>
              <a:t>fl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icto entre ambos se resuelve según su </a:t>
            </a:r>
            <a:r>
              <a:rPr lang="es-ES" sz="1400" dirty="0" smtClean="0">
                <a:solidFill>
                  <a:srgbClr val="404040"/>
                </a:solidFill>
                <a:latin typeface="T3Font_0"/>
              </a:rPr>
              <a:t>interés superior </a:t>
            </a:r>
            <a:r>
              <a:rPr lang="es-ES" sz="1400" dirty="0">
                <a:solidFill>
                  <a:srgbClr val="404040"/>
                </a:solidFill>
                <a:latin typeface="T3Font_0"/>
              </a:rPr>
              <a:t>la opinión médica y las consecuencias de la realización o no del acto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387494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3015672" y="3224551"/>
            <a:ext cx="6815669" cy="299803"/>
          </a:xfrm>
        </p:spPr>
        <p:txBody>
          <a:bodyPr/>
          <a:lstStyle/>
          <a:p>
            <a:pPr algn="l"/>
            <a:r>
              <a:rPr lang="es-ES" sz="1800" b="1" u="sng" dirty="0" smtClean="0">
                <a:solidFill>
                  <a:srgbClr val="00B0F0"/>
                </a:solidFill>
              </a:rPr>
              <a:t>Emancipación por Matrimonio:</a:t>
            </a:r>
            <a:r>
              <a:rPr lang="es-ES" sz="1200" dirty="0" smtClean="0"/>
              <a:t> </a:t>
            </a:r>
            <a:br>
              <a:rPr lang="es-ES" sz="1200" dirty="0" smtClean="0"/>
            </a:br>
            <a:r>
              <a:rPr lang="es-ES" sz="1200" dirty="0" smtClean="0"/>
              <a:t>	Actos Prohibidos:</a:t>
            </a:r>
            <a:br>
              <a:rPr lang="es-ES" sz="1200" dirty="0" smtClean="0"/>
            </a:br>
            <a:r>
              <a:rPr lang="es-ES" sz="1200" dirty="0"/>
              <a:t>	</a:t>
            </a:r>
            <a:r>
              <a:rPr lang="es-ES" sz="1200" dirty="0" smtClean="0"/>
              <a:t>		Aprobar las cuentas de sus tutores y darles finiquito</a:t>
            </a:r>
            <a:br>
              <a:rPr lang="es-ES" sz="1200" dirty="0" smtClean="0"/>
            </a:br>
            <a:r>
              <a:rPr lang="es-ES" sz="1200" dirty="0" smtClean="0"/>
              <a:t>			Hacer donación de los bienes recibidos a titulo gratuito</a:t>
            </a:r>
            <a:br>
              <a:rPr lang="es-ES" sz="1200" dirty="0" smtClean="0"/>
            </a:br>
            <a:r>
              <a:rPr lang="es-ES" sz="1200" dirty="0"/>
              <a:t>	</a:t>
            </a:r>
            <a:r>
              <a:rPr lang="es-ES" sz="1200" dirty="0" smtClean="0"/>
              <a:t>		Afianzar Obligaciones</a:t>
            </a:r>
            <a:br>
              <a:rPr lang="es-ES" sz="1200" dirty="0" smtClean="0"/>
            </a:br>
            <a:endParaRPr lang="es-ES" sz="1200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s-ES" sz="1800" b="1" u="sng" dirty="0" smtClean="0">
                <a:solidFill>
                  <a:srgbClr val="00B0F0"/>
                </a:solidFill>
              </a:rPr>
              <a:t>Menor de Edad con Título</a:t>
            </a:r>
          </a:p>
          <a:p>
            <a:pPr algn="l"/>
            <a:r>
              <a:rPr lang="es-ES" sz="1800" dirty="0" smtClean="0">
                <a:solidFill>
                  <a:srgbClr val="00B0F0"/>
                </a:solidFill>
              </a:rPr>
              <a:t>			1.- </a:t>
            </a:r>
            <a:r>
              <a:rPr lang="es-ES" sz="1800" dirty="0" smtClean="0"/>
              <a:t>Puede Ejercer su profesión sin autorización previa</a:t>
            </a:r>
          </a:p>
          <a:p>
            <a:pPr algn="l"/>
            <a:r>
              <a:rPr lang="es-ES" sz="1800" dirty="0">
                <a:solidFill>
                  <a:srgbClr val="00B0F0"/>
                </a:solidFill>
              </a:rPr>
              <a:t>	</a:t>
            </a:r>
            <a:r>
              <a:rPr lang="es-ES" sz="1800" dirty="0" smtClean="0">
                <a:solidFill>
                  <a:srgbClr val="00B0F0"/>
                </a:solidFill>
              </a:rPr>
              <a:t>		2.- </a:t>
            </a:r>
            <a:r>
              <a:rPr lang="es-ES" sz="1800" dirty="0" smtClean="0"/>
              <a:t>Puede administrar los bienes adquiridos por el ejercicio de 				dicha profesión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625045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DERECHOS PERSONALISIMOS</a:t>
            </a:r>
            <a:br>
              <a:rPr lang="es-ES" dirty="0" smtClean="0"/>
            </a:br>
            <a:r>
              <a:rPr lang="es-ES" sz="2000" dirty="0" smtClean="0"/>
              <a:t>(Vida, Dignidad, Intimidad, reputación, Imagen o Identidad)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B0F0"/>
                </a:solidFill>
              </a:rPr>
              <a:t>CARACTERISTICAS</a:t>
            </a:r>
          </a:p>
          <a:p>
            <a:pPr lvl="1"/>
            <a:r>
              <a:rPr lang="es-ES" dirty="0" smtClean="0"/>
              <a:t>Originarios</a:t>
            </a:r>
          </a:p>
          <a:p>
            <a:pPr lvl="1"/>
            <a:r>
              <a:rPr lang="es-ES" dirty="0" smtClean="0"/>
              <a:t>Absolutos</a:t>
            </a:r>
          </a:p>
          <a:p>
            <a:pPr lvl="1"/>
            <a:r>
              <a:rPr lang="es-ES" dirty="0" smtClean="0"/>
              <a:t>Indisponibles, Intransferibles e Irrenunciables</a:t>
            </a:r>
          </a:p>
          <a:p>
            <a:pPr lvl="1"/>
            <a:r>
              <a:rPr lang="es-ES" dirty="0" smtClean="0"/>
              <a:t>Perpetuos</a:t>
            </a:r>
          </a:p>
          <a:p>
            <a:pPr lvl="1"/>
            <a:r>
              <a:rPr lang="es-ES" dirty="0" smtClean="0"/>
              <a:t>Subjetivos</a:t>
            </a:r>
          </a:p>
          <a:p>
            <a:pPr lvl="1"/>
            <a:r>
              <a:rPr lang="es-ES" dirty="0" smtClean="0"/>
              <a:t>Extra patrimoniales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8796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Derechos Personalísimos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76013"/>
          </a:xfrm>
        </p:spPr>
        <p:txBody>
          <a:bodyPr>
            <a:normAutofit fontScale="77500" lnSpcReduction="20000"/>
          </a:bodyPr>
          <a:lstStyle/>
          <a:p>
            <a:r>
              <a:rPr lang="es-ES" b="1" u="sng" dirty="0">
                <a:solidFill>
                  <a:srgbClr val="FF0000"/>
                </a:solidFill>
              </a:rPr>
              <a:t>La persona humana es inviolable</a:t>
            </a:r>
          </a:p>
          <a:p>
            <a:pPr lvl="1"/>
            <a:r>
              <a:rPr lang="es-ES" dirty="0" smtClean="0"/>
              <a:t>La </a:t>
            </a:r>
            <a:r>
              <a:rPr lang="es-ES" dirty="0"/>
              <a:t>persona lesionada en su intimidad personal o familiar, honra </a:t>
            </a:r>
            <a:r>
              <a:rPr lang="es-ES" dirty="0" smtClean="0"/>
              <a:t>o reputación</a:t>
            </a:r>
            <a:r>
              <a:rPr lang="es-ES" dirty="0"/>
              <a:t>, imagen o identidad, o que de cualquier modo </a:t>
            </a:r>
            <a:r>
              <a:rPr lang="es-ES" dirty="0" smtClean="0"/>
              <a:t>resulte menoscabada </a:t>
            </a:r>
            <a:r>
              <a:rPr lang="es-ES" dirty="0"/>
              <a:t>en su dignidad personal, puede reclamar la </a:t>
            </a:r>
            <a:r>
              <a:rPr lang="es-ES" b="1" u="sng" dirty="0">
                <a:solidFill>
                  <a:srgbClr val="00B0F0"/>
                </a:solidFill>
              </a:rPr>
              <a:t>prevención </a:t>
            </a:r>
            <a:r>
              <a:rPr lang="es-ES" b="1" u="sng" dirty="0" smtClean="0">
                <a:solidFill>
                  <a:srgbClr val="00B0F0"/>
                </a:solidFill>
              </a:rPr>
              <a:t>y reparación </a:t>
            </a:r>
            <a:r>
              <a:rPr lang="es-ES" dirty="0"/>
              <a:t>de los daños sufridos</a:t>
            </a:r>
          </a:p>
          <a:p>
            <a:r>
              <a:rPr lang="es-ES" dirty="0" smtClean="0"/>
              <a:t> </a:t>
            </a:r>
            <a:r>
              <a:rPr lang="es-ES" b="1" u="sng" dirty="0">
                <a:solidFill>
                  <a:srgbClr val="FF0000"/>
                </a:solidFill>
              </a:rPr>
              <a:t>Derecho a la imagen.</a:t>
            </a:r>
            <a:r>
              <a:rPr lang="es-ES" dirty="0"/>
              <a:t> </a:t>
            </a:r>
            <a:endParaRPr lang="es-ES" dirty="0" smtClean="0"/>
          </a:p>
          <a:p>
            <a:pPr lvl="1"/>
            <a:r>
              <a:rPr lang="es-ES" dirty="0" smtClean="0"/>
              <a:t>Para </a:t>
            </a:r>
            <a:r>
              <a:rPr lang="es-ES" dirty="0"/>
              <a:t>captar o reproducir la imagen o la voz de una persona</a:t>
            </a:r>
            <a:r>
              <a:rPr lang="es-ES" dirty="0" smtClean="0"/>
              <a:t>, de </a:t>
            </a:r>
            <a:r>
              <a:rPr lang="es-ES" dirty="0"/>
              <a:t>cualquier modo que se haga, es necesario su consentimiento, salvo que:</a:t>
            </a:r>
          </a:p>
          <a:p>
            <a:pPr marL="0" indent="0">
              <a:buNone/>
            </a:pPr>
            <a:r>
              <a:rPr lang="es-ES" dirty="0" smtClean="0"/>
              <a:t>		 </a:t>
            </a:r>
            <a:r>
              <a:rPr lang="es-ES" dirty="0">
                <a:solidFill>
                  <a:srgbClr val="FF0000"/>
                </a:solidFill>
              </a:rPr>
              <a:t>a)</a:t>
            </a:r>
            <a:r>
              <a:rPr lang="es-ES" dirty="0"/>
              <a:t> que la persona participe en actos públicos</a:t>
            </a:r>
          </a:p>
          <a:p>
            <a:pPr marL="0" indent="0">
              <a:buNone/>
            </a:pPr>
            <a:r>
              <a:rPr lang="es-ES" dirty="0" smtClean="0"/>
              <a:t>		 </a:t>
            </a:r>
            <a:r>
              <a:rPr lang="es-ES" dirty="0">
                <a:solidFill>
                  <a:srgbClr val="FF0000"/>
                </a:solidFill>
              </a:rPr>
              <a:t>b)</a:t>
            </a:r>
            <a:r>
              <a:rPr lang="es-ES" dirty="0"/>
              <a:t> que exista un interés científico, cultural o educacional prioritario, y se tomen las </a:t>
            </a:r>
            <a:r>
              <a:rPr lang="es-ES" dirty="0" smtClean="0"/>
              <a:t>				precauciones 	suficientes </a:t>
            </a:r>
            <a:r>
              <a:rPr lang="es-ES" dirty="0"/>
              <a:t>para evitar un daño innecesario</a:t>
            </a:r>
          </a:p>
          <a:p>
            <a:pPr marL="914400" lvl="2" indent="0">
              <a:buNone/>
            </a:pPr>
            <a:r>
              <a:rPr lang="es-ES" sz="2400" dirty="0" smtClean="0">
                <a:solidFill>
                  <a:srgbClr val="FF0000"/>
                </a:solidFill>
              </a:rPr>
              <a:t>c</a:t>
            </a:r>
            <a:r>
              <a:rPr lang="es-ES" sz="2400" dirty="0">
                <a:solidFill>
                  <a:srgbClr val="FF0000"/>
                </a:solidFill>
              </a:rPr>
              <a:t>)</a:t>
            </a:r>
            <a:r>
              <a:rPr lang="es-ES" sz="2400" dirty="0"/>
              <a:t> que se trate del ejercicio regular del derecho de informar sobre acontecimientos de </a:t>
            </a:r>
            <a:r>
              <a:rPr lang="es-ES" sz="2400" dirty="0" smtClean="0"/>
              <a:t>interés general</a:t>
            </a:r>
            <a:r>
              <a:rPr lang="es-ES" dirty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5923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NOMBRE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00968"/>
          </a:xfrm>
        </p:spPr>
        <p:txBody>
          <a:bodyPr>
            <a:normAutofit fontScale="70000" lnSpcReduction="2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Corresponde elegir a los padres</a:t>
            </a:r>
          </a:p>
          <a:p>
            <a:pPr lvl="1"/>
            <a:r>
              <a:rPr lang="es-ES" dirty="0" smtClean="0"/>
              <a:t>No </a:t>
            </a:r>
            <a:r>
              <a:rPr lang="es-ES" dirty="0"/>
              <a:t>más de 3 prenombres, apellidos como prenombres, primeros </a:t>
            </a:r>
            <a:r>
              <a:rPr lang="es-ES" dirty="0" smtClean="0"/>
              <a:t>prenombres idénticos </a:t>
            </a:r>
            <a:r>
              <a:rPr lang="es-ES" dirty="0"/>
              <a:t>a primeros prenombres de hermanos vivos, ni prenombres extravagantes</a:t>
            </a:r>
          </a:p>
          <a:p>
            <a:pPr lvl="1"/>
            <a:r>
              <a:rPr lang="es-ES" dirty="0" smtClean="0"/>
              <a:t> </a:t>
            </a:r>
            <a:r>
              <a:rPr lang="es-ES" dirty="0"/>
              <a:t>Pueden inscribirse nombres aborígenes o derivados de voces </a:t>
            </a:r>
            <a:r>
              <a:rPr lang="es-ES" dirty="0" smtClean="0"/>
              <a:t>aborígenes autóctonas </a:t>
            </a:r>
            <a:r>
              <a:rPr lang="es-ES" dirty="0"/>
              <a:t>y latinoamericanas.</a:t>
            </a:r>
          </a:p>
          <a:p>
            <a:pPr lvl="1"/>
            <a:r>
              <a:rPr lang="es-ES" dirty="0" smtClean="0"/>
              <a:t> </a:t>
            </a:r>
            <a:r>
              <a:rPr lang="es-ES" dirty="0"/>
              <a:t>El hijo matrimonial lleva el 1º apellido de alguno de los cónyuges ( si hay </a:t>
            </a:r>
            <a:r>
              <a:rPr lang="es-ES" dirty="0" smtClean="0"/>
              <a:t>desacuerdo sorteo </a:t>
            </a:r>
            <a:r>
              <a:rPr lang="es-ES" dirty="0"/>
              <a:t>en el Reg. De las </a:t>
            </a:r>
            <a:r>
              <a:rPr lang="es-ES" dirty="0" err="1"/>
              <a:t>Pers</a:t>
            </a:r>
            <a:r>
              <a:rPr lang="es-ES" dirty="0"/>
              <a:t>.). </a:t>
            </a:r>
            <a:endParaRPr lang="es-ES" dirty="0" smtClean="0"/>
          </a:p>
          <a:p>
            <a:pPr lvl="1"/>
            <a:r>
              <a:rPr lang="es-ES" dirty="0" smtClean="0"/>
              <a:t>A </a:t>
            </a:r>
            <a:r>
              <a:rPr lang="es-ES" dirty="0"/>
              <a:t>pedido de los padres, o del interesado con edad </a:t>
            </a:r>
            <a:r>
              <a:rPr lang="es-ES" dirty="0" smtClean="0"/>
              <a:t>y madurez </a:t>
            </a:r>
            <a:r>
              <a:rPr lang="es-ES" dirty="0"/>
              <a:t>suficiente, se puede agregar el apellido del otro. </a:t>
            </a:r>
            <a:endParaRPr lang="es-ES" dirty="0" smtClean="0"/>
          </a:p>
          <a:p>
            <a:pPr lvl="1"/>
            <a:r>
              <a:rPr lang="es-ES" dirty="0" smtClean="0"/>
              <a:t>Todos </a:t>
            </a:r>
            <a:r>
              <a:rPr lang="es-ES" dirty="0"/>
              <a:t>los hijos de </a:t>
            </a:r>
            <a:r>
              <a:rPr lang="es-ES" dirty="0" smtClean="0"/>
              <a:t>un mismo </a:t>
            </a:r>
            <a:r>
              <a:rPr lang="es-ES" dirty="0"/>
              <a:t>matrimonio llevan el mismo apellido elegido para el 1ª hijo.</a:t>
            </a:r>
          </a:p>
          <a:p>
            <a:pPr lvl="1"/>
            <a:r>
              <a:rPr lang="es-ES" dirty="0" smtClean="0"/>
              <a:t> </a:t>
            </a:r>
            <a:r>
              <a:rPr lang="es-ES" dirty="0"/>
              <a:t>El menor de edad sin filiación determinada debe ser anotada por el oficial del Reg</a:t>
            </a:r>
            <a:r>
              <a:rPr lang="es-ES" dirty="0" smtClean="0"/>
              <a:t>. De </a:t>
            </a:r>
            <a:r>
              <a:rPr lang="es-ES" dirty="0"/>
              <a:t>las </a:t>
            </a:r>
            <a:r>
              <a:rPr lang="es-ES" dirty="0" err="1"/>
              <a:t>Pers</a:t>
            </a:r>
            <a:r>
              <a:rPr lang="es-ES" dirty="0"/>
              <a:t>. con el apellido que está usando, o en su defecto, con un </a:t>
            </a:r>
            <a:r>
              <a:rPr lang="es-ES" dirty="0" smtClean="0"/>
              <a:t>apellido común</a:t>
            </a:r>
            <a:r>
              <a:rPr lang="es-ES" dirty="0"/>
              <a:t>.</a:t>
            </a:r>
          </a:p>
          <a:p>
            <a:pPr lvl="1"/>
            <a:r>
              <a:rPr lang="es-ES" dirty="0" smtClean="0"/>
              <a:t> </a:t>
            </a:r>
            <a:r>
              <a:rPr lang="es-ES" dirty="0"/>
              <a:t>La persona con edad y grado de madurez suficiente que carezca de </a:t>
            </a:r>
            <a:r>
              <a:rPr lang="es-ES" dirty="0" smtClean="0"/>
              <a:t>apellido inscripto </a:t>
            </a:r>
            <a:r>
              <a:rPr lang="es-ES" dirty="0"/>
              <a:t>puede pedir la inscripción del que está usando.</a:t>
            </a:r>
          </a:p>
          <a:p>
            <a:pPr lvl="1"/>
            <a:r>
              <a:rPr lang="es-ES" dirty="0"/>
              <a:t>Cualquiera de los cónyuges puede optar por usar el apellido del otro, con </a:t>
            </a:r>
            <a:r>
              <a:rPr lang="es-ES" dirty="0" smtClean="0"/>
              <a:t>la preposición </a:t>
            </a:r>
            <a:r>
              <a:rPr lang="es-ES" dirty="0"/>
              <a:t>“de” o sin ella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84710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DOMICILIO</a:t>
            </a:r>
            <a:br>
              <a:rPr lang="es-ES" dirty="0" smtClean="0"/>
            </a:br>
            <a:r>
              <a:rPr lang="es-ES" sz="2000" dirty="0" smtClean="0">
                <a:solidFill>
                  <a:srgbClr val="FF0000"/>
                </a:solidFill>
              </a:rPr>
              <a:t>(IMPORTANCIA)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/>
              <a:t>Domicilio </a:t>
            </a:r>
            <a:r>
              <a:rPr lang="es-ES" b="1" u="sng" dirty="0"/>
              <a:t>real</a:t>
            </a:r>
            <a:r>
              <a:rPr lang="es-ES" dirty="0"/>
              <a:t> (residencia habitual)</a:t>
            </a:r>
          </a:p>
          <a:p>
            <a:r>
              <a:rPr lang="es-ES" dirty="0" smtClean="0"/>
              <a:t>Domicilio </a:t>
            </a:r>
            <a:r>
              <a:rPr lang="es-ES" b="1" dirty="0"/>
              <a:t>profesional o económico</a:t>
            </a:r>
          </a:p>
          <a:p>
            <a:r>
              <a:rPr lang="es-ES" dirty="0" smtClean="0"/>
              <a:t>Domicilio </a:t>
            </a:r>
            <a:r>
              <a:rPr lang="es-ES" b="1" dirty="0"/>
              <a:t>legal</a:t>
            </a:r>
            <a:r>
              <a:rPr lang="es-ES" dirty="0"/>
              <a:t>. Solo la ley puede establecerlo y es el lugar donde la </a:t>
            </a:r>
            <a:r>
              <a:rPr lang="es-ES" dirty="0" smtClean="0"/>
              <a:t>ley presume</a:t>
            </a:r>
            <a:r>
              <a:rPr lang="es-ES" dirty="0"/>
              <a:t>, sin admitir prueba en contra, que una persona reside </a:t>
            </a:r>
            <a:r>
              <a:rPr lang="es-ES" dirty="0" smtClean="0"/>
              <a:t>de manera permanente </a:t>
            </a:r>
            <a:r>
              <a:rPr lang="es-ES" dirty="0"/>
              <a:t>para ejercer sus derechos y cumplir sus obligaciones</a:t>
            </a:r>
          </a:p>
          <a:p>
            <a:r>
              <a:rPr lang="es-ES" dirty="0" smtClean="0"/>
              <a:t>Domicilio </a:t>
            </a:r>
            <a:r>
              <a:rPr lang="es-ES" b="1" dirty="0"/>
              <a:t>especial</a:t>
            </a:r>
          </a:p>
          <a:p>
            <a:r>
              <a:rPr lang="es-ES" dirty="0" smtClean="0"/>
              <a:t>La </a:t>
            </a:r>
            <a:r>
              <a:rPr lang="es-ES" dirty="0"/>
              <a:t>de los </a:t>
            </a:r>
            <a:r>
              <a:rPr lang="es-ES" b="1" dirty="0"/>
              <a:t>funcionarios públicos</a:t>
            </a:r>
          </a:p>
          <a:p>
            <a:r>
              <a:rPr lang="es-ES" dirty="0" smtClean="0"/>
              <a:t>Domicilio </a:t>
            </a:r>
            <a:r>
              <a:rPr lang="es-ES" dirty="0"/>
              <a:t>de los </a:t>
            </a:r>
            <a:r>
              <a:rPr lang="es-ES" b="1" dirty="0"/>
              <a:t>militares</a:t>
            </a:r>
          </a:p>
          <a:p>
            <a:r>
              <a:rPr lang="es-ES" dirty="0" smtClean="0"/>
              <a:t>Los </a:t>
            </a:r>
            <a:r>
              <a:rPr lang="es-ES" b="1" dirty="0"/>
              <a:t>transeúntes</a:t>
            </a:r>
            <a:r>
              <a:rPr lang="es-ES" dirty="0"/>
              <a:t> o las personas </a:t>
            </a:r>
            <a:r>
              <a:rPr lang="es-ES" b="1" dirty="0"/>
              <a:t>ambulantes</a:t>
            </a:r>
            <a:r>
              <a:rPr lang="es-ES" dirty="0"/>
              <a:t>, o que no tienen </a:t>
            </a:r>
            <a:r>
              <a:rPr lang="es-ES" dirty="0" smtClean="0"/>
              <a:t>domicilio conocido</a:t>
            </a:r>
            <a:r>
              <a:rPr lang="es-ES" dirty="0"/>
              <a:t>, </a:t>
            </a:r>
            <a:r>
              <a:rPr lang="es-ES" dirty="0" smtClean="0"/>
              <a:t>del </a:t>
            </a:r>
            <a:r>
              <a:rPr lang="es-ES" dirty="0"/>
              <a:t>lugar de su residencia actual</a:t>
            </a:r>
          </a:p>
          <a:p>
            <a:r>
              <a:rPr lang="es-ES" dirty="0" smtClean="0"/>
              <a:t>Las </a:t>
            </a:r>
            <a:r>
              <a:rPr lang="es-ES" dirty="0"/>
              <a:t>personas </a:t>
            </a:r>
            <a:r>
              <a:rPr lang="es-ES" b="1" dirty="0"/>
              <a:t>incapaces</a:t>
            </a:r>
            <a:r>
              <a:rPr lang="es-ES" dirty="0"/>
              <a:t> </a:t>
            </a:r>
            <a:r>
              <a:rPr lang="es-ES" dirty="0" smtClean="0"/>
              <a:t>en </a:t>
            </a:r>
            <a:r>
              <a:rPr lang="es-ES" dirty="0"/>
              <a:t>el domicilio de sus representantes.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298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2.- PERSONAS JURIDICAS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b="1" u="sng" dirty="0" smtClean="0">
                <a:solidFill>
                  <a:srgbClr val="00B0F0"/>
                </a:solidFill>
              </a:rPr>
              <a:t>INICIO</a:t>
            </a:r>
          </a:p>
          <a:p>
            <a:r>
              <a:rPr lang="es-ES" dirty="0" smtClean="0"/>
              <a:t>La </a:t>
            </a:r>
            <a:r>
              <a:rPr lang="es-ES" dirty="0"/>
              <a:t>existencia de la persona jurídica privada comienza desde </a:t>
            </a:r>
            <a:r>
              <a:rPr lang="es-ES" dirty="0" smtClean="0"/>
              <a:t>su constitución</a:t>
            </a:r>
            <a:r>
              <a:rPr lang="es-ES" dirty="0"/>
              <a:t>.</a:t>
            </a:r>
          </a:p>
          <a:p>
            <a:r>
              <a:rPr lang="es-ES" dirty="0" smtClean="0"/>
              <a:t>No </a:t>
            </a:r>
            <a:r>
              <a:rPr lang="es-ES" dirty="0"/>
              <a:t>necesita autorización legal para funcionar, excepto </a:t>
            </a:r>
            <a:r>
              <a:rPr lang="es-ES" dirty="0" smtClean="0"/>
              <a:t>disposición legal </a:t>
            </a:r>
            <a:r>
              <a:rPr lang="es-ES" dirty="0"/>
              <a:t>en contrario.</a:t>
            </a:r>
          </a:p>
          <a:p>
            <a:r>
              <a:rPr lang="es-ES" dirty="0" smtClean="0"/>
              <a:t>En </a:t>
            </a:r>
            <a:r>
              <a:rPr lang="es-ES" dirty="0"/>
              <a:t>los casos en que se requiere autorización estatal, la persona </a:t>
            </a:r>
            <a:r>
              <a:rPr lang="es-ES" dirty="0" smtClean="0"/>
              <a:t>jurídica no </a:t>
            </a:r>
            <a:r>
              <a:rPr lang="es-ES" dirty="0"/>
              <a:t>puede funcionar antes de obtenerla.</a:t>
            </a:r>
          </a:p>
          <a:p>
            <a:r>
              <a:rPr lang="es-ES" dirty="0" smtClean="0"/>
              <a:t>La </a:t>
            </a:r>
            <a:r>
              <a:rPr lang="es-ES" dirty="0"/>
              <a:t>persona jurídica tiene una personalidad distinta de la de </a:t>
            </a:r>
            <a:r>
              <a:rPr lang="es-ES" dirty="0" smtClean="0"/>
              <a:t>sus miembros</a:t>
            </a:r>
            <a:endParaRPr lang="es-ES" dirty="0"/>
          </a:p>
          <a:p>
            <a:r>
              <a:rPr lang="es-ES" dirty="0" smtClean="0"/>
              <a:t>Los </a:t>
            </a:r>
            <a:r>
              <a:rPr lang="es-ES" dirty="0"/>
              <a:t>miembros no responden por las obligaciones de la </a:t>
            </a:r>
            <a:r>
              <a:rPr lang="es-ES" dirty="0" smtClean="0"/>
              <a:t>persona jurídica</a:t>
            </a:r>
            <a:r>
              <a:rPr lang="es-ES" dirty="0"/>
              <a:t>, excepto en los supuestos que expresamente se prevén </a:t>
            </a:r>
            <a:r>
              <a:rPr lang="es-ES" dirty="0" smtClean="0"/>
              <a:t>en la norma del CCC </a:t>
            </a:r>
            <a:r>
              <a:rPr lang="es-ES" dirty="0"/>
              <a:t>y lo que disponga la ley especial.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1107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Responsabilidad de la Persona </a:t>
            </a:r>
            <a:r>
              <a:rPr lang="es-ES" dirty="0" err="1" smtClean="0"/>
              <a:t>Juridica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b="1" u="sng" dirty="0" err="1">
                <a:solidFill>
                  <a:srgbClr val="00B0F0"/>
                </a:solidFill>
              </a:rPr>
              <a:t>Inoponibilidad</a:t>
            </a:r>
            <a:r>
              <a:rPr lang="es-ES" b="1" u="sng" dirty="0">
                <a:solidFill>
                  <a:srgbClr val="00B0F0"/>
                </a:solidFill>
              </a:rPr>
              <a:t> de las personalidad jurídica</a:t>
            </a:r>
            <a:r>
              <a:rPr lang="es-ES" dirty="0"/>
              <a:t>: </a:t>
            </a:r>
            <a:endParaRPr lang="es-ES" dirty="0" smtClean="0"/>
          </a:p>
          <a:p>
            <a:pPr lvl="1"/>
            <a:r>
              <a:rPr lang="es-ES" b="1" i="1" dirty="0" smtClean="0"/>
              <a:t>La </a:t>
            </a:r>
            <a:r>
              <a:rPr lang="es-ES" b="1" i="1" dirty="0"/>
              <a:t>actuación que </a:t>
            </a:r>
            <a:r>
              <a:rPr lang="es-ES" b="1" i="1" dirty="0" smtClean="0"/>
              <a:t>esté destinada </a:t>
            </a:r>
            <a:r>
              <a:rPr lang="es-ES" b="1" i="1" dirty="0"/>
              <a:t>a la consecución de fines ajenos a la persona jurídica</a:t>
            </a:r>
            <a:r>
              <a:rPr lang="es-ES" b="1" i="1" dirty="0" smtClean="0"/>
              <a:t>, constituya </a:t>
            </a:r>
            <a:r>
              <a:rPr lang="es-ES" b="1" i="1" dirty="0"/>
              <a:t>un recurso para violar la ley, el </a:t>
            </a:r>
            <a:r>
              <a:rPr lang="es-ES" b="1" i="1" dirty="0" smtClean="0"/>
              <a:t>orden público </a:t>
            </a:r>
            <a:r>
              <a:rPr lang="es-ES" b="1" i="1" dirty="0"/>
              <a:t>o la buena fe </a:t>
            </a:r>
            <a:r>
              <a:rPr lang="es-ES" b="1" i="1" dirty="0" smtClean="0"/>
              <a:t>o para </a:t>
            </a:r>
            <a:r>
              <a:rPr lang="es-ES" b="1" i="1" dirty="0"/>
              <a:t>frustrar derechos de cualquier persona, se imputa a quienes </a:t>
            </a:r>
            <a:r>
              <a:rPr lang="es-ES" b="1" i="1" dirty="0" smtClean="0"/>
              <a:t>a título </a:t>
            </a:r>
            <a:r>
              <a:rPr lang="es-ES" b="1" i="1" dirty="0"/>
              <a:t>de socios, asociados, miembros o controlantes directos </a:t>
            </a:r>
            <a:r>
              <a:rPr lang="es-ES" b="1" i="1" dirty="0" smtClean="0"/>
              <a:t>o indirectos</a:t>
            </a:r>
            <a:r>
              <a:rPr lang="es-ES" b="1" i="1" dirty="0"/>
              <a:t>, </a:t>
            </a:r>
            <a:r>
              <a:rPr lang="es-ES" b="1" i="1" dirty="0" smtClean="0"/>
              <a:t>la hicieron </a:t>
            </a:r>
            <a:r>
              <a:rPr lang="es-ES" b="1" i="1" dirty="0"/>
              <a:t>posible, quienes responderán solidaria </a:t>
            </a:r>
            <a:r>
              <a:rPr lang="es-ES" b="1" i="1" dirty="0" smtClean="0"/>
              <a:t>e ilimitadamente </a:t>
            </a:r>
            <a:r>
              <a:rPr lang="es-ES" b="1" i="1" dirty="0"/>
              <a:t>por los perjuicios causados</a:t>
            </a:r>
          </a:p>
          <a:p>
            <a:r>
              <a:rPr lang="es-ES" b="1" u="sng" dirty="0" smtClean="0">
                <a:solidFill>
                  <a:srgbClr val="00B0F0"/>
                </a:solidFill>
              </a:rPr>
              <a:t>Responsabilidad </a:t>
            </a:r>
            <a:r>
              <a:rPr lang="es-ES" b="1" u="sng" dirty="0">
                <a:solidFill>
                  <a:srgbClr val="00B0F0"/>
                </a:solidFill>
              </a:rPr>
              <a:t>de los administradores:</a:t>
            </a:r>
            <a:r>
              <a:rPr lang="es-ES" dirty="0"/>
              <a:t> </a:t>
            </a:r>
            <a:endParaRPr lang="es-ES" dirty="0" smtClean="0"/>
          </a:p>
          <a:p>
            <a:pPr lvl="1"/>
            <a:r>
              <a:rPr lang="es-ES" b="1" i="1" dirty="0" smtClean="0"/>
              <a:t>Los administradores responden </a:t>
            </a:r>
            <a:r>
              <a:rPr lang="es-ES" b="1" i="1" dirty="0"/>
              <a:t>en forma ilimitada y solidaria frente a la persona jurídica</a:t>
            </a:r>
            <a:r>
              <a:rPr lang="es-ES" b="1" i="1" dirty="0" smtClean="0"/>
              <a:t>, sus </a:t>
            </a:r>
            <a:r>
              <a:rPr lang="es-ES" b="1" i="1" dirty="0"/>
              <a:t>miembros y terceros, por los daños causados por su culpa en </a:t>
            </a:r>
            <a:r>
              <a:rPr lang="es-ES" b="1" i="1" dirty="0" smtClean="0"/>
              <a:t>el ejercicio </a:t>
            </a:r>
            <a:r>
              <a:rPr lang="es-ES" b="1" i="1" dirty="0"/>
              <a:t>o con ocasión de </a:t>
            </a:r>
            <a:r>
              <a:rPr lang="es-ES" b="1" i="1" dirty="0" smtClean="0"/>
              <a:t>sus funciones</a:t>
            </a:r>
            <a:r>
              <a:rPr lang="es-ES" b="1" i="1" dirty="0"/>
              <a:t>, por acción u omisión</a:t>
            </a:r>
            <a:endParaRPr lang="es-ES" b="1" i="1" dirty="0"/>
          </a:p>
        </p:txBody>
      </p:sp>
    </p:spTree>
    <p:extLst>
      <p:ext uri="{BB962C8B-B14F-4D97-AF65-F5344CB8AC3E}">
        <p14:creationId xmlns:p14="http://schemas.microsoft.com/office/powerpoint/2010/main" val="3303213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ATRIBUTOS Y EFECTOS LUEGO DE SER AUTORIZADOS A FUNCIONAR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00968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Nombre distintivo de la persona jurídica</a:t>
            </a:r>
          </a:p>
          <a:p>
            <a:r>
              <a:rPr lang="es-ES" dirty="0" smtClean="0"/>
              <a:t>Domicilio </a:t>
            </a:r>
            <a:r>
              <a:rPr lang="es-ES" dirty="0"/>
              <a:t>y sede social (Notificaciones en la sede social son válidas)</a:t>
            </a:r>
          </a:p>
          <a:p>
            <a:r>
              <a:rPr lang="es-ES" dirty="0" smtClean="0"/>
              <a:t>Patrimonio </a:t>
            </a:r>
            <a:r>
              <a:rPr lang="es-ES" dirty="0"/>
              <a:t>propio</a:t>
            </a:r>
          </a:p>
          <a:p>
            <a:r>
              <a:rPr lang="es-ES" dirty="0" smtClean="0"/>
              <a:t>Duración </a:t>
            </a:r>
            <a:r>
              <a:rPr lang="es-ES" dirty="0"/>
              <a:t>ilimitada (Excepto que se disponga lo contrario)</a:t>
            </a:r>
          </a:p>
          <a:p>
            <a:r>
              <a:rPr lang="es-ES" dirty="0" smtClean="0"/>
              <a:t>El </a:t>
            </a:r>
            <a:r>
              <a:rPr lang="es-ES" dirty="0"/>
              <a:t>Objeto debe ser preciso y determinado</a:t>
            </a:r>
          </a:p>
          <a:p>
            <a:r>
              <a:rPr lang="es-ES" dirty="0" smtClean="0"/>
              <a:t>Normas </a:t>
            </a:r>
            <a:r>
              <a:rPr lang="es-ES" dirty="0"/>
              <a:t>sobre el gobierno, la administración y representación </a:t>
            </a:r>
            <a:r>
              <a:rPr lang="es-ES" dirty="0" smtClean="0"/>
              <a:t>y fiscalización </a:t>
            </a:r>
            <a:r>
              <a:rPr lang="es-ES" dirty="0"/>
              <a:t>si correspondiera</a:t>
            </a:r>
          </a:p>
          <a:p>
            <a:r>
              <a:rPr lang="es-ES" dirty="0" smtClean="0"/>
              <a:t>Deber </a:t>
            </a:r>
            <a:r>
              <a:rPr lang="es-ES" dirty="0"/>
              <a:t>de lealtad y diligencia: Interés contrario. Los </a:t>
            </a:r>
            <a:r>
              <a:rPr lang="es-ES" dirty="0" smtClean="0"/>
              <a:t>administradores de </a:t>
            </a:r>
            <a:r>
              <a:rPr lang="es-ES" dirty="0"/>
              <a:t>la persona jurídica deben obrar con lealtad y diligencia.</a:t>
            </a:r>
          </a:p>
          <a:p>
            <a:r>
              <a:rPr lang="es-ES" dirty="0" smtClean="0"/>
              <a:t>No </a:t>
            </a:r>
            <a:r>
              <a:rPr lang="es-ES" dirty="0"/>
              <a:t>pueden perseguir ni favorecer intereses contrarios a los de </a:t>
            </a:r>
            <a:r>
              <a:rPr lang="es-ES" dirty="0" smtClean="0"/>
              <a:t>la persona </a:t>
            </a:r>
            <a:r>
              <a:rPr lang="es-ES" dirty="0"/>
              <a:t>jurídica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8540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DISOLUCION Y/O FIN DE LAS PERSONAS JURIDICAS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0" y="2556932"/>
            <a:ext cx="9951719" cy="3508588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D</a:t>
            </a:r>
            <a:r>
              <a:rPr lang="es-ES" dirty="0" smtClean="0"/>
              <a:t>ecisión </a:t>
            </a:r>
            <a:r>
              <a:rPr lang="es-ES" dirty="0"/>
              <a:t>unánime de sus miembros o por la mayoría establecida en </a:t>
            </a:r>
            <a:r>
              <a:rPr lang="es-ES" dirty="0" smtClean="0"/>
              <a:t>sus estatutos</a:t>
            </a:r>
            <a:endParaRPr lang="es-ES" dirty="0"/>
          </a:p>
          <a:p>
            <a:r>
              <a:rPr lang="es-ES" dirty="0"/>
              <a:t>C</a:t>
            </a:r>
            <a:r>
              <a:rPr lang="es-ES" dirty="0" smtClean="0"/>
              <a:t>umplimiento </a:t>
            </a:r>
            <a:r>
              <a:rPr lang="es-ES" dirty="0"/>
              <a:t>de la condición resolutoria a la que el acto </a:t>
            </a:r>
            <a:r>
              <a:rPr lang="es-ES" dirty="0" smtClean="0"/>
              <a:t>constitutivo subordinó </a:t>
            </a:r>
            <a:r>
              <a:rPr lang="es-ES" dirty="0"/>
              <a:t>su existencia</a:t>
            </a:r>
          </a:p>
          <a:p>
            <a:r>
              <a:rPr lang="es-ES" dirty="0"/>
              <a:t>C</a:t>
            </a:r>
            <a:r>
              <a:rPr lang="es-ES" dirty="0" smtClean="0"/>
              <a:t>umplimiento </a:t>
            </a:r>
            <a:r>
              <a:rPr lang="es-ES" dirty="0"/>
              <a:t>del objeto o imposibilidad de lograrlo y /o del plazo </a:t>
            </a:r>
            <a:r>
              <a:rPr lang="es-ES" dirty="0" smtClean="0"/>
              <a:t>de vigencia</a:t>
            </a:r>
            <a:endParaRPr lang="es-ES" dirty="0"/>
          </a:p>
          <a:p>
            <a:r>
              <a:rPr lang="es-ES" dirty="0" smtClean="0"/>
              <a:t>Quiebra</a:t>
            </a:r>
            <a:endParaRPr lang="es-ES" dirty="0"/>
          </a:p>
          <a:p>
            <a:r>
              <a:rPr lang="es-ES" dirty="0" smtClean="0"/>
              <a:t>Fusión </a:t>
            </a:r>
            <a:r>
              <a:rPr lang="es-ES" dirty="0"/>
              <a:t>o escisión</a:t>
            </a:r>
          </a:p>
          <a:p>
            <a:r>
              <a:rPr lang="es-ES" dirty="0" smtClean="0"/>
              <a:t>Reducción </a:t>
            </a:r>
            <a:r>
              <a:rPr lang="es-ES" dirty="0"/>
              <a:t>a 1 persona de sus miembros y la pluralidad no se </a:t>
            </a:r>
            <a:r>
              <a:rPr lang="es-ES" dirty="0" smtClean="0"/>
              <a:t>reestablece en </a:t>
            </a:r>
            <a:r>
              <a:rPr lang="es-ES" dirty="0"/>
              <a:t>3 meses</a:t>
            </a:r>
          </a:p>
          <a:p>
            <a:r>
              <a:rPr lang="es-ES" dirty="0"/>
              <a:t>D</a:t>
            </a:r>
            <a:r>
              <a:rPr lang="es-ES" dirty="0" smtClean="0"/>
              <a:t>enegatoria </a:t>
            </a:r>
            <a:r>
              <a:rPr lang="es-ES" dirty="0"/>
              <a:t>o revocación de la autorización estatal para funcionar</a:t>
            </a:r>
          </a:p>
          <a:p>
            <a:r>
              <a:rPr lang="es-ES" dirty="0" smtClean="0"/>
              <a:t>Agotamiento </a:t>
            </a:r>
            <a:r>
              <a:rPr lang="es-ES" dirty="0"/>
              <a:t>de los bienes destinados a sostenerla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4712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226822" y="1531620"/>
            <a:ext cx="9601196" cy="4263390"/>
          </a:xfrm>
        </p:spPr>
        <p:txBody>
          <a:bodyPr>
            <a:normAutofit/>
          </a:bodyPr>
          <a:lstStyle/>
          <a:p>
            <a:r>
              <a:rPr lang="es-ES" sz="6000" dirty="0" smtClean="0">
                <a:solidFill>
                  <a:srgbClr val="0070C0"/>
                </a:solidFill>
              </a:rPr>
              <a:t>GRACIAS</a:t>
            </a:r>
            <a:endParaRPr lang="es-ES" sz="6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515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185</TotalTime>
  <Words>1447</Words>
  <Application>Microsoft Office PowerPoint</Application>
  <PresentationFormat>Panorámica</PresentationFormat>
  <Paragraphs>174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Garamond</vt:lpstr>
      <vt:lpstr>T3Font_0</vt:lpstr>
      <vt:lpstr>T3Font_1</vt:lpstr>
      <vt:lpstr>T3Font_2</vt:lpstr>
      <vt:lpstr>Orgánico</vt:lpstr>
      <vt:lpstr>LEGISLACION Ing. En Computación</vt:lpstr>
      <vt:lpstr>DERECHO</vt:lpstr>
      <vt:lpstr>LEY</vt:lpstr>
      <vt:lpstr>DERECHO: Tipos</vt:lpstr>
      <vt:lpstr>DERECHO: Fuentes</vt:lpstr>
      <vt:lpstr>Interpretación y Resolución El juez debe resolver los asuntos que sean sometidos a su jurisdicción mediante una decisión razonablemente fundada </vt:lpstr>
      <vt:lpstr>Características Generales de la  Ley</vt:lpstr>
      <vt:lpstr>PERSONAS</vt:lpstr>
      <vt:lpstr>PERSONAS JURIDICAS</vt:lpstr>
      <vt:lpstr>PERSONAS FISICAS</vt:lpstr>
      <vt:lpstr>CAPACIDAD</vt:lpstr>
      <vt:lpstr>Menores y Adolecentes</vt:lpstr>
      <vt:lpstr>Emancipación por Matrimonio:   Actos Prohibidos:    Aprobar las cuentas de sus tutores y darles finiquito    Hacer donación de los bienes recibidos a titulo gratuito    Afianzar Obligaciones </vt:lpstr>
      <vt:lpstr>DERECHOS PERSONALISIMOS (Vida, Dignidad, Intimidad, reputación, Imagen o Identidad)</vt:lpstr>
      <vt:lpstr>Derechos Personalísimos</vt:lpstr>
      <vt:lpstr>NOMBRE</vt:lpstr>
      <vt:lpstr>DOMICILIO (IMPORTANCIA)</vt:lpstr>
      <vt:lpstr>2.- PERSONAS JURIDICAS</vt:lpstr>
      <vt:lpstr>Responsabilidad de la Persona Juridica</vt:lpstr>
      <vt:lpstr>ATRIBUTOS Y EFECTOS LUEGO DE SER AUTORIZADOS A FUNCIONAR</vt:lpstr>
      <vt:lpstr>DISOLUCION Y/O FIN DE LAS PERSONAS JURIDICAS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LEGISLACION Ing. En Computación</dc:title>
  <dc:creator>Alfredo</dc:creator>
  <cp:lastModifiedBy>Alfredo</cp:lastModifiedBy>
  <cp:revision>17</cp:revision>
  <dcterms:created xsi:type="dcterms:W3CDTF">2026-09-09T13:05:36Z</dcterms:created>
  <dcterms:modified xsi:type="dcterms:W3CDTF">2026-09-10T14:05:29Z</dcterms:modified>
</cp:coreProperties>
</file>