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es/image-vector/vector-illustration-diversity-people-read-book-240554032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es/image-vector/vector-illustration-diversity-people-read-book-240554032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es/image-vector/vector-illustration-diversity-people-read-book-240554032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es/image-vector/vector-illustration-diversity-people-read-book-240554032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CB4CA38-8761-6C78-6F2A-2CF1FFCDF4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65715" t="15918" r="19611" b="37644"/>
          <a:stretch>
            <a:fillRect/>
          </a:stretch>
        </p:blipFill>
        <p:spPr>
          <a:xfrm>
            <a:off x="4810991" y="-292"/>
            <a:ext cx="4333009" cy="41801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2EEB5F0-E8F2-80D9-73CD-BE05E06907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34560" t="14431" r="50568" b="37777"/>
          <a:stretch>
            <a:fillRect/>
          </a:stretch>
        </p:blipFill>
        <p:spPr>
          <a:xfrm>
            <a:off x="-31170" y="2387065"/>
            <a:ext cx="4355982" cy="44326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91" y="145940"/>
            <a:ext cx="7115168" cy="610189"/>
          </a:xfrm>
        </p:spPr>
        <p:txBody>
          <a:bodyPr anchor="ctr">
            <a:noAutofit/>
          </a:bodyPr>
          <a:lstStyle/>
          <a:p>
            <a:r>
              <a:rPr lang="es-AR" sz="4000" b="1" dirty="0">
                <a:solidFill>
                  <a:srgbClr val="0070C0"/>
                </a:solidFill>
              </a:rPr>
              <a:t>Estructura de Desglose de Tareas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3D2F828-99C1-28E4-B236-4B880B950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7418" y="902360"/>
            <a:ext cx="8021782" cy="1068403"/>
          </a:xfrm>
        </p:spPr>
        <p:txBody>
          <a:bodyPr>
            <a:noAutofit/>
          </a:bodyPr>
          <a:lstStyle/>
          <a:p>
            <a:pPr marL="0" marR="5080" indent="0">
              <a:spcBef>
                <a:spcPts val="5"/>
              </a:spcBef>
              <a:buNone/>
            </a:pPr>
            <a:r>
              <a:rPr lang="es-AR" sz="3200" dirty="0"/>
              <a:t>Descomposición </a:t>
            </a:r>
            <a:r>
              <a:rPr lang="es-AR" sz="3200" b="1" dirty="0"/>
              <a:t>jerárquica y orientada a entregables</a:t>
            </a:r>
            <a:r>
              <a:rPr lang="es-AR" sz="3200" dirty="0"/>
              <a:t>.</a:t>
            </a:r>
            <a:endParaRPr lang="es-AR" sz="1200" b="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A83215F-C859-D1AC-29D5-35BB9373D64C}"/>
              </a:ext>
            </a:extLst>
          </p:cNvPr>
          <p:cNvSpPr txBox="1"/>
          <p:nvPr/>
        </p:nvSpPr>
        <p:spPr>
          <a:xfrm>
            <a:off x="1629361" y="6542679"/>
            <a:ext cx="7514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Imagen extraída de </a:t>
            </a:r>
            <a:r>
              <a:rPr lang="es-AR" sz="1200" dirty="0">
                <a:hlinkClick r:id="rId3"/>
              </a:rPr>
              <a:t>https://www.shutterstock.com/es/image-vector/</a:t>
            </a:r>
            <a:r>
              <a:rPr lang="es-AR" sz="1000" dirty="0">
                <a:hlinkClick r:id="rId3"/>
              </a:rPr>
              <a:t>vector-illustration-diversity-people-read-book-2405540329</a:t>
            </a:r>
            <a:r>
              <a:rPr lang="es-AR" sz="1200" dirty="0"/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605118-0B6D-37E4-2842-8073A4F36A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6289" r="3550" b="37348"/>
          <a:stretch>
            <a:fillRect/>
          </a:stretch>
        </p:blipFill>
        <p:spPr bwMode="auto">
          <a:xfrm>
            <a:off x="6405604" y="6186836"/>
            <a:ext cx="2615615" cy="408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9B12EB2-29AC-1FEE-5352-5DEAE1B9DBFD}"/>
              </a:ext>
            </a:extLst>
          </p:cNvPr>
          <p:cNvSpPr txBox="1"/>
          <p:nvPr/>
        </p:nvSpPr>
        <p:spPr>
          <a:xfrm>
            <a:off x="6840006" y="0"/>
            <a:ext cx="22941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INGENIERÍA CIVIL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CI558 PROYECTO DE INGENIERÍA</a:t>
            </a: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 COMUNICACIONAL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Gráfico 14" descr="Badge 1 con relleno sólido">
            <a:extLst>
              <a:ext uri="{FF2B5EF4-FFF2-40B4-BE49-F238E27FC236}">
                <a16:creationId xmlns:a16="http://schemas.microsoft.com/office/drawing/2014/main" id="{7C6E9DC6-2B26-C1DB-3A2D-ADBEEF1A86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035035"/>
            <a:ext cx="914400" cy="914400"/>
          </a:xfrm>
          <a:prstGeom prst="rect">
            <a:avLst/>
          </a:prstGeom>
        </p:spPr>
      </p:pic>
      <p:pic>
        <p:nvPicPr>
          <p:cNvPr id="17" name="Gráfico 16" descr="Badge con relleno sólido">
            <a:extLst>
              <a:ext uri="{FF2B5EF4-FFF2-40B4-BE49-F238E27FC236}">
                <a16:creationId xmlns:a16="http://schemas.microsoft.com/office/drawing/2014/main" id="{12CA4618-99DF-9D06-D58E-99166AAC49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157275"/>
            <a:ext cx="914400" cy="914400"/>
          </a:xfrm>
          <a:prstGeom prst="rect">
            <a:avLst/>
          </a:prstGeom>
        </p:spPr>
      </p:pic>
      <p:sp>
        <p:nvSpPr>
          <p:cNvPr id="18" name="Marcador de contenido 4">
            <a:extLst>
              <a:ext uri="{FF2B5EF4-FFF2-40B4-BE49-F238E27FC236}">
                <a16:creationId xmlns:a16="http://schemas.microsoft.com/office/drawing/2014/main" id="{76C44B86-023B-2D76-11CF-DFC8FF71C9A4}"/>
              </a:ext>
            </a:extLst>
          </p:cNvPr>
          <p:cNvSpPr txBox="1">
            <a:spLocks/>
          </p:cNvSpPr>
          <p:nvPr/>
        </p:nvSpPr>
        <p:spPr>
          <a:xfrm>
            <a:off x="852056" y="2259968"/>
            <a:ext cx="7408718" cy="650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635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s-AR" sz="3200" dirty="0"/>
              <a:t>Define el </a:t>
            </a:r>
            <a:r>
              <a:rPr lang="es-AR" sz="3200" b="1" dirty="0"/>
              <a:t>alcance total</a:t>
            </a:r>
            <a:r>
              <a:rPr lang="es-AR" sz="3200" dirty="0"/>
              <a:t> del proyecto.</a:t>
            </a:r>
            <a:endParaRPr lang="es-ES" sz="3200" spc="-15" dirty="0">
              <a:latin typeface="Tahoma"/>
              <a:cs typeface="Tahoma"/>
            </a:endParaRPr>
          </a:p>
        </p:txBody>
      </p:sp>
      <p:sp>
        <p:nvSpPr>
          <p:cNvPr id="19" name="Marcador de contenido 4">
            <a:extLst>
              <a:ext uri="{FF2B5EF4-FFF2-40B4-BE49-F238E27FC236}">
                <a16:creationId xmlns:a16="http://schemas.microsoft.com/office/drawing/2014/main" id="{80AC5EB3-4B0A-99B8-DCCF-37EA0EE10AF8}"/>
              </a:ext>
            </a:extLst>
          </p:cNvPr>
          <p:cNvSpPr txBox="1">
            <a:spLocks/>
          </p:cNvSpPr>
          <p:nvPr/>
        </p:nvSpPr>
        <p:spPr>
          <a:xfrm>
            <a:off x="852055" y="2954754"/>
            <a:ext cx="7987145" cy="1068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3200" dirty="0"/>
              <a:t>Divide el trabajo en </a:t>
            </a:r>
            <a:r>
              <a:rPr lang="es-AR" sz="3200" b="1" dirty="0"/>
              <a:t>paquetes cada vez más pequeños</a:t>
            </a:r>
            <a:r>
              <a:rPr lang="es-AR" sz="3200" dirty="0"/>
              <a:t>.</a:t>
            </a:r>
          </a:p>
        </p:txBody>
      </p:sp>
      <p:pic>
        <p:nvPicPr>
          <p:cNvPr id="21" name="Gráfico 20" descr="Badge 3 con relleno sólido">
            <a:extLst>
              <a:ext uri="{FF2B5EF4-FFF2-40B4-BE49-F238E27FC236}">
                <a16:creationId xmlns:a16="http://schemas.microsoft.com/office/drawing/2014/main" id="{727FB3CC-C1E5-F811-645B-9EF24244F7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108757"/>
            <a:ext cx="914400" cy="914400"/>
          </a:xfrm>
          <a:prstGeom prst="rect">
            <a:avLst/>
          </a:prstGeom>
        </p:spPr>
      </p:pic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9C4021B0-8B2D-1982-5AA3-8813FCF82D8D}"/>
              </a:ext>
            </a:extLst>
          </p:cNvPr>
          <p:cNvSpPr txBox="1">
            <a:spLocks/>
          </p:cNvSpPr>
          <p:nvPr/>
        </p:nvSpPr>
        <p:spPr>
          <a:xfrm>
            <a:off x="331239" y="4629629"/>
            <a:ext cx="7987145" cy="1068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3200" i="1" dirty="0"/>
              <a:t>La EDT transforma el proyecto global en componentes de trabajo claramente definidos.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8" grpId="0"/>
      <p:bldP spid="19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95A22-5FE9-D19F-C3F1-571561ADC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32EAF9-08E7-8E65-B5B9-EBCD80C2D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34560" t="14431" r="50568" b="37777"/>
          <a:stretch>
            <a:fillRect/>
          </a:stretch>
        </p:blipFill>
        <p:spPr>
          <a:xfrm>
            <a:off x="-25164" y="2439020"/>
            <a:ext cx="4355982" cy="44326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3F089A-5BFA-09F2-49B1-41905F09C6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65715" t="15918" r="19611" b="37644"/>
          <a:stretch>
            <a:fillRect/>
          </a:stretch>
        </p:blipFill>
        <p:spPr>
          <a:xfrm>
            <a:off x="4810991" y="-292"/>
            <a:ext cx="4333009" cy="4180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955802-86F5-40BC-B782-9C8B2418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122650"/>
            <a:ext cx="6100805" cy="610189"/>
          </a:xfrm>
        </p:spPr>
        <p:txBody>
          <a:bodyPr anchor="ctr">
            <a:noAutofit/>
          </a:bodyPr>
          <a:lstStyle/>
          <a:p>
            <a:r>
              <a:rPr lang="es-AR" sz="4000" b="1" dirty="0">
                <a:solidFill>
                  <a:srgbClr val="0070C0"/>
                </a:solidFill>
              </a:rPr>
              <a:t>La EDT permite: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E446746-A75C-DE9E-44FB-EE6EE806F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53" y="982239"/>
            <a:ext cx="5636077" cy="572137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95"/>
              </a:spcBef>
              <a:buNone/>
            </a:pPr>
            <a:r>
              <a:rPr lang="es-AR" sz="3200" dirty="0"/>
              <a:t>Definir lógicamente el proyecto.</a:t>
            </a:r>
            <a:endParaRPr lang="es-MX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147AD4-BD1C-6BA3-D3FF-7B66EAFF9F38}"/>
              </a:ext>
            </a:extLst>
          </p:cNvPr>
          <p:cNvSpPr txBox="1"/>
          <p:nvPr/>
        </p:nvSpPr>
        <p:spPr>
          <a:xfrm>
            <a:off x="1629361" y="6542679"/>
            <a:ext cx="7514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Imagen extraída de </a:t>
            </a:r>
            <a:r>
              <a:rPr lang="es-AR" sz="1200" dirty="0">
                <a:hlinkClick r:id="rId3"/>
              </a:rPr>
              <a:t>https://www.shutterstock.com/es/image-vector/</a:t>
            </a:r>
            <a:r>
              <a:rPr lang="es-AR" sz="1000" dirty="0">
                <a:hlinkClick r:id="rId3"/>
              </a:rPr>
              <a:t>vector-illustration-diversity-people-read-book-2405540329</a:t>
            </a:r>
            <a:r>
              <a:rPr lang="es-AR" sz="1200" dirty="0"/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012DEB-8B20-EBF2-AD49-4E6B7DF23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6289" r="3550" b="37348"/>
          <a:stretch>
            <a:fillRect/>
          </a:stretch>
        </p:blipFill>
        <p:spPr bwMode="auto">
          <a:xfrm>
            <a:off x="6405604" y="6186836"/>
            <a:ext cx="2615615" cy="408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551FC4DC-8CEF-C245-44B8-2B9480D3B8CD}"/>
              </a:ext>
            </a:extLst>
          </p:cNvPr>
          <p:cNvSpPr txBox="1">
            <a:spLocks/>
          </p:cNvSpPr>
          <p:nvPr/>
        </p:nvSpPr>
        <p:spPr>
          <a:xfrm>
            <a:off x="237493" y="1551555"/>
            <a:ext cx="6928237" cy="610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es-AR" sz="3200" dirty="0"/>
              <a:t>Asignar recursos y responsabilidades.</a:t>
            </a:r>
            <a:endParaRPr lang="es-MX" sz="3200" dirty="0"/>
          </a:p>
        </p:txBody>
      </p:sp>
      <p:sp>
        <p:nvSpPr>
          <p:cNvPr id="11" name="Marcador de contenido 4">
            <a:extLst>
              <a:ext uri="{FF2B5EF4-FFF2-40B4-BE49-F238E27FC236}">
                <a16:creationId xmlns:a16="http://schemas.microsoft.com/office/drawing/2014/main" id="{69CEC077-C577-17B8-E2BB-8F8049DD5E83}"/>
              </a:ext>
            </a:extLst>
          </p:cNvPr>
          <p:cNvSpPr txBox="1">
            <a:spLocks/>
          </p:cNvSpPr>
          <p:nvPr/>
        </p:nvSpPr>
        <p:spPr>
          <a:xfrm>
            <a:off x="193391" y="2199213"/>
            <a:ext cx="6517801" cy="597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95"/>
              </a:spcBef>
              <a:buNone/>
            </a:pPr>
            <a:r>
              <a:rPr lang="es-AR" sz="3200" dirty="0"/>
              <a:t>Identificar personal y roles necesarios.</a:t>
            </a:r>
            <a:endParaRPr lang="es-MX" sz="3200" dirty="0"/>
          </a:p>
        </p:txBody>
      </p:sp>
      <p:sp>
        <p:nvSpPr>
          <p:cNvPr id="12" name="Marcador de contenido 4">
            <a:extLst>
              <a:ext uri="{FF2B5EF4-FFF2-40B4-BE49-F238E27FC236}">
                <a16:creationId xmlns:a16="http://schemas.microsoft.com/office/drawing/2014/main" id="{9C3966A2-E328-F334-0FBF-D0D5D70BC59F}"/>
              </a:ext>
            </a:extLst>
          </p:cNvPr>
          <p:cNvSpPr txBox="1">
            <a:spLocks/>
          </p:cNvSpPr>
          <p:nvPr/>
        </p:nvSpPr>
        <p:spPr>
          <a:xfrm>
            <a:off x="210167" y="2853072"/>
            <a:ext cx="7465759" cy="6544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es-AR" sz="3200" dirty="0"/>
              <a:t>Facilitar la estimación y control de costos.</a:t>
            </a:r>
            <a:endParaRPr lang="es-MX" sz="3200" dirty="0"/>
          </a:p>
        </p:txBody>
      </p:sp>
      <p:sp>
        <p:nvSpPr>
          <p:cNvPr id="15" name="Marcador de contenido 4">
            <a:extLst>
              <a:ext uri="{FF2B5EF4-FFF2-40B4-BE49-F238E27FC236}">
                <a16:creationId xmlns:a16="http://schemas.microsoft.com/office/drawing/2014/main" id="{BD84711D-DB8C-0697-5CAA-B8C750FFE522}"/>
              </a:ext>
            </a:extLst>
          </p:cNvPr>
          <p:cNvSpPr txBox="1">
            <a:spLocks/>
          </p:cNvSpPr>
          <p:nvPr/>
        </p:nvSpPr>
        <p:spPr>
          <a:xfrm>
            <a:off x="237493" y="3508484"/>
            <a:ext cx="8520614" cy="1016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95"/>
              </a:spcBef>
              <a:buNone/>
            </a:pPr>
            <a:r>
              <a:rPr lang="es-AR" sz="3200" dirty="0"/>
              <a:t>Vincular la estrategia del proyecto con su ejecución y control.</a:t>
            </a:r>
            <a:endParaRPr lang="es-MX" sz="3200" dirty="0"/>
          </a:p>
        </p:txBody>
      </p:sp>
      <p:sp>
        <p:nvSpPr>
          <p:cNvPr id="16" name="Marcador de contenido 4">
            <a:extLst>
              <a:ext uri="{FF2B5EF4-FFF2-40B4-BE49-F238E27FC236}">
                <a16:creationId xmlns:a16="http://schemas.microsoft.com/office/drawing/2014/main" id="{1B00D307-F34A-5751-99C0-8536FBC88464}"/>
              </a:ext>
            </a:extLst>
          </p:cNvPr>
          <p:cNvSpPr txBox="1">
            <a:spLocks/>
          </p:cNvSpPr>
          <p:nvPr/>
        </p:nvSpPr>
        <p:spPr>
          <a:xfrm>
            <a:off x="237493" y="4734501"/>
            <a:ext cx="5961599" cy="1543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es-AR" sz="3200" dirty="0"/>
              <a:t>Facilitar el control de plazos y cronograma.</a:t>
            </a:r>
            <a:endParaRPr lang="es-MX" sz="3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94380B-5E6A-3318-FFD6-CFC403760F4F}"/>
              </a:ext>
            </a:extLst>
          </p:cNvPr>
          <p:cNvSpPr txBox="1"/>
          <p:nvPr/>
        </p:nvSpPr>
        <p:spPr>
          <a:xfrm>
            <a:off x="6840006" y="0"/>
            <a:ext cx="22941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INGENIERÍA CIVIL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CI558 PROYECTO DE INGENIERÍA</a:t>
            </a: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 COMUNICACIONAL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  <p:bldP spid="11" grpId="0" build="p"/>
      <p:bldP spid="12" grpId="0" build="p"/>
      <p:bldP spid="15" grpId="0" build="p"/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9C574-EC90-75FA-A952-F28901BD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A60178-EFE8-40C2-858D-05ECB11A91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34560" t="14431" r="50568" b="37777"/>
          <a:stretch>
            <a:fillRect/>
          </a:stretch>
        </p:blipFill>
        <p:spPr>
          <a:xfrm>
            <a:off x="-2191" y="2439020"/>
            <a:ext cx="4355982" cy="44326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A86033-78E0-9985-E85E-C3B5547676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65715" t="15918" r="19611" b="37644"/>
          <a:stretch>
            <a:fillRect/>
          </a:stretch>
        </p:blipFill>
        <p:spPr>
          <a:xfrm>
            <a:off x="4810991" y="-292"/>
            <a:ext cx="4333009" cy="4180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E77D10-BBE0-DD42-2376-C4634BC5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12" y="122650"/>
            <a:ext cx="6261526" cy="610189"/>
          </a:xfrm>
        </p:spPr>
        <p:txBody>
          <a:bodyPr anchor="ctr">
            <a:noAutofit/>
          </a:bodyPr>
          <a:lstStyle/>
          <a:p>
            <a:pPr algn="just">
              <a:spcBef>
                <a:spcPts val="95"/>
              </a:spcBef>
            </a:pPr>
            <a:r>
              <a:rPr lang="es-AR" sz="4000" b="1" spc="-50" dirty="0">
                <a:solidFill>
                  <a:srgbClr val="0070C0"/>
                </a:solidFill>
                <a:cs typeface="Tahoma"/>
              </a:rPr>
              <a:t>LA EDT Y LA PLANIFICACIÓN</a:t>
            </a:r>
            <a:endParaRPr lang="es-MX" sz="4000" b="1" spc="-50" dirty="0">
              <a:solidFill>
                <a:srgbClr val="0070C0"/>
              </a:solidFill>
              <a:cs typeface="Tahoma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171A3D-4054-3F4E-6E07-641A98C20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614" y="847541"/>
            <a:ext cx="8150942" cy="3006707"/>
          </a:xfrm>
        </p:spPr>
        <p:txBody>
          <a:bodyPr>
            <a:noAutofit/>
          </a:bodyPr>
          <a:lstStyle/>
          <a:p>
            <a:r>
              <a:rPr lang="es-AR" sz="2000" b="1" dirty="0"/>
              <a:t>AVANCE FÍSICO</a:t>
            </a:r>
            <a:br>
              <a:rPr lang="es-AR" sz="2000" dirty="0"/>
            </a:br>
            <a:r>
              <a:rPr lang="es-AR" sz="2000" dirty="0"/>
              <a:t>→ Permite medir el progreso de los entregables.</a:t>
            </a:r>
          </a:p>
          <a:p>
            <a:r>
              <a:rPr lang="es-AR" sz="2000" b="1" dirty="0"/>
              <a:t>CRONOGRAMA</a:t>
            </a:r>
            <a:br>
              <a:rPr lang="es-AR" sz="2000" dirty="0"/>
            </a:br>
            <a:r>
              <a:rPr lang="es-AR" sz="2000" dirty="0"/>
              <a:t>→ Define la secuencia de ejecución y ayuda a identificar actividades críticas.</a:t>
            </a:r>
          </a:p>
          <a:p>
            <a:r>
              <a:rPr lang="es-AR" sz="2000" b="1" dirty="0"/>
              <a:t>ALCANCE Y CAMBIOS</a:t>
            </a:r>
            <a:br>
              <a:rPr lang="es-AR" sz="2000" dirty="0"/>
            </a:br>
            <a:r>
              <a:rPr lang="es-AR" sz="2000" dirty="0"/>
              <a:t>→ Establece una línea base para evaluar modificaciones de costo, plazo y calidad.</a:t>
            </a:r>
          </a:p>
          <a:p>
            <a:r>
              <a:rPr lang="es-AR" sz="2000" b="1" dirty="0"/>
              <a:t>PEI</a:t>
            </a:r>
            <a:br>
              <a:rPr lang="es-AR" sz="2000" dirty="0"/>
            </a:br>
            <a:r>
              <a:rPr lang="es-AR" sz="2000" dirty="0"/>
              <a:t>→ Forma parte del Plan de Ejecución de Ingeniería y debe mantenerse actualizada.</a:t>
            </a:r>
          </a:p>
          <a:p>
            <a:pPr marL="0" indent="0">
              <a:buNone/>
            </a:pPr>
            <a:endParaRPr lang="es-AR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AEFC63-33DB-080C-3B0E-0A74B49A2321}"/>
              </a:ext>
            </a:extLst>
          </p:cNvPr>
          <p:cNvSpPr txBox="1"/>
          <p:nvPr/>
        </p:nvSpPr>
        <p:spPr>
          <a:xfrm>
            <a:off x="1629361" y="6542679"/>
            <a:ext cx="7514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Imagen extraída de </a:t>
            </a:r>
            <a:r>
              <a:rPr lang="es-AR" sz="1200" dirty="0">
                <a:hlinkClick r:id="rId3"/>
              </a:rPr>
              <a:t>https://www.shutterstock.com/es/image-vector/</a:t>
            </a:r>
            <a:r>
              <a:rPr lang="es-AR" sz="1000" dirty="0">
                <a:hlinkClick r:id="rId3"/>
              </a:rPr>
              <a:t>vector-illustration-diversity-people-read-book-2405540329</a:t>
            </a:r>
            <a:r>
              <a:rPr lang="es-AR" sz="1200" dirty="0"/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581F018-A00C-E8C7-CE0A-18948BF95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6289" r="3550" b="37348"/>
          <a:stretch>
            <a:fillRect/>
          </a:stretch>
        </p:blipFill>
        <p:spPr bwMode="auto">
          <a:xfrm>
            <a:off x="6405604" y="6186836"/>
            <a:ext cx="2615615" cy="408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Marcador de contenido 4">
            <a:extLst>
              <a:ext uri="{FF2B5EF4-FFF2-40B4-BE49-F238E27FC236}">
                <a16:creationId xmlns:a16="http://schemas.microsoft.com/office/drawing/2014/main" id="{641B34A8-0A90-D958-6637-C7B4275ED83C}"/>
              </a:ext>
            </a:extLst>
          </p:cNvPr>
          <p:cNvSpPr txBox="1">
            <a:spLocks/>
          </p:cNvSpPr>
          <p:nvPr/>
        </p:nvSpPr>
        <p:spPr>
          <a:xfrm>
            <a:off x="491612" y="5008260"/>
            <a:ext cx="8529607" cy="74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AR" sz="2000" i="1" dirty="0"/>
              <a:t>La EDT constituye una referencia permanente para medir, planificar y controlar el proyecto.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38BD394-1C8D-D68E-9049-20EFA766979D}"/>
              </a:ext>
            </a:extLst>
          </p:cNvPr>
          <p:cNvSpPr txBox="1"/>
          <p:nvPr/>
        </p:nvSpPr>
        <p:spPr>
          <a:xfrm>
            <a:off x="6840006" y="0"/>
            <a:ext cx="22941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INGENIERÍA CIVIL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CI558 PROYECTO DE INGENIERÍA</a:t>
            </a: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 COMUNICACIONAL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2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1C885-3DB5-8EF4-CB42-1913DD487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BC359B-51F8-10E1-51BC-70419CB4AE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34560" t="14431" r="50568" b="37777"/>
          <a:stretch>
            <a:fillRect/>
          </a:stretch>
        </p:blipFill>
        <p:spPr>
          <a:xfrm>
            <a:off x="-2191" y="2439020"/>
            <a:ext cx="4355982" cy="44326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289857-C0F3-9ABF-F008-3FD29C1084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65715" t="15918" r="19611" b="37644"/>
          <a:stretch>
            <a:fillRect/>
          </a:stretch>
        </p:blipFill>
        <p:spPr>
          <a:xfrm>
            <a:off x="4810991" y="-292"/>
            <a:ext cx="4333009" cy="4180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FA4A31-D798-7829-4685-A6D443603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12" y="122650"/>
            <a:ext cx="5191433" cy="610189"/>
          </a:xfrm>
        </p:spPr>
        <p:txBody>
          <a:bodyPr anchor="ctr">
            <a:noAutofit/>
          </a:bodyPr>
          <a:lstStyle/>
          <a:p>
            <a:pPr algn="just">
              <a:spcBef>
                <a:spcPts val="95"/>
              </a:spcBef>
            </a:pPr>
            <a:r>
              <a:rPr lang="es-MX" sz="4000" b="1" spc="-50" dirty="0">
                <a:solidFill>
                  <a:srgbClr val="0070C0"/>
                </a:solidFill>
                <a:cs typeface="Tahoma"/>
              </a:rPr>
              <a:t>CONCLUSIÓN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0F24537-D2B4-AC19-1AD3-0C8EF202E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28" y="1527673"/>
            <a:ext cx="8150942" cy="22321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es-AR" sz="3200" dirty="0"/>
              <a:t>La EDT transforma los objetivos abstractos de un proyecto en una estructura jerárquica de trabajo que permite asignar recursos, controlar costos y gestionar los plazos.</a:t>
            </a:r>
            <a:endParaRPr lang="es-MX" sz="4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9F9DB84-E9A8-8EFD-073A-77DCFAFDD0D4}"/>
              </a:ext>
            </a:extLst>
          </p:cNvPr>
          <p:cNvSpPr txBox="1"/>
          <p:nvPr/>
        </p:nvSpPr>
        <p:spPr>
          <a:xfrm>
            <a:off x="1629361" y="6542679"/>
            <a:ext cx="75146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Imagen extraída de </a:t>
            </a:r>
            <a:r>
              <a:rPr lang="es-AR" sz="1200" dirty="0">
                <a:hlinkClick r:id="rId3"/>
              </a:rPr>
              <a:t>https://www.shutterstock.com/es/image-vector/</a:t>
            </a:r>
            <a:r>
              <a:rPr lang="es-AR" sz="1000" dirty="0">
                <a:hlinkClick r:id="rId3"/>
              </a:rPr>
              <a:t>vector-illustration-diversity-people-read-book-2405540329</a:t>
            </a:r>
            <a:r>
              <a:rPr lang="es-AR" sz="1200" dirty="0"/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557FF98-3312-58F0-0C56-BAB9B3162A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6289" r="3550" b="37348"/>
          <a:stretch>
            <a:fillRect/>
          </a:stretch>
        </p:blipFill>
        <p:spPr bwMode="auto">
          <a:xfrm>
            <a:off x="6405604" y="6186836"/>
            <a:ext cx="2615615" cy="408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9DB5924-932B-EEE8-3D41-920D53C758D0}"/>
              </a:ext>
            </a:extLst>
          </p:cNvPr>
          <p:cNvSpPr txBox="1"/>
          <p:nvPr/>
        </p:nvSpPr>
        <p:spPr>
          <a:xfrm>
            <a:off x="6840006" y="0"/>
            <a:ext cx="22941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INGENIERÍA CIVIL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CI558 PROYECTO DE INGENIERÍA</a:t>
            </a:r>
          </a:p>
          <a:p>
            <a:pPr algn="r">
              <a:buNone/>
              <a:tabLst>
                <a:tab pos="2865755" algn="ctr"/>
                <a:tab pos="5731510" algn="r"/>
              </a:tabLst>
            </a:pPr>
            <a:r>
              <a:rPr lang="es-AR" sz="1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PROGRAMA COMUNICACIONAL</a:t>
            </a:r>
            <a:endParaRPr lang="es-A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17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295</Words>
  <Application>Microsoft Office PowerPoint</Application>
  <PresentationFormat>Presentación en pantalla (4:3)</PresentationFormat>
  <Paragraphs>36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Tahoma</vt:lpstr>
      <vt:lpstr>Times New Roman</vt:lpstr>
      <vt:lpstr>Office Theme</vt:lpstr>
      <vt:lpstr>Estructura de Desglose de Tareas</vt:lpstr>
      <vt:lpstr>La EDT permite:</vt:lpstr>
      <vt:lpstr>LA EDT Y LA PLANIFICACIÓN</vt:lpstr>
      <vt:lpstr>CONCLUSIÓN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Eduardo BAUMGRATZ</cp:lastModifiedBy>
  <cp:revision>25</cp:revision>
  <cp:lastPrinted>2025-09-05T14:00:33Z</cp:lastPrinted>
  <dcterms:created xsi:type="dcterms:W3CDTF">2013-01-27T09:14:16Z</dcterms:created>
  <dcterms:modified xsi:type="dcterms:W3CDTF">2026-09-15T16:45:21Z</dcterms:modified>
  <cp:category/>
</cp:coreProperties>
</file>