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691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" name="Connector 2"/>
          <p:cNvCxnSpPr/>
          <p:nvPr/>
        </p:nvCxnSpPr>
        <p:spPr>
          <a:xfrm>
            <a:off x="7726680" y="3392424"/>
            <a:ext cx="2743200" cy="0"/>
          </a:xfrm>
          <a:prstGeom prst="line">
            <a:avLst/>
          </a:prstGeom>
          <a:ln w="50800">
            <a:solidFill>
              <a:srgbClr val="409D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val 3"/>
          <p:cNvSpPr/>
          <p:nvPr/>
        </p:nvSpPr>
        <p:spPr>
          <a:xfrm>
            <a:off x="10387584" y="3310128"/>
            <a:ext cx="164592" cy="164592"/>
          </a:xfrm>
          <a:prstGeom prst="ellipse">
            <a:avLst/>
          </a:prstGeom>
          <a:solidFill>
            <a:srgbClr val="409DB4"/>
          </a:solidFill>
          <a:ln>
            <a:solidFill>
              <a:srgbClr val="409D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5" name="Connector 4"/>
          <p:cNvCxnSpPr/>
          <p:nvPr/>
        </p:nvCxnSpPr>
        <p:spPr>
          <a:xfrm>
            <a:off x="7726680" y="3392424"/>
            <a:ext cx="1005840" cy="1742165"/>
          </a:xfrm>
          <a:prstGeom prst="line">
            <a:avLst/>
          </a:prstGeom>
          <a:ln w="50800">
            <a:solidFill>
              <a:srgbClr val="E8749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8650224" y="5052293"/>
            <a:ext cx="164592" cy="164592"/>
          </a:xfrm>
          <a:prstGeom prst="ellipse">
            <a:avLst/>
          </a:prstGeom>
          <a:solidFill>
            <a:srgbClr val="E87497"/>
          </a:solidFill>
          <a:ln>
            <a:solidFill>
              <a:srgbClr val="E874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7" name="Connector 6"/>
          <p:cNvCxnSpPr/>
          <p:nvPr/>
        </p:nvCxnSpPr>
        <p:spPr>
          <a:xfrm flipH="1">
            <a:off x="7018020" y="3392424"/>
            <a:ext cx="708660" cy="1227435"/>
          </a:xfrm>
          <a:prstGeom prst="line">
            <a:avLst/>
          </a:prstGeom>
          <a:ln w="50800">
            <a:solidFill>
              <a:srgbClr val="6F4E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6935724" y="4537563"/>
            <a:ext cx="164592" cy="164592"/>
          </a:xfrm>
          <a:prstGeom prst="ellipse">
            <a:avLst/>
          </a:prstGeom>
          <a:solidFill>
            <a:srgbClr val="6F4E9A"/>
          </a:solidFill>
          <a:ln>
            <a:solidFill>
              <a:srgbClr val="6F4E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1097280"/>
            <a:ext cx="8046720" cy="1645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 b="1">
                <a:solidFill>
                  <a:srgbClr val="FFFFFF"/>
                </a:solidFill>
                <a:latin typeface="Aptos Display"/>
              </a:defRPr>
            </a:pPr>
            <a:r>
              <a:t>NÚMEROS COMPLEJOS</a:t>
            </a:r>
          </a:p>
          <a:p>
            <a:pPr>
              <a:spcBef>
                <a:spcPts val="1000"/>
              </a:spcBef>
              <a:defRPr sz="2200">
                <a:solidFill>
                  <a:srgbClr val="D2E1F2"/>
                </a:solidFill>
                <a:latin typeface="Aptos"/>
              </a:defRPr>
            </a:pPr>
            <a:r>
              <a:t>Del álgebra al plano complejo y la resolución con GeoGebra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886200"/>
            <a:ext cx="694944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FFFFFF"/>
                </a:solidFill>
                <a:latin typeface="Aptos"/>
              </a:defRPr>
            </a:pPr>
            <a:r>
              <a:rPr dirty="0" err="1"/>
              <a:t>Presentación</a:t>
            </a:r>
            <a:r>
              <a:rPr dirty="0"/>
              <a:t> </a:t>
            </a:r>
            <a:r>
              <a:rPr dirty="0" err="1"/>
              <a:t>teórica</a:t>
            </a:r>
            <a:r>
              <a:rPr dirty="0"/>
              <a:t> + </a:t>
            </a:r>
            <a:r>
              <a:rPr dirty="0" err="1"/>
              <a:t>articulación</a:t>
            </a:r>
            <a:r>
              <a:rPr dirty="0"/>
              <a:t> con el TP N.º 1</a:t>
            </a:r>
          </a:p>
          <a:p>
            <a:pPr>
              <a:defRPr sz="1200">
                <a:solidFill>
                  <a:srgbClr val="B9C8DC"/>
                </a:solidFill>
                <a:latin typeface="Aptos"/>
              </a:defRPr>
            </a:pPr>
            <a:r>
              <a:rPr dirty="0" err="1"/>
              <a:t>Basada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el </a:t>
            </a:r>
            <a:r>
              <a:rPr dirty="0" err="1"/>
              <a:t>Capítulo</a:t>
            </a:r>
            <a:r>
              <a:rPr dirty="0"/>
              <a:t> 1 de </a:t>
            </a:r>
            <a:r>
              <a:rPr dirty="0" err="1"/>
              <a:t>Zill</a:t>
            </a:r>
            <a:r>
              <a:rPr dirty="0"/>
              <a:t> • </a:t>
            </a:r>
            <a:r>
              <a:rPr dirty="0" err="1"/>
              <a:t>Facultad</a:t>
            </a:r>
            <a:r>
              <a:rPr dirty="0"/>
              <a:t> de </a:t>
            </a:r>
            <a:r>
              <a:rPr dirty="0" err="1"/>
              <a:t>Ingeniería</a:t>
            </a:r>
            <a:r>
              <a:rPr dirty="0"/>
              <a:t> – </a:t>
            </a:r>
            <a:r>
              <a:rPr dirty="0" err="1"/>
              <a:t>UNaM</a:t>
            </a:r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D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3035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682"/>
                </a:solidFill>
                <a:latin typeface="Aptos"/>
              </a:defRPr>
            </a:pPr>
            <a:r>
              <a:t>Fuente base: Zill, Cap. 1 “Números complejos y el plano complejo” • Aplicación: TP N.º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8"/>
                </a:solidFill>
                <a:latin typeface="Aptos Display"/>
              </a:defRPr>
            </a:pPr>
            <a:r>
              <a:t>Ruta de la presentación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75CA0"/>
                </a:solidFill>
                <a:latin typeface="Aptos"/>
              </a:defRPr>
            </a:pPr>
            <a:r>
              <a:t>DE LA REPRESENTACIÓN A LA RESOLUCIÓN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234440"/>
            <a:ext cx="347472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234440"/>
            <a:ext cx="73152" cy="1874519"/>
          </a:xfrm>
          <a:prstGeom prst="rect">
            <a:avLst/>
          </a:prstGeom>
          <a:solidFill>
            <a:srgbClr val="27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371600"/>
            <a:ext cx="3108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1. Álgebra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764792"/>
            <a:ext cx="3108960" cy="1216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A34"/>
                </a:solidFill>
                <a:latin typeface="Aptos"/>
              </a:defRPr>
            </a:pPr>
            <a:r>
              <a:t>Definición, partes real/imaginaria, operaciones, conjugado e inverso.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234440"/>
            <a:ext cx="347472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234440"/>
            <a:ext cx="73152" cy="1874519"/>
          </a:xfrm>
          <a:prstGeom prst="rect">
            <a:avLst/>
          </a:prstGeom>
          <a:solidFill>
            <a:srgbClr val="6F4E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44568" y="1371600"/>
            <a:ext cx="3108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2. Geometría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568" y="1764792"/>
            <a:ext cx="3108960" cy="1216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A34"/>
                </a:solidFill>
                <a:latin typeface="Aptos"/>
              </a:defRPr>
            </a:pPr>
            <a:r>
              <a:t>Plano complejo, módulo, distancia, argumento y forma polar.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234440"/>
            <a:ext cx="347472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92440" y="1234440"/>
            <a:ext cx="73152" cy="1874519"/>
          </a:xfrm>
          <a:prstGeom prst="rect">
            <a:avLst/>
          </a:prstGeom>
          <a:solidFill>
            <a:srgbClr val="E874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93608" y="1371600"/>
            <a:ext cx="3108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3. Potencias y raíces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3608" y="1764792"/>
            <a:ext cx="3108960" cy="1216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A34"/>
                </a:solidFill>
                <a:latin typeface="Aptos"/>
              </a:defRPr>
            </a:pPr>
            <a:r>
              <a:t>De Moivre, raíces n-ésimas y lectura geométrica.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468880" y="3520440"/>
            <a:ext cx="347472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468880" y="3520440"/>
            <a:ext cx="73152" cy="1874519"/>
          </a:xfrm>
          <a:prstGeom prst="rect">
            <a:avLst/>
          </a:prstGeom>
          <a:solidFill>
            <a:srgbClr val="2F8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670048" y="3657600"/>
            <a:ext cx="3108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4. TP N.º 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70048" y="4050791"/>
            <a:ext cx="3108960" cy="1216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A34"/>
                </a:solidFill>
                <a:latin typeface="Aptos"/>
              </a:defRPr>
            </a:pPr>
            <a:r>
              <a:t>Ejercicios seleccionados: binómica, polar, raíces, logaritmos y regiones.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0" y="3520440"/>
            <a:ext cx="347472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217920" y="3520440"/>
            <a:ext cx="73152" cy="1874519"/>
          </a:xfrm>
          <a:prstGeom prst="rect">
            <a:avLst/>
          </a:prstGeom>
          <a:solidFill>
            <a:srgbClr val="E0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19088" y="3657600"/>
            <a:ext cx="3108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5. GeoGebra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088" y="4050791"/>
            <a:ext cx="3108960" cy="1216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A34"/>
                </a:solidFill>
                <a:latin typeface="Aptos"/>
              </a:defRPr>
            </a:pPr>
            <a:r>
              <a:t>Explorar, verificar, representar lugares geométricos y resolver ecuaciones.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D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3035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682"/>
                </a:solidFill>
                <a:latin typeface="Aptos"/>
              </a:defRPr>
            </a:pPr>
            <a:r>
              <a:t>Base teórica: Zill, Cap. 1 • Actividades: TP N.º 1 Álgebra de los números complejos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8"/>
                </a:solidFill>
                <a:latin typeface="Aptos Display"/>
              </a:defRPr>
            </a:pPr>
            <a:r>
              <a:t>1. El número complejo: estructura y significado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75CA0"/>
                </a:solidFill>
                <a:latin typeface="Aptos"/>
              </a:defRPr>
            </a:pPr>
            <a:r>
              <a:t>SECCIÓN 1.1 DE ZILL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143000"/>
            <a:ext cx="5577840" cy="685800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216152"/>
            <a:ext cx="5358383" cy="53949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400" b="1">
                <a:solidFill>
                  <a:srgbClr val="6F4E9A"/>
                </a:solidFill>
                <a:latin typeface="Cambria Math"/>
              </a:defRPr>
            </a:pPr>
            <a:r>
              <a:t>z = a + bi     con     a,b ∈ ℝ     e     i² = −1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057400"/>
            <a:ext cx="539496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Parte real: Re(z)=a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Parte imaginaria: Im(z)=b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Dos complejos son iguales si coinciden sus partes real e imaginaria.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ℝ queda contenido en ℂ: un real a puede verse como a+0i.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El objetivo es trabajar con ℂ como una extensión algebraicamente consistente de ℝ.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20840" y="1188720"/>
            <a:ext cx="4754880" cy="4297680"/>
          </a:xfrm>
          <a:prstGeom prst="roundRect">
            <a:avLst/>
          </a:prstGeom>
          <a:solidFill>
            <a:srgbClr val="FAFBFD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" name="Connector 8"/>
          <p:cNvCxnSpPr/>
          <p:nvPr/>
        </p:nvCxnSpPr>
        <p:spPr>
          <a:xfrm>
            <a:off x="7132320" y="3360420"/>
            <a:ext cx="4069080" cy="0"/>
          </a:xfrm>
          <a:prstGeom prst="line">
            <a:avLst/>
          </a:prstGeom>
          <a:ln w="15240">
            <a:solidFill>
              <a:srgbClr val="8C94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9166860" y="1508760"/>
            <a:ext cx="0" cy="3703319"/>
          </a:xfrm>
          <a:prstGeom prst="line">
            <a:avLst/>
          </a:prstGeom>
          <a:ln w="15240">
            <a:solidFill>
              <a:srgbClr val="8C94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9573768" y="332384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8759952" y="332384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130284" y="3730752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9130284" y="2990088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9980676" y="332384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353044" y="332384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9130284" y="4101083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9130284" y="2619756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10387584" y="332384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946136" y="332384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9130284" y="4471416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9130284" y="2249424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0794492" y="332384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7539228" y="332384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9130284" y="4841748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9130284" y="1879091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972800" y="343357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82748"/>
                </a:solidFill>
                <a:latin typeface="Aptos"/>
              </a:defRPr>
            </a:pPr>
            <a:r>
              <a:t>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40012" y="149047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82748"/>
                </a:solidFill>
                <a:latin typeface="Aptos"/>
              </a:defRPr>
            </a:pPr>
            <a:r>
              <a:t>Im</a:t>
            </a:r>
          </a:p>
        </p:txBody>
      </p:sp>
      <p:sp>
        <p:nvSpPr>
          <p:cNvPr id="29" name="Oval 28"/>
          <p:cNvSpPr/>
          <p:nvPr/>
        </p:nvSpPr>
        <p:spPr>
          <a:xfrm>
            <a:off x="10323576" y="2555748"/>
            <a:ext cx="128016" cy="128016"/>
          </a:xfrm>
          <a:prstGeom prst="ellipse">
            <a:avLst/>
          </a:prstGeom>
          <a:solidFill>
            <a:srgbClr val="275CA0"/>
          </a:solidFill>
          <a:ln>
            <a:solidFill>
              <a:srgbClr val="27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479024" y="2473451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z</a:t>
            </a:r>
          </a:p>
        </p:txBody>
      </p:sp>
      <p:sp>
        <p:nvSpPr>
          <p:cNvPr id="31" name="Oval 30"/>
          <p:cNvSpPr/>
          <p:nvPr/>
        </p:nvSpPr>
        <p:spPr>
          <a:xfrm>
            <a:off x="10323576" y="3296412"/>
            <a:ext cx="128016" cy="128016"/>
          </a:xfrm>
          <a:prstGeom prst="ellipse">
            <a:avLst/>
          </a:prstGeom>
          <a:solidFill>
            <a:srgbClr val="6F4E9A"/>
          </a:solidFill>
          <a:ln>
            <a:solidFill>
              <a:srgbClr val="6F4E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479024" y="3214115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a</a:t>
            </a:r>
          </a:p>
        </p:txBody>
      </p:sp>
      <p:sp>
        <p:nvSpPr>
          <p:cNvPr id="33" name="Oval 32"/>
          <p:cNvSpPr/>
          <p:nvPr/>
        </p:nvSpPr>
        <p:spPr>
          <a:xfrm>
            <a:off x="9102852" y="2555748"/>
            <a:ext cx="128016" cy="128016"/>
          </a:xfrm>
          <a:prstGeom prst="ellipse">
            <a:avLst/>
          </a:prstGeom>
          <a:solidFill>
            <a:srgbClr val="E87497"/>
          </a:solidFill>
          <a:ln>
            <a:solidFill>
              <a:srgbClr val="E874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258300" y="2473451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bi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D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53035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682"/>
                </a:solidFill>
                <a:latin typeface="Aptos"/>
              </a:defRPr>
            </a:pPr>
            <a:r>
              <a:t>Zill, pp. 2–3: definición, terminología e igualdad de complejos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8"/>
                </a:solidFill>
                <a:latin typeface="Aptos Display"/>
              </a:defRPr>
            </a:pPr>
            <a:r>
              <a:t>Operaciones: sumar, restar, multiplicar y dividir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75CA0"/>
                </a:solidFill>
                <a:latin typeface="Aptos"/>
              </a:defRPr>
            </a:pPr>
            <a:r>
              <a:t>SECCIÓN 1.1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143000"/>
            <a:ext cx="34747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143000"/>
            <a:ext cx="73152" cy="1417320"/>
          </a:xfrm>
          <a:prstGeom prst="rect">
            <a:avLst/>
          </a:prstGeom>
          <a:solidFill>
            <a:srgbClr val="27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280160"/>
            <a:ext cx="3108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748"/>
                </a:solidFill>
                <a:latin typeface="Aptos Display"/>
              </a:defRPr>
            </a:pPr>
            <a:r>
              <a:t>Suma / resta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673352"/>
            <a:ext cx="3108960" cy="758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(a+bi) ± (c+di) = (a±c) + (b±d)i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143000"/>
            <a:ext cx="34747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143000"/>
            <a:ext cx="73152" cy="1417320"/>
          </a:xfrm>
          <a:prstGeom prst="rect">
            <a:avLst/>
          </a:prstGeom>
          <a:solidFill>
            <a:srgbClr val="6F4E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44568" y="1280160"/>
            <a:ext cx="3108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748"/>
                </a:solidFill>
                <a:latin typeface="Aptos Display"/>
              </a:defRPr>
            </a:pPr>
            <a:r>
              <a:t>Producto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568" y="1673352"/>
            <a:ext cx="3108960" cy="758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Distribuir y usar i²=−1.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143000"/>
            <a:ext cx="34747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92440" y="1143000"/>
            <a:ext cx="73152" cy="1417320"/>
          </a:xfrm>
          <a:prstGeom prst="rect">
            <a:avLst/>
          </a:prstGeom>
          <a:solidFill>
            <a:srgbClr val="E874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93608" y="1280160"/>
            <a:ext cx="3108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748"/>
                </a:solidFill>
                <a:latin typeface="Aptos Display"/>
              </a:defRPr>
            </a:pPr>
            <a:r>
              <a:t>División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3608" y="1673352"/>
            <a:ext cx="3108960" cy="758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Multiplicar numerador y denominador por el conjugado del denominador.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2880360"/>
            <a:ext cx="10241280" cy="594360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24128" y="2953512"/>
            <a:ext cx="10021824" cy="44805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100" b="1">
                <a:solidFill>
                  <a:srgbClr val="6F4E9A"/>
                </a:solidFill>
                <a:latin typeface="Cambria Math"/>
              </a:defRPr>
            </a:pPr>
            <a:r>
              <a:t>(a+bi)(c+di) = (ac−bd) + (ad+bc)i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4400" y="3703320"/>
            <a:ext cx="10241280" cy="594360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24128" y="3776472"/>
            <a:ext cx="10021824" cy="44805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900" b="1">
                <a:solidFill>
                  <a:srgbClr val="6F4E9A"/>
                </a:solidFill>
                <a:latin typeface="Cambria Math"/>
              </a:defRPr>
            </a:pPr>
            <a:r>
              <a:t>1/(a+bi) = (a−bi)/(a²+b²),  siempre que a+bi ≠ 0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" y="4709160"/>
            <a:ext cx="10241280" cy="105156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914400" y="4709160"/>
            <a:ext cx="73152" cy="1051560"/>
          </a:xfrm>
          <a:prstGeom prst="rect">
            <a:avLst/>
          </a:prstGeom>
          <a:solidFill>
            <a:srgbClr val="2F8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15568" y="4846320"/>
            <a:ext cx="9875519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82748"/>
                </a:solidFill>
                <a:latin typeface="Aptos Display"/>
              </a:defRPr>
            </a:pPr>
            <a:r>
              <a:t>Ejemplo del capítulo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5568" y="5239512"/>
            <a:ext cx="9875519" cy="393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32A34"/>
                </a:solidFill>
                <a:latin typeface="Aptos"/>
              </a:defRPr>
            </a:pPr>
            <a:r>
              <a:t>(2+4i)+(−3+8i)=−1+12i   •   (2+4i)(−3+8i)=−38+4i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D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3035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682"/>
                </a:solidFill>
                <a:latin typeface="Aptos"/>
              </a:defRPr>
            </a:pPr>
            <a:r>
              <a:t>Zill, pp. 3–6: operaciones, división e inversas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8"/>
                </a:solidFill>
                <a:latin typeface="Aptos Display"/>
              </a:defRPr>
            </a:pPr>
            <a:r>
              <a:t>Conjugado, módulo e inverso: el puente álgebra–geometría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75CA0"/>
                </a:solidFill>
                <a:latin typeface="Aptos"/>
              </a:defRPr>
            </a:pPr>
            <a:r>
              <a:t>SECCIONES 1.1–1.2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097280"/>
            <a:ext cx="3383280" cy="594360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41248" y="1170432"/>
            <a:ext cx="3163824" cy="44805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300" b="1">
                <a:solidFill>
                  <a:srgbClr val="6F4E9A"/>
                </a:solidFill>
                <a:latin typeface="Cambria Math"/>
              </a:defRPr>
            </a:pPr>
            <a:r>
              <a:t>z = a+bi        z̄ = a−bi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097280"/>
            <a:ext cx="3383280" cy="594360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498848" y="1170432"/>
            <a:ext cx="3163824" cy="44805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300" b="1">
                <a:solidFill>
                  <a:srgbClr val="6F4E9A"/>
                </a:solidFill>
                <a:latin typeface="Cambria Math"/>
              </a:defRPr>
            </a:pPr>
            <a:r>
              <a:t>z z̄ = a²+b² = |z|²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0" y="1097280"/>
            <a:ext cx="3383280" cy="594360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156448" y="1170432"/>
            <a:ext cx="3163824" cy="44805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300" b="1">
                <a:solidFill>
                  <a:srgbClr val="6F4E9A"/>
                </a:solidFill>
                <a:latin typeface="Cambria Math"/>
              </a:defRPr>
            </a:pPr>
            <a:r>
              <a:t>|z| = √(a²+b²)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148840"/>
            <a:ext cx="548640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El conjugado cambia el signo de la parte imaginaria.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Re(z) = (z+z̄)/2     e     Im(z) = (z−z̄)/(2i).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El módulo es una longitud: distancia del origen al punto que representa z.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Distancia entre z₁ y z₂: |z₂−z₁|.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Desigualdad triangular: |z₁+z₂| ≤ |z₁|+|z₂|.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65392" y="2299716"/>
            <a:ext cx="4846320" cy="3566160"/>
          </a:xfrm>
          <a:prstGeom prst="roundRect">
            <a:avLst/>
          </a:prstGeom>
          <a:solidFill>
            <a:srgbClr val="FAFBFD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3" name="Connector 12"/>
          <p:cNvCxnSpPr/>
          <p:nvPr/>
        </p:nvCxnSpPr>
        <p:spPr>
          <a:xfrm>
            <a:off x="6995160" y="3863339"/>
            <a:ext cx="4160520" cy="0"/>
          </a:xfrm>
          <a:prstGeom prst="line">
            <a:avLst/>
          </a:prstGeom>
          <a:ln w="15240">
            <a:solidFill>
              <a:srgbClr val="8C94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9075420" y="2377440"/>
            <a:ext cx="0" cy="2971800"/>
          </a:xfrm>
          <a:prstGeom prst="line">
            <a:avLst/>
          </a:prstGeom>
          <a:ln w="15240">
            <a:solidFill>
              <a:srgbClr val="8C94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9491472" y="3826763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659368" y="3826763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9038844" y="4160520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9038844" y="3566159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9907524" y="3826763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8243316" y="3826763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9038844" y="4457700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9038844" y="3268979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0323576" y="3826763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7827264" y="3826763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9038844" y="4754879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9038844" y="2971799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10739628" y="3826763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7411212" y="3826763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9038844" y="5052059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9038844" y="2674620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927080" y="3936491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82748"/>
                </a:solidFill>
                <a:latin typeface="Aptos"/>
              </a:defRPr>
            </a:pPr>
            <a:r>
              <a:t>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48572" y="23591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82748"/>
                </a:solidFill>
                <a:latin typeface="Aptos"/>
              </a:defRPr>
            </a:pPr>
            <a:r>
              <a:t>Im</a:t>
            </a:r>
          </a:p>
        </p:txBody>
      </p:sp>
      <p:sp>
        <p:nvSpPr>
          <p:cNvPr id="33" name="Oval 32"/>
          <p:cNvSpPr/>
          <p:nvPr/>
        </p:nvSpPr>
        <p:spPr>
          <a:xfrm>
            <a:off x="7611899" y="2550695"/>
            <a:ext cx="2711677" cy="2655788"/>
          </a:xfrm>
          <a:prstGeom prst="ellipse">
            <a:avLst/>
          </a:prstGeom>
          <a:noFill/>
          <a:ln w="20320">
            <a:solidFill>
              <a:srgbClr val="409D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9843516" y="2907791"/>
            <a:ext cx="128016" cy="128016"/>
          </a:xfrm>
          <a:prstGeom prst="ellipse">
            <a:avLst/>
          </a:prstGeom>
          <a:solidFill>
            <a:srgbClr val="275CA0"/>
          </a:solidFill>
          <a:ln>
            <a:solidFill>
              <a:srgbClr val="27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998964" y="2825495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z</a:t>
            </a:r>
          </a:p>
        </p:txBody>
      </p:sp>
      <p:sp>
        <p:nvSpPr>
          <p:cNvPr id="36" name="Oval 35"/>
          <p:cNvSpPr/>
          <p:nvPr/>
        </p:nvSpPr>
        <p:spPr>
          <a:xfrm>
            <a:off x="9843516" y="4690871"/>
            <a:ext cx="128016" cy="128016"/>
          </a:xfrm>
          <a:prstGeom prst="ellipse">
            <a:avLst/>
          </a:prstGeom>
          <a:solidFill>
            <a:srgbClr val="E87497"/>
          </a:solidFill>
          <a:ln>
            <a:solidFill>
              <a:srgbClr val="E874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998964" y="4608575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z̄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D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53035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682"/>
                </a:solidFill>
                <a:latin typeface="Aptos"/>
              </a:defRPr>
            </a:pPr>
            <a:r>
              <a:t>Zill, pp. 4–12: conjugado, módulo, distancia y desigualdad triangular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8"/>
                </a:solidFill>
                <a:latin typeface="Aptos Display"/>
              </a:defRPr>
            </a:pPr>
            <a:r>
              <a:t>El plano complejo: cada z es un punto y un vector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75CA0"/>
                </a:solidFill>
                <a:latin typeface="Aptos"/>
              </a:defRPr>
            </a:pPr>
            <a:r>
              <a:t>SECCIÓN 1.2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097280"/>
            <a:ext cx="5577840" cy="4754880"/>
          </a:xfrm>
          <a:prstGeom prst="roundRect">
            <a:avLst/>
          </a:prstGeom>
          <a:solidFill>
            <a:srgbClr val="FAFBFD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" name="Connector 5"/>
          <p:cNvCxnSpPr/>
          <p:nvPr/>
        </p:nvCxnSpPr>
        <p:spPr>
          <a:xfrm>
            <a:off x="914400" y="3497579"/>
            <a:ext cx="4892040" cy="0"/>
          </a:xfrm>
          <a:prstGeom prst="line">
            <a:avLst/>
          </a:prstGeom>
          <a:ln w="15240">
            <a:solidFill>
              <a:srgbClr val="8C94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360420" y="1417319"/>
            <a:ext cx="0" cy="4160521"/>
          </a:xfrm>
          <a:prstGeom prst="line">
            <a:avLst/>
          </a:prstGeom>
          <a:ln w="15240">
            <a:solidFill>
              <a:srgbClr val="8C94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849624" y="3461003"/>
            <a:ext cx="0" cy="73153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2871215" y="3461003"/>
            <a:ext cx="0" cy="73153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323844" y="3913631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323844" y="3081527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4338827" y="3461003"/>
            <a:ext cx="0" cy="73153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2382012" y="3461003"/>
            <a:ext cx="0" cy="73153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323844" y="4329683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323844" y="2665476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4828031" y="3461003"/>
            <a:ext cx="0" cy="73153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1892808" y="3461003"/>
            <a:ext cx="0" cy="73153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3323844" y="4745736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3323844" y="2249424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5317236" y="3461003"/>
            <a:ext cx="0" cy="73153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1403604" y="3461003"/>
            <a:ext cx="0" cy="73153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3323844" y="5161788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3323844" y="1833372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577840" y="35707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82748"/>
                </a:solidFill>
                <a:latin typeface="Aptos"/>
              </a:defRPr>
            </a:pPr>
            <a:r>
              <a:t>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433572" y="1399031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82748"/>
                </a:solidFill>
                <a:latin typeface="Aptos"/>
              </a:defRPr>
            </a:pPr>
            <a:r>
              <a:t>Im</a:t>
            </a:r>
          </a:p>
        </p:txBody>
      </p:sp>
      <p:sp>
        <p:nvSpPr>
          <p:cNvPr id="26" name="Oval 25"/>
          <p:cNvSpPr/>
          <p:nvPr/>
        </p:nvSpPr>
        <p:spPr>
          <a:xfrm>
            <a:off x="4274819" y="2185416"/>
            <a:ext cx="128016" cy="128016"/>
          </a:xfrm>
          <a:prstGeom prst="ellipse">
            <a:avLst/>
          </a:prstGeom>
          <a:solidFill>
            <a:srgbClr val="275CA0"/>
          </a:solidFill>
          <a:ln>
            <a:solidFill>
              <a:srgbClr val="27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430267" y="2103120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z₁</a:t>
            </a:r>
          </a:p>
        </p:txBody>
      </p:sp>
      <p:sp>
        <p:nvSpPr>
          <p:cNvPr id="28" name="Oval 27"/>
          <p:cNvSpPr/>
          <p:nvPr/>
        </p:nvSpPr>
        <p:spPr>
          <a:xfrm>
            <a:off x="2318004" y="3017520"/>
            <a:ext cx="128016" cy="128016"/>
          </a:xfrm>
          <a:prstGeom prst="ellipse">
            <a:avLst/>
          </a:prstGeom>
          <a:solidFill>
            <a:srgbClr val="6F4E9A"/>
          </a:solidFill>
          <a:ln>
            <a:solidFill>
              <a:srgbClr val="6F4E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2473452" y="2935223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z₂</a:t>
            </a:r>
          </a:p>
        </p:txBody>
      </p:sp>
      <p:sp>
        <p:nvSpPr>
          <p:cNvPr id="30" name="Oval 29"/>
          <p:cNvSpPr/>
          <p:nvPr/>
        </p:nvSpPr>
        <p:spPr>
          <a:xfrm>
            <a:off x="3296412" y="3433572"/>
            <a:ext cx="128016" cy="128016"/>
          </a:xfrm>
          <a:prstGeom prst="ellipse">
            <a:avLst/>
          </a:prstGeom>
          <a:solidFill>
            <a:srgbClr val="232A34"/>
          </a:solidFill>
          <a:ln>
            <a:solidFill>
              <a:srgbClr val="232A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3451860" y="3351275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O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400800" y="1143000"/>
            <a:ext cx="512064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400800" y="1143000"/>
            <a:ext cx="73152" cy="1325880"/>
          </a:xfrm>
          <a:prstGeom prst="rect">
            <a:avLst/>
          </a:prstGeom>
          <a:solidFill>
            <a:srgbClr val="27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601968" y="1280160"/>
            <a:ext cx="4754879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Correspondencia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01968" y="1673352"/>
            <a:ext cx="4754879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32A34"/>
                </a:solidFill>
                <a:latin typeface="Aptos"/>
              </a:defRPr>
            </a:pPr>
            <a:r>
              <a:t>z=x+iy  ↔  punto (x,y)  ↔  vector de posición.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00800" y="2697480"/>
            <a:ext cx="512064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6400800" y="2697480"/>
            <a:ext cx="73152" cy="1325880"/>
          </a:xfrm>
          <a:prstGeom prst="rect">
            <a:avLst/>
          </a:prstGeom>
          <a:solidFill>
            <a:srgbClr val="6F4E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601968" y="2834640"/>
            <a:ext cx="4754879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Suma vectorial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01968" y="3227832"/>
            <a:ext cx="4754879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z₁+z₂ se obtiene sumando componentes; geométricamente, por la diagonal del paralelogramo.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400800" y="4251960"/>
            <a:ext cx="512064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6400800" y="4251960"/>
            <a:ext cx="73152" cy="1325880"/>
          </a:xfrm>
          <a:prstGeom prst="rect">
            <a:avLst/>
          </a:prstGeom>
          <a:solidFill>
            <a:srgbClr val="E874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601968" y="4389120"/>
            <a:ext cx="4754879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Distancia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601968" y="4782312"/>
            <a:ext cx="4754879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|z₂−z₁| es la longitud del segmento que une los puntos z₁ y z₂.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D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53035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682"/>
                </a:solidFill>
                <a:latin typeface="Aptos"/>
              </a:defRPr>
            </a:pPr>
            <a:r>
              <a:t>Zill, pp. 9–11: plano complejo, vectores, módulo y distancia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8"/>
                </a:solidFill>
                <a:latin typeface="Aptos Display"/>
              </a:defRPr>
            </a:pPr>
            <a:r>
              <a:t>Forma polar: módulo + dirección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75CA0"/>
                </a:solidFill>
                <a:latin typeface="Aptos"/>
              </a:defRPr>
            </a:pPr>
            <a:r>
              <a:t>SECCIÓN 1.3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097280"/>
            <a:ext cx="6400800" cy="658368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170432"/>
            <a:ext cx="6181344" cy="51206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400" b="1">
                <a:solidFill>
                  <a:srgbClr val="6F4E9A"/>
                </a:solidFill>
                <a:latin typeface="Cambria Math"/>
              </a:defRPr>
            </a:pPr>
            <a:r>
              <a:t>z = r(cos θ + i sen θ) = r cis θ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965960"/>
            <a:ext cx="10607040" cy="658368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2039112"/>
            <a:ext cx="10387584" cy="51206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800" b="1">
                <a:solidFill>
                  <a:srgbClr val="6F4E9A"/>
                </a:solidFill>
                <a:latin typeface="Cambria Math"/>
              </a:defRPr>
            </a:pPr>
            <a:r>
              <a:t>r=|z|=√(x²+y²)        tan θ = y/x  (con cuidado del cuadrante)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880360"/>
            <a:ext cx="548640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θ es un argumento de z; no es único: arg(z)=Arg(z)+2kπ.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El argumento principal en Zill se toma en −π &lt; Arg(z) ≤ π.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Para hallar θ a partir de x,y hay que identificar primero el cuadrante.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En GeoGebra, el argumento puede explorarse dinámicamente moviendo el punto.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29400" y="2743200"/>
            <a:ext cx="4754880" cy="2743200"/>
          </a:xfrm>
          <a:prstGeom prst="roundRect">
            <a:avLst/>
          </a:prstGeom>
          <a:solidFill>
            <a:srgbClr val="FAFBFD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Connector 10"/>
          <p:cNvCxnSpPr/>
          <p:nvPr/>
        </p:nvCxnSpPr>
        <p:spPr>
          <a:xfrm>
            <a:off x="7040880" y="4137660"/>
            <a:ext cx="4069080" cy="0"/>
          </a:xfrm>
          <a:prstGeom prst="line">
            <a:avLst/>
          </a:prstGeom>
          <a:ln w="15240">
            <a:solidFill>
              <a:srgbClr val="8C94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9075420" y="3063240"/>
            <a:ext cx="0" cy="2148840"/>
          </a:xfrm>
          <a:prstGeom prst="line">
            <a:avLst/>
          </a:prstGeom>
          <a:ln w="15240">
            <a:solidFill>
              <a:srgbClr val="8C94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482328" y="41010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668512" y="41010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9038844" y="4352544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9038844" y="3922776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9889236" y="41010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261604" y="41010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9038844" y="4567428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9038844" y="3707892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10296144" y="41010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7854696" y="41010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9038844" y="4782312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9038844" y="3493008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10703052" y="41010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7447788" y="41010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9038844" y="4997196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9038844" y="3278124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881360" y="42108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82748"/>
                </a:solidFill>
                <a:latin typeface="Aptos"/>
              </a:defRPr>
            </a:pPr>
            <a:r>
              <a:t>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8572" y="30449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82748"/>
                </a:solidFill>
                <a:latin typeface="Aptos"/>
              </a:defRPr>
            </a:pPr>
            <a:r>
              <a:t>Im</a:t>
            </a:r>
          </a:p>
        </p:txBody>
      </p:sp>
      <p:cxnSp>
        <p:nvCxnSpPr>
          <p:cNvPr id="31" name="Connector 30"/>
          <p:cNvCxnSpPr/>
          <p:nvPr/>
        </p:nvCxnSpPr>
        <p:spPr>
          <a:xfrm flipV="1">
            <a:off x="9075420" y="3637035"/>
            <a:ext cx="1421985" cy="500625"/>
          </a:xfrm>
          <a:prstGeom prst="line">
            <a:avLst/>
          </a:prstGeom>
          <a:ln w="25400">
            <a:solidFill>
              <a:srgbClr val="6F4E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/>
          <p:cNvSpPr/>
          <p:nvPr/>
        </p:nvSpPr>
        <p:spPr>
          <a:xfrm>
            <a:off x="10232136" y="3643884"/>
            <a:ext cx="128016" cy="128016"/>
          </a:xfrm>
          <a:prstGeom prst="ellipse">
            <a:avLst/>
          </a:prstGeom>
          <a:solidFill>
            <a:srgbClr val="275CA0"/>
          </a:solidFill>
          <a:ln>
            <a:solidFill>
              <a:srgbClr val="27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387584" y="3561588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z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D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3035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682"/>
                </a:solidFill>
                <a:latin typeface="Aptos"/>
              </a:defRPr>
            </a:pPr>
            <a:r>
              <a:t>Zill, pp. 15–16: forma polar, argumento y argumento principal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8"/>
                </a:solidFill>
                <a:latin typeface="Aptos Display"/>
              </a:defRPr>
            </a:pPr>
            <a:r>
              <a:t>Multiplicar y dividir en polar: operar sobre módulo y ángulo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75CA0"/>
                </a:solidFill>
                <a:latin typeface="Aptos"/>
              </a:defRPr>
            </a:pPr>
            <a:r>
              <a:t>SECCIÓN 1.3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097280"/>
            <a:ext cx="10698480" cy="685800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41248" y="1170432"/>
            <a:ext cx="10479024" cy="53949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100" b="1">
                <a:solidFill>
                  <a:srgbClr val="6F4E9A"/>
                </a:solidFill>
                <a:latin typeface="Cambria Math"/>
              </a:defRPr>
            </a:pPr>
            <a:r>
              <a:t>z₁z₂ = r₁r₂ [cos(θ₁+θ₂) + i sen(θ₁+θ₂)]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965960"/>
            <a:ext cx="10698480" cy="685800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8" y="2039112"/>
            <a:ext cx="10479024" cy="53949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100" b="1">
                <a:solidFill>
                  <a:srgbClr val="6F4E9A"/>
                </a:solidFill>
                <a:latin typeface="Cambria Math"/>
              </a:defRPr>
            </a:pPr>
            <a:r>
              <a:t>z₁/z₂ = (r₁/r₂) [cos(θ₁−θ₂) + i sen(θ₁−θ₂)]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2971800"/>
            <a:ext cx="338328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2960" y="2971800"/>
            <a:ext cx="73152" cy="1920240"/>
          </a:xfrm>
          <a:prstGeom prst="rect">
            <a:avLst/>
          </a:prstGeom>
          <a:solidFill>
            <a:srgbClr val="27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24128" y="3108960"/>
            <a:ext cx="3017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Lectura geométrica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4128" y="3502152"/>
            <a:ext cx="3017520" cy="1261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32A34"/>
                </a:solidFill>
                <a:latin typeface="Aptos"/>
              </a:defRPr>
            </a:pPr>
            <a:r>
              <a:t>Multiplicar por un complejo: escala la longitud por r y rota el ángulo θ.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2971800"/>
            <a:ext cx="338328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434840" y="2971800"/>
            <a:ext cx="73152" cy="1920240"/>
          </a:xfrm>
          <a:prstGeom prst="rect">
            <a:avLst/>
          </a:prstGeom>
          <a:solidFill>
            <a:srgbClr val="6F4E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636007" y="3108960"/>
            <a:ext cx="3017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Ejemplo TP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36007" y="3502152"/>
            <a:ext cx="3017520" cy="1261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Para 2+2i: r=2√2 y Arg=π/4. En polar, las potencias y raíces se vuelven directas.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2971800"/>
            <a:ext cx="338328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46720" y="2971800"/>
            <a:ext cx="73152" cy="1920240"/>
          </a:xfrm>
          <a:prstGeom prst="rect">
            <a:avLst/>
          </a:prstGeom>
          <a:solidFill>
            <a:srgbClr val="2F8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47888" y="3108960"/>
            <a:ext cx="3017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Verificación visual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7888" y="3502152"/>
            <a:ext cx="3017520" cy="1261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GeoGebra permite comparar el producto algebraico con la suma de ángulos y el producto de módulos.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D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3035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682"/>
                </a:solidFill>
                <a:latin typeface="Aptos"/>
              </a:defRPr>
            </a:pPr>
            <a:r>
              <a:t>Zill, pp. 16–18: producto, cociente y argumentos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8"/>
                </a:solidFill>
                <a:latin typeface="Aptos Display"/>
              </a:defRPr>
            </a:pPr>
            <a:r>
              <a:t>Potencias: fórmula de De Moivre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75CA0"/>
                </a:solidFill>
                <a:latin typeface="Aptos"/>
              </a:defRPr>
            </a:pPr>
            <a:r>
              <a:t>SECCIÓN 1.3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143000"/>
            <a:ext cx="10698480" cy="777240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41248" y="1216152"/>
            <a:ext cx="10479024" cy="63093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400" b="1">
                <a:solidFill>
                  <a:srgbClr val="6F4E9A"/>
                </a:solidFill>
                <a:latin typeface="Cambria Math"/>
              </a:defRPr>
            </a:pPr>
            <a:r>
              <a:t>z = r(cos θ + i sen θ)  ⇒  zⁿ = rⁿ(cos nθ + i sen nθ)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148840"/>
            <a:ext cx="10698480" cy="658368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8" y="2221992"/>
            <a:ext cx="10479024" cy="51206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200" b="1">
                <a:solidFill>
                  <a:srgbClr val="6F4E9A"/>
                </a:solidFill>
                <a:latin typeface="Cambria Math"/>
              </a:defRPr>
            </a:pPr>
            <a:r>
              <a:t>(cos θ + i sen θ)ⁿ = cos(nθ) + i sen(nθ)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3063240"/>
            <a:ext cx="640080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Las potencias multiplican el módulo por sí mismo n veces: r → rⁿ.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El argumento se multiplica: θ → nθ.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Es especialmente útil para los ejercicios del TP que piden potencias y expresiones exponenciales.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Ejemplo de Zill: (−√3−i)³ = −8i.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80960" y="3063240"/>
            <a:ext cx="3749039" cy="2560320"/>
          </a:xfrm>
          <a:prstGeom prst="roundRect">
            <a:avLst/>
          </a:prstGeom>
          <a:solidFill>
            <a:srgbClr val="FAFBFD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Connector 10"/>
          <p:cNvCxnSpPr/>
          <p:nvPr/>
        </p:nvCxnSpPr>
        <p:spPr>
          <a:xfrm>
            <a:off x="8092440" y="4366260"/>
            <a:ext cx="3063240" cy="0"/>
          </a:xfrm>
          <a:prstGeom prst="line">
            <a:avLst/>
          </a:prstGeom>
          <a:ln w="15240">
            <a:solidFill>
              <a:srgbClr val="8C94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9624059" y="3383280"/>
            <a:ext cx="0" cy="1965960"/>
          </a:xfrm>
          <a:prstGeom prst="line">
            <a:avLst/>
          </a:prstGeom>
          <a:ln w="15240">
            <a:solidFill>
              <a:srgbClr val="8C94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930384" y="43296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9317735" y="43296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9587484" y="4562856"/>
            <a:ext cx="73151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9587484" y="4169664"/>
            <a:ext cx="73151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10236707" y="43296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9011411" y="43296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9587484" y="4759452"/>
            <a:ext cx="73151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9587484" y="3973068"/>
            <a:ext cx="73151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10543031" y="43296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8705088" y="43296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9587484" y="4956048"/>
            <a:ext cx="73151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9587484" y="3776472"/>
            <a:ext cx="73151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10849355" y="43296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8398763" y="43296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9587484" y="5152644"/>
            <a:ext cx="73151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9587484" y="3579876"/>
            <a:ext cx="73151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927080" y="44394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82748"/>
                </a:solidFill>
                <a:latin typeface="Aptos"/>
              </a:defRPr>
            </a:pPr>
            <a:r>
              <a:t>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697211" y="336499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82748"/>
                </a:solidFill>
                <a:latin typeface="Aptos"/>
              </a:defRPr>
            </a:pPr>
            <a:r>
              <a:t>Im</a:t>
            </a:r>
          </a:p>
        </p:txBody>
      </p:sp>
      <p:sp>
        <p:nvSpPr>
          <p:cNvPr id="31" name="Oval 30"/>
          <p:cNvSpPr/>
          <p:nvPr/>
        </p:nvSpPr>
        <p:spPr>
          <a:xfrm>
            <a:off x="9029498" y="4498848"/>
            <a:ext cx="128016" cy="128016"/>
          </a:xfrm>
          <a:prstGeom prst="ellipse">
            <a:avLst/>
          </a:prstGeom>
          <a:solidFill>
            <a:srgbClr val="275CA0"/>
          </a:solidFill>
          <a:ln>
            <a:solidFill>
              <a:srgbClr val="27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184946" y="4416552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z</a:t>
            </a:r>
          </a:p>
        </p:txBody>
      </p:sp>
      <p:sp>
        <p:nvSpPr>
          <p:cNvPr id="33" name="Oval 32"/>
          <p:cNvSpPr/>
          <p:nvPr/>
        </p:nvSpPr>
        <p:spPr>
          <a:xfrm>
            <a:off x="9560051" y="5875020"/>
            <a:ext cx="128016" cy="128016"/>
          </a:xfrm>
          <a:prstGeom prst="ellipse">
            <a:avLst/>
          </a:prstGeom>
          <a:solidFill>
            <a:srgbClr val="E87497"/>
          </a:solidFill>
          <a:ln>
            <a:solidFill>
              <a:srgbClr val="E874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715499" y="5792724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z³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D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53035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682"/>
                </a:solidFill>
                <a:latin typeface="Aptos"/>
              </a:defRPr>
            </a:pPr>
            <a:r>
              <a:t>Zill, pp. 17–20: potencias y fórmula de De Moivre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8"/>
                </a:solidFill>
                <a:latin typeface="Aptos Display"/>
              </a:defRPr>
            </a:pPr>
            <a:r>
              <a:t>Raíces n-ésimas: mismo radio, ángulos equiespaciados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75CA0"/>
                </a:solidFill>
                <a:latin typeface="Aptos"/>
              </a:defRPr>
            </a:pPr>
            <a:r>
              <a:t>SECCIÓN 1.4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097280"/>
            <a:ext cx="11155680" cy="822960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12648" y="1170432"/>
            <a:ext cx="10936224" cy="67665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6F4E9A"/>
                </a:solidFill>
                <a:latin typeface="Cambria Math"/>
              </a:defRPr>
            </a:pPr>
            <a:r>
              <a:t>w_k = ⁿ√r [ cos((θ+2kπ)/n) + i sen((θ+2kπ)/n) ],   k=0,…,n−1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331720"/>
            <a:ext cx="566928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Un número complejo z≠0 tiene exactamente n raíces n-ésimas distintas.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Todas las raíces están sobre la circunferencia de radio ⁿ√r.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Los argumentos están separados por 2π/n: forman un polígono regular.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Ejemplo de Zill: las 3 raíces de i están separadas 2π/3.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El TP pide obtener raíces y ubicarlas en una circunferencia centrada en el origen.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20840" y="2240280"/>
            <a:ext cx="4754880" cy="3566160"/>
          </a:xfrm>
          <a:prstGeom prst="roundRect">
            <a:avLst/>
          </a:prstGeom>
          <a:solidFill>
            <a:srgbClr val="FAFBFD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" name="Connector 8"/>
          <p:cNvCxnSpPr/>
          <p:nvPr/>
        </p:nvCxnSpPr>
        <p:spPr>
          <a:xfrm>
            <a:off x="7132320" y="4046220"/>
            <a:ext cx="4069080" cy="0"/>
          </a:xfrm>
          <a:prstGeom prst="line">
            <a:avLst/>
          </a:prstGeom>
          <a:ln w="15240">
            <a:solidFill>
              <a:srgbClr val="8C94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9166860" y="2560320"/>
            <a:ext cx="0" cy="2971800"/>
          </a:xfrm>
          <a:prstGeom prst="line">
            <a:avLst/>
          </a:prstGeom>
          <a:ln w="15240">
            <a:solidFill>
              <a:srgbClr val="8C94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9573768" y="400964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8759952" y="400964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130284" y="4343400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9130284" y="3749040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9980676" y="400964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353044" y="400964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9130284" y="4640580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9130284" y="3451860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10387584" y="400964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946136" y="400964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9130284" y="4937760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9130284" y="3154680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0794492" y="400964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7539228" y="400964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9130284" y="5234940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9130284" y="2857500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0972800" y="411937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82748"/>
                </a:solidFill>
                <a:latin typeface="Aptos"/>
              </a:defRPr>
            </a:pPr>
            <a:r>
              <a:t>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40012" y="25420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82748"/>
                </a:solidFill>
                <a:latin typeface="Aptos"/>
              </a:defRPr>
            </a:pPr>
            <a:r>
              <a:t>Im</a:t>
            </a:r>
          </a:p>
        </p:txBody>
      </p:sp>
      <p:sp>
        <p:nvSpPr>
          <p:cNvPr id="29" name="Oval 28"/>
          <p:cNvSpPr/>
          <p:nvPr/>
        </p:nvSpPr>
        <p:spPr>
          <a:xfrm>
            <a:off x="8759952" y="3749040"/>
            <a:ext cx="813816" cy="813816"/>
          </a:xfrm>
          <a:prstGeom prst="ellipse">
            <a:avLst/>
          </a:prstGeom>
          <a:noFill/>
          <a:ln w="20320">
            <a:solidFill>
              <a:srgbClr val="409D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9455244" y="3833622"/>
            <a:ext cx="128016" cy="128016"/>
          </a:xfrm>
          <a:prstGeom prst="ellipse">
            <a:avLst/>
          </a:prstGeom>
          <a:solidFill>
            <a:srgbClr val="275CA0"/>
          </a:solidFill>
          <a:ln>
            <a:solidFill>
              <a:srgbClr val="27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610692" y="3751326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w₀</a:t>
            </a:r>
          </a:p>
        </p:txBody>
      </p:sp>
      <p:sp>
        <p:nvSpPr>
          <p:cNvPr id="32" name="Oval 31"/>
          <p:cNvSpPr/>
          <p:nvPr/>
        </p:nvSpPr>
        <p:spPr>
          <a:xfrm>
            <a:off x="8750459" y="3833622"/>
            <a:ext cx="128016" cy="128016"/>
          </a:xfrm>
          <a:prstGeom prst="ellipse">
            <a:avLst/>
          </a:prstGeom>
          <a:solidFill>
            <a:srgbClr val="E87497"/>
          </a:solidFill>
          <a:ln>
            <a:solidFill>
              <a:srgbClr val="E874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905907" y="3751326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w₁</a:t>
            </a:r>
          </a:p>
        </p:txBody>
      </p:sp>
      <p:sp>
        <p:nvSpPr>
          <p:cNvPr id="34" name="Oval 33"/>
          <p:cNvSpPr/>
          <p:nvPr/>
        </p:nvSpPr>
        <p:spPr>
          <a:xfrm>
            <a:off x="9079619" y="4436846"/>
            <a:ext cx="128016" cy="128016"/>
          </a:xfrm>
          <a:prstGeom prst="ellipse">
            <a:avLst/>
          </a:prstGeom>
          <a:solidFill>
            <a:srgbClr val="6F4E9A"/>
          </a:solidFill>
          <a:ln>
            <a:solidFill>
              <a:srgbClr val="6F4E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267444" y="4197096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w₂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D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3035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682"/>
                </a:solidFill>
                <a:latin typeface="Aptos"/>
              </a:defRPr>
            </a:pPr>
            <a:r>
              <a:t>Zill, pp. 21–26: raíces n-ésimas y representación poligonal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8"/>
                </a:solidFill>
                <a:latin typeface="Aptos Display"/>
              </a:defRPr>
            </a:pPr>
            <a:r>
              <a:t>Conjuntos de puntos: traducir una condición algebraica a una región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75CA0"/>
                </a:solidFill>
                <a:latin typeface="Aptos"/>
              </a:defRPr>
            </a:pPr>
            <a:r>
              <a:t>SECCIÓN 1.5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14300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143000"/>
            <a:ext cx="73152" cy="1325880"/>
          </a:xfrm>
          <a:prstGeom prst="rect">
            <a:avLst/>
          </a:prstGeom>
          <a:solidFill>
            <a:srgbClr val="27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280160"/>
            <a:ext cx="3063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2748"/>
                </a:solidFill>
                <a:latin typeface="Aptos Display"/>
              </a:defRPr>
            </a:pPr>
            <a:r>
              <a:t>Circunferencia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673352"/>
            <a:ext cx="306324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>
                <a:solidFill>
                  <a:srgbClr val="232A34"/>
                </a:solidFill>
                <a:latin typeface="Aptos"/>
              </a:defRPr>
            </a:pPr>
            <a:r>
              <a:t>|z−z₀|=ρ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14300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89120" y="1143000"/>
            <a:ext cx="73152" cy="1325880"/>
          </a:xfrm>
          <a:prstGeom prst="rect">
            <a:avLst/>
          </a:prstGeom>
          <a:solidFill>
            <a:srgbClr val="6F4E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90288" y="1280160"/>
            <a:ext cx="3063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2748"/>
                </a:solidFill>
                <a:latin typeface="Aptos Display"/>
              </a:defRPr>
            </a:pPr>
            <a:r>
              <a:t>Disco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0288" y="1673352"/>
            <a:ext cx="306324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>
                <a:solidFill>
                  <a:srgbClr val="232A34"/>
                </a:solidFill>
                <a:latin typeface="Aptos"/>
              </a:defRPr>
            </a:pPr>
            <a:r>
              <a:t>|z−z₀|≤ρ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83879" y="114300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83879" y="1143000"/>
            <a:ext cx="73152" cy="1325880"/>
          </a:xfrm>
          <a:prstGeom prst="rect">
            <a:avLst/>
          </a:prstGeom>
          <a:solidFill>
            <a:srgbClr val="E874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85048" y="1280160"/>
            <a:ext cx="3063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2748"/>
                </a:solidFill>
                <a:latin typeface="Aptos Display"/>
              </a:defRPr>
            </a:pPr>
            <a:r>
              <a:t>Anillo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5048" y="1673352"/>
            <a:ext cx="306324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>
                <a:solidFill>
                  <a:srgbClr val="232A34"/>
                </a:solidFill>
                <a:latin typeface="Aptos"/>
              </a:defRPr>
            </a:pPr>
            <a:r>
              <a:t>ρ₁&lt;|z−z₀|≤ρ₂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4360" y="278892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94360" y="2788920"/>
            <a:ext cx="73152" cy="1325880"/>
          </a:xfrm>
          <a:prstGeom prst="rect">
            <a:avLst/>
          </a:prstGeom>
          <a:solidFill>
            <a:srgbClr val="2F8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95528" y="2926079"/>
            <a:ext cx="3063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2748"/>
                </a:solidFill>
                <a:latin typeface="Aptos Display"/>
              </a:defRPr>
            </a:pPr>
            <a:r>
              <a:t>Semiplano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8" y="3319272"/>
            <a:ext cx="306324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32A34"/>
                </a:solidFill>
                <a:latin typeface="Aptos"/>
              </a:defRPr>
            </a:pPr>
            <a:r>
              <a:t>Re(z)&gt;c  /  Im(z)&lt;c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89120" y="278892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389120" y="2788920"/>
            <a:ext cx="73152" cy="1325880"/>
          </a:xfrm>
          <a:prstGeom prst="rect">
            <a:avLst/>
          </a:prstGeom>
          <a:solidFill>
            <a:srgbClr val="E0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590288" y="2926079"/>
            <a:ext cx="3063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2748"/>
                </a:solidFill>
                <a:latin typeface="Aptos Display"/>
              </a:defRPr>
            </a:pPr>
            <a:r>
              <a:t>Sector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90288" y="3319272"/>
            <a:ext cx="306324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32A34"/>
                </a:solidFill>
                <a:latin typeface="Aptos"/>
              </a:defRPr>
            </a:pPr>
            <a:r>
              <a:t>Restricción sobre Arg(z)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83879" y="2788920"/>
            <a:ext cx="342900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183879" y="2788920"/>
            <a:ext cx="73152" cy="1325880"/>
          </a:xfrm>
          <a:prstGeom prst="rect">
            <a:avLst/>
          </a:prstGeom>
          <a:solidFill>
            <a:srgbClr val="409D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385048" y="2926079"/>
            <a:ext cx="30632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2748"/>
                </a:solidFill>
                <a:latin typeface="Aptos Display"/>
              </a:defRPr>
            </a:pPr>
            <a:r>
              <a:t>Distancia entre focos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85048" y="3319272"/>
            <a:ext cx="3063240" cy="6675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32A34"/>
                </a:solidFill>
                <a:latin typeface="Aptos"/>
              </a:defRPr>
            </a:pPr>
            <a:r>
              <a:t>|z−z₁|=|z−z₂| → mediatriz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" y="457200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32A34"/>
                </a:solidFill>
                <a:latin typeface="Aptos"/>
              </a:defRPr>
            </a:pPr>
            <a:r>
              <a:t>Clave didáctica: primero identificar qué representa la distancia; después decidir si la frontera se incluye.</a:t>
            </a:r>
          </a:p>
          <a:p>
            <a:pPr>
              <a:spcAft>
                <a:spcPts val="500"/>
              </a:spcAft>
              <a:defRPr sz="1600" b="0">
                <a:solidFill>
                  <a:srgbClr val="232A34"/>
                </a:solidFill>
                <a:latin typeface="Aptos"/>
              </a:defRPr>
            </a:pPr>
            <a:r>
              <a:t>Esto conecta directamente con el ejercicio 11 del TP.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D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3035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682"/>
                </a:solidFill>
                <a:latin typeface="Aptos"/>
              </a:defRPr>
            </a:pPr>
            <a:r>
              <a:t>Zill, pp. 26–32: círculos, discos, anillos, regiones y conjuntos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8"/>
                </a:solidFill>
                <a:latin typeface="Aptos Display"/>
              </a:defRPr>
            </a:pPr>
            <a:r>
              <a:t>Ejercicio TP: una región anular en el plano complejo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75CA0"/>
                </a:solidFill>
                <a:latin typeface="Aptos"/>
              </a:defRPr>
            </a:pPr>
            <a:r>
              <a:t>TP N.º 1, EJERCICIO 11(E)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097280"/>
            <a:ext cx="5486400" cy="685800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170432"/>
            <a:ext cx="5266944" cy="53949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500" b="1">
                <a:solidFill>
                  <a:srgbClr val="6F4E9A"/>
                </a:solidFill>
                <a:latin typeface="Cambria Math"/>
              </a:defRPr>
            </a:pPr>
            <a:r>
              <a:t>2 &lt; |z−(3+i)| ≤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057400"/>
            <a:ext cx="512064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Centro: z₀=3+i  →  punto (3,1).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Radio interior: 2 → frontera excluida.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Radio exterior: 4 → frontera incluida.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Resultado: región anular abierta en la frontera interior y cerrada en la exterior.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1417320"/>
            <a:ext cx="5120640" cy="4206240"/>
          </a:xfrm>
          <a:prstGeom prst="roundRect">
            <a:avLst/>
          </a:prstGeom>
          <a:solidFill>
            <a:srgbClr val="FAFBFD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" name="Connector 8"/>
          <p:cNvCxnSpPr/>
          <p:nvPr/>
        </p:nvCxnSpPr>
        <p:spPr>
          <a:xfrm>
            <a:off x="6812280" y="3543300"/>
            <a:ext cx="4434840" cy="0"/>
          </a:xfrm>
          <a:prstGeom prst="line">
            <a:avLst/>
          </a:prstGeom>
          <a:ln w="15240">
            <a:solidFill>
              <a:srgbClr val="8C94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9029700" y="1737360"/>
            <a:ext cx="0" cy="3611880"/>
          </a:xfrm>
          <a:prstGeom prst="line">
            <a:avLst/>
          </a:prstGeom>
          <a:ln w="15240">
            <a:solidFill>
              <a:srgbClr val="8C94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9473184" y="350672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8586216" y="350672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8993124" y="3904487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993124" y="3182112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9916668" y="350672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142731" y="350672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993124" y="4265676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993124" y="2820924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10360152" y="350672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699248" y="350672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8993124" y="4626864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8993124" y="2459736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0803636" y="350672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7255764" y="350672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8993124" y="4988052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8993124" y="2098548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1018520" y="36164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82748"/>
                </a:solidFill>
                <a:latin typeface="Aptos"/>
              </a:defRPr>
            </a:pPr>
            <a:r>
              <a:t>Re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02852" y="171907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82748"/>
                </a:solidFill>
                <a:latin typeface="Aptos"/>
              </a:defRPr>
            </a:pPr>
            <a:r>
              <a:t>Im</a:t>
            </a:r>
          </a:p>
        </p:txBody>
      </p:sp>
      <p:sp>
        <p:nvSpPr>
          <p:cNvPr id="29" name="Oval 28"/>
          <p:cNvSpPr/>
          <p:nvPr/>
        </p:nvSpPr>
        <p:spPr>
          <a:xfrm>
            <a:off x="9473184" y="2459736"/>
            <a:ext cx="1773936" cy="1773936"/>
          </a:xfrm>
          <a:prstGeom prst="ellipse">
            <a:avLst/>
          </a:prstGeom>
          <a:noFill/>
          <a:ln w="20320">
            <a:solidFill>
              <a:srgbClr val="E874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586216" y="1737360"/>
            <a:ext cx="3547872" cy="3547872"/>
          </a:xfrm>
          <a:prstGeom prst="ellipse">
            <a:avLst/>
          </a:prstGeom>
          <a:noFill/>
          <a:ln w="20320">
            <a:solidFill>
              <a:srgbClr val="27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10296144" y="3118104"/>
            <a:ext cx="128016" cy="128016"/>
          </a:xfrm>
          <a:prstGeom prst="ellipse">
            <a:avLst/>
          </a:prstGeom>
          <a:solidFill>
            <a:srgbClr val="6F4E9A"/>
          </a:solidFill>
          <a:ln>
            <a:solidFill>
              <a:srgbClr val="6F4E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451592" y="3035808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z₀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14400" y="4892040"/>
            <a:ext cx="5029200" cy="82296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914400" y="4892040"/>
            <a:ext cx="73152" cy="822960"/>
          </a:xfrm>
          <a:prstGeom prst="rect">
            <a:avLst/>
          </a:prstGeom>
          <a:solidFill>
            <a:srgbClr val="2F8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115568" y="5029200"/>
            <a:ext cx="4663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82748"/>
                </a:solidFill>
                <a:latin typeface="Aptos Display"/>
              </a:defRPr>
            </a:pPr>
            <a:r>
              <a:t>En GeoGebra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5568" y="5422392"/>
            <a:ext cx="46634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232A34"/>
                </a:solidFill>
                <a:latin typeface="Aptos"/>
              </a:defRPr>
            </a:pPr>
            <a:r>
              <a:t>Representar las dos circunferencias y sombrear/visualizar la región entre ellas.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D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3035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682"/>
                </a:solidFill>
                <a:latin typeface="Aptos"/>
              </a:defRPr>
            </a:pPr>
            <a:r>
              <a:t>Fuente: TP N.º 1, p. 1 • Conceptos geométricos: Zill, sección 1.5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8"/>
                </a:solidFill>
                <a:latin typeface="Aptos Display"/>
              </a:defRPr>
            </a:pPr>
            <a:r>
              <a:t>Ejercicios del TP: una progresión de resolución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75CA0"/>
                </a:solidFill>
                <a:latin typeface="Aptos"/>
              </a:defRPr>
            </a:pPr>
            <a:r>
              <a:t>ARTICULACIÓN TEORÍA → PRÁCTICA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097280"/>
            <a:ext cx="35204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097280"/>
            <a:ext cx="73152" cy="1828800"/>
          </a:xfrm>
          <a:prstGeom prst="rect">
            <a:avLst/>
          </a:prstGeom>
          <a:solidFill>
            <a:srgbClr val="27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234439"/>
            <a:ext cx="3154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A. Binómica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627631"/>
            <a:ext cx="3154680" cy="1170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TP 1: Re(1/z), Re(z²), Im(2z+z̄−4i). Objetivo: expresar en a y b.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097280"/>
            <a:ext cx="35204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097280"/>
            <a:ext cx="73152" cy="1828800"/>
          </a:xfrm>
          <a:prstGeom prst="rect">
            <a:avLst/>
          </a:prstGeom>
          <a:solidFill>
            <a:srgbClr val="6F4E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44568" y="1234439"/>
            <a:ext cx="3154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B. Polar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568" y="1627631"/>
            <a:ext cx="3154680" cy="1170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TP 2: módulo, argumento y forma trigonométrica de 2+2i, −2−2i, etc.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097280"/>
            <a:ext cx="35204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92440" y="1097280"/>
            <a:ext cx="73152" cy="1828800"/>
          </a:xfrm>
          <a:prstGeom prst="rect">
            <a:avLst/>
          </a:prstGeom>
          <a:solidFill>
            <a:srgbClr val="E874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93608" y="1234439"/>
            <a:ext cx="3154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C. Ecuaciones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3608" y="1627631"/>
            <a:ext cx="3154680" cy="1170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TP 3–4: despejar x o z usando operaciones y comparación de partes.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4360" y="3337560"/>
            <a:ext cx="35204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94360" y="3337560"/>
            <a:ext cx="73152" cy="1828800"/>
          </a:xfrm>
          <a:prstGeom prst="rect">
            <a:avLst/>
          </a:prstGeom>
          <a:solidFill>
            <a:srgbClr val="2F8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95528" y="3474720"/>
            <a:ext cx="3154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D. Raíces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8" y="3867911"/>
            <a:ext cx="3154680" cy="1170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TP 7: calcular raíces y ubicarlas sobre una circunferencia.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43400" y="3337560"/>
            <a:ext cx="35204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343400" y="3337560"/>
            <a:ext cx="73152" cy="1828800"/>
          </a:xfrm>
          <a:prstGeom prst="rect">
            <a:avLst/>
          </a:prstGeom>
          <a:solidFill>
            <a:srgbClr val="E0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544568" y="3474720"/>
            <a:ext cx="3154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E. Logaritmos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4568" y="3867911"/>
            <a:ext cx="3154680" cy="1170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TP 8: expresión general + valor principal + gráfica.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92440" y="3337560"/>
            <a:ext cx="35204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092440" y="3337560"/>
            <a:ext cx="73152" cy="1828800"/>
          </a:xfrm>
          <a:prstGeom prst="rect">
            <a:avLst/>
          </a:prstGeom>
          <a:solidFill>
            <a:srgbClr val="409D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293608" y="3474720"/>
            <a:ext cx="3154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F. Circuitos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93608" y="3867911"/>
            <a:ext cx="3154680" cy="1170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TP 12–13: impedancia, admitancia, corriente y caídas de tensión.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D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3035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682"/>
                </a:solidFill>
                <a:latin typeface="Aptos"/>
              </a:defRPr>
            </a:pPr>
            <a:r>
              <a:t>El TP integra las secciones 1.1–1.6; la secuencia permite pasar de cálculo simbólico a interpretación gráfica.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8"/>
                </a:solidFill>
                <a:latin typeface="Aptos Display"/>
              </a:defRPr>
            </a:pPr>
            <a:r>
              <a:t>Resolución guiada: ejemplos breves del TP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75CA0"/>
                </a:solidFill>
                <a:latin typeface="Aptos"/>
              </a:defRPr>
            </a:pPr>
            <a:r>
              <a:t>CÁLCULO QUE LUEGO PUEDE VERIFICARSE EN GEOGEBRA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051560"/>
            <a:ext cx="10881360" cy="658368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95528" y="1124712"/>
            <a:ext cx="10661904" cy="51206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6F4E9A"/>
                </a:solidFill>
                <a:latin typeface="Cambria Math"/>
              </a:defRPr>
            </a:pPr>
            <a:r>
              <a:t>TP 5: z + z̄ = 8  y  |z|+|z̄|=10  ⇒  z=4±3i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920240"/>
            <a:ext cx="5212080" cy="658368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95528" y="1993392"/>
            <a:ext cx="4992624" cy="51206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6F4E9A"/>
                </a:solidFill>
                <a:latin typeface="Cambria Math"/>
              </a:defRPr>
            </a:pPr>
            <a:r>
              <a:t>TP 1(a): Re(1/z) = a/(a²+b²)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80760" y="1920240"/>
            <a:ext cx="5212080" cy="658368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90488" y="1993392"/>
            <a:ext cx="4992624" cy="51206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000" b="1">
                <a:solidFill>
                  <a:srgbClr val="6F4E9A"/>
                </a:solidFill>
                <a:latin typeface="Cambria Math"/>
              </a:defRPr>
            </a:pPr>
            <a:r>
              <a:t>TP 1(b): Re(z²)=a²−b²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834640"/>
            <a:ext cx="10607040" cy="658368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95528" y="2907792"/>
            <a:ext cx="10387584" cy="51206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900" b="1">
                <a:solidFill>
                  <a:srgbClr val="6F4E9A"/>
                </a:solidFill>
                <a:latin typeface="Cambria Math"/>
              </a:defRPr>
            </a:pPr>
            <a:r>
              <a:t>TP 3(a): x=z₂−z₁=(3+6i)−(2−i)=1+7i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749039"/>
            <a:ext cx="10607040" cy="658368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95528" y="3822191"/>
            <a:ext cx="10387584" cy="51206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1900" b="1">
                <a:solidFill>
                  <a:srgbClr val="6F4E9A"/>
                </a:solidFill>
                <a:latin typeface="Cambria Math"/>
              </a:defRPr>
            </a:pPr>
            <a:r>
              <a:t>TP 3(e): x=z₁/z₂=(2−i)/(3+6i)=−i/3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709160"/>
            <a:ext cx="1042416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32A34"/>
                </a:solidFill>
                <a:latin typeface="Aptos"/>
              </a:defRPr>
            </a:pPr>
            <a:r>
              <a:t>Patrón de resolución: transformar → simplificar → interpretar → verificar.</a:t>
            </a:r>
          </a:p>
          <a:p>
            <a:pPr>
              <a:spcAft>
                <a:spcPts val="500"/>
              </a:spcAft>
              <a:defRPr sz="1600" b="0">
                <a:solidFill>
                  <a:srgbClr val="232A34"/>
                </a:solidFill>
                <a:latin typeface="Aptos"/>
              </a:defRPr>
            </a:pPr>
            <a:r>
              <a:t>GeoGebra se usa como herramienta de exploración y comprobación, no como sustituto del razonamiento algebraico.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D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035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682"/>
                </a:solidFill>
                <a:latin typeface="Aptos"/>
              </a:defRPr>
            </a:pPr>
            <a:r>
              <a:t>Resultados calculados a partir de los enunciados del TP N.º 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8"/>
                </a:solidFill>
                <a:latin typeface="Aptos Display"/>
              </a:defRPr>
            </a:pPr>
            <a:r>
              <a:t>GeoGebra: qué representa y qué puede verificarse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75CA0"/>
                </a:solidFill>
                <a:latin typeface="Aptos"/>
              </a:defRPr>
            </a:pPr>
            <a:r>
              <a:t>HERRAMIENTA DE RESOLUCIÓN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097280"/>
            <a:ext cx="347472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097280"/>
            <a:ext cx="73152" cy="1645920"/>
          </a:xfrm>
          <a:prstGeom prst="rect">
            <a:avLst/>
          </a:prstGeom>
          <a:solidFill>
            <a:srgbClr val="27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234439"/>
            <a:ext cx="3108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Plano complejo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627631"/>
            <a:ext cx="310896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Ingresar 3+4i muestra el punto (3,4). El complejo puede visualizarse como punto/vector.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097280"/>
            <a:ext cx="347472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097280"/>
            <a:ext cx="73152" cy="1645920"/>
          </a:xfrm>
          <a:prstGeom prst="rect">
            <a:avLst/>
          </a:prstGeom>
          <a:solidFill>
            <a:srgbClr val="6F4E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44568" y="1234439"/>
            <a:ext cx="3108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Operaciones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44568" y="1627631"/>
            <a:ext cx="310896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Suma, resta, producto y cociente se introducen con los operadores habituales.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92440" y="1097280"/>
            <a:ext cx="347472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92440" y="1097280"/>
            <a:ext cx="73152" cy="1645920"/>
          </a:xfrm>
          <a:prstGeom prst="rect">
            <a:avLst/>
          </a:prstGeom>
          <a:solidFill>
            <a:srgbClr val="E874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93608" y="1234439"/>
            <a:ext cx="3108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Medidas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3608" y="1627631"/>
            <a:ext cx="310896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real(z), imaginary(z), abs(z)/Length(z), arg(z)/Angle(z).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4360" y="3154680"/>
            <a:ext cx="347472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94360" y="3154680"/>
            <a:ext cx="73152" cy="1645920"/>
          </a:xfrm>
          <a:prstGeom prst="rect">
            <a:avLst/>
          </a:prstGeom>
          <a:solidFill>
            <a:srgbClr val="2F8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95528" y="3291840"/>
            <a:ext cx="3108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Conjugado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8" y="3685032"/>
            <a:ext cx="310896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conjugate(z) o la reflexión respecto del eje real.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43400" y="3154680"/>
            <a:ext cx="347472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343400" y="3154680"/>
            <a:ext cx="73152" cy="1645920"/>
          </a:xfrm>
          <a:prstGeom prst="rect">
            <a:avLst/>
          </a:prstGeom>
          <a:solidFill>
            <a:srgbClr val="E0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544568" y="3291840"/>
            <a:ext cx="3108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Conversión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4568" y="3685032"/>
            <a:ext cx="310896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ToPoint(z) y ToComplex((a,b)) facilitan pasar entre representación algebraica y geométrica.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92440" y="3154680"/>
            <a:ext cx="347472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092440" y="3154680"/>
            <a:ext cx="73152" cy="1645920"/>
          </a:xfrm>
          <a:prstGeom prst="rect">
            <a:avLst/>
          </a:prstGeom>
          <a:solidFill>
            <a:srgbClr val="409D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293608" y="3291840"/>
            <a:ext cx="31089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Ecuaciones complejas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93608" y="3685032"/>
            <a:ext cx="3108960" cy="987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232A34"/>
                </a:solidFill>
                <a:latin typeface="Aptos"/>
              </a:defRPr>
            </a:pPr>
            <a:r>
              <a:t>En CAS, CSolve permite resolver ecuaciones admitiendo soluciones complejas.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" y="525780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32A34"/>
                </a:solidFill>
                <a:latin typeface="Aptos"/>
              </a:defRPr>
            </a:pPr>
            <a:r>
              <a:t>Idea central: usar GeoGebra para visualizar, experimentar, detectar patrones y verificar resultados.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D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3035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682"/>
                </a:solidFill>
                <a:latin typeface="Aptos"/>
              </a:defRPr>
            </a:pPr>
            <a:r>
              <a:t>Referencia actual: GeoGebra Manual, “Números complejos” y “CSolve”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8"/>
                </a:solidFill>
                <a:latin typeface="Aptos Display"/>
              </a:defRPr>
            </a:pPr>
            <a:r>
              <a:t>Guía práctica: flujo de trabajo en GeoGebra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75CA0"/>
                </a:solidFill>
                <a:latin typeface="Aptos"/>
              </a:defRPr>
            </a:pPr>
            <a:r>
              <a:t>PARA LOS EJERCICIOS DEL TP</a:t>
            </a:r>
          </a:p>
        </p:txBody>
      </p:sp>
      <p:sp>
        <p:nvSpPr>
          <p:cNvPr id="5" name="Oval 4"/>
          <p:cNvSpPr/>
          <p:nvPr/>
        </p:nvSpPr>
        <p:spPr>
          <a:xfrm>
            <a:off x="685800" y="1051560"/>
            <a:ext cx="502920" cy="502920"/>
          </a:xfrm>
          <a:prstGeom prst="ellipse">
            <a:avLst/>
          </a:prstGeom>
          <a:solidFill>
            <a:srgbClr val="275CA0"/>
          </a:solidFill>
          <a:ln>
            <a:solidFill>
              <a:srgbClr val="27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7320" y="1033271"/>
            <a:ext cx="1920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Ingresar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91840" y="1033271"/>
            <a:ext cx="7772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A34"/>
                </a:solidFill>
                <a:latin typeface="Aptos"/>
              </a:defRPr>
            </a:pPr>
            <a:r>
              <a:t>z = a + b i</a:t>
            </a:r>
          </a:p>
        </p:txBody>
      </p:sp>
      <p:sp>
        <p:nvSpPr>
          <p:cNvPr id="8" name="Oval 7"/>
          <p:cNvSpPr/>
          <p:nvPr/>
        </p:nvSpPr>
        <p:spPr>
          <a:xfrm>
            <a:off x="685800" y="1810512"/>
            <a:ext cx="502920" cy="502920"/>
          </a:xfrm>
          <a:prstGeom prst="ellipse">
            <a:avLst/>
          </a:prstGeom>
          <a:solidFill>
            <a:srgbClr val="275CA0"/>
          </a:solidFill>
          <a:ln>
            <a:solidFill>
              <a:srgbClr val="27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792224"/>
            <a:ext cx="1920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Visualizar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91840" y="1792224"/>
            <a:ext cx="7772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A34"/>
                </a:solidFill>
                <a:latin typeface="Aptos"/>
              </a:defRPr>
            </a:pPr>
            <a:r>
              <a:t>ToPoint(z) o usar el plano directamente</a:t>
            </a:r>
          </a:p>
        </p:txBody>
      </p:sp>
      <p:sp>
        <p:nvSpPr>
          <p:cNvPr id="11" name="Oval 10"/>
          <p:cNvSpPr/>
          <p:nvPr/>
        </p:nvSpPr>
        <p:spPr>
          <a:xfrm>
            <a:off x="685800" y="2569464"/>
            <a:ext cx="502920" cy="502920"/>
          </a:xfrm>
          <a:prstGeom prst="ellipse">
            <a:avLst/>
          </a:prstGeom>
          <a:solidFill>
            <a:srgbClr val="275CA0"/>
          </a:solidFill>
          <a:ln>
            <a:solidFill>
              <a:srgbClr val="27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2551176"/>
            <a:ext cx="1920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Calcular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91840" y="2551176"/>
            <a:ext cx="7772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A34"/>
                </a:solidFill>
                <a:latin typeface="Aptos"/>
              </a:defRPr>
            </a:pPr>
            <a:r>
              <a:t>abs(z), arg(z), real(z), imaginary(z)</a:t>
            </a:r>
          </a:p>
        </p:txBody>
      </p:sp>
      <p:sp>
        <p:nvSpPr>
          <p:cNvPr id="14" name="Oval 13"/>
          <p:cNvSpPr/>
          <p:nvPr/>
        </p:nvSpPr>
        <p:spPr>
          <a:xfrm>
            <a:off x="685800" y="3328416"/>
            <a:ext cx="502920" cy="502920"/>
          </a:xfrm>
          <a:prstGeom prst="ellipse">
            <a:avLst/>
          </a:prstGeom>
          <a:solidFill>
            <a:srgbClr val="275CA0"/>
          </a:solidFill>
          <a:ln>
            <a:solidFill>
              <a:srgbClr val="27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310128"/>
            <a:ext cx="1920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Construir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91840" y="3310128"/>
            <a:ext cx="7772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A34"/>
                </a:solidFill>
                <a:latin typeface="Aptos"/>
              </a:defRPr>
            </a:pPr>
            <a:r>
              <a:t>circunferencias, regiones, vectores y lugares</a:t>
            </a:r>
          </a:p>
        </p:txBody>
      </p:sp>
      <p:sp>
        <p:nvSpPr>
          <p:cNvPr id="17" name="Oval 16"/>
          <p:cNvSpPr/>
          <p:nvPr/>
        </p:nvSpPr>
        <p:spPr>
          <a:xfrm>
            <a:off x="685800" y="4087368"/>
            <a:ext cx="502920" cy="502920"/>
          </a:xfrm>
          <a:prstGeom prst="ellipse">
            <a:avLst/>
          </a:prstGeom>
          <a:solidFill>
            <a:srgbClr val="275CA0"/>
          </a:solidFill>
          <a:ln>
            <a:solidFill>
              <a:srgbClr val="27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4069080"/>
            <a:ext cx="1920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Resolver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91840" y="4069080"/>
            <a:ext cx="7772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A34"/>
                </a:solidFill>
                <a:latin typeface="Aptos"/>
              </a:defRPr>
            </a:pPr>
            <a:r>
              <a:t>CAS + CSolve cuando corresponda</a:t>
            </a:r>
          </a:p>
        </p:txBody>
      </p:sp>
      <p:sp>
        <p:nvSpPr>
          <p:cNvPr id="20" name="Oval 19"/>
          <p:cNvSpPr/>
          <p:nvPr/>
        </p:nvSpPr>
        <p:spPr>
          <a:xfrm>
            <a:off x="685800" y="4846320"/>
            <a:ext cx="502920" cy="502920"/>
          </a:xfrm>
          <a:prstGeom prst="ellipse">
            <a:avLst/>
          </a:prstGeom>
          <a:solidFill>
            <a:srgbClr val="275CA0"/>
          </a:solidFill>
          <a:ln>
            <a:solidFill>
              <a:srgbClr val="27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4828032"/>
            <a:ext cx="19202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748"/>
                </a:solidFill>
                <a:latin typeface="Aptos Display"/>
              </a:defRPr>
            </a:pPr>
            <a:r>
              <a:t>Comprobar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291840" y="4828032"/>
            <a:ext cx="7772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232A34"/>
                </a:solidFill>
                <a:latin typeface="Aptos"/>
              </a:defRPr>
            </a:pPr>
            <a:r>
              <a:t>comparar el resultado simbólico con la representación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D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3035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682"/>
                </a:solidFill>
                <a:latin typeface="Aptos"/>
              </a:defRPr>
            </a:pPr>
            <a:r>
              <a:t>Los nombres de comandos pueden variar según idioma/interfaz; el manual oficial confirma estas funciones.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8"/>
                </a:solidFill>
                <a:latin typeface="Aptos Display"/>
              </a:defRPr>
            </a:pPr>
            <a:r>
              <a:t>Actividad GeoGebra 1: producto como transformación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75CA0"/>
                </a:solidFill>
                <a:latin typeface="Aptos"/>
              </a:defRPr>
            </a:pPr>
            <a:r>
              <a:t>PUENTE VISUAL CON LA FORMA POLAR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051560"/>
            <a:ext cx="5029200" cy="658368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41248" y="1124712"/>
            <a:ext cx="4809744" cy="51206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300" b="1">
                <a:solidFill>
                  <a:srgbClr val="6F4E9A"/>
                </a:solidFill>
                <a:latin typeface="Cambria Math"/>
              </a:defRPr>
            </a:pPr>
            <a:r>
              <a:t>z₁ = 2+2i     y     z₂ = 1−2i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080760" y="1051560"/>
            <a:ext cx="5029200" cy="658368"/>
          </a:xfrm>
          <a:prstGeom prst="roundRect">
            <a:avLst/>
          </a:prstGeom>
          <a:solidFill>
            <a:srgbClr val="F5F7FA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190488" y="1124712"/>
            <a:ext cx="4809744" cy="51206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>
              <a:defRPr sz="2300" b="1">
                <a:solidFill>
                  <a:srgbClr val="6F4E9A"/>
                </a:solidFill>
                <a:latin typeface="Cambria Math"/>
              </a:defRPr>
            </a:pPr>
            <a:r>
              <a:t>z₁z₂ = 6−2i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103120"/>
            <a:ext cx="548640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1. Ingresar z₁ y z₂.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2. Calcular z₃=z₁z₂.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3. Comparar |z₃| con |z₁||z₂|.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4. Comparar arg(z₃) con arg(z₁)+arg(z₂), teniendo en cuenta el valor principal.</a:t>
            </a:r>
          </a:p>
          <a:p>
            <a:pPr>
              <a:spcAft>
                <a:spcPts val="500"/>
              </a:spcAft>
              <a:defRPr sz="1700" b="0">
                <a:solidFill>
                  <a:srgbClr val="232A34"/>
                </a:solidFill>
                <a:latin typeface="Aptos"/>
              </a:defRPr>
            </a:pPr>
            <a:r>
              <a:t>5. Mover los puntos y observar qué cambia y qué permanece.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20840" y="2148840"/>
            <a:ext cx="4572000" cy="3474720"/>
          </a:xfrm>
          <a:prstGeom prst="roundRect">
            <a:avLst/>
          </a:prstGeom>
          <a:solidFill>
            <a:srgbClr val="FAFBFD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1" name="Connector 10"/>
          <p:cNvCxnSpPr/>
          <p:nvPr/>
        </p:nvCxnSpPr>
        <p:spPr>
          <a:xfrm>
            <a:off x="7132320" y="3909060"/>
            <a:ext cx="3886200" cy="0"/>
          </a:xfrm>
          <a:prstGeom prst="line">
            <a:avLst/>
          </a:prstGeom>
          <a:ln w="15240">
            <a:solidFill>
              <a:srgbClr val="8C94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9075420" y="2468880"/>
            <a:ext cx="0" cy="2880360"/>
          </a:xfrm>
          <a:prstGeom prst="line">
            <a:avLst/>
          </a:prstGeom>
          <a:ln w="15240">
            <a:solidFill>
              <a:srgbClr val="8C94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9464040" y="38724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686800" y="38724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9038844" y="4197096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9038844" y="3621024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9852660" y="38724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298180" y="38724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9038844" y="4485132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9038844" y="3332988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10241280" y="38724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7909560" y="38724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9038844" y="4773168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9038844" y="3044952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10629900" y="38724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7520940" y="387248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9038844" y="5061204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9038844" y="2756916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789920" y="398221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82748"/>
                </a:solidFill>
                <a:latin typeface="Aptos"/>
              </a:defRPr>
            </a:pPr>
            <a:r>
              <a:t>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8572" y="245059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82748"/>
                </a:solidFill>
                <a:latin typeface="Aptos"/>
              </a:defRPr>
            </a:pPr>
            <a:r>
              <a:t>Im</a:t>
            </a:r>
          </a:p>
        </p:txBody>
      </p:sp>
      <p:sp>
        <p:nvSpPr>
          <p:cNvPr id="31" name="Oval 30"/>
          <p:cNvSpPr/>
          <p:nvPr/>
        </p:nvSpPr>
        <p:spPr>
          <a:xfrm>
            <a:off x="9788652" y="3268980"/>
            <a:ext cx="128016" cy="128016"/>
          </a:xfrm>
          <a:prstGeom prst="ellipse">
            <a:avLst/>
          </a:prstGeom>
          <a:solidFill>
            <a:srgbClr val="275CA0"/>
          </a:solidFill>
          <a:ln>
            <a:solidFill>
              <a:srgbClr val="27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944100" y="3186684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z₁</a:t>
            </a:r>
          </a:p>
        </p:txBody>
      </p:sp>
      <p:sp>
        <p:nvSpPr>
          <p:cNvPr id="33" name="Oval 32"/>
          <p:cNvSpPr/>
          <p:nvPr/>
        </p:nvSpPr>
        <p:spPr>
          <a:xfrm>
            <a:off x="9400032" y="4421124"/>
            <a:ext cx="128016" cy="128016"/>
          </a:xfrm>
          <a:prstGeom prst="ellipse">
            <a:avLst/>
          </a:prstGeom>
          <a:solidFill>
            <a:srgbClr val="6F4E9A"/>
          </a:solidFill>
          <a:ln>
            <a:solidFill>
              <a:srgbClr val="6F4E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555480" y="4338828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z₂</a:t>
            </a:r>
          </a:p>
        </p:txBody>
      </p:sp>
      <p:sp>
        <p:nvSpPr>
          <p:cNvPr id="35" name="Oval 34"/>
          <p:cNvSpPr/>
          <p:nvPr/>
        </p:nvSpPr>
        <p:spPr>
          <a:xfrm>
            <a:off x="11343132" y="4421124"/>
            <a:ext cx="128016" cy="128016"/>
          </a:xfrm>
          <a:prstGeom prst="ellipse">
            <a:avLst/>
          </a:prstGeom>
          <a:solidFill>
            <a:srgbClr val="E87497"/>
          </a:solidFill>
          <a:ln>
            <a:solidFill>
              <a:srgbClr val="E874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1498580" y="4338828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z₃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D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3035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682"/>
                </a:solidFill>
                <a:latin typeface="Aptos"/>
              </a:defRPr>
            </a:pPr>
            <a:r>
              <a:t>Actividad sugerida a partir de Zill, sección 1.3 y ejercicios del TP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748"/>
                </a:solidFill>
                <a:latin typeface="Aptos Display"/>
              </a:defRPr>
            </a:pPr>
            <a:r>
              <a:t>Actividad GeoGebra 2: raíces y regiones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04672"/>
            <a:ext cx="10972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275CA0"/>
                </a:solidFill>
                <a:latin typeface="Aptos"/>
              </a:defRPr>
            </a:pPr>
            <a:r>
              <a:t>DOS PROBLEMAS DEL TP QUE SE VUELVEN VISUALES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097280"/>
            <a:ext cx="53035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1097280"/>
            <a:ext cx="73152" cy="1965960"/>
          </a:xfrm>
          <a:prstGeom prst="rect">
            <a:avLst/>
          </a:prstGeom>
          <a:solidFill>
            <a:srgbClr val="6F4E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234439"/>
            <a:ext cx="4937759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2748"/>
                </a:solidFill>
                <a:latin typeface="Aptos Display"/>
              </a:defRPr>
            </a:pPr>
            <a:r>
              <a:t>Raíces (TP 7)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627631"/>
            <a:ext cx="4937759" cy="1307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32A34"/>
                </a:solidFill>
                <a:latin typeface="Aptos"/>
              </a:defRPr>
            </a:pPr>
            <a:r>
              <a:t>Calcular las n raíces con la fórmula de De Moivre y ubicarlas en una circunferencia de radio ⁿ√r. Verificar que los argumentos difieren en 2π/n.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3337560"/>
            <a:ext cx="53035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94360" y="3337560"/>
            <a:ext cx="73152" cy="1965960"/>
          </a:xfrm>
          <a:prstGeom prst="rect">
            <a:avLst/>
          </a:prstGeom>
          <a:solidFill>
            <a:srgbClr val="E874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95528" y="3474720"/>
            <a:ext cx="4937759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2748"/>
                </a:solidFill>
                <a:latin typeface="Aptos Display"/>
              </a:defRPr>
            </a:pPr>
            <a:r>
              <a:t>Región (TP 11e)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3867911"/>
            <a:ext cx="4937759" cy="1307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232A34"/>
                </a:solidFill>
                <a:latin typeface="Aptos"/>
              </a:defRPr>
            </a:pPr>
            <a:r>
              <a:t>Construir las circunferencias |z−(3+i)|=2 y |z−(3+i)|=4. Interpretar la desigualdad 2&lt;|z−(3+i)|≤4.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1188720"/>
            <a:ext cx="5120640" cy="4206240"/>
          </a:xfrm>
          <a:prstGeom prst="roundRect">
            <a:avLst/>
          </a:prstGeom>
          <a:solidFill>
            <a:srgbClr val="FAFBFD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4" name="Connector 13"/>
          <p:cNvCxnSpPr/>
          <p:nvPr/>
        </p:nvCxnSpPr>
        <p:spPr>
          <a:xfrm>
            <a:off x="6812280" y="3314700"/>
            <a:ext cx="4434840" cy="0"/>
          </a:xfrm>
          <a:prstGeom prst="line">
            <a:avLst/>
          </a:prstGeom>
          <a:ln w="15240">
            <a:solidFill>
              <a:srgbClr val="8C94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9029700" y="1508760"/>
            <a:ext cx="0" cy="3611880"/>
          </a:xfrm>
          <a:prstGeom prst="line">
            <a:avLst/>
          </a:prstGeom>
          <a:ln w="15240">
            <a:solidFill>
              <a:srgbClr val="8C94A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9473184" y="327812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586216" y="327812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993124" y="3675887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8993124" y="2953512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9916668" y="327812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8142731" y="327812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8993124" y="4037076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8993124" y="2592324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10360152" y="327812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7699248" y="327812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8993124" y="4398264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8993124" y="2231136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10803636" y="327812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7255764" y="3278124"/>
            <a:ext cx="0" cy="73152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8993124" y="4759452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8993124" y="1869948"/>
            <a:ext cx="73152" cy="0"/>
          </a:xfrm>
          <a:prstGeom prst="line">
            <a:avLst/>
          </a:prstGeom>
          <a:ln>
            <a:solidFill>
              <a:srgbClr val="B4B9C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1018520" y="338785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82748"/>
                </a:solidFill>
                <a:latin typeface="Aptos"/>
              </a:defRPr>
            </a:pPr>
            <a:r>
              <a:t>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02852" y="149047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 b="1">
                <a:solidFill>
                  <a:srgbClr val="182748"/>
                </a:solidFill>
                <a:latin typeface="Aptos"/>
              </a:defRPr>
            </a:pPr>
            <a:r>
              <a:t>Im</a:t>
            </a:r>
          </a:p>
        </p:txBody>
      </p:sp>
      <p:sp>
        <p:nvSpPr>
          <p:cNvPr id="34" name="Oval 33"/>
          <p:cNvSpPr/>
          <p:nvPr/>
        </p:nvSpPr>
        <p:spPr>
          <a:xfrm>
            <a:off x="9473184" y="2231136"/>
            <a:ext cx="1773936" cy="1773936"/>
          </a:xfrm>
          <a:prstGeom prst="ellipse">
            <a:avLst/>
          </a:prstGeom>
          <a:noFill/>
          <a:ln w="20320">
            <a:solidFill>
              <a:srgbClr val="E874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8586216" y="1508760"/>
            <a:ext cx="3547872" cy="3547872"/>
          </a:xfrm>
          <a:prstGeom prst="ellipse">
            <a:avLst/>
          </a:prstGeom>
          <a:noFill/>
          <a:ln w="20320">
            <a:solidFill>
              <a:srgbClr val="27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10296144" y="2889504"/>
            <a:ext cx="128016" cy="128016"/>
          </a:xfrm>
          <a:prstGeom prst="ellipse">
            <a:avLst/>
          </a:prstGeom>
          <a:solidFill>
            <a:srgbClr val="275CA0"/>
          </a:solidFill>
          <a:ln>
            <a:solidFill>
              <a:srgbClr val="275C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0451592" y="2807208"/>
            <a:ext cx="10972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232A34"/>
                </a:solidFill>
                <a:latin typeface="Aptos"/>
              </a:defRPr>
            </a:pPr>
            <a:r>
              <a:t>3+i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02920" y="6473952"/>
            <a:ext cx="11155680" cy="10972"/>
          </a:xfrm>
          <a:prstGeom prst="rect">
            <a:avLst/>
          </a:prstGeom>
          <a:solidFill>
            <a:srgbClr val="DDE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53035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E7682"/>
                </a:solidFill>
                <a:latin typeface="Aptos"/>
              </a:defRPr>
            </a:pPr>
            <a:r>
              <a:t>La representación gráfica permite comprobar centro, radios, frontera incluida/excluida y distribución angular.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7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777240"/>
            <a:ext cx="1078992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Aptos Display"/>
              </a:defRPr>
            </a:pPr>
            <a:r>
              <a:t>Cierre: del cálculo al modelo visual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2880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85800" y="1828800"/>
            <a:ext cx="73152" cy="2011680"/>
          </a:xfrm>
          <a:prstGeom prst="rect">
            <a:avLst/>
          </a:prstGeom>
          <a:solidFill>
            <a:srgbClr val="27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965960"/>
            <a:ext cx="3017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2748"/>
                </a:solidFill>
                <a:latin typeface="Aptos Display"/>
              </a:defRPr>
            </a:pPr>
            <a:r>
              <a:t>1. Representar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359152"/>
            <a:ext cx="3017520" cy="1353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32A34"/>
                </a:solidFill>
                <a:latin typeface="Aptos"/>
              </a:defRPr>
            </a:pPr>
            <a:r>
              <a:t>z=a+bi  ↔  punto (a,b)  ↔  vector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82880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89120" y="1828800"/>
            <a:ext cx="73152" cy="2011680"/>
          </a:xfrm>
          <a:prstGeom prst="rect">
            <a:avLst/>
          </a:prstGeom>
          <a:solidFill>
            <a:srgbClr val="6F4E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90288" y="1965960"/>
            <a:ext cx="3017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2748"/>
                </a:solidFill>
                <a:latin typeface="Aptos Display"/>
              </a:defRPr>
            </a:pPr>
            <a:r>
              <a:t>2. Transformar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0288" y="2359152"/>
            <a:ext cx="3017520" cy="1353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32A34"/>
                </a:solidFill>
                <a:latin typeface="Aptos"/>
              </a:defRPr>
            </a:pPr>
            <a:r>
              <a:t>Polar → producto, cociente, potencias y raíces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828800"/>
            <a:ext cx="338328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DE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092440" y="1828800"/>
            <a:ext cx="73152" cy="2011680"/>
          </a:xfrm>
          <a:prstGeom prst="rect">
            <a:avLst/>
          </a:prstGeom>
          <a:solidFill>
            <a:srgbClr val="E874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93608" y="1965960"/>
            <a:ext cx="3017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82748"/>
                </a:solidFill>
                <a:latin typeface="Aptos Display"/>
              </a:defRPr>
            </a:pPr>
            <a:r>
              <a:t>3. Verificar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93608" y="2359152"/>
            <a:ext cx="3017520" cy="1353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>
                <a:solidFill>
                  <a:srgbClr val="232A34"/>
                </a:solidFill>
                <a:latin typeface="Aptos"/>
              </a:defRPr>
            </a:pPr>
            <a:r>
              <a:t>GeoGebra → explorar, visualizar y comprobar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4389120"/>
            <a:ext cx="10116872" cy="9387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B9CDE6"/>
                </a:solidFill>
                <a:latin typeface="Aptos"/>
              </a:defRPr>
            </a:pPr>
            <a:r>
              <a:rPr dirty="0" err="1"/>
              <a:t>Pregunta</a:t>
            </a:r>
            <a:r>
              <a:rPr dirty="0"/>
              <a:t> </a:t>
            </a:r>
            <a:r>
              <a:rPr dirty="0" err="1"/>
              <a:t>guía</a:t>
            </a:r>
            <a:r>
              <a:rPr dirty="0"/>
              <a:t> para la </a:t>
            </a:r>
            <a:r>
              <a:rPr dirty="0" err="1"/>
              <a:t>clase</a:t>
            </a:r>
            <a:endParaRPr dirty="0"/>
          </a:p>
          <a:p>
            <a:pPr>
              <a:defRPr sz="2000">
                <a:solidFill>
                  <a:srgbClr val="FFFFFF"/>
                </a:solidFill>
                <a:latin typeface="Aptos"/>
              </a:defRPr>
            </a:pPr>
            <a:r>
              <a:rPr dirty="0"/>
              <a:t>¿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información</a:t>
            </a:r>
            <a:r>
              <a:rPr dirty="0"/>
              <a:t> del </a:t>
            </a:r>
            <a:r>
              <a:rPr dirty="0" err="1"/>
              <a:t>número</a:t>
            </a:r>
            <a:r>
              <a:rPr dirty="0"/>
              <a:t> </a:t>
            </a:r>
            <a:r>
              <a:rPr dirty="0" err="1"/>
              <a:t>complejo</a:t>
            </a:r>
            <a:r>
              <a:rPr dirty="0"/>
              <a:t> cambia </a:t>
            </a:r>
            <a:r>
              <a:rPr dirty="0" err="1"/>
              <a:t>cuando</a:t>
            </a:r>
            <a:r>
              <a:rPr dirty="0"/>
              <a:t> </a:t>
            </a:r>
            <a:r>
              <a:rPr dirty="0" err="1"/>
              <a:t>cambiamos</a:t>
            </a:r>
            <a:r>
              <a:rPr dirty="0"/>
              <a:t> de forma </a:t>
            </a:r>
            <a:r>
              <a:rPr dirty="0" err="1"/>
              <a:t>binómica</a:t>
            </a:r>
            <a:r>
              <a:rPr dirty="0"/>
              <a:t> a polar,</a:t>
            </a:r>
            <a:endParaRPr lang="es-MX" dirty="0"/>
          </a:p>
          <a:p>
            <a:pPr>
              <a:defRPr sz="2000">
                <a:solidFill>
                  <a:srgbClr val="FFFFFF"/>
                </a:solidFill>
                <a:latin typeface="Aptos"/>
              </a:defRPr>
            </a:pPr>
            <a:r>
              <a:rPr dirty="0"/>
              <a:t> y 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información</a:t>
            </a:r>
            <a:r>
              <a:rPr dirty="0"/>
              <a:t> se </a:t>
            </a:r>
            <a:r>
              <a:rPr dirty="0" err="1"/>
              <a:t>vuelve</a:t>
            </a:r>
            <a:r>
              <a:rPr dirty="0"/>
              <a:t> </a:t>
            </a:r>
            <a:r>
              <a:rPr dirty="0" err="1"/>
              <a:t>geométricamente</a:t>
            </a:r>
            <a:r>
              <a:rPr dirty="0"/>
              <a:t>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evidente</a:t>
            </a:r>
            <a:r>
              <a:rPr dirty="0"/>
              <a:t>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617220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B9C8DC"/>
                </a:solidFill>
                <a:latin typeface="Aptos"/>
              </a:defRPr>
            </a:pPr>
            <a:r>
              <a:t>Fuentes: Zill, Capítulo 1 • Trabajo Práctico N.º 1, Facultad de Ingeniería – UNaM • GeoGebra Manual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2292</Words>
  <Application>Microsoft Office PowerPoint</Application>
  <PresentationFormat>Panorámica</PresentationFormat>
  <Paragraphs>252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Cambria Math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keywords/>
  <dc:description>generated using python-pptx</dc:description>
  <cp:lastModifiedBy>Usuario</cp:lastModifiedBy>
  <cp:revision>3</cp:revision>
  <dcterms:created xsi:type="dcterms:W3CDTF">2013-01-27T09:14:16Z</dcterms:created>
  <dcterms:modified xsi:type="dcterms:W3CDTF">2026-08-19T01:49:40Z</dcterms:modified>
  <cp:category/>
</cp:coreProperties>
</file>