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8" r:id="rId3"/>
    <p:sldId id="317" r:id="rId4"/>
    <p:sldId id="318" r:id="rId5"/>
    <p:sldId id="319" r:id="rId6"/>
    <p:sldId id="299" r:id="rId7"/>
    <p:sldId id="300" r:id="rId8"/>
    <p:sldId id="301" r:id="rId9"/>
    <p:sldId id="314" r:id="rId10"/>
    <p:sldId id="315" r:id="rId11"/>
    <p:sldId id="316" r:id="rId12"/>
    <p:sldId id="292" r:id="rId13"/>
    <p:sldId id="304" r:id="rId14"/>
    <p:sldId id="303" r:id="rId15"/>
    <p:sldId id="305" r:id="rId16"/>
    <p:sldId id="295" r:id="rId17"/>
    <p:sldId id="266" r:id="rId18"/>
    <p:sldId id="336" r:id="rId19"/>
    <p:sldId id="267" r:id="rId20"/>
    <p:sldId id="306" r:id="rId21"/>
    <p:sldId id="271" r:id="rId22"/>
    <p:sldId id="273" r:id="rId23"/>
    <p:sldId id="261" r:id="rId24"/>
    <p:sldId id="307" r:id="rId25"/>
    <p:sldId id="275" r:id="rId26"/>
    <p:sldId id="276" r:id="rId27"/>
    <p:sldId id="308" r:id="rId28"/>
    <p:sldId id="262" r:id="rId29"/>
    <p:sldId id="296" r:id="rId30"/>
    <p:sldId id="297" r:id="rId31"/>
    <p:sldId id="264" r:id="rId32"/>
    <p:sldId id="309" r:id="rId33"/>
    <p:sldId id="310" r:id="rId34"/>
    <p:sldId id="311" r:id="rId35"/>
    <p:sldId id="333" r:id="rId36"/>
    <p:sldId id="334" r:id="rId37"/>
    <p:sldId id="335" r:id="rId38"/>
    <p:sldId id="332" r:id="rId39"/>
    <p:sldId id="320" r:id="rId40"/>
    <p:sldId id="263" r:id="rId41"/>
    <p:sldId id="280" r:id="rId42"/>
    <p:sldId id="281" r:id="rId43"/>
    <p:sldId id="312" r:id="rId44"/>
    <p:sldId id="313" r:id="rId45"/>
    <p:sldId id="331" r:id="rId46"/>
    <p:sldId id="289" r:id="rId4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522"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5A4FD6-BA1A-4C5E-B41E-8195B80CB191}" type="doc">
      <dgm:prSet loTypeId="urn:microsoft.com/office/officeart/2005/8/layout/cycle6" loCatId="relationship" qsTypeId="urn:microsoft.com/office/officeart/2005/8/quickstyle/3d4" qsCatId="3D" csTypeId="urn:microsoft.com/office/officeart/2005/8/colors/colorful3" csCatId="colorful" phldr="1"/>
      <dgm:spPr/>
      <dgm:t>
        <a:bodyPr/>
        <a:lstStyle/>
        <a:p>
          <a:endParaRPr lang="es-ES"/>
        </a:p>
      </dgm:t>
    </dgm:pt>
    <dgm:pt modelId="{EAAA6CDC-4B22-4067-A1C5-CE46F2B7E315}">
      <dgm:prSet phldrT="[Texto]"/>
      <dgm:spPr/>
      <dgm:t>
        <a:bodyPr/>
        <a:lstStyle/>
        <a:p>
          <a:r>
            <a:rPr lang="es-ES">
              <a:solidFill>
                <a:schemeClr val="tx1"/>
              </a:solidFill>
              <a:latin typeface="Arial Narrow" pitchFamily="34" charset="0"/>
            </a:rPr>
            <a:t>Para mantener la independencia entre operaciones</a:t>
          </a:r>
          <a:endParaRPr lang="es-ES" dirty="0">
            <a:solidFill>
              <a:schemeClr val="tx1"/>
            </a:solidFill>
            <a:latin typeface="Arial Narrow" pitchFamily="34" charset="0"/>
          </a:endParaRPr>
        </a:p>
      </dgm:t>
    </dgm:pt>
    <dgm:pt modelId="{306215ED-E33A-4FF4-9385-AE1ADBFD7D19}" type="parTrans" cxnId="{5309CCB1-09A2-4C47-94B0-59035E9B90C6}">
      <dgm:prSet/>
      <dgm:spPr/>
      <dgm:t>
        <a:bodyPr/>
        <a:lstStyle/>
        <a:p>
          <a:endParaRPr lang="es-ES">
            <a:solidFill>
              <a:schemeClr val="tx1"/>
            </a:solidFill>
            <a:latin typeface="Arial Narrow" pitchFamily="34" charset="0"/>
          </a:endParaRPr>
        </a:p>
      </dgm:t>
    </dgm:pt>
    <dgm:pt modelId="{45AF6DF6-B8C6-45C1-9BBF-D2D77FFC3425}" type="sibTrans" cxnId="{5309CCB1-09A2-4C47-94B0-59035E9B90C6}">
      <dgm:prSet/>
      <dgm:spPr/>
      <dgm:t>
        <a:bodyPr/>
        <a:lstStyle/>
        <a:p>
          <a:endParaRPr lang="es-ES">
            <a:solidFill>
              <a:schemeClr val="tx1"/>
            </a:solidFill>
            <a:latin typeface="Arial Narrow" pitchFamily="34" charset="0"/>
          </a:endParaRPr>
        </a:p>
      </dgm:t>
    </dgm:pt>
    <dgm:pt modelId="{6583DAE3-708C-4E0E-8B1C-279CC84D2631}">
      <dgm:prSet phldrT="[Texto]"/>
      <dgm:spPr/>
      <dgm:t>
        <a:bodyPr/>
        <a:lstStyle/>
        <a:p>
          <a:r>
            <a:rPr lang="es-ES">
              <a:solidFill>
                <a:schemeClr val="tx1"/>
              </a:solidFill>
              <a:latin typeface="Arial Narrow" pitchFamily="34" charset="0"/>
            </a:rPr>
            <a:t>Para cubrir la variación de la demanda</a:t>
          </a:r>
          <a:endParaRPr lang="es-ES" dirty="0">
            <a:solidFill>
              <a:schemeClr val="tx1"/>
            </a:solidFill>
            <a:latin typeface="Arial Narrow" pitchFamily="34" charset="0"/>
          </a:endParaRPr>
        </a:p>
      </dgm:t>
    </dgm:pt>
    <dgm:pt modelId="{8B592B8D-6FCD-4C0B-9F84-A29300B5FA44}" type="parTrans" cxnId="{E6079402-07B6-40F3-81F7-AF92825A20E2}">
      <dgm:prSet/>
      <dgm:spPr/>
      <dgm:t>
        <a:bodyPr/>
        <a:lstStyle/>
        <a:p>
          <a:endParaRPr lang="es-ES">
            <a:solidFill>
              <a:schemeClr val="tx1"/>
            </a:solidFill>
            <a:latin typeface="Arial Narrow" pitchFamily="34" charset="0"/>
          </a:endParaRPr>
        </a:p>
      </dgm:t>
    </dgm:pt>
    <dgm:pt modelId="{1EC499BB-F844-4A43-92DC-7C140B1312CD}" type="sibTrans" cxnId="{E6079402-07B6-40F3-81F7-AF92825A20E2}">
      <dgm:prSet/>
      <dgm:spPr/>
      <dgm:t>
        <a:bodyPr/>
        <a:lstStyle/>
        <a:p>
          <a:endParaRPr lang="es-ES">
            <a:solidFill>
              <a:schemeClr val="tx1"/>
            </a:solidFill>
            <a:latin typeface="Arial Narrow" pitchFamily="34" charset="0"/>
          </a:endParaRPr>
        </a:p>
      </dgm:t>
    </dgm:pt>
    <dgm:pt modelId="{93AF31C0-F5A9-4D86-A6F5-18E077BD9685}">
      <dgm:prSet phldrT="[Texto]"/>
      <dgm:spPr/>
      <dgm:t>
        <a:bodyPr/>
        <a:lstStyle/>
        <a:p>
          <a:r>
            <a:rPr lang="es-ES">
              <a:solidFill>
                <a:schemeClr val="tx1"/>
              </a:solidFill>
              <a:latin typeface="Arial Narrow" pitchFamily="34" charset="0"/>
            </a:rPr>
            <a:t>Aprovechar los descuentos por tamaño de pedidos</a:t>
          </a:r>
          <a:endParaRPr lang="es-ES" dirty="0">
            <a:solidFill>
              <a:schemeClr val="tx1"/>
            </a:solidFill>
            <a:latin typeface="Arial Narrow" pitchFamily="34" charset="0"/>
          </a:endParaRPr>
        </a:p>
      </dgm:t>
    </dgm:pt>
    <dgm:pt modelId="{D68865E0-9B53-4E23-8F2F-7711FCC1939C}" type="parTrans" cxnId="{C1398004-3E10-4C81-B5B5-B5E1EC8DB744}">
      <dgm:prSet/>
      <dgm:spPr/>
      <dgm:t>
        <a:bodyPr/>
        <a:lstStyle/>
        <a:p>
          <a:endParaRPr lang="es-ES">
            <a:solidFill>
              <a:schemeClr val="tx1"/>
            </a:solidFill>
            <a:latin typeface="Arial Narrow" pitchFamily="34" charset="0"/>
          </a:endParaRPr>
        </a:p>
      </dgm:t>
    </dgm:pt>
    <dgm:pt modelId="{33B534EC-9973-4C0C-AC80-DA2F20639FFC}" type="sibTrans" cxnId="{C1398004-3E10-4C81-B5B5-B5E1EC8DB744}">
      <dgm:prSet/>
      <dgm:spPr/>
      <dgm:t>
        <a:bodyPr/>
        <a:lstStyle/>
        <a:p>
          <a:endParaRPr lang="es-ES">
            <a:solidFill>
              <a:schemeClr val="tx1"/>
            </a:solidFill>
            <a:latin typeface="Arial Narrow" pitchFamily="34" charset="0"/>
          </a:endParaRPr>
        </a:p>
      </dgm:t>
    </dgm:pt>
    <dgm:pt modelId="{DE201541-B6B8-4F6C-A6C0-50381C615F6E}">
      <dgm:prSet/>
      <dgm:spPr/>
      <dgm:t>
        <a:bodyPr/>
        <a:lstStyle/>
        <a:p>
          <a:r>
            <a:rPr lang="es-ES">
              <a:solidFill>
                <a:schemeClr val="tx1"/>
              </a:solidFill>
              <a:latin typeface="Arial Narrow" pitchFamily="34" charset="0"/>
            </a:rPr>
            <a:t>Protegerse contra la variación del tiempo de entrega de la materia prima</a:t>
          </a:r>
          <a:endParaRPr lang="es-ES" dirty="0">
            <a:solidFill>
              <a:schemeClr val="tx1"/>
            </a:solidFill>
            <a:latin typeface="Arial Narrow" pitchFamily="34" charset="0"/>
          </a:endParaRPr>
        </a:p>
      </dgm:t>
    </dgm:pt>
    <dgm:pt modelId="{79E4B9BD-E669-488D-94CC-19CF061F299A}" type="parTrans" cxnId="{3ED0C34E-9450-490D-9E37-E70B49CC94D6}">
      <dgm:prSet/>
      <dgm:spPr/>
      <dgm:t>
        <a:bodyPr/>
        <a:lstStyle/>
        <a:p>
          <a:endParaRPr lang="es-ES">
            <a:solidFill>
              <a:schemeClr val="tx1"/>
            </a:solidFill>
            <a:latin typeface="Arial Narrow" pitchFamily="34" charset="0"/>
          </a:endParaRPr>
        </a:p>
      </dgm:t>
    </dgm:pt>
    <dgm:pt modelId="{5709D973-A327-44EF-8A12-358690D65E4B}" type="sibTrans" cxnId="{3ED0C34E-9450-490D-9E37-E70B49CC94D6}">
      <dgm:prSet/>
      <dgm:spPr/>
      <dgm:t>
        <a:bodyPr/>
        <a:lstStyle/>
        <a:p>
          <a:endParaRPr lang="es-ES">
            <a:solidFill>
              <a:schemeClr val="tx1"/>
            </a:solidFill>
            <a:latin typeface="Arial Narrow" pitchFamily="34" charset="0"/>
          </a:endParaRPr>
        </a:p>
      </dgm:t>
    </dgm:pt>
    <dgm:pt modelId="{7554B3A9-941E-43E8-B19E-4035730B6826}">
      <dgm:prSet/>
      <dgm:spPr/>
      <dgm:t>
        <a:bodyPr/>
        <a:lstStyle/>
        <a:p>
          <a:r>
            <a:rPr lang="es-ES">
              <a:solidFill>
                <a:schemeClr val="tx1"/>
              </a:solidFill>
              <a:latin typeface="Arial Narrow" pitchFamily="34" charset="0"/>
            </a:rPr>
            <a:t>Para permitir flexibilidad en la programación de operaciones</a:t>
          </a:r>
          <a:endParaRPr lang="es-ES" dirty="0">
            <a:solidFill>
              <a:schemeClr val="tx1"/>
            </a:solidFill>
            <a:latin typeface="Arial Narrow" pitchFamily="34" charset="0"/>
          </a:endParaRPr>
        </a:p>
      </dgm:t>
    </dgm:pt>
    <dgm:pt modelId="{379F094C-AC5A-4288-9866-D6BBD277F1DD}" type="parTrans" cxnId="{3C1090BD-7C70-4E7A-8942-42A7C45875EC}">
      <dgm:prSet/>
      <dgm:spPr/>
      <dgm:t>
        <a:bodyPr/>
        <a:lstStyle/>
        <a:p>
          <a:endParaRPr lang="es-ES">
            <a:solidFill>
              <a:schemeClr val="tx1"/>
            </a:solidFill>
            <a:latin typeface="Arial Narrow" pitchFamily="34" charset="0"/>
          </a:endParaRPr>
        </a:p>
      </dgm:t>
    </dgm:pt>
    <dgm:pt modelId="{8F9427CF-92C8-4587-BD6F-F29784B6EF4D}" type="sibTrans" cxnId="{3C1090BD-7C70-4E7A-8942-42A7C45875EC}">
      <dgm:prSet/>
      <dgm:spPr/>
      <dgm:t>
        <a:bodyPr/>
        <a:lstStyle/>
        <a:p>
          <a:endParaRPr lang="es-ES">
            <a:solidFill>
              <a:schemeClr val="tx1"/>
            </a:solidFill>
            <a:latin typeface="Arial Narrow" pitchFamily="34" charset="0"/>
          </a:endParaRPr>
        </a:p>
      </dgm:t>
    </dgm:pt>
    <dgm:pt modelId="{629A8475-A063-4CFB-87BA-C2779E64F22C}" type="pres">
      <dgm:prSet presAssocID="{B35A4FD6-BA1A-4C5E-B41E-8195B80CB191}" presName="cycle" presStyleCnt="0">
        <dgm:presLayoutVars>
          <dgm:dir/>
          <dgm:resizeHandles val="exact"/>
        </dgm:presLayoutVars>
      </dgm:prSet>
      <dgm:spPr/>
    </dgm:pt>
    <dgm:pt modelId="{0FBA2ADF-2A36-4A43-864C-B429BFA2A964}" type="pres">
      <dgm:prSet presAssocID="{EAAA6CDC-4B22-4067-A1C5-CE46F2B7E315}" presName="node" presStyleLbl="node1" presStyleIdx="0" presStyleCnt="5" custScaleX="134896" custScaleY="100644">
        <dgm:presLayoutVars>
          <dgm:bulletEnabled val="1"/>
        </dgm:presLayoutVars>
      </dgm:prSet>
      <dgm:spPr/>
    </dgm:pt>
    <dgm:pt modelId="{C429A1F9-4665-4BD7-86E0-74A6464C2519}" type="pres">
      <dgm:prSet presAssocID="{EAAA6CDC-4B22-4067-A1C5-CE46F2B7E315}" presName="spNode" presStyleCnt="0"/>
      <dgm:spPr/>
    </dgm:pt>
    <dgm:pt modelId="{FDE702F3-923D-48CA-A8CA-A5113EEF7EF0}" type="pres">
      <dgm:prSet presAssocID="{45AF6DF6-B8C6-45C1-9BBF-D2D77FFC3425}" presName="sibTrans" presStyleLbl="sibTrans1D1" presStyleIdx="0" presStyleCnt="5"/>
      <dgm:spPr/>
    </dgm:pt>
    <dgm:pt modelId="{F6BF0A5B-85A8-4A8E-B953-BD3F320C35DC}" type="pres">
      <dgm:prSet presAssocID="{6583DAE3-708C-4E0E-8B1C-279CC84D2631}" presName="node" presStyleLbl="node1" presStyleIdx="1" presStyleCnt="5" custScaleX="134896" custScaleY="100644">
        <dgm:presLayoutVars>
          <dgm:bulletEnabled val="1"/>
        </dgm:presLayoutVars>
      </dgm:prSet>
      <dgm:spPr/>
    </dgm:pt>
    <dgm:pt modelId="{66D249C6-2399-4CBA-9387-9F50BBA79A17}" type="pres">
      <dgm:prSet presAssocID="{6583DAE3-708C-4E0E-8B1C-279CC84D2631}" presName="spNode" presStyleCnt="0"/>
      <dgm:spPr/>
    </dgm:pt>
    <dgm:pt modelId="{DE161D26-6ECE-4BE0-99DC-70485B0BFE98}" type="pres">
      <dgm:prSet presAssocID="{1EC499BB-F844-4A43-92DC-7C140B1312CD}" presName="sibTrans" presStyleLbl="sibTrans1D1" presStyleIdx="1" presStyleCnt="5"/>
      <dgm:spPr/>
    </dgm:pt>
    <dgm:pt modelId="{9D7A3162-946D-43CF-8D7A-1A66A4CBA9CF}" type="pres">
      <dgm:prSet presAssocID="{7554B3A9-941E-43E8-B19E-4035730B6826}" presName="node" presStyleLbl="node1" presStyleIdx="2" presStyleCnt="5" custScaleX="134896" custScaleY="100644">
        <dgm:presLayoutVars>
          <dgm:bulletEnabled val="1"/>
        </dgm:presLayoutVars>
      </dgm:prSet>
      <dgm:spPr/>
    </dgm:pt>
    <dgm:pt modelId="{43350CDE-822B-4B8D-9C6F-D959D1FFB61F}" type="pres">
      <dgm:prSet presAssocID="{7554B3A9-941E-43E8-B19E-4035730B6826}" presName="spNode" presStyleCnt="0"/>
      <dgm:spPr/>
    </dgm:pt>
    <dgm:pt modelId="{94BC61BA-327F-4DE9-A9DC-382F4A2C127B}" type="pres">
      <dgm:prSet presAssocID="{8F9427CF-92C8-4587-BD6F-F29784B6EF4D}" presName="sibTrans" presStyleLbl="sibTrans1D1" presStyleIdx="2" presStyleCnt="5"/>
      <dgm:spPr/>
    </dgm:pt>
    <dgm:pt modelId="{C9AB2EC4-5C7A-45F8-9344-CB6848DE57BD}" type="pres">
      <dgm:prSet presAssocID="{DE201541-B6B8-4F6C-A6C0-50381C615F6E}" presName="node" presStyleLbl="node1" presStyleIdx="3" presStyleCnt="5" custScaleX="134896" custScaleY="100644">
        <dgm:presLayoutVars>
          <dgm:bulletEnabled val="1"/>
        </dgm:presLayoutVars>
      </dgm:prSet>
      <dgm:spPr/>
    </dgm:pt>
    <dgm:pt modelId="{9914F410-FAD0-4F22-82E5-F1D840422FAE}" type="pres">
      <dgm:prSet presAssocID="{DE201541-B6B8-4F6C-A6C0-50381C615F6E}" presName="spNode" presStyleCnt="0"/>
      <dgm:spPr/>
    </dgm:pt>
    <dgm:pt modelId="{978963D5-D54C-4104-8BB0-0D33A51C123B}" type="pres">
      <dgm:prSet presAssocID="{5709D973-A327-44EF-8A12-358690D65E4B}" presName="sibTrans" presStyleLbl="sibTrans1D1" presStyleIdx="3" presStyleCnt="5"/>
      <dgm:spPr/>
    </dgm:pt>
    <dgm:pt modelId="{2F88BED2-AFAE-4423-8583-75887C5542B5}" type="pres">
      <dgm:prSet presAssocID="{93AF31C0-F5A9-4D86-A6F5-18E077BD9685}" presName="node" presStyleLbl="node1" presStyleIdx="4" presStyleCnt="5" custScaleX="134896" custScaleY="100644">
        <dgm:presLayoutVars>
          <dgm:bulletEnabled val="1"/>
        </dgm:presLayoutVars>
      </dgm:prSet>
      <dgm:spPr/>
    </dgm:pt>
    <dgm:pt modelId="{D8362227-D496-4342-87C8-69DAE4163563}" type="pres">
      <dgm:prSet presAssocID="{93AF31C0-F5A9-4D86-A6F5-18E077BD9685}" presName="spNode" presStyleCnt="0"/>
      <dgm:spPr/>
    </dgm:pt>
    <dgm:pt modelId="{12B3F932-CF57-4FD7-9FFB-73838FFD8760}" type="pres">
      <dgm:prSet presAssocID="{33B534EC-9973-4C0C-AC80-DA2F20639FFC}" presName="sibTrans" presStyleLbl="sibTrans1D1" presStyleIdx="4" presStyleCnt="5"/>
      <dgm:spPr/>
    </dgm:pt>
  </dgm:ptLst>
  <dgm:cxnLst>
    <dgm:cxn modelId="{E6079402-07B6-40F3-81F7-AF92825A20E2}" srcId="{B35A4FD6-BA1A-4C5E-B41E-8195B80CB191}" destId="{6583DAE3-708C-4E0E-8B1C-279CC84D2631}" srcOrd="1" destOrd="0" parTransId="{8B592B8D-6FCD-4C0B-9F84-A29300B5FA44}" sibTransId="{1EC499BB-F844-4A43-92DC-7C140B1312CD}"/>
    <dgm:cxn modelId="{C1398004-3E10-4C81-B5B5-B5E1EC8DB744}" srcId="{B35A4FD6-BA1A-4C5E-B41E-8195B80CB191}" destId="{93AF31C0-F5A9-4D86-A6F5-18E077BD9685}" srcOrd="4" destOrd="0" parTransId="{D68865E0-9B53-4E23-8F2F-7711FCC1939C}" sibTransId="{33B534EC-9973-4C0C-AC80-DA2F20639FFC}"/>
    <dgm:cxn modelId="{4FBC321A-0FA6-4894-9B4E-281E7CBB2371}" type="presOf" srcId="{EAAA6CDC-4B22-4067-A1C5-CE46F2B7E315}" destId="{0FBA2ADF-2A36-4A43-864C-B429BFA2A964}" srcOrd="0" destOrd="0" presId="urn:microsoft.com/office/officeart/2005/8/layout/cycle6"/>
    <dgm:cxn modelId="{D5E43B28-1F0E-4C07-8015-EC0356488045}" type="presOf" srcId="{8F9427CF-92C8-4587-BD6F-F29784B6EF4D}" destId="{94BC61BA-327F-4DE9-A9DC-382F4A2C127B}" srcOrd="0" destOrd="0" presId="urn:microsoft.com/office/officeart/2005/8/layout/cycle6"/>
    <dgm:cxn modelId="{2C5E4228-7826-492A-8B3B-1439BFE19D7B}" type="presOf" srcId="{93AF31C0-F5A9-4D86-A6F5-18E077BD9685}" destId="{2F88BED2-AFAE-4423-8583-75887C5542B5}" srcOrd="0" destOrd="0" presId="urn:microsoft.com/office/officeart/2005/8/layout/cycle6"/>
    <dgm:cxn modelId="{3ED0C34E-9450-490D-9E37-E70B49CC94D6}" srcId="{B35A4FD6-BA1A-4C5E-B41E-8195B80CB191}" destId="{DE201541-B6B8-4F6C-A6C0-50381C615F6E}" srcOrd="3" destOrd="0" parTransId="{79E4B9BD-E669-488D-94CC-19CF061F299A}" sibTransId="{5709D973-A327-44EF-8A12-358690D65E4B}"/>
    <dgm:cxn modelId="{14707E71-FC16-4800-8115-FAF98490DFED}" type="presOf" srcId="{7554B3A9-941E-43E8-B19E-4035730B6826}" destId="{9D7A3162-946D-43CF-8D7A-1A66A4CBA9CF}" srcOrd="0" destOrd="0" presId="urn:microsoft.com/office/officeart/2005/8/layout/cycle6"/>
    <dgm:cxn modelId="{5309CCB1-09A2-4C47-94B0-59035E9B90C6}" srcId="{B35A4FD6-BA1A-4C5E-B41E-8195B80CB191}" destId="{EAAA6CDC-4B22-4067-A1C5-CE46F2B7E315}" srcOrd="0" destOrd="0" parTransId="{306215ED-E33A-4FF4-9385-AE1ADBFD7D19}" sibTransId="{45AF6DF6-B8C6-45C1-9BBF-D2D77FFC3425}"/>
    <dgm:cxn modelId="{FC7D69B2-05F4-4BA1-8C11-3F1135A41894}" type="presOf" srcId="{1EC499BB-F844-4A43-92DC-7C140B1312CD}" destId="{DE161D26-6ECE-4BE0-99DC-70485B0BFE98}" srcOrd="0" destOrd="0" presId="urn:microsoft.com/office/officeart/2005/8/layout/cycle6"/>
    <dgm:cxn modelId="{250266B7-A7A9-45F0-B65B-8F76F4665D2E}" type="presOf" srcId="{33B534EC-9973-4C0C-AC80-DA2F20639FFC}" destId="{12B3F932-CF57-4FD7-9FFB-73838FFD8760}" srcOrd="0" destOrd="0" presId="urn:microsoft.com/office/officeart/2005/8/layout/cycle6"/>
    <dgm:cxn modelId="{3C1090BD-7C70-4E7A-8942-42A7C45875EC}" srcId="{B35A4FD6-BA1A-4C5E-B41E-8195B80CB191}" destId="{7554B3A9-941E-43E8-B19E-4035730B6826}" srcOrd="2" destOrd="0" parTransId="{379F094C-AC5A-4288-9866-D6BBD277F1DD}" sibTransId="{8F9427CF-92C8-4587-BD6F-F29784B6EF4D}"/>
    <dgm:cxn modelId="{8B9B1BBF-5C4F-4E8E-9A6E-D88CED9A5FA6}" type="presOf" srcId="{B35A4FD6-BA1A-4C5E-B41E-8195B80CB191}" destId="{629A8475-A063-4CFB-87BA-C2779E64F22C}" srcOrd="0" destOrd="0" presId="urn:microsoft.com/office/officeart/2005/8/layout/cycle6"/>
    <dgm:cxn modelId="{5BBB33CB-BEE5-468D-8355-5E86248C6827}" type="presOf" srcId="{6583DAE3-708C-4E0E-8B1C-279CC84D2631}" destId="{F6BF0A5B-85A8-4A8E-B953-BD3F320C35DC}" srcOrd="0" destOrd="0" presId="urn:microsoft.com/office/officeart/2005/8/layout/cycle6"/>
    <dgm:cxn modelId="{CC4CEDCD-8B25-491A-B32D-17CA2D8D9C19}" type="presOf" srcId="{5709D973-A327-44EF-8A12-358690D65E4B}" destId="{978963D5-D54C-4104-8BB0-0D33A51C123B}" srcOrd="0" destOrd="0" presId="urn:microsoft.com/office/officeart/2005/8/layout/cycle6"/>
    <dgm:cxn modelId="{309752DE-9DD3-4075-AA45-4170D12FAB7B}" type="presOf" srcId="{45AF6DF6-B8C6-45C1-9BBF-D2D77FFC3425}" destId="{FDE702F3-923D-48CA-A8CA-A5113EEF7EF0}" srcOrd="0" destOrd="0" presId="urn:microsoft.com/office/officeart/2005/8/layout/cycle6"/>
    <dgm:cxn modelId="{486877F4-CA2C-4A07-9B5B-0E6855D03A38}" type="presOf" srcId="{DE201541-B6B8-4F6C-A6C0-50381C615F6E}" destId="{C9AB2EC4-5C7A-45F8-9344-CB6848DE57BD}" srcOrd="0" destOrd="0" presId="urn:microsoft.com/office/officeart/2005/8/layout/cycle6"/>
    <dgm:cxn modelId="{40A403E0-7B7B-4A90-BC29-56651A2445C4}" type="presParOf" srcId="{629A8475-A063-4CFB-87BA-C2779E64F22C}" destId="{0FBA2ADF-2A36-4A43-864C-B429BFA2A964}" srcOrd="0" destOrd="0" presId="urn:microsoft.com/office/officeart/2005/8/layout/cycle6"/>
    <dgm:cxn modelId="{4AB2326F-716C-4D4A-9DB0-F9CCA4835156}" type="presParOf" srcId="{629A8475-A063-4CFB-87BA-C2779E64F22C}" destId="{C429A1F9-4665-4BD7-86E0-74A6464C2519}" srcOrd="1" destOrd="0" presId="urn:microsoft.com/office/officeart/2005/8/layout/cycle6"/>
    <dgm:cxn modelId="{312D1AC0-672F-4B8E-94B2-056A849A0B48}" type="presParOf" srcId="{629A8475-A063-4CFB-87BA-C2779E64F22C}" destId="{FDE702F3-923D-48CA-A8CA-A5113EEF7EF0}" srcOrd="2" destOrd="0" presId="urn:microsoft.com/office/officeart/2005/8/layout/cycle6"/>
    <dgm:cxn modelId="{ED91CEE9-F7F7-4EFD-93E1-6AD4FA5B9162}" type="presParOf" srcId="{629A8475-A063-4CFB-87BA-C2779E64F22C}" destId="{F6BF0A5B-85A8-4A8E-B953-BD3F320C35DC}" srcOrd="3" destOrd="0" presId="urn:microsoft.com/office/officeart/2005/8/layout/cycle6"/>
    <dgm:cxn modelId="{F74B88BC-F05C-4A17-B240-8331564B9B35}" type="presParOf" srcId="{629A8475-A063-4CFB-87BA-C2779E64F22C}" destId="{66D249C6-2399-4CBA-9387-9F50BBA79A17}" srcOrd="4" destOrd="0" presId="urn:microsoft.com/office/officeart/2005/8/layout/cycle6"/>
    <dgm:cxn modelId="{DFD3A97A-5534-4CE1-A635-E1CC8611C8DF}" type="presParOf" srcId="{629A8475-A063-4CFB-87BA-C2779E64F22C}" destId="{DE161D26-6ECE-4BE0-99DC-70485B0BFE98}" srcOrd="5" destOrd="0" presId="urn:microsoft.com/office/officeart/2005/8/layout/cycle6"/>
    <dgm:cxn modelId="{3E7F6A13-7D97-42D1-B812-44C5CFF7B5E9}" type="presParOf" srcId="{629A8475-A063-4CFB-87BA-C2779E64F22C}" destId="{9D7A3162-946D-43CF-8D7A-1A66A4CBA9CF}" srcOrd="6" destOrd="0" presId="urn:microsoft.com/office/officeart/2005/8/layout/cycle6"/>
    <dgm:cxn modelId="{A6D96FB8-3807-4286-94DB-AD3618363734}" type="presParOf" srcId="{629A8475-A063-4CFB-87BA-C2779E64F22C}" destId="{43350CDE-822B-4B8D-9C6F-D959D1FFB61F}" srcOrd="7" destOrd="0" presId="urn:microsoft.com/office/officeart/2005/8/layout/cycle6"/>
    <dgm:cxn modelId="{A6E203CC-6709-4D50-9A12-A6E710690474}" type="presParOf" srcId="{629A8475-A063-4CFB-87BA-C2779E64F22C}" destId="{94BC61BA-327F-4DE9-A9DC-382F4A2C127B}" srcOrd="8" destOrd="0" presId="urn:microsoft.com/office/officeart/2005/8/layout/cycle6"/>
    <dgm:cxn modelId="{851BB3CB-A00E-4F74-B796-9817717392C6}" type="presParOf" srcId="{629A8475-A063-4CFB-87BA-C2779E64F22C}" destId="{C9AB2EC4-5C7A-45F8-9344-CB6848DE57BD}" srcOrd="9" destOrd="0" presId="urn:microsoft.com/office/officeart/2005/8/layout/cycle6"/>
    <dgm:cxn modelId="{ABCACB5E-F7ED-4183-ADBE-3795A7C4CF92}" type="presParOf" srcId="{629A8475-A063-4CFB-87BA-C2779E64F22C}" destId="{9914F410-FAD0-4F22-82E5-F1D840422FAE}" srcOrd="10" destOrd="0" presId="urn:microsoft.com/office/officeart/2005/8/layout/cycle6"/>
    <dgm:cxn modelId="{AAD0C936-7960-4132-9626-B1CCA785A7E6}" type="presParOf" srcId="{629A8475-A063-4CFB-87BA-C2779E64F22C}" destId="{978963D5-D54C-4104-8BB0-0D33A51C123B}" srcOrd="11" destOrd="0" presId="urn:microsoft.com/office/officeart/2005/8/layout/cycle6"/>
    <dgm:cxn modelId="{9B42CA85-8254-4661-BC32-2D4E7A9B1E82}" type="presParOf" srcId="{629A8475-A063-4CFB-87BA-C2779E64F22C}" destId="{2F88BED2-AFAE-4423-8583-75887C5542B5}" srcOrd="12" destOrd="0" presId="urn:microsoft.com/office/officeart/2005/8/layout/cycle6"/>
    <dgm:cxn modelId="{102DE463-C6A8-41D4-B0AB-BCCA2C9FB855}" type="presParOf" srcId="{629A8475-A063-4CFB-87BA-C2779E64F22C}" destId="{D8362227-D496-4342-87C8-69DAE4163563}" srcOrd="13" destOrd="0" presId="urn:microsoft.com/office/officeart/2005/8/layout/cycle6"/>
    <dgm:cxn modelId="{B72C9B5F-F443-48D2-811D-624CBCB12E73}" type="presParOf" srcId="{629A8475-A063-4CFB-87BA-C2779E64F22C}" destId="{12B3F932-CF57-4FD7-9FFB-73838FFD8760}"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F1A7D1-CF51-4C49-82B0-2628211A76D2}" type="doc">
      <dgm:prSet loTypeId="urn:microsoft.com/office/officeart/2005/8/layout/hierarchy2" loCatId="hierarchy" qsTypeId="urn:microsoft.com/office/officeart/2005/8/quickstyle/3d4" qsCatId="3D" csTypeId="urn:microsoft.com/office/officeart/2005/8/colors/colorful4" csCatId="colorful" phldr="1"/>
      <dgm:spPr/>
      <dgm:t>
        <a:bodyPr/>
        <a:lstStyle/>
        <a:p>
          <a:endParaRPr lang="es-AR"/>
        </a:p>
      </dgm:t>
    </dgm:pt>
    <dgm:pt modelId="{ADD197EF-2A38-4A4B-80A3-C34B4BD535F6}">
      <dgm:prSet phldrT="[Texto]" custT="1"/>
      <dgm:spPr/>
      <dgm:t>
        <a:bodyPr/>
        <a:lstStyle/>
        <a:p>
          <a:r>
            <a:rPr lang="es-AR" sz="1400" b="1">
              <a:solidFill>
                <a:schemeClr val="tx1"/>
              </a:solidFill>
              <a:latin typeface="Arial Narrow" pitchFamily="34" charset="0"/>
            </a:rPr>
            <a:t>Tipos de inventarios</a:t>
          </a:r>
          <a:endParaRPr lang="es-AR" sz="1400" b="1" dirty="0">
            <a:solidFill>
              <a:schemeClr val="tx1"/>
            </a:solidFill>
            <a:latin typeface="Arial Narrow" pitchFamily="34" charset="0"/>
          </a:endParaRPr>
        </a:p>
      </dgm:t>
    </dgm:pt>
    <dgm:pt modelId="{389BCA8F-B39E-43C8-9239-111F7D1A531A}" type="parTrans" cxnId="{633945F6-CEB7-4AFD-818E-99E2CE38404A}">
      <dgm:prSet/>
      <dgm:spPr/>
      <dgm:t>
        <a:bodyPr/>
        <a:lstStyle/>
        <a:p>
          <a:endParaRPr lang="es-AR" sz="1400">
            <a:solidFill>
              <a:schemeClr val="tx1"/>
            </a:solidFill>
            <a:latin typeface="Arial Narrow" pitchFamily="34" charset="0"/>
          </a:endParaRPr>
        </a:p>
      </dgm:t>
    </dgm:pt>
    <dgm:pt modelId="{14BB2489-8314-4812-8312-F8EBE37E0E03}" type="sibTrans" cxnId="{633945F6-CEB7-4AFD-818E-99E2CE38404A}">
      <dgm:prSet/>
      <dgm:spPr/>
      <dgm:t>
        <a:bodyPr/>
        <a:lstStyle/>
        <a:p>
          <a:endParaRPr lang="es-AR" sz="1400">
            <a:solidFill>
              <a:schemeClr val="tx1"/>
            </a:solidFill>
            <a:latin typeface="Arial Narrow" pitchFamily="34" charset="0"/>
          </a:endParaRPr>
        </a:p>
      </dgm:t>
    </dgm:pt>
    <dgm:pt modelId="{FDAF8FF6-ADFD-438F-90A2-4E2817864B41}">
      <dgm:prSet phldrT="[Texto]" custT="1"/>
      <dgm:spPr/>
      <dgm:t>
        <a:bodyPr/>
        <a:lstStyle/>
        <a:p>
          <a:r>
            <a:rPr lang="es-AR" sz="1400">
              <a:solidFill>
                <a:schemeClr val="tx1"/>
              </a:solidFill>
              <a:latin typeface="Arial Narrow" pitchFamily="34" charset="0"/>
            </a:rPr>
            <a:t>Desde el punto de vista de la manufactura</a:t>
          </a:r>
          <a:endParaRPr lang="es-AR" sz="1400" dirty="0">
            <a:solidFill>
              <a:schemeClr val="tx1"/>
            </a:solidFill>
            <a:latin typeface="Arial Narrow" pitchFamily="34" charset="0"/>
          </a:endParaRPr>
        </a:p>
      </dgm:t>
    </dgm:pt>
    <dgm:pt modelId="{11C81F08-12F6-4AE8-A4A2-97A1418B74A2}" type="parTrans" cxnId="{5F6073B0-6098-4218-BC38-2708B7F9CEFF}">
      <dgm:prSet custT="1"/>
      <dgm:spPr/>
      <dgm:t>
        <a:bodyPr/>
        <a:lstStyle/>
        <a:p>
          <a:endParaRPr lang="es-AR" sz="1400">
            <a:solidFill>
              <a:schemeClr val="tx1"/>
            </a:solidFill>
            <a:latin typeface="Arial Narrow" pitchFamily="34" charset="0"/>
          </a:endParaRPr>
        </a:p>
      </dgm:t>
    </dgm:pt>
    <dgm:pt modelId="{5C9FD2B5-EA5F-4EFB-BEF1-D2E692B8044D}" type="sibTrans" cxnId="{5F6073B0-6098-4218-BC38-2708B7F9CEFF}">
      <dgm:prSet/>
      <dgm:spPr/>
      <dgm:t>
        <a:bodyPr/>
        <a:lstStyle/>
        <a:p>
          <a:endParaRPr lang="es-AR" sz="1400">
            <a:solidFill>
              <a:schemeClr val="tx1"/>
            </a:solidFill>
            <a:latin typeface="Arial Narrow" pitchFamily="34" charset="0"/>
          </a:endParaRPr>
        </a:p>
      </dgm:t>
    </dgm:pt>
    <dgm:pt modelId="{8FE0F30E-640C-49EA-B02D-85FFF63227E5}">
      <dgm:prSet phldrT="[Texto]" custT="1"/>
      <dgm:spPr/>
      <dgm:t>
        <a:bodyPr/>
        <a:lstStyle/>
        <a:p>
          <a:r>
            <a:rPr lang="es-AR" sz="1400">
              <a:solidFill>
                <a:schemeClr val="tx1"/>
              </a:solidFill>
              <a:latin typeface="Arial Narrow" pitchFamily="34" charset="0"/>
            </a:rPr>
            <a:t>Materias primas, productos en proceso, productos terminados, suministros de fabrica o fabricación.</a:t>
          </a:r>
          <a:endParaRPr lang="es-AR" sz="1400" dirty="0">
            <a:solidFill>
              <a:schemeClr val="tx1"/>
            </a:solidFill>
            <a:latin typeface="Arial Narrow" pitchFamily="34" charset="0"/>
          </a:endParaRPr>
        </a:p>
      </dgm:t>
    </dgm:pt>
    <dgm:pt modelId="{39DFC2F2-D493-465F-B355-3E5DC12737E8}" type="parTrans" cxnId="{BC5B22B8-37DA-492D-B880-2713D1AED41D}">
      <dgm:prSet custT="1"/>
      <dgm:spPr/>
      <dgm:t>
        <a:bodyPr/>
        <a:lstStyle/>
        <a:p>
          <a:endParaRPr lang="es-AR" sz="1400">
            <a:solidFill>
              <a:schemeClr val="tx1"/>
            </a:solidFill>
            <a:latin typeface="Arial Narrow" pitchFamily="34" charset="0"/>
          </a:endParaRPr>
        </a:p>
      </dgm:t>
    </dgm:pt>
    <dgm:pt modelId="{46E77313-9D12-46B7-A8C3-C275E5A0C44F}" type="sibTrans" cxnId="{BC5B22B8-37DA-492D-B880-2713D1AED41D}">
      <dgm:prSet/>
      <dgm:spPr/>
      <dgm:t>
        <a:bodyPr/>
        <a:lstStyle/>
        <a:p>
          <a:endParaRPr lang="es-AR" sz="1400">
            <a:solidFill>
              <a:schemeClr val="tx1"/>
            </a:solidFill>
            <a:latin typeface="Arial Narrow" pitchFamily="34" charset="0"/>
          </a:endParaRPr>
        </a:p>
      </dgm:t>
    </dgm:pt>
    <dgm:pt modelId="{90B164ED-68AC-4FFC-9F7A-6DFD8011409D}">
      <dgm:prSet phldrT="[Texto]" custT="1"/>
      <dgm:spPr/>
      <dgm:t>
        <a:bodyPr/>
        <a:lstStyle/>
        <a:p>
          <a:r>
            <a:rPr lang="es-AR" sz="1400">
              <a:solidFill>
                <a:schemeClr val="tx1"/>
              </a:solidFill>
              <a:latin typeface="Arial Narrow" pitchFamily="34" charset="0"/>
            </a:rPr>
            <a:t>Según su condición</a:t>
          </a:r>
          <a:endParaRPr lang="es-AR" sz="1400" dirty="0">
            <a:solidFill>
              <a:schemeClr val="tx1"/>
            </a:solidFill>
            <a:latin typeface="Arial Narrow" pitchFamily="34" charset="0"/>
          </a:endParaRPr>
        </a:p>
      </dgm:t>
    </dgm:pt>
    <dgm:pt modelId="{1117E282-0F93-47EF-A824-AAEE247FBA14}" type="parTrans" cxnId="{A0B03F3B-5763-44FA-9DE0-11511BDBBA18}">
      <dgm:prSet custT="1"/>
      <dgm:spPr/>
      <dgm:t>
        <a:bodyPr/>
        <a:lstStyle/>
        <a:p>
          <a:endParaRPr lang="es-AR" sz="1400">
            <a:solidFill>
              <a:schemeClr val="tx1"/>
            </a:solidFill>
            <a:latin typeface="Arial Narrow" pitchFamily="34" charset="0"/>
          </a:endParaRPr>
        </a:p>
      </dgm:t>
    </dgm:pt>
    <dgm:pt modelId="{1B4AAC16-F8EE-4C63-AB9F-8267A6A30D3D}" type="sibTrans" cxnId="{A0B03F3B-5763-44FA-9DE0-11511BDBBA18}">
      <dgm:prSet/>
      <dgm:spPr/>
      <dgm:t>
        <a:bodyPr/>
        <a:lstStyle/>
        <a:p>
          <a:endParaRPr lang="es-AR" sz="1400">
            <a:solidFill>
              <a:schemeClr val="tx1"/>
            </a:solidFill>
            <a:latin typeface="Arial Narrow" pitchFamily="34" charset="0"/>
          </a:endParaRPr>
        </a:p>
      </dgm:t>
    </dgm:pt>
    <dgm:pt modelId="{9F286DEF-D795-4979-A117-3FA4A9819C46}">
      <dgm:prSet phldrT="[Texto]" custT="1"/>
      <dgm:spPr/>
      <dgm:t>
        <a:bodyPr/>
        <a:lstStyle/>
        <a:p>
          <a:r>
            <a:rPr lang="es-AR" sz="1400">
              <a:solidFill>
                <a:schemeClr val="tx1"/>
              </a:solidFill>
              <a:latin typeface="Arial Narrow" pitchFamily="34" charset="0"/>
            </a:rPr>
            <a:t>Tamaño de lote, fluctuación de la demanda, fluctuación de la entrada, inventario de disipación.</a:t>
          </a:r>
          <a:endParaRPr lang="es-AR" sz="1400" dirty="0">
            <a:solidFill>
              <a:schemeClr val="tx1"/>
            </a:solidFill>
            <a:latin typeface="Arial Narrow" pitchFamily="34" charset="0"/>
          </a:endParaRPr>
        </a:p>
      </dgm:t>
    </dgm:pt>
    <dgm:pt modelId="{13481278-686E-41B9-AE3B-3F34F5E36A90}" type="parTrans" cxnId="{973AA375-1A84-4838-B2E7-C9389074A666}">
      <dgm:prSet custT="1"/>
      <dgm:spPr/>
      <dgm:t>
        <a:bodyPr/>
        <a:lstStyle/>
        <a:p>
          <a:endParaRPr lang="es-AR" sz="1400">
            <a:solidFill>
              <a:schemeClr val="tx1"/>
            </a:solidFill>
            <a:latin typeface="Arial Narrow" pitchFamily="34" charset="0"/>
          </a:endParaRPr>
        </a:p>
      </dgm:t>
    </dgm:pt>
    <dgm:pt modelId="{D5BC860F-28D2-4000-82A9-BC76C972BAE2}" type="sibTrans" cxnId="{973AA375-1A84-4838-B2E7-C9389074A666}">
      <dgm:prSet/>
      <dgm:spPr/>
      <dgm:t>
        <a:bodyPr/>
        <a:lstStyle/>
        <a:p>
          <a:endParaRPr lang="es-AR" sz="1400">
            <a:solidFill>
              <a:schemeClr val="tx1"/>
            </a:solidFill>
            <a:latin typeface="Arial Narrow" pitchFamily="34" charset="0"/>
          </a:endParaRPr>
        </a:p>
      </dgm:t>
    </dgm:pt>
    <dgm:pt modelId="{9F4025F4-60F5-47AD-BFD6-2E6A7573F1AF}">
      <dgm:prSet custT="1"/>
      <dgm:spPr/>
      <dgm:t>
        <a:bodyPr/>
        <a:lstStyle/>
        <a:p>
          <a:r>
            <a:rPr lang="es-AR" sz="1400">
              <a:solidFill>
                <a:schemeClr val="tx1"/>
              </a:solidFill>
              <a:latin typeface="Arial Narrow" pitchFamily="34" charset="0"/>
            </a:rPr>
            <a:t>Según su función</a:t>
          </a:r>
          <a:endParaRPr lang="es-AR" sz="1400" dirty="0">
            <a:solidFill>
              <a:schemeClr val="tx1"/>
            </a:solidFill>
            <a:latin typeface="Arial Narrow" pitchFamily="34" charset="0"/>
          </a:endParaRPr>
        </a:p>
      </dgm:t>
    </dgm:pt>
    <dgm:pt modelId="{A4870FDD-840B-4F70-AC9F-78162FC2BCC9}" type="parTrans" cxnId="{E1A485E5-1C15-47CE-B5AE-E777189CF77F}">
      <dgm:prSet custT="1"/>
      <dgm:spPr/>
      <dgm:t>
        <a:bodyPr/>
        <a:lstStyle/>
        <a:p>
          <a:endParaRPr lang="es-AR" sz="1400">
            <a:solidFill>
              <a:schemeClr val="tx1"/>
            </a:solidFill>
            <a:latin typeface="Arial Narrow" pitchFamily="34" charset="0"/>
          </a:endParaRPr>
        </a:p>
      </dgm:t>
    </dgm:pt>
    <dgm:pt modelId="{25E077C8-729E-4882-BE0D-5E58763EC19F}" type="sibTrans" cxnId="{E1A485E5-1C15-47CE-B5AE-E777189CF77F}">
      <dgm:prSet/>
      <dgm:spPr/>
      <dgm:t>
        <a:bodyPr/>
        <a:lstStyle/>
        <a:p>
          <a:endParaRPr lang="es-AR" sz="1400">
            <a:solidFill>
              <a:schemeClr val="tx1"/>
            </a:solidFill>
            <a:latin typeface="Arial Narrow" pitchFamily="34" charset="0"/>
          </a:endParaRPr>
        </a:p>
      </dgm:t>
    </dgm:pt>
    <dgm:pt modelId="{0D77FBE6-290F-41F2-86AC-B28B31B28948}">
      <dgm:prSet custT="1"/>
      <dgm:spPr/>
      <dgm:t>
        <a:bodyPr/>
        <a:lstStyle/>
        <a:p>
          <a:r>
            <a:rPr lang="es-AR" sz="1400">
              <a:solidFill>
                <a:schemeClr val="tx1"/>
              </a:solidFill>
              <a:latin typeface="Arial Narrow" pitchFamily="34" charset="0"/>
            </a:rPr>
            <a:t>Inventarios de fluctuación, de anticipación, de tamaño de lote, de transporte, de protección o especulativo.</a:t>
          </a:r>
          <a:endParaRPr lang="es-AR" sz="1400" dirty="0">
            <a:solidFill>
              <a:schemeClr val="tx1"/>
            </a:solidFill>
            <a:latin typeface="Arial Narrow" pitchFamily="34" charset="0"/>
          </a:endParaRPr>
        </a:p>
      </dgm:t>
    </dgm:pt>
    <dgm:pt modelId="{06E4C80A-D1FB-4C92-A55F-DDF569134C39}" type="parTrans" cxnId="{1904AB50-C7E9-4251-A028-E006DDE746A8}">
      <dgm:prSet custT="1"/>
      <dgm:spPr/>
      <dgm:t>
        <a:bodyPr/>
        <a:lstStyle/>
        <a:p>
          <a:endParaRPr lang="es-AR" sz="1400">
            <a:solidFill>
              <a:schemeClr val="tx1"/>
            </a:solidFill>
            <a:latin typeface="Arial Narrow" pitchFamily="34" charset="0"/>
          </a:endParaRPr>
        </a:p>
      </dgm:t>
    </dgm:pt>
    <dgm:pt modelId="{0D8A05AB-E6F5-4E38-8A24-A055DB5BE5CC}" type="sibTrans" cxnId="{1904AB50-C7E9-4251-A028-E006DDE746A8}">
      <dgm:prSet/>
      <dgm:spPr/>
      <dgm:t>
        <a:bodyPr/>
        <a:lstStyle/>
        <a:p>
          <a:endParaRPr lang="es-AR" sz="1400">
            <a:solidFill>
              <a:schemeClr val="tx1"/>
            </a:solidFill>
            <a:latin typeface="Arial Narrow" pitchFamily="34" charset="0"/>
          </a:endParaRPr>
        </a:p>
      </dgm:t>
    </dgm:pt>
    <dgm:pt modelId="{4D0A3C3A-6F73-458B-948A-A60C5D6B1043}" type="pres">
      <dgm:prSet presAssocID="{9BF1A7D1-CF51-4C49-82B0-2628211A76D2}" presName="diagram" presStyleCnt="0">
        <dgm:presLayoutVars>
          <dgm:chPref val="1"/>
          <dgm:dir/>
          <dgm:animOne val="branch"/>
          <dgm:animLvl val="lvl"/>
          <dgm:resizeHandles val="exact"/>
        </dgm:presLayoutVars>
      </dgm:prSet>
      <dgm:spPr/>
    </dgm:pt>
    <dgm:pt modelId="{7316D62C-0285-4A22-9DE8-5331ABDB85CB}" type="pres">
      <dgm:prSet presAssocID="{ADD197EF-2A38-4A4B-80A3-C34B4BD535F6}" presName="root1" presStyleCnt="0"/>
      <dgm:spPr/>
    </dgm:pt>
    <dgm:pt modelId="{A201E6DF-F8AD-4C85-B088-886DE1985307}" type="pres">
      <dgm:prSet presAssocID="{ADD197EF-2A38-4A4B-80A3-C34B4BD535F6}" presName="LevelOneTextNode" presStyleLbl="node0" presStyleIdx="0" presStyleCnt="1">
        <dgm:presLayoutVars>
          <dgm:chPref val="3"/>
        </dgm:presLayoutVars>
      </dgm:prSet>
      <dgm:spPr/>
    </dgm:pt>
    <dgm:pt modelId="{3A2F3B04-687A-4DCE-91D3-46E96FC9BB59}" type="pres">
      <dgm:prSet presAssocID="{ADD197EF-2A38-4A4B-80A3-C34B4BD535F6}" presName="level2hierChild" presStyleCnt="0"/>
      <dgm:spPr/>
    </dgm:pt>
    <dgm:pt modelId="{AB5333EE-5672-4DDB-9595-B48B9524F926}" type="pres">
      <dgm:prSet presAssocID="{11C81F08-12F6-4AE8-A4A2-97A1418B74A2}" presName="conn2-1" presStyleLbl="parChTrans1D2" presStyleIdx="0" presStyleCnt="3"/>
      <dgm:spPr/>
    </dgm:pt>
    <dgm:pt modelId="{417458D0-8001-4F15-A989-88D236830777}" type="pres">
      <dgm:prSet presAssocID="{11C81F08-12F6-4AE8-A4A2-97A1418B74A2}" presName="connTx" presStyleLbl="parChTrans1D2" presStyleIdx="0" presStyleCnt="3"/>
      <dgm:spPr/>
    </dgm:pt>
    <dgm:pt modelId="{9EAF2849-3BE6-4866-88CC-DE7AE689EE24}" type="pres">
      <dgm:prSet presAssocID="{FDAF8FF6-ADFD-438F-90A2-4E2817864B41}" presName="root2" presStyleCnt="0"/>
      <dgm:spPr/>
    </dgm:pt>
    <dgm:pt modelId="{B02C7A9B-214F-4168-8D23-8DDF8152A9EB}" type="pres">
      <dgm:prSet presAssocID="{FDAF8FF6-ADFD-438F-90A2-4E2817864B41}" presName="LevelTwoTextNode" presStyleLbl="node2" presStyleIdx="0" presStyleCnt="3">
        <dgm:presLayoutVars>
          <dgm:chPref val="3"/>
        </dgm:presLayoutVars>
      </dgm:prSet>
      <dgm:spPr/>
    </dgm:pt>
    <dgm:pt modelId="{BF4A8DEE-6C00-4099-855A-41C1764E48B6}" type="pres">
      <dgm:prSet presAssocID="{FDAF8FF6-ADFD-438F-90A2-4E2817864B41}" presName="level3hierChild" presStyleCnt="0"/>
      <dgm:spPr/>
    </dgm:pt>
    <dgm:pt modelId="{5179FCD5-38BA-48C5-8D37-DCB3A076E724}" type="pres">
      <dgm:prSet presAssocID="{39DFC2F2-D493-465F-B355-3E5DC12737E8}" presName="conn2-1" presStyleLbl="parChTrans1D3" presStyleIdx="0" presStyleCnt="3"/>
      <dgm:spPr/>
    </dgm:pt>
    <dgm:pt modelId="{B89FA002-93B5-42F0-9095-066FF84431AE}" type="pres">
      <dgm:prSet presAssocID="{39DFC2F2-D493-465F-B355-3E5DC12737E8}" presName="connTx" presStyleLbl="parChTrans1D3" presStyleIdx="0" presStyleCnt="3"/>
      <dgm:spPr/>
    </dgm:pt>
    <dgm:pt modelId="{275BF112-ECFC-42F3-A0F6-B31AB15BF33D}" type="pres">
      <dgm:prSet presAssocID="{8FE0F30E-640C-49EA-B02D-85FFF63227E5}" presName="root2" presStyleCnt="0"/>
      <dgm:spPr/>
    </dgm:pt>
    <dgm:pt modelId="{49B92F96-EE35-4D12-A764-22FEE512B290}" type="pres">
      <dgm:prSet presAssocID="{8FE0F30E-640C-49EA-B02D-85FFF63227E5}" presName="LevelTwoTextNode" presStyleLbl="node3" presStyleIdx="0" presStyleCnt="3">
        <dgm:presLayoutVars>
          <dgm:chPref val="3"/>
        </dgm:presLayoutVars>
      </dgm:prSet>
      <dgm:spPr/>
    </dgm:pt>
    <dgm:pt modelId="{41F5D17D-17D4-4D53-A9FA-76BEB3A4AEE1}" type="pres">
      <dgm:prSet presAssocID="{8FE0F30E-640C-49EA-B02D-85FFF63227E5}" presName="level3hierChild" presStyleCnt="0"/>
      <dgm:spPr/>
    </dgm:pt>
    <dgm:pt modelId="{023B768A-FFFB-4361-92BA-76664148990A}" type="pres">
      <dgm:prSet presAssocID="{A4870FDD-840B-4F70-AC9F-78162FC2BCC9}" presName="conn2-1" presStyleLbl="parChTrans1D2" presStyleIdx="1" presStyleCnt="3"/>
      <dgm:spPr/>
    </dgm:pt>
    <dgm:pt modelId="{DFFFAE61-6D6A-45FD-8A4D-50AF4F972C6D}" type="pres">
      <dgm:prSet presAssocID="{A4870FDD-840B-4F70-AC9F-78162FC2BCC9}" presName="connTx" presStyleLbl="parChTrans1D2" presStyleIdx="1" presStyleCnt="3"/>
      <dgm:spPr/>
    </dgm:pt>
    <dgm:pt modelId="{5B93F50D-C267-4040-89A5-FB038F2C907B}" type="pres">
      <dgm:prSet presAssocID="{9F4025F4-60F5-47AD-BFD6-2E6A7573F1AF}" presName="root2" presStyleCnt="0"/>
      <dgm:spPr/>
    </dgm:pt>
    <dgm:pt modelId="{EAB18AE1-8D97-4FF1-991E-33C2E730A93A}" type="pres">
      <dgm:prSet presAssocID="{9F4025F4-60F5-47AD-BFD6-2E6A7573F1AF}" presName="LevelTwoTextNode" presStyleLbl="node2" presStyleIdx="1" presStyleCnt="3">
        <dgm:presLayoutVars>
          <dgm:chPref val="3"/>
        </dgm:presLayoutVars>
      </dgm:prSet>
      <dgm:spPr/>
    </dgm:pt>
    <dgm:pt modelId="{C3C8C635-592C-4EEB-8507-F9E5092680DB}" type="pres">
      <dgm:prSet presAssocID="{9F4025F4-60F5-47AD-BFD6-2E6A7573F1AF}" presName="level3hierChild" presStyleCnt="0"/>
      <dgm:spPr/>
    </dgm:pt>
    <dgm:pt modelId="{88656082-6DD4-4B05-B214-06328F1FDB87}" type="pres">
      <dgm:prSet presAssocID="{06E4C80A-D1FB-4C92-A55F-DDF569134C39}" presName="conn2-1" presStyleLbl="parChTrans1D3" presStyleIdx="1" presStyleCnt="3"/>
      <dgm:spPr/>
    </dgm:pt>
    <dgm:pt modelId="{2A42A983-7E75-4254-81ED-B3248DE8B39A}" type="pres">
      <dgm:prSet presAssocID="{06E4C80A-D1FB-4C92-A55F-DDF569134C39}" presName="connTx" presStyleLbl="parChTrans1D3" presStyleIdx="1" presStyleCnt="3"/>
      <dgm:spPr/>
    </dgm:pt>
    <dgm:pt modelId="{F653E58C-2DDB-4996-B534-F27C66E36D87}" type="pres">
      <dgm:prSet presAssocID="{0D77FBE6-290F-41F2-86AC-B28B31B28948}" presName="root2" presStyleCnt="0"/>
      <dgm:spPr/>
    </dgm:pt>
    <dgm:pt modelId="{B1CC3D53-3E56-42CD-B20F-2895C04AC7E1}" type="pres">
      <dgm:prSet presAssocID="{0D77FBE6-290F-41F2-86AC-B28B31B28948}" presName="LevelTwoTextNode" presStyleLbl="node3" presStyleIdx="1" presStyleCnt="3">
        <dgm:presLayoutVars>
          <dgm:chPref val="3"/>
        </dgm:presLayoutVars>
      </dgm:prSet>
      <dgm:spPr/>
    </dgm:pt>
    <dgm:pt modelId="{57EDED21-F784-430C-8DA8-CAEF46D67E56}" type="pres">
      <dgm:prSet presAssocID="{0D77FBE6-290F-41F2-86AC-B28B31B28948}" presName="level3hierChild" presStyleCnt="0"/>
      <dgm:spPr/>
    </dgm:pt>
    <dgm:pt modelId="{076920D3-A6F0-447A-A347-15C955A74208}" type="pres">
      <dgm:prSet presAssocID="{1117E282-0F93-47EF-A824-AAEE247FBA14}" presName="conn2-1" presStyleLbl="parChTrans1D2" presStyleIdx="2" presStyleCnt="3"/>
      <dgm:spPr/>
    </dgm:pt>
    <dgm:pt modelId="{77BC5498-E6D0-485B-8186-A06F3C682DF3}" type="pres">
      <dgm:prSet presAssocID="{1117E282-0F93-47EF-A824-AAEE247FBA14}" presName="connTx" presStyleLbl="parChTrans1D2" presStyleIdx="2" presStyleCnt="3"/>
      <dgm:spPr/>
    </dgm:pt>
    <dgm:pt modelId="{0045EAE4-8714-4F6C-AC29-1EBE1E2B40E2}" type="pres">
      <dgm:prSet presAssocID="{90B164ED-68AC-4FFC-9F7A-6DFD8011409D}" presName="root2" presStyleCnt="0"/>
      <dgm:spPr/>
    </dgm:pt>
    <dgm:pt modelId="{00138AB4-1978-4677-87EE-A47C08AF8D5B}" type="pres">
      <dgm:prSet presAssocID="{90B164ED-68AC-4FFC-9F7A-6DFD8011409D}" presName="LevelTwoTextNode" presStyleLbl="node2" presStyleIdx="2" presStyleCnt="3">
        <dgm:presLayoutVars>
          <dgm:chPref val="3"/>
        </dgm:presLayoutVars>
      </dgm:prSet>
      <dgm:spPr/>
    </dgm:pt>
    <dgm:pt modelId="{77B13AE8-8586-4D01-B599-67E3D6E2C78C}" type="pres">
      <dgm:prSet presAssocID="{90B164ED-68AC-4FFC-9F7A-6DFD8011409D}" presName="level3hierChild" presStyleCnt="0"/>
      <dgm:spPr/>
    </dgm:pt>
    <dgm:pt modelId="{E220D57B-6CEA-4C56-8D77-6C8E8D0D46F0}" type="pres">
      <dgm:prSet presAssocID="{13481278-686E-41B9-AE3B-3F34F5E36A90}" presName="conn2-1" presStyleLbl="parChTrans1D3" presStyleIdx="2" presStyleCnt="3"/>
      <dgm:spPr/>
    </dgm:pt>
    <dgm:pt modelId="{A18A5A7A-E316-4025-9FD3-5E4D78F01F34}" type="pres">
      <dgm:prSet presAssocID="{13481278-686E-41B9-AE3B-3F34F5E36A90}" presName="connTx" presStyleLbl="parChTrans1D3" presStyleIdx="2" presStyleCnt="3"/>
      <dgm:spPr/>
    </dgm:pt>
    <dgm:pt modelId="{D2721F08-8F42-4DE5-BD01-0A392095A035}" type="pres">
      <dgm:prSet presAssocID="{9F286DEF-D795-4979-A117-3FA4A9819C46}" presName="root2" presStyleCnt="0"/>
      <dgm:spPr/>
    </dgm:pt>
    <dgm:pt modelId="{080A99D5-17B5-417D-A690-015CBB9C3BC0}" type="pres">
      <dgm:prSet presAssocID="{9F286DEF-D795-4979-A117-3FA4A9819C46}" presName="LevelTwoTextNode" presStyleLbl="node3" presStyleIdx="2" presStyleCnt="3">
        <dgm:presLayoutVars>
          <dgm:chPref val="3"/>
        </dgm:presLayoutVars>
      </dgm:prSet>
      <dgm:spPr/>
    </dgm:pt>
    <dgm:pt modelId="{64D43841-2E17-428A-8A7C-F0EC846A7DFE}" type="pres">
      <dgm:prSet presAssocID="{9F286DEF-D795-4979-A117-3FA4A9819C46}" presName="level3hierChild" presStyleCnt="0"/>
      <dgm:spPr/>
    </dgm:pt>
  </dgm:ptLst>
  <dgm:cxnLst>
    <dgm:cxn modelId="{FC537E00-1E60-4472-AF06-DA6E8269AAEA}" type="presOf" srcId="{FDAF8FF6-ADFD-438F-90A2-4E2817864B41}" destId="{B02C7A9B-214F-4168-8D23-8DDF8152A9EB}" srcOrd="0" destOrd="0" presId="urn:microsoft.com/office/officeart/2005/8/layout/hierarchy2"/>
    <dgm:cxn modelId="{F655281E-40B6-4600-953A-B82E5C5E5E6E}" type="presOf" srcId="{1117E282-0F93-47EF-A824-AAEE247FBA14}" destId="{076920D3-A6F0-447A-A347-15C955A74208}" srcOrd="0" destOrd="0" presId="urn:microsoft.com/office/officeart/2005/8/layout/hierarchy2"/>
    <dgm:cxn modelId="{29FC632D-AE9D-4BEF-91E7-38EC2EC2CE52}" type="presOf" srcId="{9BF1A7D1-CF51-4C49-82B0-2628211A76D2}" destId="{4D0A3C3A-6F73-458B-948A-A60C5D6B1043}" srcOrd="0" destOrd="0" presId="urn:microsoft.com/office/officeart/2005/8/layout/hierarchy2"/>
    <dgm:cxn modelId="{A0B03F3B-5763-44FA-9DE0-11511BDBBA18}" srcId="{ADD197EF-2A38-4A4B-80A3-C34B4BD535F6}" destId="{90B164ED-68AC-4FFC-9F7A-6DFD8011409D}" srcOrd="2" destOrd="0" parTransId="{1117E282-0F93-47EF-A824-AAEE247FBA14}" sibTransId="{1B4AAC16-F8EE-4C63-AB9F-8267A6A30D3D}"/>
    <dgm:cxn modelId="{918F4C62-A34C-49E5-9CA3-5D15200E62C5}" type="presOf" srcId="{8FE0F30E-640C-49EA-B02D-85FFF63227E5}" destId="{49B92F96-EE35-4D12-A764-22FEE512B290}" srcOrd="0" destOrd="0" presId="urn:microsoft.com/office/officeart/2005/8/layout/hierarchy2"/>
    <dgm:cxn modelId="{42C45A48-E9DF-4693-AE2A-2DAE0926B048}" type="presOf" srcId="{39DFC2F2-D493-465F-B355-3E5DC12737E8}" destId="{5179FCD5-38BA-48C5-8D37-DCB3A076E724}" srcOrd="0" destOrd="0" presId="urn:microsoft.com/office/officeart/2005/8/layout/hierarchy2"/>
    <dgm:cxn modelId="{BC34294D-0216-420D-817E-94410086ABB5}" type="presOf" srcId="{A4870FDD-840B-4F70-AC9F-78162FC2BCC9}" destId="{023B768A-FFFB-4361-92BA-76664148990A}" srcOrd="0" destOrd="0" presId="urn:microsoft.com/office/officeart/2005/8/layout/hierarchy2"/>
    <dgm:cxn modelId="{1904AB50-C7E9-4251-A028-E006DDE746A8}" srcId="{9F4025F4-60F5-47AD-BFD6-2E6A7573F1AF}" destId="{0D77FBE6-290F-41F2-86AC-B28B31B28948}" srcOrd="0" destOrd="0" parTransId="{06E4C80A-D1FB-4C92-A55F-DDF569134C39}" sibTransId="{0D8A05AB-E6F5-4E38-8A24-A055DB5BE5CC}"/>
    <dgm:cxn modelId="{8E9D8E53-B072-4E14-8CA5-02EF74E0739B}" type="presOf" srcId="{11C81F08-12F6-4AE8-A4A2-97A1418B74A2}" destId="{AB5333EE-5672-4DDB-9595-B48B9524F926}" srcOrd="0" destOrd="0" presId="urn:microsoft.com/office/officeart/2005/8/layout/hierarchy2"/>
    <dgm:cxn modelId="{973AA375-1A84-4838-B2E7-C9389074A666}" srcId="{90B164ED-68AC-4FFC-9F7A-6DFD8011409D}" destId="{9F286DEF-D795-4979-A117-3FA4A9819C46}" srcOrd="0" destOrd="0" parTransId="{13481278-686E-41B9-AE3B-3F34F5E36A90}" sibTransId="{D5BC860F-28D2-4000-82A9-BC76C972BAE2}"/>
    <dgm:cxn modelId="{8B241285-6B76-465D-AF47-BA7565409130}" type="presOf" srcId="{1117E282-0F93-47EF-A824-AAEE247FBA14}" destId="{77BC5498-E6D0-485B-8186-A06F3C682DF3}" srcOrd="1" destOrd="0" presId="urn:microsoft.com/office/officeart/2005/8/layout/hierarchy2"/>
    <dgm:cxn modelId="{0AEDBA8E-20C6-492E-82B5-113DAA8A353B}" type="presOf" srcId="{11C81F08-12F6-4AE8-A4A2-97A1418B74A2}" destId="{417458D0-8001-4F15-A989-88D236830777}" srcOrd="1" destOrd="0" presId="urn:microsoft.com/office/officeart/2005/8/layout/hierarchy2"/>
    <dgm:cxn modelId="{DF2BB195-EA19-46AE-B98A-9E8955A499FE}" type="presOf" srcId="{13481278-686E-41B9-AE3B-3F34F5E36A90}" destId="{A18A5A7A-E316-4025-9FD3-5E4D78F01F34}" srcOrd="1" destOrd="0" presId="urn:microsoft.com/office/officeart/2005/8/layout/hierarchy2"/>
    <dgm:cxn modelId="{74C79597-BBD0-48DD-BBD9-B2D8D7F0D64E}" type="presOf" srcId="{39DFC2F2-D493-465F-B355-3E5DC12737E8}" destId="{B89FA002-93B5-42F0-9095-066FF84431AE}" srcOrd="1" destOrd="0" presId="urn:microsoft.com/office/officeart/2005/8/layout/hierarchy2"/>
    <dgm:cxn modelId="{5F6073B0-6098-4218-BC38-2708B7F9CEFF}" srcId="{ADD197EF-2A38-4A4B-80A3-C34B4BD535F6}" destId="{FDAF8FF6-ADFD-438F-90A2-4E2817864B41}" srcOrd="0" destOrd="0" parTransId="{11C81F08-12F6-4AE8-A4A2-97A1418B74A2}" sibTransId="{5C9FD2B5-EA5F-4EFB-BEF1-D2E692B8044D}"/>
    <dgm:cxn modelId="{266EB3B0-31F5-4AEA-8EE6-30A84CBF1649}" type="presOf" srcId="{06E4C80A-D1FB-4C92-A55F-DDF569134C39}" destId="{88656082-6DD4-4B05-B214-06328F1FDB87}" srcOrd="0" destOrd="0" presId="urn:microsoft.com/office/officeart/2005/8/layout/hierarchy2"/>
    <dgm:cxn modelId="{BC5B22B8-37DA-492D-B880-2713D1AED41D}" srcId="{FDAF8FF6-ADFD-438F-90A2-4E2817864B41}" destId="{8FE0F30E-640C-49EA-B02D-85FFF63227E5}" srcOrd="0" destOrd="0" parTransId="{39DFC2F2-D493-465F-B355-3E5DC12737E8}" sibTransId="{46E77313-9D12-46B7-A8C3-C275E5A0C44F}"/>
    <dgm:cxn modelId="{900641CA-E436-4CE6-8A75-4A89A1DD7C01}" type="presOf" srcId="{9F4025F4-60F5-47AD-BFD6-2E6A7573F1AF}" destId="{EAB18AE1-8D97-4FF1-991E-33C2E730A93A}" srcOrd="0" destOrd="0" presId="urn:microsoft.com/office/officeart/2005/8/layout/hierarchy2"/>
    <dgm:cxn modelId="{4B0A44D0-C26F-45EF-BED1-03E825ACC309}" type="presOf" srcId="{06E4C80A-D1FB-4C92-A55F-DDF569134C39}" destId="{2A42A983-7E75-4254-81ED-B3248DE8B39A}" srcOrd="1" destOrd="0" presId="urn:microsoft.com/office/officeart/2005/8/layout/hierarchy2"/>
    <dgm:cxn modelId="{A6D810D3-5072-4C1A-BE20-D3FEA8A271F4}" type="presOf" srcId="{13481278-686E-41B9-AE3B-3F34F5E36A90}" destId="{E220D57B-6CEA-4C56-8D77-6C8E8D0D46F0}" srcOrd="0" destOrd="0" presId="urn:microsoft.com/office/officeart/2005/8/layout/hierarchy2"/>
    <dgm:cxn modelId="{E1A485E5-1C15-47CE-B5AE-E777189CF77F}" srcId="{ADD197EF-2A38-4A4B-80A3-C34B4BD535F6}" destId="{9F4025F4-60F5-47AD-BFD6-2E6A7573F1AF}" srcOrd="1" destOrd="0" parTransId="{A4870FDD-840B-4F70-AC9F-78162FC2BCC9}" sibTransId="{25E077C8-729E-4882-BE0D-5E58763EC19F}"/>
    <dgm:cxn modelId="{969050E9-A19A-4786-AB5A-68E6521E2F99}" type="presOf" srcId="{9F286DEF-D795-4979-A117-3FA4A9819C46}" destId="{080A99D5-17B5-417D-A690-015CBB9C3BC0}" srcOrd="0" destOrd="0" presId="urn:microsoft.com/office/officeart/2005/8/layout/hierarchy2"/>
    <dgm:cxn modelId="{D31D7FED-6BDE-4198-8F7F-6AAE00DADF69}" type="presOf" srcId="{A4870FDD-840B-4F70-AC9F-78162FC2BCC9}" destId="{DFFFAE61-6D6A-45FD-8A4D-50AF4F972C6D}" srcOrd="1" destOrd="0" presId="urn:microsoft.com/office/officeart/2005/8/layout/hierarchy2"/>
    <dgm:cxn modelId="{8C3E30F3-BF93-48CE-8EBF-20AF2A0EAFFA}" type="presOf" srcId="{90B164ED-68AC-4FFC-9F7A-6DFD8011409D}" destId="{00138AB4-1978-4677-87EE-A47C08AF8D5B}" srcOrd="0" destOrd="0" presId="urn:microsoft.com/office/officeart/2005/8/layout/hierarchy2"/>
    <dgm:cxn modelId="{FCA481F3-703D-4948-A580-047E2A3F64EE}" type="presOf" srcId="{0D77FBE6-290F-41F2-86AC-B28B31B28948}" destId="{B1CC3D53-3E56-42CD-B20F-2895C04AC7E1}" srcOrd="0" destOrd="0" presId="urn:microsoft.com/office/officeart/2005/8/layout/hierarchy2"/>
    <dgm:cxn modelId="{95C06CF5-9370-4ECF-99F7-EE578D91015B}" type="presOf" srcId="{ADD197EF-2A38-4A4B-80A3-C34B4BD535F6}" destId="{A201E6DF-F8AD-4C85-B088-886DE1985307}" srcOrd="0" destOrd="0" presId="urn:microsoft.com/office/officeart/2005/8/layout/hierarchy2"/>
    <dgm:cxn modelId="{633945F6-CEB7-4AFD-818E-99E2CE38404A}" srcId="{9BF1A7D1-CF51-4C49-82B0-2628211A76D2}" destId="{ADD197EF-2A38-4A4B-80A3-C34B4BD535F6}" srcOrd="0" destOrd="0" parTransId="{389BCA8F-B39E-43C8-9239-111F7D1A531A}" sibTransId="{14BB2489-8314-4812-8312-F8EBE37E0E03}"/>
    <dgm:cxn modelId="{B2FFD0FF-0250-4E64-B1D9-B408AD165FA1}" type="presParOf" srcId="{4D0A3C3A-6F73-458B-948A-A60C5D6B1043}" destId="{7316D62C-0285-4A22-9DE8-5331ABDB85CB}" srcOrd="0" destOrd="0" presId="urn:microsoft.com/office/officeart/2005/8/layout/hierarchy2"/>
    <dgm:cxn modelId="{FDF7F972-C19C-4EE8-AC45-EC88A173FF0D}" type="presParOf" srcId="{7316D62C-0285-4A22-9DE8-5331ABDB85CB}" destId="{A201E6DF-F8AD-4C85-B088-886DE1985307}" srcOrd="0" destOrd="0" presId="urn:microsoft.com/office/officeart/2005/8/layout/hierarchy2"/>
    <dgm:cxn modelId="{8448FAF4-89A5-4934-8986-FAB5429A74A3}" type="presParOf" srcId="{7316D62C-0285-4A22-9DE8-5331ABDB85CB}" destId="{3A2F3B04-687A-4DCE-91D3-46E96FC9BB59}" srcOrd="1" destOrd="0" presId="urn:microsoft.com/office/officeart/2005/8/layout/hierarchy2"/>
    <dgm:cxn modelId="{DA24E92D-9AC7-4954-9830-0606A80819FC}" type="presParOf" srcId="{3A2F3B04-687A-4DCE-91D3-46E96FC9BB59}" destId="{AB5333EE-5672-4DDB-9595-B48B9524F926}" srcOrd="0" destOrd="0" presId="urn:microsoft.com/office/officeart/2005/8/layout/hierarchy2"/>
    <dgm:cxn modelId="{0B37E05A-1E50-4964-8649-E6906C83DE86}" type="presParOf" srcId="{AB5333EE-5672-4DDB-9595-B48B9524F926}" destId="{417458D0-8001-4F15-A989-88D236830777}" srcOrd="0" destOrd="0" presId="urn:microsoft.com/office/officeart/2005/8/layout/hierarchy2"/>
    <dgm:cxn modelId="{C8D26810-481B-4FA0-9CBF-78DD70C0A150}" type="presParOf" srcId="{3A2F3B04-687A-4DCE-91D3-46E96FC9BB59}" destId="{9EAF2849-3BE6-4866-88CC-DE7AE689EE24}" srcOrd="1" destOrd="0" presId="urn:microsoft.com/office/officeart/2005/8/layout/hierarchy2"/>
    <dgm:cxn modelId="{1A3E0BB2-BCF4-4BC1-A21F-6DA02FEE77C9}" type="presParOf" srcId="{9EAF2849-3BE6-4866-88CC-DE7AE689EE24}" destId="{B02C7A9B-214F-4168-8D23-8DDF8152A9EB}" srcOrd="0" destOrd="0" presId="urn:microsoft.com/office/officeart/2005/8/layout/hierarchy2"/>
    <dgm:cxn modelId="{2D980A9C-A440-4A6B-9E5B-791122AA29E6}" type="presParOf" srcId="{9EAF2849-3BE6-4866-88CC-DE7AE689EE24}" destId="{BF4A8DEE-6C00-4099-855A-41C1764E48B6}" srcOrd="1" destOrd="0" presId="urn:microsoft.com/office/officeart/2005/8/layout/hierarchy2"/>
    <dgm:cxn modelId="{D8BB71B8-E5E7-40F1-8FCE-7671AA762949}" type="presParOf" srcId="{BF4A8DEE-6C00-4099-855A-41C1764E48B6}" destId="{5179FCD5-38BA-48C5-8D37-DCB3A076E724}" srcOrd="0" destOrd="0" presId="urn:microsoft.com/office/officeart/2005/8/layout/hierarchy2"/>
    <dgm:cxn modelId="{9BCD4650-1803-444A-BC1C-50DB64718508}" type="presParOf" srcId="{5179FCD5-38BA-48C5-8D37-DCB3A076E724}" destId="{B89FA002-93B5-42F0-9095-066FF84431AE}" srcOrd="0" destOrd="0" presId="urn:microsoft.com/office/officeart/2005/8/layout/hierarchy2"/>
    <dgm:cxn modelId="{AB83E9E9-4E01-41C1-BFFD-C3CE8CC18F0B}" type="presParOf" srcId="{BF4A8DEE-6C00-4099-855A-41C1764E48B6}" destId="{275BF112-ECFC-42F3-A0F6-B31AB15BF33D}" srcOrd="1" destOrd="0" presId="urn:microsoft.com/office/officeart/2005/8/layout/hierarchy2"/>
    <dgm:cxn modelId="{BEA2A4C4-57D9-4B08-BC79-A0703AA28699}" type="presParOf" srcId="{275BF112-ECFC-42F3-A0F6-B31AB15BF33D}" destId="{49B92F96-EE35-4D12-A764-22FEE512B290}" srcOrd="0" destOrd="0" presId="urn:microsoft.com/office/officeart/2005/8/layout/hierarchy2"/>
    <dgm:cxn modelId="{D85B68BA-B5BB-4BCA-A007-028507605074}" type="presParOf" srcId="{275BF112-ECFC-42F3-A0F6-B31AB15BF33D}" destId="{41F5D17D-17D4-4D53-A9FA-76BEB3A4AEE1}" srcOrd="1" destOrd="0" presId="urn:microsoft.com/office/officeart/2005/8/layout/hierarchy2"/>
    <dgm:cxn modelId="{5813A489-A75A-45AC-A105-9A81B6F230BB}" type="presParOf" srcId="{3A2F3B04-687A-4DCE-91D3-46E96FC9BB59}" destId="{023B768A-FFFB-4361-92BA-76664148990A}" srcOrd="2" destOrd="0" presId="urn:microsoft.com/office/officeart/2005/8/layout/hierarchy2"/>
    <dgm:cxn modelId="{1445AA92-EC61-4D28-8F6A-7E861C6EAF48}" type="presParOf" srcId="{023B768A-FFFB-4361-92BA-76664148990A}" destId="{DFFFAE61-6D6A-45FD-8A4D-50AF4F972C6D}" srcOrd="0" destOrd="0" presId="urn:microsoft.com/office/officeart/2005/8/layout/hierarchy2"/>
    <dgm:cxn modelId="{64029531-E307-4CA1-A3B6-D55950CE969E}" type="presParOf" srcId="{3A2F3B04-687A-4DCE-91D3-46E96FC9BB59}" destId="{5B93F50D-C267-4040-89A5-FB038F2C907B}" srcOrd="3" destOrd="0" presId="urn:microsoft.com/office/officeart/2005/8/layout/hierarchy2"/>
    <dgm:cxn modelId="{B2AD877A-66B8-44A5-8CA4-1AE984E38FD1}" type="presParOf" srcId="{5B93F50D-C267-4040-89A5-FB038F2C907B}" destId="{EAB18AE1-8D97-4FF1-991E-33C2E730A93A}" srcOrd="0" destOrd="0" presId="urn:microsoft.com/office/officeart/2005/8/layout/hierarchy2"/>
    <dgm:cxn modelId="{E3168D2F-22FC-441A-8CEF-117176454524}" type="presParOf" srcId="{5B93F50D-C267-4040-89A5-FB038F2C907B}" destId="{C3C8C635-592C-4EEB-8507-F9E5092680DB}" srcOrd="1" destOrd="0" presId="urn:microsoft.com/office/officeart/2005/8/layout/hierarchy2"/>
    <dgm:cxn modelId="{4A756869-D456-4A6D-9923-C06E2D5957A3}" type="presParOf" srcId="{C3C8C635-592C-4EEB-8507-F9E5092680DB}" destId="{88656082-6DD4-4B05-B214-06328F1FDB87}" srcOrd="0" destOrd="0" presId="urn:microsoft.com/office/officeart/2005/8/layout/hierarchy2"/>
    <dgm:cxn modelId="{70669B7E-801B-414E-8247-4C2C7C21D430}" type="presParOf" srcId="{88656082-6DD4-4B05-B214-06328F1FDB87}" destId="{2A42A983-7E75-4254-81ED-B3248DE8B39A}" srcOrd="0" destOrd="0" presId="urn:microsoft.com/office/officeart/2005/8/layout/hierarchy2"/>
    <dgm:cxn modelId="{3E68F4E2-806F-477D-AE3D-00B3484128E8}" type="presParOf" srcId="{C3C8C635-592C-4EEB-8507-F9E5092680DB}" destId="{F653E58C-2DDB-4996-B534-F27C66E36D87}" srcOrd="1" destOrd="0" presId="urn:microsoft.com/office/officeart/2005/8/layout/hierarchy2"/>
    <dgm:cxn modelId="{7110F668-CE2B-4665-8D77-052A51D0F692}" type="presParOf" srcId="{F653E58C-2DDB-4996-B534-F27C66E36D87}" destId="{B1CC3D53-3E56-42CD-B20F-2895C04AC7E1}" srcOrd="0" destOrd="0" presId="urn:microsoft.com/office/officeart/2005/8/layout/hierarchy2"/>
    <dgm:cxn modelId="{D9EA14E0-F742-4367-9917-5663ECFBF6BA}" type="presParOf" srcId="{F653E58C-2DDB-4996-B534-F27C66E36D87}" destId="{57EDED21-F784-430C-8DA8-CAEF46D67E56}" srcOrd="1" destOrd="0" presId="urn:microsoft.com/office/officeart/2005/8/layout/hierarchy2"/>
    <dgm:cxn modelId="{CBAD285D-40D5-4987-8DAC-1805320B0BB8}" type="presParOf" srcId="{3A2F3B04-687A-4DCE-91D3-46E96FC9BB59}" destId="{076920D3-A6F0-447A-A347-15C955A74208}" srcOrd="4" destOrd="0" presId="urn:microsoft.com/office/officeart/2005/8/layout/hierarchy2"/>
    <dgm:cxn modelId="{4D9D7581-2B08-4407-8837-11807F7D920F}" type="presParOf" srcId="{076920D3-A6F0-447A-A347-15C955A74208}" destId="{77BC5498-E6D0-485B-8186-A06F3C682DF3}" srcOrd="0" destOrd="0" presId="urn:microsoft.com/office/officeart/2005/8/layout/hierarchy2"/>
    <dgm:cxn modelId="{0C448C58-8EA5-4095-8419-89583370C448}" type="presParOf" srcId="{3A2F3B04-687A-4DCE-91D3-46E96FC9BB59}" destId="{0045EAE4-8714-4F6C-AC29-1EBE1E2B40E2}" srcOrd="5" destOrd="0" presId="urn:microsoft.com/office/officeart/2005/8/layout/hierarchy2"/>
    <dgm:cxn modelId="{3F3A4742-BEA4-48E1-8E8A-E19908A58014}" type="presParOf" srcId="{0045EAE4-8714-4F6C-AC29-1EBE1E2B40E2}" destId="{00138AB4-1978-4677-87EE-A47C08AF8D5B}" srcOrd="0" destOrd="0" presId="urn:microsoft.com/office/officeart/2005/8/layout/hierarchy2"/>
    <dgm:cxn modelId="{13E3225D-C63C-459D-93CA-43FBAD96D0FA}" type="presParOf" srcId="{0045EAE4-8714-4F6C-AC29-1EBE1E2B40E2}" destId="{77B13AE8-8586-4D01-B599-67E3D6E2C78C}" srcOrd="1" destOrd="0" presId="urn:microsoft.com/office/officeart/2005/8/layout/hierarchy2"/>
    <dgm:cxn modelId="{654FEA84-AA16-45DF-A382-381D82F898B6}" type="presParOf" srcId="{77B13AE8-8586-4D01-B599-67E3D6E2C78C}" destId="{E220D57B-6CEA-4C56-8D77-6C8E8D0D46F0}" srcOrd="0" destOrd="0" presId="urn:microsoft.com/office/officeart/2005/8/layout/hierarchy2"/>
    <dgm:cxn modelId="{C822A396-5C69-49DC-AD96-3CDF36DC41B4}" type="presParOf" srcId="{E220D57B-6CEA-4C56-8D77-6C8E8D0D46F0}" destId="{A18A5A7A-E316-4025-9FD3-5E4D78F01F34}" srcOrd="0" destOrd="0" presId="urn:microsoft.com/office/officeart/2005/8/layout/hierarchy2"/>
    <dgm:cxn modelId="{FFCA17A3-0CCC-4F4D-BE2A-3074123F130C}" type="presParOf" srcId="{77B13AE8-8586-4D01-B599-67E3D6E2C78C}" destId="{D2721F08-8F42-4DE5-BD01-0A392095A035}" srcOrd="1" destOrd="0" presId="urn:microsoft.com/office/officeart/2005/8/layout/hierarchy2"/>
    <dgm:cxn modelId="{812ECA47-D520-4D8C-A106-8A1092F24D7E}" type="presParOf" srcId="{D2721F08-8F42-4DE5-BD01-0A392095A035}" destId="{080A99D5-17B5-417D-A690-015CBB9C3BC0}" srcOrd="0" destOrd="0" presId="urn:microsoft.com/office/officeart/2005/8/layout/hierarchy2"/>
    <dgm:cxn modelId="{4894C959-6E1D-443B-8FDD-6C95C65B01E7}" type="presParOf" srcId="{D2721F08-8F42-4DE5-BD01-0A392095A035}" destId="{64D43841-2E17-428A-8A7C-F0EC846A7DFE}"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ED58FE-2BBB-4C29-B584-199F1F6E0C59}" type="doc">
      <dgm:prSet loTypeId="urn:microsoft.com/office/officeart/2005/8/layout/vList5" loCatId="list" qsTypeId="urn:microsoft.com/office/officeart/2005/8/quickstyle/simple3" qsCatId="simple" csTypeId="urn:microsoft.com/office/officeart/2005/8/colors/colorful4" csCatId="colorful" phldr="1"/>
      <dgm:spPr/>
      <dgm:t>
        <a:bodyPr/>
        <a:lstStyle/>
        <a:p>
          <a:endParaRPr lang="es-ES"/>
        </a:p>
      </dgm:t>
    </dgm:pt>
    <dgm:pt modelId="{858CDA0C-1A9C-4987-9334-5AD34F40F2C2}">
      <dgm:prSet phldrT="[Texto]" custT="1"/>
      <dgm:spPr/>
      <dgm:t>
        <a:bodyPr/>
        <a:lstStyle/>
        <a:p>
          <a:pPr algn="ctr"/>
          <a:r>
            <a:rPr lang="es-ES" sz="2400" dirty="0">
              <a:latin typeface="Arial Narrow" pitchFamily="34" charset="0"/>
            </a:rPr>
            <a:t>Minimizar el costo total de la operación</a:t>
          </a:r>
        </a:p>
      </dgm:t>
    </dgm:pt>
    <dgm:pt modelId="{7A0AAB64-52EA-4141-9915-01FEC4018B8A}" type="parTrans" cxnId="{D1BB90E1-A66E-424B-85D5-34F18A7EFC31}">
      <dgm:prSet/>
      <dgm:spPr/>
      <dgm:t>
        <a:bodyPr/>
        <a:lstStyle/>
        <a:p>
          <a:pPr algn="l"/>
          <a:endParaRPr lang="es-ES">
            <a:latin typeface="Arial Narrow" pitchFamily="34" charset="0"/>
          </a:endParaRPr>
        </a:p>
      </dgm:t>
    </dgm:pt>
    <dgm:pt modelId="{E6B20920-4462-4396-B5F0-A3D18B093213}" type="sibTrans" cxnId="{D1BB90E1-A66E-424B-85D5-34F18A7EFC31}">
      <dgm:prSet/>
      <dgm:spPr/>
      <dgm:t>
        <a:bodyPr/>
        <a:lstStyle/>
        <a:p>
          <a:pPr algn="l"/>
          <a:endParaRPr lang="es-ES">
            <a:latin typeface="Arial Narrow" pitchFamily="34" charset="0"/>
          </a:endParaRPr>
        </a:p>
      </dgm:t>
    </dgm:pt>
    <dgm:pt modelId="{0F82CD39-61E3-49F8-AA31-1F3363FAB715}">
      <dgm:prSet phldrT="[Texto]" custT="1"/>
      <dgm:spPr/>
      <dgm:t>
        <a:bodyPr/>
        <a:lstStyle/>
        <a:p>
          <a:pPr algn="l"/>
          <a:r>
            <a:rPr lang="es-ES" sz="1500" dirty="0">
              <a:latin typeface="Arial Narrow" pitchFamily="34" charset="0"/>
            </a:rPr>
            <a:t>Analizar los cotos de operación de almacenamiento: Mano de obra, espacio y equipos</a:t>
          </a:r>
        </a:p>
      </dgm:t>
    </dgm:pt>
    <dgm:pt modelId="{1D4B678B-463F-4771-9CD5-F2BDEF73DF63}" type="parTrans" cxnId="{6C9A98B9-ACDC-41B3-98C6-48C310BC4693}">
      <dgm:prSet/>
      <dgm:spPr/>
      <dgm:t>
        <a:bodyPr/>
        <a:lstStyle/>
        <a:p>
          <a:pPr algn="l"/>
          <a:endParaRPr lang="es-ES">
            <a:latin typeface="Arial Narrow" pitchFamily="34" charset="0"/>
          </a:endParaRPr>
        </a:p>
      </dgm:t>
    </dgm:pt>
    <dgm:pt modelId="{486FED92-A90C-43E0-B7A4-4F82ADACC041}" type="sibTrans" cxnId="{6C9A98B9-ACDC-41B3-98C6-48C310BC4693}">
      <dgm:prSet/>
      <dgm:spPr/>
      <dgm:t>
        <a:bodyPr/>
        <a:lstStyle/>
        <a:p>
          <a:pPr algn="l"/>
          <a:endParaRPr lang="es-ES">
            <a:latin typeface="Arial Narrow" pitchFamily="34" charset="0"/>
          </a:endParaRPr>
        </a:p>
      </dgm:t>
    </dgm:pt>
    <dgm:pt modelId="{09514A96-1942-4F11-AA14-CBD4477AC9C0}">
      <dgm:prSet phldrT="[Texto]" custT="1"/>
      <dgm:spPr/>
      <dgm:t>
        <a:bodyPr/>
        <a:lstStyle/>
        <a:p>
          <a:pPr algn="ctr"/>
          <a:r>
            <a:rPr lang="es-ES" sz="2400" dirty="0">
              <a:latin typeface="Arial Narrow" pitchFamily="34" charset="0"/>
            </a:rPr>
            <a:t>Suministrar los niveles adecuados de servicio</a:t>
          </a:r>
        </a:p>
      </dgm:t>
    </dgm:pt>
    <dgm:pt modelId="{A9764B59-DDDB-4F1C-853B-FD86F2E59778}" type="parTrans" cxnId="{2807A6B6-99CA-4E7D-BFC2-523BC5315D4A}">
      <dgm:prSet/>
      <dgm:spPr/>
      <dgm:t>
        <a:bodyPr/>
        <a:lstStyle/>
        <a:p>
          <a:pPr algn="l"/>
          <a:endParaRPr lang="es-ES">
            <a:latin typeface="Arial Narrow" pitchFamily="34" charset="0"/>
          </a:endParaRPr>
        </a:p>
      </dgm:t>
    </dgm:pt>
    <dgm:pt modelId="{7912F8FB-A883-41DF-B84D-7BDC46B8ACDF}" type="sibTrans" cxnId="{2807A6B6-99CA-4E7D-BFC2-523BC5315D4A}">
      <dgm:prSet/>
      <dgm:spPr/>
      <dgm:t>
        <a:bodyPr/>
        <a:lstStyle/>
        <a:p>
          <a:pPr algn="l"/>
          <a:endParaRPr lang="es-ES">
            <a:latin typeface="Arial Narrow" pitchFamily="34" charset="0"/>
          </a:endParaRPr>
        </a:p>
      </dgm:t>
    </dgm:pt>
    <dgm:pt modelId="{473D758F-A521-4537-97B6-311D66190DB0}">
      <dgm:prSet phldrT="[Texto]" custT="1"/>
      <dgm:spPr/>
      <dgm:t>
        <a:bodyPr/>
        <a:lstStyle/>
        <a:p>
          <a:pPr algn="l"/>
          <a:r>
            <a:rPr lang="es-ES" sz="1500" dirty="0">
              <a:latin typeface="Arial Narrow" pitchFamily="34" charset="0"/>
            </a:rPr>
            <a:t>El nivel de servicio esta determinado por la eficacia y eficiencia de los procedimientos utilizados en la recepción, bodegaje y despacho.</a:t>
          </a:r>
        </a:p>
      </dgm:t>
    </dgm:pt>
    <dgm:pt modelId="{DCE25399-350D-42D6-B1F6-1270B9D8B9AD}" type="parTrans" cxnId="{5D3E5BC8-706C-49F9-8AF8-F5AC4F530B7D}">
      <dgm:prSet/>
      <dgm:spPr/>
      <dgm:t>
        <a:bodyPr/>
        <a:lstStyle/>
        <a:p>
          <a:pPr algn="l"/>
          <a:endParaRPr lang="es-ES">
            <a:latin typeface="Arial Narrow" pitchFamily="34" charset="0"/>
          </a:endParaRPr>
        </a:p>
      </dgm:t>
    </dgm:pt>
    <dgm:pt modelId="{6628F109-4EA6-4C0D-B6BF-8F5C095823FF}" type="sibTrans" cxnId="{5D3E5BC8-706C-49F9-8AF8-F5AC4F530B7D}">
      <dgm:prSet/>
      <dgm:spPr/>
      <dgm:t>
        <a:bodyPr/>
        <a:lstStyle/>
        <a:p>
          <a:pPr algn="l"/>
          <a:endParaRPr lang="es-ES">
            <a:latin typeface="Arial Narrow" pitchFamily="34" charset="0"/>
          </a:endParaRPr>
        </a:p>
      </dgm:t>
    </dgm:pt>
    <dgm:pt modelId="{67042759-2800-4F9A-85FA-5485B7B73EDB}">
      <dgm:prSet phldrT="[Texto]" custT="1"/>
      <dgm:spPr/>
      <dgm:t>
        <a:bodyPr/>
        <a:lstStyle/>
        <a:p>
          <a:pPr algn="ctr"/>
          <a:r>
            <a:rPr lang="es-ES" sz="2400" dirty="0">
              <a:latin typeface="Arial Narrow" pitchFamily="34" charset="0"/>
            </a:rPr>
            <a:t>Complemento de procesos productivos</a:t>
          </a:r>
        </a:p>
      </dgm:t>
    </dgm:pt>
    <dgm:pt modelId="{4D2ADD72-FDDC-4294-B44A-4DFEA7D69545}" type="parTrans" cxnId="{274D0827-22EB-4DCE-A51F-621A098AD3B9}">
      <dgm:prSet/>
      <dgm:spPr/>
      <dgm:t>
        <a:bodyPr/>
        <a:lstStyle/>
        <a:p>
          <a:pPr algn="l"/>
          <a:endParaRPr lang="es-ES">
            <a:latin typeface="Arial Narrow" pitchFamily="34" charset="0"/>
          </a:endParaRPr>
        </a:p>
      </dgm:t>
    </dgm:pt>
    <dgm:pt modelId="{68FFBA7F-5220-4F80-9685-2AF628D24179}" type="sibTrans" cxnId="{274D0827-22EB-4DCE-A51F-621A098AD3B9}">
      <dgm:prSet/>
      <dgm:spPr/>
      <dgm:t>
        <a:bodyPr/>
        <a:lstStyle/>
        <a:p>
          <a:pPr algn="l"/>
          <a:endParaRPr lang="es-ES">
            <a:latin typeface="Arial Narrow" pitchFamily="34" charset="0"/>
          </a:endParaRPr>
        </a:p>
      </dgm:t>
    </dgm:pt>
    <dgm:pt modelId="{35127A58-DD59-4705-9679-6130520F76F0}">
      <dgm:prSet phldrT="[Texto]" custT="1"/>
      <dgm:spPr/>
      <dgm:t>
        <a:bodyPr/>
        <a:lstStyle/>
        <a:p>
          <a:pPr algn="l"/>
          <a:r>
            <a:rPr lang="es-ES" sz="1500" dirty="0">
              <a:latin typeface="Arial Narrow" pitchFamily="34" charset="0"/>
            </a:rPr>
            <a:t>Manteniendo la continuidad de los procesos productivos, manteniendo las condiciones y características propias del producto como ser: Temperatura, consistencia, etc.</a:t>
          </a:r>
        </a:p>
      </dgm:t>
    </dgm:pt>
    <dgm:pt modelId="{F3A5C556-DD1B-4DEB-B69E-1E14EB634AD8}" type="parTrans" cxnId="{C708A633-C2FC-49CC-98AD-BC6FA62D96C3}">
      <dgm:prSet/>
      <dgm:spPr/>
      <dgm:t>
        <a:bodyPr/>
        <a:lstStyle/>
        <a:p>
          <a:pPr algn="l"/>
          <a:endParaRPr lang="es-ES">
            <a:latin typeface="Arial Narrow" pitchFamily="34" charset="0"/>
          </a:endParaRPr>
        </a:p>
      </dgm:t>
    </dgm:pt>
    <dgm:pt modelId="{BA40A281-A608-4E92-8CB6-646C7ED85143}" type="sibTrans" cxnId="{C708A633-C2FC-49CC-98AD-BC6FA62D96C3}">
      <dgm:prSet/>
      <dgm:spPr/>
      <dgm:t>
        <a:bodyPr/>
        <a:lstStyle/>
        <a:p>
          <a:pPr algn="l"/>
          <a:endParaRPr lang="es-ES">
            <a:latin typeface="Arial Narrow" pitchFamily="34" charset="0"/>
          </a:endParaRPr>
        </a:p>
      </dgm:t>
    </dgm:pt>
    <dgm:pt modelId="{8AA44032-0448-4278-A2E1-1DE7CA7CD1CE}">
      <dgm:prSet phldrT="[Texto]" custT="1"/>
      <dgm:spPr/>
      <dgm:t>
        <a:bodyPr/>
        <a:lstStyle/>
        <a:p>
          <a:pPr algn="l"/>
          <a:r>
            <a:rPr lang="es-ES" sz="1500" dirty="0">
              <a:latin typeface="Arial Narrow" pitchFamily="34" charset="0"/>
            </a:rPr>
            <a:t>Aplicaciones comunes: Productos que requieren maduración, artículos que requieren refrigeración  y/o congelación temporal , bienes que requieren reposo entre las distintas fases del proceso productivo. </a:t>
          </a:r>
        </a:p>
      </dgm:t>
    </dgm:pt>
    <dgm:pt modelId="{54AB789A-BA77-4AA3-A12B-7AFA96D13031}" type="parTrans" cxnId="{83EA97AA-BD82-4862-B493-CAECE9208C07}">
      <dgm:prSet/>
      <dgm:spPr/>
      <dgm:t>
        <a:bodyPr/>
        <a:lstStyle/>
        <a:p>
          <a:pPr algn="l"/>
          <a:endParaRPr lang="es-ES">
            <a:latin typeface="Arial Narrow" pitchFamily="34" charset="0"/>
          </a:endParaRPr>
        </a:p>
      </dgm:t>
    </dgm:pt>
    <dgm:pt modelId="{E0727FC2-4112-49E6-97C0-83F087EDBE8F}" type="sibTrans" cxnId="{83EA97AA-BD82-4862-B493-CAECE9208C07}">
      <dgm:prSet/>
      <dgm:spPr/>
      <dgm:t>
        <a:bodyPr/>
        <a:lstStyle/>
        <a:p>
          <a:pPr algn="l"/>
          <a:endParaRPr lang="es-ES">
            <a:latin typeface="Arial Narrow" pitchFamily="34" charset="0"/>
          </a:endParaRPr>
        </a:p>
      </dgm:t>
    </dgm:pt>
    <dgm:pt modelId="{B0768213-6BA8-4AA2-95B5-21F868788F35}">
      <dgm:prSet phldrT="[Texto]" custT="1"/>
      <dgm:spPr/>
      <dgm:t>
        <a:bodyPr/>
        <a:lstStyle/>
        <a:p>
          <a:pPr algn="l"/>
          <a:r>
            <a:rPr lang="es-ES" sz="1500" dirty="0">
              <a:latin typeface="Arial Narrow" pitchFamily="34" charset="0"/>
            </a:rPr>
            <a:t>Lograr la mejor combinación entre maximizar el espacio en volumen,  en el uso de equipos, en acceso a materiales y mercancías, en el uso de la MO.</a:t>
          </a:r>
        </a:p>
      </dgm:t>
    </dgm:pt>
    <dgm:pt modelId="{C4E486F6-3F67-4087-B9F7-DF57763F9D99}" type="parTrans" cxnId="{8F816F88-92E3-442B-99D0-DFFD78DAA31D}">
      <dgm:prSet/>
      <dgm:spPr/>
      <dgm:t>
        <a:bodyPr/>
        <a:lstStyle/>
        <a:p>
          <a:pPr algn="l"/>
          <a:endParaRPr lang="es-ES">
            <a:latin typeface="Arial Narrow" pitchFamily="34" charset="0"/>
          </a:endParaRPr>
        </a:p>
      </dgm:t>
    </dgm:pt>
    <dgm:pt modelId="{7FB55D89-DBFE-4F1D-A222-BC01B8ADCF3E}" type="sibTrans" cxnId="{8F816F88-92E3-442B-99D0-DFFD78DAA31D}">
      <dgm:prSet/>
      <dgm:spPr/>
      <dgm:t>
        <a:bodyPr/>
        <a:lstStyle/>
        <a:p>
          <a:pPr algn="l"/>
          <a:endParaRPr lang="es-ES">
            <a:latin typeface="Arial Narrow" pitchFamily="34" charset="0"/>
          </a:endParaRPr>
        </a:p>
      </dgm:t>
    </dgm:pt>
    <dgm:pt modelId="{94E6C6D6-BC04-4B39-A677-FDF653632B15}" type="pres">
      <dgm:prSet presAssocID="{A2ED58FE-2BBB-4C29-B584-199F1F6E0C59}" presName="Name0" presStyleCnt="0">
        <dgm:presLayoutVars>
          <dgm:dir/>
          <dgm:animLvl val="lvl"/>
          <dgm:resizeHandles val="exact"/>
        </dgm:presLayoutVars>
      </dgm:prSet>
      <dgm:spPr/>
    </dgm:pt>
    <dgm:pt modelId="{D4362EFF-28B8-4066-86C0-468F890EA598}" type="pres">
      <dgm:prSet presAssocID="{858CDA0C-1A9C-4987-9334-5AD34F40F2C2}" presName="linNode" presStyleCnt="0"/>
      <dgm:spPr/>
    </dgm:pt>
    <dgm:pt modelId="{CD30397C-4C66-464D-940C-751065DBF541}" type="pres">
      <dgm:prSet presAssocID="{858CDA0C-1A9C-4987-9334-5AD34F40F2C2}" presName="parentText" presStyleLbl="node1" presStyleIdx="0" presStyleCnt="3">
        <dgm:presLayoutVars>
          <dgm:chMax val="1"/>
          <dgm:bulletEnabled val="1"/>
        </dgm:presLayoutVars>
      </dgm:prSet>
      <dgm:spPr/>
    </dgm:pt>
    <dgm:pt modelId="{3B016CDA-6F98-4F90-B746-C3788B221A67}" type="pres">
      <dgm:prSet presAssocID="{858CDA0C-1A9C-4987-9334-5AD34F40F2C2}" presName="descendantText" presStyleLbl="alignAccFollowNode1" presStyleIdx="0" presStyleCnt="3" custScaleX="159635">
        <dgm:presLayoutVars>
          <dgm:bulletEnabled val="1"/>
        </dgm:presLayoutVars>
      </dgm:prSet>
      <dgm:spPr/>
    </dgm:pt>
    <dgm:pt modelId="{36A87611-4D70-4B67-BA82-B8C04ED0B310}" type="pres">
      <dgm:prSet presAssocID="{E6B20920-4462-4396-B5F0-A3D18B093213}" presName="sp" presStyleCnt="0"/>
      <dgm:spPr/>
    </dgm:pt>
    <dgm:pt modelId="{3CFB68F4-A876-4C61-B1A0-B1F28D331B6E}" type="pres">
      <dgm:prSet presAssocID="{09514A96-1942-4F11-AA14-CBD4477AC9C0}" presName="linNode" presStyleCnt="0"/>
      <dgm:spPr/>
    </dgm:pt>
    <dgm:pt modelId="{C8AB0F79-879D-464A-9834-4A2CA3A72F06}" type="pres">
      <dgm:prSet presAssocID="{09514A96-1942-4F11-AA14-CBD4477AC9C0}" presName="parentText" presStyleLbl="node1" presStyleIdx="1" presStyleCnt="3">
        <dgm:presLayoutVars>
          <dgm:chMax val="1"/>
          <dgm:bulletEnabled val="1"/>
        </dgm:presLayoutVars>
      </dgm:prSet>
      <dgm:spPr/>
    </dgm:pt>
    <dgm:pt modelId="{C9002A54-4301-4B7A-8BFF-FF8F24CF474D}" type="pres">
      <dgm:prSet presAssocID="{09514A96-1942-4F11-AA14-CBD4477AC9C0}" presName="descendantText" presStyleLbl="alignAccFollowNode1" presStyleIdx="1" presStyleCnt="3" custScaleX="159635">
        <dgm:presLayoutVars>
          <dgm:bulletEnabled val="1"/>
        </dgm:presLayoutVars>
      </dgm:prSet>
      <dgm:spPr/>
    </dgm:pt>
    <dgm:pt modelId="{FA4A83C7-657A-4170-B927-5D8C195EF76A}" type="pres">
      <dgm:prSet presAssocID="{7912F8FB-A883-41DF-B84D-7BDC46B8ACDF}" presName="sp" presStyleCnt="0"/>
      <dgm:spPr/>
    </dgm:pt>
    <dgm:pt modelId="{7D833D73-9C1A-4130-805C-BBA7FCC6D606}" type="pres">
      <dgm:prSet presAssocID="{67042759-2800-4F9A-85FA-5485B7B73EDB}" presName="linNode" presStyleCnt="0"/>
      <dgm:spPr/>
    </dgm:pt>
    <dgm:pt modelId="{AE7E94E2-63D5-4FFD-AE12-4ED62ACBE0BA}" type="pres">
      <dgm:prSet presAssocID="{67042759-2800-4F9A-85FA-5485B7B73EDB}" presName="parentText" presStyleLbl="node1" presStyleIdx="2" presStyleCnt="3">
        <dgm:presLayoutVars>
          <dgm:chMax val="1"/>
          <dgm:bulletEnabled val="1"/>
        </dgm:presLayoutVars>
      </dgm:prSet>
      <dgm:spPr/>
    </dgm:pt>
    <dgm:pt modelId="{F8F28C9C-690C-4381-93C9-9D9F3AE95F26}" type="pres">
      <dgm:prSet presAssocID="{67042759-2800-4F9A-85FA-5485B7B73EDB}" presName="descendantText" presStyleLbl="alignAccFollowNode1" presStyleIdx="2" presStyleCnt="3" custScaleX="159635">
        <dgm:presLayoutVars>
          <dgm:bulletEnabled val="1"/>
        </dgm:presLayoutVars>
      </dgm:prSet>
      <dgm:spPr/>
    </dgm:pt>
  </dgm:ptLst>
  <dgm:cxnLst>
    <dgm:cxn modelId="{CB9AC80A-6E22-420B-982A-CCB1EC3B90AB}" type="presOf" srcId="{09514A96-1942-4F11-AA14-CBD4477AC9C0}" destId="{C8AB0F79-879D-464A-9834-4A2CA3A72F06}" srcOrd="0" destOrd="0" presId="urn:microsoft.com/office/officeart/2005/8/layout/vList5"/>
    <dgm:cxn modelId="{274D0827-22EB-4DCE-A51F-621A098AD3B9}" srcId="{A2ED58FE-2BBB-4C29-B584-199F1F6E0C59}" destId="{67042759-2800-4F9A-85FA-5485B7B73EDB}" srcOrd="2" destOrd="0" parTransId="{4D2ADD72-FDDC-4294-B44A-4DFEA7D69545}" sibTransId="{68FFBA7F-5220-4F80-9685-2AF628D24179}"/>
    <dgm:cxn modelId="{C708A633-C2FC-49CC-98AD-BC6FA62D96C3}" srcId="{67042759-2800-4F9A-85FA-5485B7B73EDB}" destId="{35127A58-DD59-4705-9679-6130520F76F0}" srcOrd="0" destOrd="0" parTransId="{F3A5C556-DD1B-4DEB-B69E-1E14EB634AD8}" sibTransId="{BA40A281-A608-4E92-8CB6-646C7ED85143}"/>
    <dgm:cxn modelId="{EFF74272-19D7-48A7-901A-46478C10C2B4}" type="presOf" srcId="{473D758F-A521-4537-97B6-311D66190DB0}" destId="{C9002A54-4301-4B7A-8BFF-FF8F24CF474D}" srcOrd="0" destOrd="0" presId="urn:microsoft.com/office/officeart/2005/8/layout/vList5"/>
    <dgm:cxn modelId="{7BA6D076-22B5-4C62-B55F-2F717B4ECBF8}" type="presOf" srcId="{A2ED58FE-2BBB-4C29-B584-199F1F6E0C59}" destId="{94E6C6D6-BC04-4B39-A677-FDF653632B15}" srcOrd="0" destOrd="0" presId="urn:microsoft.com/office/officeart/2005/8/layout/vList5"/>
    <dgm:cxn modelId="{E5CED578-94B2-4050-BB2E-67469E0C220A}" type="presOf" srcId="{8AA44032-0448-4278-A2E1-1DE7CA7CD1CE}" destId="{F8F28C9C-690C-4381-93C9-9D9F3AE95F26}" srcOrd="0" destOrd="1" presId="urn:microsoft.com/office/officeart/2005/8/layout/vList5"/>
    <dgm:cxn modelId="{AB33307B-C2FD-49E6-9E80-51ED84A7590B}" type="presOf" srcId="{35127A58-DD59-4705-9679-6130520F76F0}" destId="{F8F28C9C-690C-4381-93C9-9D9F3AE95F26}" srcOrd="0" destOrd="0" presId="urn:microsoft.com/office/officeart/2005/8/layout/vList5"/>
    <dgm:cxn modelId="{72F84680-FE7C-400C-BD2A-EA57BA41A822}" type="presOf" srcId="{B0768213-6BA8-4AA2-95B5-21F868788F35}" destId="{C9002A54-4301-4B7A-8BFF-FF8F24CF474D}" srcOrd="0" destOrd="1" presId="urn:microsoft.com/office/officeart/2005/8/layout/vList5"/>
    <dgm:cxn modelId="{8F816F88-92E3-442B-99D0-DFFD78DAA31D}" srcId="{09514A96-1942-4F11-AA14-CBD4477AC9C0}" destId="{B0768213-6BA8-4AA2-95B5-21F868788F35}" srcOrd="1" destOrd="0" parTransId="{C4E486F6-3F67-4087-B9F7-DF57763F9D99}" sibTransId="{7FB55D89-DBFE-4F1D-A222-BC01B8ADCF3E}"/>
    <dgm:cxn modelId="{54AA1191-65BC-4F91-B545-713885C14D52}" type="presOf" srcId="{858CDA0C-1A9C-4987-9334-5AD34F40F2C2}" destId="{CD30397C-4C66-464D-940C-751065DBF541}" srcOrd="0" destOrd="0" presId="urn:microsoft.com/office/officeart/2005/8/layout/vList5"/>
    <dgm:cxn modelId="{83EA97AA-BD82-4862-B493-CAECE9208C07}" srcId="{67042759-2800-4F9A-85FA-5485B7B73EDB}" destId="{8AA44032-0448-4278-A2E1-1DE7CA7CD1CE}" srcOrd="1" destOrd="0" parTransId="{54AB789A-BA77-4AA3-A12B-7AFA96D13031}" sibTransId="{E0727FC2-4112-49E6-97C0-83F087EDBE8F}"/>
    <dgm:cxn modelId="{2807A6B6-99CA-4E7D-BFC2-523BC5315D4A}" srcId="{A2ED58FE-2BBB-4C29-B584-199F1F6E0C59}" destId="{09514A96-1942-4F11-AA14-CBD4477AC9C0}" srcOrd="1" destOrd="0" parTransId="{A9764B59-DDDB-4F1C-853B-FD86F2E59778}" sibTransId="{7912F8FB-A883-41DF-B84D-7BDC46B8ACDF}"/>
    <dgm:cxn modelId="{6C9A98B9-ACDC-41B3-98C6-48C310BC4693}" srcId="{858CDA0C-1A9C-4987-9334-5AD34F40F2C2}" destId="{0F82CD39-61E3-49F8-AA31-1F3363FAB715}" srcOrd="0" destOrd="0" parTransId="{1D4B678B-463F-4771-9CD5-F2BDEF73DF63}" sibTransId="{486FED92-A90C-43E0-B7A4-4F82ADACC041}"/>
    <dgm:cxn modelId="{5D3E5BC8-706C-49F9-8AF8-F5AC4F530B7D}" srcId="{09514A96-1942-4F11-AA14-CBD4477AC9C0}" destId="{473D758F-A521-4537-97B6-311D66190DB0}" srcOrd="0" destOrd="0" parTransId="{DCE25399-350D-42D6-B1F6-1270B9D8B9AD}" sibTransId="{6628F109-4EA6-4C0D-B6BF-8F5C095823FF}"/>
    <dgm:cxn modelId="{D1BB90E1-A66E-424B-85D5-34F18A7EFC31}" srcId="{A2ED58FE-2BBB-4C29-B584-199F1F6E0C59}" destId="{858CDA0C-1A9C-4987-9334-5AD34F40F2C2}" srcOrd="0" destOrd="0" parTransId="{7A0AAB64-52EA-4141-9915-01FEC4018B8A}" sibTransId="{E6B20920-4462-4396-B5F0-A3D18B093213}"/>
    <dgm:cxn modelId="{5CB426E2-B6B8-43FE-B074-B15FD41BBCF7}" type="presOf" srcId="{67042759-2800-4F9A-85FA-5485B7B73EDB}" destId="{AE7E94E2-63D5-4FFD-AE12-4ED62ACBE0BA}" srcOrd="0" destOrd="0" presId="urn:microsoft.com/office/officeart/2005/8/layout/vList5"/>
    <dgm:cxn modelId="{403F77F3-90A9-4ABD-85BB-95DA6E2AAE2B}" type="presOf" srcId="{0F82CD39-61E3-49F8-AA31-1F3363FAB715}" destId="{3B016CDA-6F98-4F90-B746-C3788B221A67}" srcOrd="0" destOrd="0" presId="urn:microsoft.com/office/officeart/2005/8/layout/vList5"/>
    <dgm:cxn modelId="{5347E176-129B-4375-8B31-AE10B5E81D7E}" type="presParOf" srcId="{94E6C6D6-BC04-4B39-A677-FDF653632B15}" destId="{D4362EFF-28B8-4066-86C0-468F890EA598}" srcOrd="0" destOrd="0" presId="urn:microsoft.com/office/officeart/2005/8/layout/vList5"/>
    <dgm:cxn modelId="{B0FA9041-2282-47BB-A628-C6A1EAB9EA99}" type="presParOf" srcId="{D4362EFF-28B8-4066-86C0-468F890EA598}" destId="{CD30397C-4C66-464D-940C-751065DBF541}" srcOrd="0" destOrd="0" presId="urn:microsoft.com/office/officeart/2005/8/layout/vList5"/>
    <dgm:cxn modelId="{5030642F-B86A-4258-871F-314800A9D1F4}" type="presParOf" srcId="{D4362EFF-28B8-4066-86C0-468F890EA598}" destId="{3B016CDA-6F98-4F90-B746-C3788B221A67}" srcOrd="1" destOrd="0" presId="urn:microsoft.com/office/officeart/2005/8/layout/vList5"/>
    <dgm:cxn modelId="{6F25A122-629C-4AD0-8ED4-12977684B439}" type="presParOf" srcId="{94E6C6D6-BC04-4B39-A677-FDF653632B15}" destId="{36A87611-4D70-4B67-BA82-B8C04ED0B310}" srcOrd="1" destOrd="0" presId="urn:microsoft.com/office/officeart/2005/8/layout/vList5"/>
    <dgm:cxn modelId="{FD0D779E-B58B-48EA-A09A-C7E750B0AF0E}" type="presParOf" srcId="{94E6C6D6-BC04-4B39-A677-FDF653632B15}" destId="{3CFB68F4-A876-4C61-B1A0-B1F28D331B6E}" srcOrd="2" destOrd="0" presId="urn:microsoft.com/office/officeart/2005/8/layout/vList5"/>
    <dgm:cxn modelId="{A430C7CF-3DD0-4851-AD97-B8B78E853A60}" type="presParOf" srcId="{3CFB68F4-A876-4C61-B1A0-B1F28D331B6E}" destId="{C8AB0F79-879D-464A-9834-4A2CA3A72F06}" srcOrd="0" destOrd="0" presId="urn:microsoft.com/office/officeart/2005/8/layout/vList5"/>
    <dgm:cxn modelId="{1CF45648-6077-48FE-8D0B-68A36DAEF64A}" type="presParOf" srcId="{3CFB68F4-A876-4C61-B1A0-B1F28D331B6E}" destId="{C9002A54-4301-4B7A-8BFF-FF8F24CF474D}" srcOrd="1" destOrd="0" presId="urn:microsoft.com/office/officeart/2005/8/layout/vList5"/>
    <dgm:cxn modelId="{E1234C01-E0B3-42D4-B6BC-20FB50AD6BDF}" type="presParOf" srcId="{94E6C6D6-BC04-4B39-A677-FDF653632B15}" destId="{FA4A83C7-657A-4170-B927-5D8C195EF76A}" srcOrd="3" destOrd="0" presId="urn:microsoft.com/office/officeart/2005/8/layout/vList5"/>
    <dgm:cxn modelId="{489BA649-41D4-4C47-84F4-52137B6349E1}" type="presParOf" srcId="{94E6C6D6-BC04-4B39-A677-FDF653632B15}" destId="{7D833D73-9C1A-4130-805C-BBA7FCC6D606}" srcOrd="4" destOrd="0" presId="urn:microsoft.com/office/officeart/2005/8/layout/vList5"/>
    <dgm:cxn modelId="{A6930945-8E65-4749-B6FA-DF230AC3C2F5}" type="presParOf" srcId="{7D833D73-9C1A-4130-805C-BBA7FCC6D606}" destId="{AE7E94E2-63D5-4FFD-AE12-4ED62ACBE0BA}" srcOrd="0" destOrd="0" presId="urn:microsoft.com/office/officeart/2005/8/layout/vList5"/>
    <dgm:cxn modelId="{D59AF995-8814-4E44-BFBC-521FC728D986}" type="presParOf" srcId="{7D833D73-9C1A-4130-805C-BBA7FCC6D606}" destId="{F8F28C9C-690C-4381-93C9-9D9F3AE95F2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017550-EB94-4CAB-94E9-E9B4D37C9EEC}" type="doc">
      <dgm:prSet loTypeId="urn:microsoft.com/office/officeart/2005/8/layout/hierarchy2" loCatId="hierarchy" qsTypeId="urn:microsoft.com/office/officeart/2005/8/quickstyle/simple2" qsCatId="simple" csTypeId="urn:microsoft.com/office/officeart/2005/8/colors/accent0_2" csCatId="mainScheme" phldr="1"/>
      <dgm:spPr/>
      <dgm:t>
        <a:bodyPr/>
        <a:lstStyle/>
        <a:p>
          <a:endParaRPr lang="es-ES"/>
        </a:p>
      </dgm:t>
    </dgm:pt>
    <dgm:pt modelId="{19C1A1CC-3EA5-4CD2-89EB-1CFEEDE20505}">
      <dgm:prSet phldrT="[Texto]" custT="1"/>
      <dgm:spPr/>
      <dgm:t>
        <a:bodyPr/>
        <a:lstStyle/>
        <a:p>
          <a:r>
            <a:rPr lang="es-ES" sz="1800" b="1" dirty="0"/>
            <a:t>Criterios que influyen en la decisión de ubicación de una fábrica y/o almacén</a:t>
          </a:r>
        </a:p>
      </dgm:t>
    </dgm:pt>
    <dgm:pt modelId="{0CCD7592-593D-4F7A-8141-C77EBDDDE4D8}" type="parTrans" cxnId="{DC792408-DC80-4955-BD7D-82C889F83AA7}">
      <dgm:prSet/>
      <dgm:spPr/>
      <dgm:t>
        <a:bodyPr/>
        <a:lstStyle/>
        <a:p>
          <a:endParaRPr lang="es-ES" sz="1800"/>
        </a:p>
      </dgm:t>
    </dgm:pt>
    <dgm:pt modelId="{D4EAF280-2B86-41EB-9A65-FA56295798AE}" type="sibTrans" cxnId="{DC792408-DC80-4955-BD7D-82C889F83AA7}">
      <dgm:prSet/>
      <dgm:spPr/>
      <dgm:t>
        <a:bodyPr/>
        <a:lstStyle/>
        <a:p>
          <a:endParaRPr lang="es-ES" sz="1800"/>
        </a:p>
      </dgm:t>
    </dgm:pt>
    <dgm:pt modelId="{99BB4933-E127-40E4-912B-BE0277AA3904}">
      <dgm:prSet phldrT="[Texto]" custT="1"/>
      <dgm:spPr/>
      <dgm:t>
        <a:bodyPr/>
        <a:lstStyle/>
        <a:p>
          <a:r>
            <a:rPr lang="es-ES" sz="1800" dirty="0"/>
            <a:t>Zonas de libre comercio</a:t>
          </a:r>
        </a:p>
      </dgm:t>
    </dgm:pt>
    <dgm:pt modelId="{DC526E07-D81B-473F-9BE6-34D60BA42592}" type="parTrans" cxnId="{CE880DB3-0EA9-478A-8BBB-5882574C9952}">
      <dgm:prSet custT="1"/>
      <dgm:spPr/>
      <dgm:t>
        <a:bodyPr/>
        <a:lstStyle/>
        <a:p>
          <a:endParaRPr lang="es-ES" sz="1800"/>
        </a:p>
      </dgm:t>
    </dgm:pt>
    <dgm:pt modelId="{252E1C66-EEF4-4DCE-84DB-D1D1FCFDD962}" type="sibTrans" cxnId="{CE880DB3-0EA9-478A-8BBB-5882574C9952}">
      <dgm:prSet/>
      <dgm:spPr/>
      <dgm:t>
        <a:bodyPr/>
        <a:lstStyle/>
        <a:p>
          <a:endParaRPr lang="es-ES" sz="1800"/>
        </a:p>
      </dgm:t>
    </dgm:pt>
    <dgm:pt modelId="{68A6C058-CD17-458A-9934-A5477A1CB501}">
      <dgm:prSet phldrT="[Texto]" custT="1"/>
      <dgm:spPr/>
      <dgm:t>
        <a:bodyPr/>
        <a:lstStyle/>
        <a:p>
          <a:r>
            <a:rPr lang="es-ES" sz="1800" dirty="0"/>
            <a:t>Riesgo político (escenarios geopolíticos)</a:t>
          </a:r>
        </a:p>
      </dgm:t>
    </dgm:pt>
    <dgm:pt modelId="{EEDFA65C-E0C3-4951-83A2-9C8228A9C33A}" type="parTrans" cxnId="{F1993B43-4DC8-43C9-B4E6-12846A6D01D0}">
      <dgm:prSet custT="1"/>
      <dgm:spPr/>
      <dgm:t>
        <a:bodyPr/>
        <a:lstStyle/>
        <a:p>
          <a:endParaRPr lang="es-ES" sz="1800"/>
        </a:p>
      </dgm:t>
    </dgm:pt>
    <dgm:pt modelId="{81BFC9D7-1CD6-4214-8CCA-A54DB6BB6B5F}" type="sibTrans" cxnId="{F1993B43-4DC8-43C9-B4E6-12846A6D01D0}">
      <dgm:prSet/>
      <dgm:spPr/>
      <dgm:t>
        <a:bodyPr/>
        <a:lstStyle/>
        <a:p>
          <a:endParaRPr lang="es-ES" sz="1800"/>
        </a:p>
      </dgm:t>
    </dgm:pt>
    <dgm:pt modelId="{2F14DCF7-588B-4EAE-B2C0-B5EA3E742CBC}">
      <dgm:prSet custT="1"/>
      <dgm:spPr/>
      <dgm:t>
        <a:bodyPr/>
        <a:lstStyle/>
        <a:p>
          <a:r>
            <a:rPr lang="es-ES" sz="1800" dirty="0"/>
            <a:t>Otras instalaciones de la misma compañía</a:t>
          </a:r>
        </a:p>
      </dgm:t>
    </dgm:pt>
    <dgm:pt modelId="{C9D8ABCE-E9F3-4201-84F1-2E9AF8E60C07}" type="parTrans" cxnId="{B7387975-16FE-44AA-9F75-62EC9DE5FAC4}">
      <dgm:prSet custT="1"/>
      <dgm:spPr/>
      <dgm:t>
        <a:bodyPr/>
        <a:lstStyle/>
        <a:p>
          <a:endParaRPr lang="es-ES" sz="1800"/>
        </a:p>
      </dgm:t>
    </dgm:pt>
    <dgm:pt modelId="{A0347488-19CF-4533-A01D-E5C2C1F303DE}" type="sibTrans" cxnId="{B7387975-16FE-44AA-9F75-62EC9DE5FAC4}">
      <dgm:prSet/>
      <dgm:spPr/>
      <dgm:t>
        <a:bodyPr/>
        <a:lstStyle/>
        <a:p>
          <a:endParaRPr lang="es-ES" sz="1800"/>
        </a:p>
      </dgm:t>
    </dgm:pt>
    <dgm:pt modelId="{D2069489-ACDE-4FD3-A57B-945B17691F71}">
      <dgm:prSet custT="1"/>
      <dgm:spPr/>
      <dgm:t>
        <a:bodyPr/>
        <a:lstStyle/>
        <a:p>
          <a:r>
            <a:rPr lang="es-ES" sz="1800" dirty="0"/>
            <a:t>Proveedores</a:t>
          </a:r>
        </a:p>
      </dgm:t>
    </dgm:pt>
    <dgm:pt modelId="{C5F2DE64-3BB6-45BF-B247-D4B44E4D436F}" type="parTrans" cxnId="{F9BE5ABB-8040-4A6B-B8A7-3D007C123179}">
      <dgm:prSet custT="1"/>
      <dgm:spPr/>
      <dgm:t>
        <a:bodyPr/>
        <a:lstStyle/>
        <a:p>
          <a:endParaRPr lang="es-ES" sz="1800"/>
        </a:p>
      </dgm:t>
    </dgm:pt>
    <dgm:pt modelId="{BACECF02-373B-46CC-A787-BE2EE33160B3}" type="sibTrans" cxnId="{F9BE5ABB-8040-4A6B-B8A7-3D007C123179}">
      <dgm:prSet/>
      <dgm:spPr/>
      <dgm:t>
        <a:bodyPr/>
        <a:lstStyle/>
        <a:p>
          <a:endParaRPr lang="es-ES" sz="1800"/>
        </a:p>
      </dgm:t>
    </dgm:pt>
    <dgm:pt modelId="{5461DD4D-4CDB-4D94-859C-67B078BFBAAD}">
      <dgm:prSet custT="1"/>
      <dgm:spPr/>
      <dgm:t>
        <a:bodyPr/>
        <a:lstStyle/>
        <a:p>
          <a:r>
            <a:rPr lang="es-ES" sz="1800" dirty="0"/>
            <a:t>Calidad de mano de obra</a:t>
          </a:r>
        </a:p>
      </dgm:t>
    </dgm:pt>
    <dgm:pt modelId="{F6204391-7417-4086-8AB9-363F834BFD98}" type="parTrans" cxnId="{11621BE1-21DB-4D4F-8E85-B87B99C577CA}">
      <dgm:prSet custT="1"/>
      <dgm:spPr/>
      <dgm:t>
        <a:bodyPr/>
        <a:lstStyle/>
        <a:p>
          <a:endParaRPr lang="es-ES" sz="1800"/>
        </a:p>
      </dgm:t>
    </dgm:pt>
    <dgm:pt modelId="{9963C025-3BB9-4276-8DA8-B1E3CCB8BCA6}" type="sibTrans" cxnId="{11621BE1-21DB-4D4F-8E85-B87B99C577CA}">
      <dgm:prSet/>
      <dgm:spPr/>
      <dgm:t>
        <a:bodyPr/>
        <a:lstStyle/>
        <a:p>
          <a:endParaRPr lang="es-ES" sz="1800"/>
        </a:p>
      </dgm:t>
    </dgm:pt>
    <dgm:pt modelId="{B7FA3205-D40D-4C75-897B-46FEFA402E27}">
      <dgm:prSet custT="1"/>
      <dgm:spPr/>
      <dgm:t>
        <a:bodyPr/>
        <a:lstStyle/>
        <a:p>
          <a:r>
            <a:rPr lang="es-ES" sz="1800" dirty="0"/>
            <a:t>Infraestructura</a:t>
          </a:r>
        </a:p>
      </dgm:t>
    </dgm:pt>
    <dgm:pt modelId="{440A85C8-D852-4162-B7A1-6EED718DA0D6}" type="parTrans" cxnId="{B662CE84-6846-4B1E-A6C0-C3B92127341F}">
      <dgm:prSet custT="1"/>
      <dgm:spPr/>
      <dgm:t>
        <a:bodyPr/>
        <a:lstStyle/>
        <a:p>
          <a:endParaRPr lang="es-ES" sz="1800"/>
        </a:p>
      </dgm:t>
    </dgm:pt>
    <dgm:pt modelId="{683FDFDC-E4B5-420C-82AC-038C8497992B}" type="sibTrans" cxnId="{B662CE84-6846-4B1E-A6C0-C3B92127341F}">
      <dgm:prSet/>
      <dgm:spPr/>
      <dgm:t>
        <a:bodyPr/>
        <a:lstStyle/>
        <a:p>
          <a:endParaRPr lang="es-ES" sz="1800"/>
        </a:p>
      </dgm:t>
    </dgm:pt>
    <dgm:pt modelId="{416C2471-5C9E-4FB1-B288-04723EF8213F}">
      <dgm:prSet custT="1"/>
      <dgm:spPr/>
      <dgm:t>
        <a:bodyPr/>
        <a:lstStyle/>
        <a:p>
          <a:r>
            <a:rPr lang="es-ES" sz="1800" dirty="0"/>
            <a:t>Costos totales</a:t>
          </a:r>
        </a:p>
      </dgm:t>
    </dgm:pt>
    <dgm:pt modelId="{C5A09486-8434-438A-BA5C-3663A35EA966}" type="parTrans" cxnId="{E0E0D01C-E781-4F70-8E06-4607750AC9BD}">
      <dgm:prSet custT="1"/>
      <dgm:spPr/>
      <dgm:t>
        <a:bodyPr/>
        <a:lstStyle/>
        <a:p>
          <a:endParaRPr lang="es-ES" sz="1800"/>
        </a:p>
      </dgm:t>
    </dgm:pt>
    <dgm:pt modelId="{C7AB497D-C1A2-4BDA-A189-5FA3B919D08B}" type="sibTrans" cxnId="{E0E0D01C-E781-4F70-8E06-4607750AC9BD}">
      <dgm:prSet/>
      <dgm:spPr/>
      <dgm:t>
        <a:bodyPr/>
        <a:lstStyle/>
        <a:p>
          <a:endParaRPr lang="es-ES" sz="1800"/>
        </a:p>
      </dgm:t>
    </dgm:pt>
    <dgm:pt modelId="{4577705A-B3B4-45A5-ACDB-51F7DD538BE3}">
      <dgm:prSet custT="1"/>
      <dgm:spPr/>
      <dgm:t>
        <a:bodyPr/>
        <a:lstStyle/>
        <a:p>
          <a:r>
            <a:rPr lang="es-ES" sz="1800" dirty="0"/>
            <a:t>Clima de negocios</a:t>
          </a:r>
        </a:p>
      </dgm:t>
    </dgm:pt>
    <dgm:pt modelId="{8FAFB6A2-66AD-4AE1-BB98-E02CEE0ABC33}" type="parTrans" cxnId="{1BEAFD63-8427-4E68-95B1-E5F8B5DFB24B}">
      <dgm:prSet custT="1"/>
      <dgm:spPr/>
      <dgm:t>
        <a:bodyPr/>
        <a:lstStyle/>
        <a:p>
          <a:endParaRPr lang="es-ES" sz="1800"/>
        </a:p>
      </dgm:t>
    </dgm:pt>
    <dgm:pt modelId="{64677EAD-5BB1-46FE-BB57-F4B73EFB6CAD}" type="sibTrans" cxnId="{1BEAFD63-8427-4E68-95B1-E5F8B5DFB24B}">
      <dgm:prSet/>
      <dgm:spPr/>
      <dgm:t>
        <a:bodyPr/>
        <a:lstStyle/>
        <a:p>
          <a:endParaRPr lang="es-ES" sz="1800"/>
        </a:p>
      </dgm:t>
    </dgm:pt>
    <dgm:pt modelId="{C8619907-D973-45CE-8D34-54F7590E2E6F}">
      <dgm:prSet custT="1"/>
      <dgm:spPr/>
      <dgm:t>
        <a:bodyPr/>
        <a:lstStyle/>
        <a:p>
          <a:r>
            <a:rPr lang="es-ES" sz="1800" dirty="0"/>
            <a:t>Proximidad con los clientes</a:t>
          </a:r>
        </a:p>
      </dgm:t>
    </dgm:pt>
    <dgm:pt modelId="{7ECC41AA-1080-4EE9-BBC3-721DDC47DE6C}" type="parTrans" cxnId="{57033AEB-E44C-49E8-A881-87F5865DA836}">
      <dgm:prSet custT="1"/>
      <dgm:spPr/>
      <dgm:t>
        <a:bodyPr/>
        <a:lstStyle/>
        <a:p>
          <a:endParaRPr lang="es-ES" sz="1800"/>
        </a:p>
      </dgm:t>
    </dgm:pt>
    <dgm:pt modelId="{10F6810D-3E66-44C6-8518-D671C7E583CF}" type="sibTrans" cxnId="{57033AEB-E44C-49E8-A881-87F5865DA836}">
      <dgm:prSet/>
      <dgm:spPr/>
      <dgm:t>
        <a:bodyPr/>
        <a:lstStyle/>
        <a:p>
          <a:endParaRPr lang="es-ES" sz="1800"/>
        </a:p>
      </dgm:t>
    </dgm:pt>
    <dgm:pt modelId="{4DBAF03A-FB31-4E07-AA5F-4C25DB1244A7}">
      <dgm:prSet custT="1"/>
      <dgm:spPr/>
      <dgm:t>
        <a:bodyPr/>
        <a:lstStyle/>
        <a:p>
          <a:r>
            <a:rPr lang="es-ES" sz="1800" dirty="0"/>
            <a:t>Barreras gubernamentales</a:t>
          </a:r>
        </a:p>
      </dgm:t>
    </dgm:pt>
    <dgm:pt modelId="{F2A0C6EE-1C6A-44FB-9AFC-1E007621DB1F}" type="parTrans" cxnId="{902554ED-1637-41E9-9D52-6FF65B4F2BC6}">
      <dgm:prSet/>
      <dgm:spPr/>
      <dgm:t>
        <a:bodyPr/>
        <a:lstStyle/>
        <a:p>
          <a:endParaRPr lang="es-ES"/>
        </a:p>
      </dgm:t>
    </dgm:pt>
    <dgm:pt modelId="{D0D3B33F-156E-42CF-85FC-21F19E2050CD}" type="sibTrans" cxnId="{902554ED-1637-41E9-9D52-6FF65B4F2BC6}">
      <dgm:prSet/>
      <dgm:spPr/>
      <dgm:t>
        <a:bodyPr/>
        <a:lstStyle/>
        <a:p>
          <a:endParaRPr lang="es-ES"/>
        </a:p>
      </dgm:t>
    </dgm:pt>
    <dgm:pt modelId="{02BAB076-542E-48C5-A955-C6D94A68FF29}">
      <dgm:prSet custT="1"/>
      <dgm:spPr/>
      <dgm:t>
        <a:bodyPr/>
        <a:lstStyle/>
        <a:p>
          <a:r>
            <a:rPr lang="es-ES" sz="1800" dirty="0"/>
            <a:t>Bloques comerciales</a:t>
          </a:r>
        </a:p>
      </dgm:t>
    </dgm:pt>
    <dgm:pt modelId="{70FE2077-768B-4C8A-AC66-E1C88F218823}" type="parTrans" cxnId="{822E87A1-68EA-45A9-893E-813B933A832E}">
      <dgm:prSet/>
      <dgm:spPr/>
      <dgm:t>
        <a:bodyPr/>
        <a:lstStyle/>
        <a:p>
          <a:endParaRPr lang="es-ES"/>
        </a:p>
      </dgm:t>
    </dgm:pt>
    <dgm:pt modelId="{C40D7F0D-156C-40FC-94D6-0EC84090CFE1}" type="sibTrans" cxnId="{822E87A1-68EA-45A9-893E-813B933A832E}">
      <dgm:prSet/>
      <dgm:spPr/>
      <dgm:t>
        <a:bodyPr/>
        <a:lstStyle/>
        <a:p>
          <a:endParaRPr lang="es-ES"/>
        </a:p>
      </dgm:t>
    </dgm:pt>
    <dgm:pt modelId="{60B284D7-41D7-481F-9C86-CD290C816406}">
      <dgm:prSet custT="1"/>
      <dgm:spPr/>
      <dgm:t>
        <a:bodyPr/>
        <a:lstStyle/>
        <a:p>
          <a:r>
            <a:rPr lang="es-ES" sz="1800" dirty="0"/>
            <a:t>Regulaciones ambientales</a:t>
          </a:r>
        </a:p>
      </dgm:t>
    </dgm:pt>
    <dgm:pt modelId="{F82A0ACE-9DF2-4BD2-9CE8-C381C9C80913}" type="parTrans" cxnId="{2F86AA75-3680-408C-8113-01A13D996F72}">
      <dgm:prSet/>
      <dgm:spPr/>
      <dgm:t>
        <a:bodyPr/>
        <a:lstStyle/>
        <a:p>
          <a:endParaRPr lang="es-ES"/>
        </a:p>
      </dgm:t>
    </dgm:pt>
    <dgm:pt modelId="{2FEC664B-5D2F-411D-98E5-03A226FCD1DE}" type="sibTrans" cxnId="{2F86AA75-3680-408C-8113-01A13D996F72}">
      <dgm:prSet/>
      <dgm:spPr/>
      <dgm:t>
        <a:bodyPr/>
        <a:lstStyle/>
        <a:p>
          <a:endParaRPr lang="es-ES"/>
        </a:p>
      </dgm:t>
    </dgm:pt>
    <dgm:pt modelId="{6E02C7EA-7147-4360-BAC3-01C9842A90AA}">
      <dgm:prSet custT="1"/>
      <dgm:spPr/>
      <dgm:t>
        <a:bodyPr/>
        <a:lstStyle/>
        <a:p>
          <a:r>
            <a:rPr lang="es-ES" sz="1800" dirty="0"/>
            <a:t>Comunidad anfitriona</a:t>
          </a:r>
        </a:p>
      </dgm:t>
    </dgm:pt>
    <dgm:pt modelId="{0B5AF2EA-8106-4AD4-AF41-5BE19160257E}" type="parTrans" cxnId="{F6ABB611-DB04-4B41-AA7E-B8E0F4A7DA29}">
      <dgm:prSet/>
      <dgm:spPr/>
      <dgm:t>
        <a:bodyPr/>
        <a:lstStyle/>
        <a:p>
          <a:endParaRPr lang="es-ES"/>
        </a:p>
      </dgm:t>
    </dgm:pt>
    <dgm:pt modelId="{F4D89F1C-EB2D-489D-8A8C-A3B295CA9324}" type="sibTrans" cxnId="{F6ABB611-DB04-4B41-AA7E-B8E0F4A7DA29}">
      <dgm:prSet/>
      <dgm:spPr/>
      <dgm:t>
        <a:bodyPr/>
        <a:lstStyle/>
        <a:p>
          <a:endParaRPr lang="es-ES"/>
        </a:p>
      </dgm:t>
    </dgm:pt>
    <dgm:pt modelId="{9C3AB525-5222-40A9-8D11-A25447A25A6F}">
      <dgm:prSet custT="1"/>
      <dgm:spPr/>
      <dgm:t>
        <a:bodyPr/>
        <a:lstStyle/>
        <a:p>
          <a:r>
            <a:rPr lang="es-ES" sz="1800" dirty="0"/>
            <a:t>Ventaja competitiva</a:t>
          </a:r>
        </a:p>
      </dgm:t>
    </dgm:pt>
    <dgm:pt modelId="{5ED780BF-4F23-44B4-9C93-62342979C9CE}" type="parTrans" cxnId="{D4243196-E26D-4453-B4F0-0C779CB0C150}">
      <dgm:prSet/>
      <dgm:spPr/>
      <dgm:t>
        <a:bodyPr/>
        <a:lstStyle/>
        <a:p>
          <a:endParaRPr lang="es-ES"/>
        </a:p>
      </dgm:t>
    </dgm:pt>
    <dgm:pt modelId="{F9EC0B92-F544-460B-BBA0-1D562254A4BD}" type="sibTrans" cxnId="{D4243196-E26D-4453-B4F0-0C779CB0C150}">
      <dgm:prSet/>
      <dgm:spPr/>
      <dgm:t>
        <a:bodyPr/>
        <a:lstStyle/>
        <a:p>
          <a:endParaRPr lang="es-ES"/>
        </a:p>
      </dgm:t>
    </dgm:pt>
    <dgm:pt modelId="{FFB11920-6C94-4B09-A916-4B56DCEDF2F9}" type="pres">
      <dgm:prSet presAssocID="{E1017550-EB94-4CAB-94E9-E9B4D37C9EEC}" presName="diagram" presStyleCnt="0">
        <dgm:presLayoutVars>
          <dgm:chPref val="1"/>
          <dgm:dir/>
          <dgm:animOne val="branch"/>
          <dgm:animLvl val="lvl"/>
          <dgm:resizeHandles val="exact"/>
        </dgm:presLayoutVars>
      </dgm:prSet>
      <dgm:spPr/>
    </dgm:pt>
    <dgm:pt modelId="{3F248726-A03C-482C-B9D0-97D32C5CCA85}" type="pres">
      <dgm:prSet presAssocID="{19C1A1CC-3EA5-4CD2-89EB-1CFEEDE20505}" presName="root1" presStyleCnt="0"/>
      <dgm:spPr/>
    </dgm:pt>
    <dgm:pt modelId="{E5DAE47D-61D5-4797-8E6B-B3A8D032A1C1}" type="pres">
      <dgm:prSet presAssocID="{19C1A1CC-3EA5-4CD2-89EB-1CFEEDE20505}" presName="LevelOneTextNode" presStyleLbl="node0" presStyleIdx="0" presStyleCnt="1" custScaleX="355981" custScaleY="286436">
        <dgm:presLayoutVars>
          <dgm:chPref val="3"/>
        </dgm:presLayoutVars>
      </dgm:prSet>
      <dgm:spPr/>
    </dgm:pt>
    <dgm:pt modelId="{6D7DD2BA-798C-4131-8672-D74A31EFDF10}" type="pres">
      <dgm:prSet presAssocID="{19C1A1CC-3EA5-4CD2-89EB-1CFEEDE20505}" presName="level2hierChild" presStyleCnt="0"/>
      <dgm:spPr/>
    </dgm:pt>
    <dgm:pt modelId="{062528EF-025A-4930-ACA9-2063C3E6D641}" type="pres">
      <dgm:prSet presAssocID="{7ECC41AA-1080-4EE9-BBC3-721DDC47DE6C}" presName="conn2-1" presStyleLbl="parChTrans1D2" presStyleIdx="0" presStyleCnt="14"/>
      <dgm:spPr/>
    </dgm:pt>
    <dgm:pt modelId="{318A8E4C-1601-4FDB-86B6-3D95F3F9D88C}" type="pres">
      <dgm:prSet presAssocID="{7ECC41AA-1080-4EE9-BBC3-721DDC47DE6C}" presName="connTx" presStyleLbl="parChTrans1D2" presStyleIdx="0" presStyleCnt="14"/>
      <dgm:spPr/>
    </dgm:pt>
    <dgm:pt modelId="{1D617A02-950A-447D-887C-4B8495BF3184}" type="pres">
      <dgm:prSet presAssocID="{C8619907-D973-45CE-8D34-54F7590E2E6F}" presName="root2" presStyleCnt="0"/>
      <dgm:spPr/>
    </dgm:pt>
    <dgm:pt modelId="{4356DB60-5B19-4B04-88FA-B5716D7E0A5A}" type="pres">
      <dgm:prSet presAssocID="{C8619907-D973-45CE-8D34-54F7590E2E6F}" presName="LevelTwoTextNode" presStyleLbl="node2" presStyleIdx="0" presStyleCnt="14" custScaleX="673949" custLinFactNeighborX="-1108" custLinFactNeighborY="12508">
        <dgm:presLayoutVars>
          <dgm:chPref val="3"/>
        </dgm:presLayoutVars>
      </dgm:prSet>
      <dgm:spPr/>
    </dgm:pt>
    <dgm:pt modelId="{779C327C-D7C5-46DB-A61A-9C6B307B9F50}" type="pres">
      <dgm:prSet presAssocID="{C8619907-D973-45CE-8D34-54F7590E2E6F}" presName="level3hierChild" presStyleCnt="0"/>
      <dgm:spPr/>
    </dgm:pt>
    <dgm:pt modelId="{6CC74F3A-C451-4ADB-B5FF-9F18C4AA8980}" type="pres">
      <dgm:prSet presAssocID="{8FAFB6A2-66AD-4AE1-BB98-E02CEE0ABC33}" presName="conn2-1" presStyleLbl="parChTrans1D2" presStyleIdx="1" presStyleCnt="14"/>
      <dgm:spPr/>
    </dgm:pt>
    <dgm:pt modelId="{99CE00A9-4DEF-44A9-91CE-35600ABDD76A}" type="pres">
      <dgm:prSet presAssocID="{8FAFB6A2-66AD-4AE1-BB98-E02CEE0ABC33}" presName="connTx" presStyleLbl="parChTrans1D2" presStyleIdx="1" presStyleCnt="14"/>
      <dgm:spPr/>
    </dgm:pt>
    <dgm:pt modelId="{CE9BC5B0-F1B2-4220-9561-8A9FC05F6108}" type="pres">
      <dgm:prSet presAssocID="{4577705A-B3B4-45A5-ACDB-51F7DD538BE3}" presName="root2" presStyleCnt="0"/>
      <dgm:spPr/>
    </dgm:pt>
    <dgm:pt modelId="{1B7FA852-C9BB-449E-83F3-FA5F31E9A080}" type="pres">
      <dgm:prSet presAssocID="{4577705A-B3B4-45A5-ACDB-51F7DD538BE3}" presName="LevelTwoTextNode" presStyleLbl="node2" presStyleIdx="1" presStyleCnt="14" custScaleX="673949" custLinFactNeighborX="-4345" custLinFactNeighborY="12411">
        <dgm:presLayoutVars>
          <dgm:chPref val="3"/>
        </dgm:presLayoutVars>
      </dgm:prSet>
      <dgm:spPr/>
    </dgm:pt>
    <dgm:pt modelId="{E3E54563-E360-484E-9493-2610607E7E2B}" type="pres">
      <dgm:prSet presAssocID="{4577705A-B3B4-45A5-ACDB-51F7DD538BE3}" presName="level3hierChild" presStyleCnt="0"/>
      <dgm:spPr/>
    </dgm:pt>
    <dgm:pt modelId="{BD6E4166-3225-4337-B41E-C3B80109EBAB}" type="pres">
      <dgm:prSet presAssocID="{C5A09486-8434-438A-BA5C-3663A35EA966}" presName="conn2-1" presStyleLbl="parChTrans1D2" presStyleIdx="2" presStyleCnt="14"/>
      <dgm:spPr/>
    </dgm:pt>
    <dgm:pt modelId="{3115F01B-6162-4D13-93CA-3B801D05FA28}" type="pres">
      <dgm:prSet presAssocID="{C5A09486-8434-438A-BA5C-3663A35EA966}" presName="connTx" presStyleLbl="parChTrans1D2" presStyleIdx="2" presStyleCnt="14"/>
      <dgm:spPr/>
    </dgm:pt>
    <dgm:pt modelId="{F166F434-C9FA-45D0-896C-FD67AAEED22F}" type="pres">
      <dgm:prSet presAssocID="{416C2471-5C9E-4FB1-B288-04723EF8213F}" presName="root2" presStyleCnt="0"/>
      <dgm:spPr/>
    </dgm:pt>
    <dgm:pt modelId="{694FC265-2BF8-4DC6-8ADC-EDA8D14F6F50}" type="pres">
      <dgm:prSet presAssocID="{416C2471-5C9E-4FB1-B288-04723EF8213F}" presName="LevelTwoTextNode" presStyleLbl="node2" presStyleIdx="2" presStyleCnt="14" custScaleX="673949" custLinFactNeighborX="-1108" custLinFactNeighborY="12508">
        <dgm:presLayoutVars>
          <dgm:chPref val="3"/>
        </dgm:presLayoutVars>
      </dgm:prSet>
      <dgm:spPr/>
    </dgm:pt>
    <dgm:pt modelId="{3F8A8E89-F18C-4789-BED3-1649D1572AF3}" type="pres">
      <dgm:prSet presAssocID="{416C2471-5C9E-4FB1-B288-04723EF8213F}" presName="level3hierChild" presStyleCnt="0"/>
      <dgm:spPr/>
    </dgm:pt>
    <dgm:pt modelId="{0078B44D-A960-4D05-A10D-374CDBD2FFE0}" type="pres">
      <dgm:prSet presAssocID="{440A85C8-D852-4162-B7A1-6EED718DA0D6}" presName="conn2-1" presStyleLbl="parChTrans1D2" presStyleIdx="3" presStyleCnt="14"/>
      <dgm:spPr/>
    </dgm:pt>
    <dgm:pt modelId="{9703D7B8-C0BB-48B7-9493-1EC1864B42DD}" type="pres">
      <dgm:prSet presAssocID="{440A85C8-D852-4162-B7A1-6EED718DA0D6}" presName="connTx" presStyleLbl="parChTrans1D2" presStyleIdx="3" presStyleCnt="14"/>
      <dgm:spPr/>
    </dgm:pt>
    <dgm:pt modelId="{465F5FFE-9E29-4B88-B987-B49A79F883BC}" type="pres">
      <dgm:prSet presAssocID="{B7FA3205-D40D-4C75-897B-46FEFA402E27}" presName="root2" presStyleCnt="0"/>
      <dgm:spPr/>
    </dgm:pt>
    <dgm:pt modelId="{CBBA0C57-78A2-4977-9E3E-E7F3166AB324}" type="pres">
      <dgm:prSet presAssocID="{B7FA3205-D40D-4C75-897B-46FEFA402E27}" presName="LevelTwoTextNode" presStyleLbl="node2" presStyleIdx="3" presStyleCnt="14" custScaleX="673949" custLinFactNeighborX="-1108" custLinFactNeighborY="12508">
        <dgm:presLayoutVars>
          <dgm:chPref val="3"/>
        </dgm:presLayoutVars>
      </dgm:prSet>
      <dgm:spPr/>
    </dgm:pt>
    <dgm:pt modelId="{B2D4D7B7-058E-476D-ABE7-E0B2E775417D}" type="pres">
      <dgm:prSet presAssocID="{B7FA3205-D40D-4C75-897B-46FEFA402E27}" presName="level3hierChild" presStyleCnt="0"/>
      <dgm:spPr/>
    </dgm:pt>
    <dgm:pt modelId="{BD76A260-AED9-498A-A9BA-C648001218D2}" type="pres">
      <dgm:prSet presAssocID="{F6204391-7417-4086-8AB9-363F834BFD98}" presName="conn2-1" presStyleLbl="parChTrans1D2" presStyleIdx="4" presStyleCnt="14"/>
      <dgm:spPr/>
    </dgm:pt>
    <dgm:pt modelId="{EC1F7282-3E48-4769-95D8-7B9AF524CE93}" type="pres">
      <dgm:prSet presAssocID="{F6204391-7417-4086-8AB9-363F834BFD98}" presName="connTx" presStyleLbl="parChTrans1D2" presStyleIdx="4" presStyleCnt="14"/>
      <dgm:spPr/>
    </dgm:pt>
    <dgm:pt modelId="{8E37BE81-8B37-4B83-9A20-471798D22B31}" type="pres">
      <dgm:prSet presAssocID="{5461DD4D-4CDB-4D94-859C-67B078BFBAAD}" presName="root2" presStyleCnt="0"/>
      <dgm:spPr/>
    </dgm:pt>
    <dgm:pt modelId="{1FF8457E-3EA4-4B74-92FE-DA1FC1C2B87D}" type="pres">
      <dgm:prSet presAssocID="{5461DD4D-4CDB-4D94-859C-67B078BFBAAD}" presName="LevelTwoTextNode" presStyleLbl="node2" presStyleIdx="4" presStyleCnt="14" custScaleX="673949" custLinFactNeighborX="-1108" custLinFactNeighborY="12508">
        <dgm:presLayoutVars>
          <dgm:chPref val="3"/>
        </dgm:presLayoutVars>
      </dgm:prSet>
      <dgm:spPr/>
    </dgm:pt>
    <dgm:pt modelId="{939DB64C-EB85-4896-AF25-690832319D50}" type="pres">
      <dgm:prSet presAssocID="{5461DD4D-4CDB-4D94-859C-67B078BFBAAD}" presName="level3hierChild" presStyleCnt="0"/>
      <dgm:spPr/>
    </dgm:pt>
    <dgm:pt modelId="{8BFB1CC7-5B73-48DD-9881-2B76A15D15ED}" type="pres">
      <dgm:prSet presAssocID="{C5F2DE64-3BB6-45BF-B247-D4B44E4D436F}" presName="conn2-1" presStyleLbl="parChTrans1D2" presStyleIdx="5" presStyleCnt="14"/>
      <dgm:spPr/>
    </dgm:pt>
    <dgm:pt modelId="{7E67FA41-0040-49DC-91F9-A76D25C64FF3}" type="pres">
      <dgm:prSet presAssocID="{C5F2DE64-3BB6-45BF-B247-D4B44E4D436F}" presName="connTx" presStyleLbl="parChTrans1D2" presStyleIdx="5" presStyleCnt="14"/>
      <dgm:spPr/>
    </dgm:pt>
    <dgm:pt modelId="{0ECAE574-7885-42C4-9710-D03FDDFA6AE2}" type="pres">
      <dgm:prSet presAssocID="{D2069489-ACDE-4FD3-A57B-945B17691F71}" presName="root2" presStyleCnt="0"/>
      <dgm:spPr/>
    </dgm:pt>
    <dgm:pt modelId="{E47E4867-5837-49AF-B01E-96FD95648474}" type="pres">
      <dgm:prSet presAssocID="{D2069489-ACDE-4FD3-A57B-945B17691F71}" presName="LevelTwoTextNode" presStyleLbl="node2" presStyleIdx="5" presStyleCnt="14" custScaleX="673949" custLinFactNeighborX="-1108" custLinFactNeighborY="12508">
        <dgm:presLayoutVars>
          <dgm:chPref val="3"/>
        </dgm:presLayoutVars>
      </dgm:prSet>
      <dgm:spPr/>
    </dgm:pt>
    <dgm:pt modelId="{C75250D3-2A5E-4BEF-8D9B-1AEA1BE69469}" type="pres">
      <dgm:prSet presAssocID="{D2069489-ACDE-4FD3-A57B-945B17691F71}" presName="level3hierChild" presStyleCnt="0"/>
      <dgm:spPr/>
    </dgm:pt>
    <dgm:pt modelId="{11F480AF-25B2-4852-9AD4-9CC1F6F4E9C9}" type="pres">
      <dgm:prSet presAssocID="{C9D8ABCE-E9F3-4201-84F1-2E9AF8E60C07}" presName="conn2-1" presStyleLbl="parChTrans1D2" presStyleIdx="6" presStyleCnt="14"/>
      <dgm:spPr/>
    </dgm:pt>
    <dgm:pt modelId="{0BCD9C2F-BF0C-40CE-B37E-14C5AA3B1BE6}" type="pres">
      <dgm:prSet presAssocID="{C9D8ABCE-E9F3-4201-84F1-2E9AF8E60C07}" presName="connTx" presStyleLbl="parChTrans1D2" presStyleIdx="6" presStyleCnt="14"/>
      <dgm:spPr/>
    </dgm:pt>
    <dgm:pt modelId="{63F2AF25-6560-42E9-8CD4-7E95B0FEC0C9}" type="pres">
      <dgm:prSet presAssocID="{2F14DCF7-588B-4EAE-B2C0-B5EA3E742CBC}" presName="root2" presStyleCnt="0"/>
      <dgm:spPr/>
    </dgm:pt>
    <dgm:pt modelId="{53AD3312-24C4-4E28-8363-79EFD89CFB04}" type="pres">
      <dgm:prSet presAssocID="{2F14DCF7-588B-4EAE-B2C0-B5EA3E742CBC}" presName="LevelTwoTextNode" presStyleLbl="node2" presStyleIdx="6" presStyleCnt="14" custScaleX="673949" custLinFactNeighborX="-1108" custLinFactNeighborY="12508">
        <dgm:presLayoutVars>
          <dgm:chPref val="3"/>
        </dgm:presLayoutVars>
      </dgm:prSet>
      <dgm:spPr/>
    </dgm:pt>
    <dgm:pt modelId="{717E6F5D-3B5A-4304-A7DF-6D745AC12A6A}" type="pres">
      <dgm:prSet presAssocID="{2F14DCF7-588B-4EAE-B2C0-B5EA3E742CBC}" presName="level3hierChild" presStyleCnt="0"/>
      <dgm:spPr/>
    </dgm:pt>
    <dgm:pt modelId="{A31900EB-6494-4631-ABBF-78189E175A41}" type="pres">
      <dgm:prSet presAssocID="{DC526E07-D81B-473F-9BE6-34D60BA42592}" presName="conn2-1" presStyleLbl="parChTrans1D2" presStyleIdx="7" presStyleCnt="14"/>
      <dgm:spPr/>
    </dgm:pt>
    <dgm:pt modelId="{603101E5-1165-47F7-8523-F0DF7D7E3F0B}" type="pres">
      <dgm:prSet presAssocID="{DC526E07-D81B-473F-9BE6-34D60BA42592}" presName="connTx" presStyleLbl="parChTrans1D2" presStyleIdx="7" presStyleCnt="14"/>
      <dgm:spPr/>
    </dgm:pt>
    <dgm:pt modelId="{84D5009E-3EE0-44E4-997F-7639F4DC836F}" type="pres">
      <dgm:prSet presAssocID="{99BB4933-E127-40E4-912B-BE0277AA3904}" presName="root2" presStyleCnt="0"/>
      <dgm:spPr/>
    </dgm:pt>
    <dgm:pt modelId="{9EF1E101-288F-457C-B52F-BDA09ABB9BC8}" type="pres">
      <dgm:prSet presAssocID="{99BB4933-E127-40E4-912B-BE0277AA3904}" presName="LevelTwoTextNode" presStyleLbl="node2" presStyleIdx="7" presStyleCnt="14" custScaleX="673949" custLinFactNeighborX="-1108" custLinFactNeighborY="6136">
        <dgm:presLayoutVars>
          <dgm:chPref val="3"/>
        </dgm:presLayoutVars>
      </dgm:prSet>
      <dgm:spPr/>
    </dgm:pt>
    <dgm:pt modelId="{F9B43005-792E-45F2-8FE2-14E0518A2E62}" type="pres">
      <dgm:prSet presAssocID="{99BB4933-E127-40E4-912B-BE0277AA3904}" presName="level3hierChild" presStyleCnt="0"/>
      <dgm:spPr/>
    </dgm:pt>
    <dgm:pt modelId="{29B5BC9F-4326-4F41-9951-52604377A240}" type="pres">
      <dgm:prSet presAssocID="{EEDFA65C-E0C3-4951-83A2-9C8228A9C33A}" presName="conn2-1" presStyleLbl="parChTrans1D2" presStyleIdx="8" presStyleCnt="14"/>
      <dgm:spPr/>
    </dgm:pt>
    <dgm:pt modelId="{875F16FF-6668-4C26-B50C-A8D1BC7B798B}" type="pres">
      <dgm:prSet presAssocID="{EEDFA65C-E0C3-4951-83A2-9C8228A9C33A}" presName="connTx" presStyleLbl="parChTrans1D2" presStyleIdx="8" presStyleCnt="14"/>
      <dgm:spPr/>
    </dgm:pt>
    <dgm:pt modelId="{EE52C7A2-41AA-435A-8DD6-7FDEFC2E3F45}" type="pres">
      <dgm:prSet presAssocID="{68A6C058-CD17-458A-9934-A5477A1CB501}" presName="root2" presStyleCnt="0"/>
      <dgm:spPr/>
    </dgm:pt>
    <dgm:pt modelId="{98DA0103-43FB-4526-B39D-2D5823F6186F}" type="pres">
      <dgm:prSet presAssocID="{68A6C058-CD17-458A-9934-A5477A1CB501}" presName="LevelTwoTextNode" presStyleLbl="node2" presStyleIdx="8" presStyleCnt="14" custScaleX="673949">
        <dgm:presLayoutVars>
          <dgm:chPref val="3"/>
        </dgm:presLayoutVars>
      </dgm:prSet>
      <dgm:spPr/>
    </dgm:pt>
    <dgm:pt modelId="{EC362938-776C-4350-811A-515EE0D73D1B}" type="pres">
      <dgm:prSet presAssocID="{68A6C058-CD17-458A-9934-A5477A1CB501}" presName="level3hierChild" presStyleCnt="0"/>
      <dgm:spPr/>
    </dgm:pt>
    <dgm:pt modelId="{E6ADAAAF-0231-40A1-BA7A-3540AFB261E0}" type="pres">
      <dgm:prSet presAssocID="{F2A0C6EE-1C6A-44FB-9AFC-1E007621DB1F}" presName="conn2-1" presStyleLbl="parChTrans1D2" presStyleIdx="9" presStyleCnt="14"/>
      <dgm:spPr/>
    </dgm:pt>
    <dgm:pt modelId="{2DFA6B68-AABD-42F1-BE30-5253F35127B3}" type="pres">
      <dgm:prSet presAssocID="{F2A0C6EE-1C6A-44FB-9AFC-1E007621DB1F}" presName="connTx" presStyleLbl="parChTrans1D2" presStyleIdx="9" presStyleCnt="14"/>
      <dgm:spPr/>
    </dgm:pt>
    <dgm:pt modelId="{359DED63-03EF-4E7C-96A3-AA0585624D73}" type="pres">
      <dgm:prSet presAssocID="{4DBAF03A-FB31-4E07-AA5F-4C25DB1244A7}" presName="root2" presStyleCnt="0"/>
      <dgm:spPr/>
    </dgm:pt>
    <dgm:pt modelId="{09859260-B13D-4503-B6F4-E51E49C9509D}" type="pres">
      <dgm:prSet presAssocID="{4DBAF03A-FB31-4E07-AA5F-4C25DB1244A7}" presName="LevelTwoTextNode" presStyleLbl="node2" presStyleIdx="9" presStyleCnt="14" custScaleX="669275">
        <dgm:presLayoutVars>
          <dgm:chPref val="3"/>
        </dgm:presLayoutVars>
      </dgm:prSet>
      <dgm:spPr/>
    </dgm:pt>
    <dgm:pt modelId="{CDC6F1BD-F09F-40FB-AD10-C93941F0E857}" type="pres">
      <dgm:prSet presAssocID="{4DBAF03A-FB31-4E07-AA5F-4C25DB1244A7}" presName="level3hierChild" presStyleCnt="0"/>
      <dgm:spPr/>
    </dgm:pt>
    <dgm:pt modelId="{E7598270-AE5A-4F2B-BB0F-D3BC032902CA}" type="pres">
      <dgm:prSet presAssocID="{70FE2077-768B-4C8A-AC66-E1C88F218823}" presName="conn2-1" presStyleLbl="parChTrans1D2" presStyleIdx="10" presStyleCnt="14"/>
      <dgm:spPr/>
    </dgm:pt>
    <dgm:pt modelId="{4D24714E-5245-4C87-861B-7D5B6E3D71B2}" type="pres">
      <dgm:prSet presAssocID="{70FE2077-768B-4C8A-AC66-E1C88F218823}" presName="connTx" presStyleLbl="parChTrans1D2" presStyleIdx="10" presStyleCnt="14"/>
      <dgm:spPr/>
    </dgm:pt>
    <dgm:pt modelId="{3B7672AE-FCFD-4724-BC1E-47665B9D5DF8}" type="pres">
      <dgm:prSet presAssocID="{02BAB076-542E-48C5-A955-C6D94A68FF29}" presName="root2" presStyleCnt="0"/>
      <dgm:spPr/>
    </dgm:pt>
    <dgm:pt modelId="{FA115556-6167-4C93-B22A-4636D4B233F4}" type="pres">
      <dgm:prSet presAssocID="{02BAB076-542E-48C5-A955-C6D94A68FF29}" presName="LevelTwoTextNode" presStyleLbl="node2" presStyleIdx="10" presStyleCnt="14" custScaleX="669275">
        <dgm:presLayoutVars>
          <dgm:chPref val="3"/>
        </dgm:presLayoutVars>
      </dgm:prSet>
      <dgm:spPr/>
    </dgm:pt>
    <dgm:pt modelId="{4E01CB57-1728-482D-A067-FA727600225D}" type="pres">
      <dgm:prSet presAssocID="{02BAB076-542E-48C5-A955-C6D94A68FF29}" presName="level3hierChild" presStyleCnt="0"/>
      <dgm:spPr/>
    </dgm:pt>
    <dgm:pt modelId="{205EF84F-608D-42E6-BEEB-0A678022AF46}" type="pres">
      <dgm:prSet presAssocID="{F82A0ACE-9DF2-4BD2-9CE8-C381C9C80913}" presName="conn2-1" presStyleLbl="parChTrans1D2" presStyleIdx="11" presStyleCnt="14"/>
      <dgm:spPr/>
    </dgm:pt>
    <dgm:pt modelId="{8153DB07-9163-4FE5-9E0C-5A6F6982B7E6}" type="pres">
      <dgm:prSet presAssocID="{F82A0ACE-9DF2-4BD2-9CE8-C381C9C80913}" presName="connTx" presStyleLbl="parChTrans1D2" presStyleIdx="11" presStyleCnt="14"/>
      <dgm:spPr/>
    </dgm:pt>
    <dgm:pt modelId="{EDBD3D2E-7884-4104-ADC9-3F2DE4B90988}" type="pres">
      <dgm:prSet presAssocID="{60B284D7-41D7-481F-9C86-CD290C816406}" presName="root2" presStyleCnt="0"/>
      <dgm:spPr/>
    </dgm:pt>
    <dgm:pt modelId="{0577A45F-269A-46B0-80C1-8887DA3438F4}" type="pres">
      <dgm:prSet presAssocID="{60B284D7-41D7-481F-9C86-CD290C816406}" presName="LevelTwoTextNode" presStyleLbl="node2" presStyleIdx="11" presStyleCnt="14" custScaleX="669275">
        <dgm:presLayoutVars>
          <dgm:chPref val="3"/>
        </dgm:presLayoutVars>
      </dgm:prSet>
      <dgm:spPr/>
    </dgm:pt>
    <dgm:pt modelId="{CEC1A14E-92F7-4F45-8E3D-3B4D606EE829}" type="pres">
      <dgm:prSet presAssocID="{60B284D7-41D7-481F-9C86-CD290C816406}" presName="level3hierChild" presStyleCnt="0"/>
      <dgm:spPr/>
    </dgm:pt>
    <dgm:pt modelId="{2EB6724A-2FCF-4E00-B920-73D53DF1388F}" type="pres">
      <dgm:prSet presAssocID="{0B5AF2EA-8106-4AD4-AF41-5BE19160257E}" presName="conn2-1" presStyleLbl="parChTrans1D2" presStyleIdx="12" presStyleCnt="14"/>
      <dgm:spPr/>
    </dgm:pt>
    <dgm:pt modelId="{518C0E1D-96DE-4980-81D2-DD7F3902D321}" type="pres">
      <dgm:prSet presAssocID="{0B5AF2EA-8106-4AD4-AF41-5BE19160257E}" presName="connTx" presStyleLbl="parChTrans1D2" presStyleIdx="12" presStyleCnt="14"/>
      <dgm:spPr/>
    </dgm:pt>
    <dgm:pt modelId="{78795EBA-FAE3-4503-843D-569263FE24A2}" type="pres">
      <dgm:prSet presAssocID="{6E02C7EA-7147-4360-BAC3-01C9842A90AA}" presName="root2" presStyleCnt="0"/>
      <dgm:spPr/>
    </dgm:pt>
    <dgm:pt modelId="{0BACE17F-2563-4142-8F26-8B28983F1B20}" type="pres">
      <dgm:prSet presAssocID="{6E02C7EA-7147-4360-BAC3-01C9842A90AA}" presName="LevelTwoTextNode" presStyleLbl="node2" presStyleIdx="12" presStyleCnt="14" custScaleX="669275">
        <dgm:presLayoutVars>
          <dgm:chPref val="3"/>
        </dgm:presLayoutVars>
      </dgm:prSet>
      <dgm:spPr/>
    </dgm:pt>
    <dgm:pt modelId="{B50F9794-A984-433B-99FA-CAF37AC3936E}" type="pres">
      <dgm:prSet presAssocID="{6E02C7EA-7147-4360-BAC3-01C9842A90AA}" presName="level3hierChild" presStyleCnt="0"/>
      <dgm:spPr/>
    </dgm:pt>
    <dgm:pt modelId="{645BB43B-CD18-49F6-8D36-4A7E8012B9E3}" type="pres">
      <dgm:prSet presAssocID="{5ED780BF-4F23-44B4-9C93-62342979C9CE}" presName="conn2-1" presStyleLbl="parChTrans1D2" presStyleIdx="13" presStyleCnt="14"/>
      <dgm:spPr/>
    </dgm:pt>
    <dgm:pt modelId="{C03A6B52-ADB5-4AEC-997A-BA15FEA2AEAC}" type="pres">
      <dgm:prSet presAssocID="{5ED780BF-4F23-44B4-9C93-62342979C9CE}" presName="connTx" presStyleLbl="parChTrans1D2" presStyleIdx="13" presStyleCnt="14"/>
      <dgm:spPr/>
    </dgm:pt>
    <dgm:pt modelId="{B59DCB8F-83ED-4773-8AC5-E9DBCE96345B}" type="pres">
      <dgm:prSet presAssocID="{9C3AB525-5222-40A9-8D11-A25447A25A6F}" presName="root2" presStyleCnt="0"/>
      <dgm:spPr/>
    </dgm:pt>
    <dgm:pt modelId="{B01D5D08-141F-45D6-9D6E-DB951B6B8DCB}" type="pres">
      <dgm:prSet presAssocID="{9C3AB525-5222-40A9-8D11-A25447A25A6F}" presName="LevelTwoTextNode" presStyleLbl="node2" presStyleIdx="13" presStyleCnt="14" custScaleX="669275">
        <dgm:presLayoutVars>
          <dgm:chPref val="3"/>
        </dgm:presLayoutVars>
      </dgm:prSet>
      <dgm:spPr/>
    </dgm:pt>
    <dgm:pt modelId="{288B4009-CE40-4D01-BACA-DCE6AF70F599}" type="pres">
      <dgm:prSet presAssocID="{9C3AB525-5222-40A9-8D11-A25447A25A6F}" presName="level3hierChild" presStyleCnt="0"/>
      <dgm:spPr/>
    </dgm:pt>
  </dgm:ptLst>
  <dgm:cxnLst>
    <dgm:cxn modelId="{6E019C00-4DAD-431A-8225-4740BBF35519}" type="presOf" srcId="{4577705A-B3B4-45A5-ACDB-51F7DD538BE3}" destId="{1B7FA852-C9BB-449E-83F3-FA5F31E9A080}" srcOrd="0" destOrd="0" presId="urn:microsoft.com/office/officeart/2005/8/layout/hierarchy2"/>
    <dgm:cxn modelId="{FEEB8502-B5A8-4413-BCB7-6A102F03B0D4}" type="presOf" srcId="{EEDFA65C-E0C3-4951-83A2-9C8228A9C33A}" destId="{29B5BC9F-4326-4F41-9951-52604377A240}" srcOrd="0" destOrd="0" presId="urn:microsoft.com/office/officeart/2005/8/layout/hierarchy2"/>
    <dgm:cxn modelId="{7F304B03-BE8D-47C0-9D15-3F3AAD03E4C8}" type="presOf" srcId="{C5A09486-8434-438A-BA5C-3663A35EA966}" destId="{BD6E4166-3225-4337-B41E-C3B80109EBAB}" srcOrd="0" destOrd="0" presId="urn:microsoft.com/office/officeart/2005/8/layout/hierarchy2"/>
    <dgm:cxn modelId="{D8DF6505-9622-4ADC-BC0E-3DCC7AC36B18}" type="presOf" srcId="{C8619907-D973-45CE-8D34-54F7590E2E6F}" destId="{4356DB60-5B19-4B04-88FA-B5716D7E0A5A}" srcOrd="0" destOrd="0" presId="urn:microsoft.com/office/officeart/2005/8/layout/hierarchy2"/>
    <dgm:cxn modelId="{DC792408-DC80-4955-BD7D-82C889F83AA7}" srcId="{E1017550-EB94-4CAB-94E9-E9B4D37C9EEC}" destId="{19C1A1CC-3EA5-4CD2-89EB-1CFEEDE20505}" srcOrd="0" destOrd="0" parTransId="{0CCD7592-593D-4F7A-8141-C77EBDDDE4D8}" sibTransId="{D4EAF280-2B86-41EB-9A65-FA56295798AE}"/>
    <dgm:cxn modelId="{F6ABB611-DB04-4B41-AA7E-B8E0F4A7DA29}" srcId="{19C1A1CC-3EA5-4CD2-89EB-1CFEEDE20505}" destId="{6E02C7EA-7147-4360-BAC3-01C9842A90AA}" srcOrd="12" destOrd="0" parTransId="{0B5AF2EA-8106-4AD4-AF41-5BE19160257E}" sibTransId="{F4D89F1C-EB2D-489D-8A8C-A3B295CA9324}"/>
    <dgm:cxn modelId="{24885213-79F7-4C92-852D-BE57175BA05A}" type="presOf" srcId="{02BAB076-542E-48C5-A955-C6D94A68FF29}" destId="{FA115556-6167-4C93-B22A-4636D4B233F4}" srcOrd="0" destOrd="0" presId="urn:microsoft.com/office/officeart/2005/8/layout/hierarchy2"/>
    <dgm:cxn modelId="{B9A4F015-C5C1-4607-BD3A-B578898E47C2}" type="presOf" srcId="{C9D8ABCE-E9F3-4201-84F1-2E9AF8E60C07}" destId="{11F480AF-25B2-4852-9AD4-9CC1F6F4E9C9}" srcOrd="0" destOrd="0" presId="urn:microsoft.com/office/officeart/2005/8/layout/hierarchy2"/>
    <dgm:cxn modelId="{1126D119-2397-405C-BC42-F0C55A37CFF7}" type="presOf" srcId="{C9D8ABCE-E9F3-4201-84F1-2E9AF8E60C07}" destId="{0BCD9C2F-BF0C-40CE-B37E-14C5AA3B1BE6}" srcOrd="1" destOrd="0" presId="urn:microsoft.com/office/officeart/2005/8/layout/hierarchy2"/>
    <dgm:cxn modelId="{7F88DA1A-543F-4B76-9182-4E8BE987E39B}" type="presOf" srcId="{E1017550-EB94-4CAB-94E9-E9B4D37C9EEC}" destId="{FFB11920-6C94-4B09-A916-4B56DCEDF2F9}" srcOrd="0" destOrd="0" presId="urn:microsoft.com/office/officeart/2005/8/layout/hierarchy2"/>
    <dgm:cxn modelId="{E0E0D01C-E781-4F70-8E06-4607750AC9BD}" srcId="{19C1A1CC-3EA5-4CD2-89EB-1CFEEDE20505}" destId="{416C2471-5C9E-4FB1-B288-04723EF8213F}" srcOrd="2" destOrd="0" parTransId="{C5A09486-8434-438A-BA5C-3663A35EA966}" sibTransId="{C7AB497D-C1A2-4BDA-A189-5FA3B919D08B}"/>
    <dgm:cxn modelId="{BC4D0123-AA3A-421C-9279-D658B40D573E}" type="presOf" srcId="{8FAFB6A2-66AD-4AE1-BB98-E02CEE0ABC33}" destId="{99CE00A9-4DEF-44A9-91CE-35600ABDD76A}" srcOrd="1" destOrd="0" presId="urn:microsoft.com/office/officeart/2005/8/layout/hierarchy2"/>
    <dgm:cxn modelId="{DECDAF2B-54C0-4190-A1C0-CF7E771DB7BD}" type="presOf" srcId="{440A85C8-D852-4162-B7A1-6EED718DA0D6}" destId="{0078B44D-A960-4D05-A10D-374CDBD2FFE0}" srcOrd="0" destOrd="0" presId="urn:microsoft.com/office/officeart/2005/8/layout/hierarchy2"/>
    <dgm:cxn modelId="{B354152D-C979-47EE-BDAC-B922F1F309F1}" type="presOf" srcId="{DC526E07-D81B-473F-9BE6-34D60BA42592}" destId="{603101E5-1165-47F7-8523-F0DF7D7E3F0B}" srcOrd="1" destOrd="0" presId="urn:microsoft.com/office/officeart/2005/8/layout/hierarchy2"/>
    <dgm:cxn modelId="{FF6C9B38-C08B-4A25-AAA7-EFB766DEF203}" type="presOf" srcId="{5ED780BF-4F23-44B4-9C93-62342979C9CE}" destId="{645BB43B-CD18-49F6-8D36-4A7E8012B9E3}" srcOrd="0" destOrd="0" presId="urn:microsoft.com/office/officeart/2005/8/layout/hierarchy2"/>
    <dgm:cxn modelId="{23AF973E-8835-4FAC-A4EB-52A5D0FE030B}" type="presOf" srcId="{C5F2DE64-3BB6-45BF-B247-D4B44E4D436F}" destId="{7E67FA41-0040-49DC-91F9-A76D25C64FF3}" srcOrd="1" destOrd="0" presId="urn:microsoft.com/office/officeart/2005/8/layout/hierarchy2"/>
    <dgm:cxn modelId="{F2B3BD5C-15D9-43CE-B161-FC5F7697FC7F}" type="presOf" srcId="{B7FA3205-D40D-4C75-897B-46FEFA402E27}" destId="{CBBA0C57-78A2-4977-9E3E-E7F3166AB324}" srcOrd="0" destOrd="0" presId="urn:microsoft.com/office/officeart/2005/8/layout/hierarchy2"/>
    <dgm:cxn modelId="{F1993B43-4DC8-43C9-B4E6-12846A6D01D0}" srcId="{19C1A1CC-3EA5-4CD2-89EB-1CFEEDE20505}" destId="{68A6C058-CD17-458A-9934-A5477A1CB501}" srcOrd="8" destOrd="0" parTransId="{EEDFA65C-E0C3-4951-83A2-9C8228A9C33A}" sibTransId="{81BFC9D7-1CD6-4214-8CCA-A54DB6BB6B5F}"/>
    <dgm:cxn modelId="{EB459943-25ED-49D2-87B9-89738330AC7C}" type="presOf" srcId="{68A6C058-CD17-458A-9934-A5477A1CB501}" destId="{98DA0103-43FB-4526-B39D-2D5823F6186F}" srcOrd="0" destOrd="0" presId="urn:microsoft.com/office/officeart/2005/8/layout/hierarchy2"/>
    <dgm:cxn modelId="{1BEAFD63-8427-4E68-95B1-E5F8B5DFB24B}" srcId="{19C1A1CC-3EA5-4CD2-89EB-1CFEEDE20505}" destId="{4577705A-B3B4-45A5-ACDB-51F7DD538BE3}" srcOrd="1" destOrd="0" parTransId="{8FAFB6A2-66AD-4AE1-BB98-E02CEE0ABC33}" sibTransId="{64677EAD-5BB1-46FE-BB57-F4B73EFB6CAD}"/>
    <dgm:cxn modelId="{1EA7E466-4F57-4DAD-A7EF-6B850E1CD093}" type="presOf" srcId="{F2A0C6EE-1C6A-44FB-9AFC-1E007621DB1F}" destId="{2DFA6B68-AABD-42F1-BE30-5253F35127B3}" srcOrd="1" destOrd="0" presId="urn:microsoft.com/office/officeart/2005/8/layout/hierarchy2"/>
    <dgm:cxn modelId="{DFF8184B-217C-4BD8-9DCC-F326F5B463DB}" type="presOf" srcId="{C5A09486-8434-438A-BA5C-3663A35EA966}" destId="{3115F01B-6162-4D13-93CA-3B801D05FA28}" srcOrd="1" destOrd="0" presId="urn:microsoft.com/office/officeart/2005/8/layout/hierarchy2"/>
    <dgm:cxn modelId="{DCC4AF73-1604-4310-B296-F8E4821FDB66}" type="presOf" srcId="{9C3AB525-5222-40A9-8D11-A25447A25A6F}" destId="{B01D5D08-141F-45D6-9D6E-DB951B6B8DCB}" srcOrd="0" destOrd="0" presId="urn:microsoft.com/office/officeart/2005/8/layout/hierarchy2"/>
    <dgm:cxn modelId="{B7387975-16FE-44AA-9F75-62EC9DE5FAC4}" srcId="{19C1A1CC-3EA5-4CD2-89EB-1CFEEDE20505}" destId="{2F14DCF7-588B-4EAE-B2C0-B5EA3E742CBC}" srcOrd="6" destOrd="0" parTransId="{C9D8ABCE-E9F3-4201-84F1-2E9AF8E60C07}" sibTransId="{A0347488-19CF-4533-A01D-E5C2C1F303DE}"/>
    <dgm:cxn modelId="{2F86AA75-3680-408C-8113-01A13D996F72}" srcId="{19C1A1CC-3EA5-4CD2-89EB-1CFEEDE20505}" destId="{60B284D7-41D7-481F-9C86-CD290C816406}" srcOrd="11" destOrd="0" parTransId="{F82A0ACE-9DF2-4BD2-9CE8-C381C9C80913}" sibTransId="{2FEC664B-5D2F-411D-98E5-03A226FCD1DE}"/>
    <dgm:cxn modelId="{6842E459-4685-40A5-B960-559DDF7568EB}" type="presOf" srcId="{C5F2DE64-3BB6-45BF-B247-D4B44E4D436F}" destId="{8BFB1CC7-5B73-48DD-9881-2B76A15D15ED}" srcOrd="0" destOrd="0" presId="urn:microsoft.com/office/officeart/2005/8/layout/hierarchy2"/>
    <dgm:cxn modelId="{B6EDF059-7793-41D9-8FEA-7233BB9D6195}" type="presOf" srcId="{440A85C8-D852-4162-B7A1-6EED718DA0D6}" destId="{9703D7B8-C0BB-48B7-9493-1EC1864B42DD}" srcOrd="1" destOrd="0" presId="urn:microsoft.com/office/officeart/2005/8/layout/hierarchy2"/>
    <dgm:cxn modelId="{0DE8947A-7170-49A2-AAEA-A2A12848FA1A}" type="presOf" srcId="{F82A0ACE-9DF2-4BD2-9CE8-C381C9C80913}" destId="{8153DB07-9163-4FE5-9E0C-5A6F6982B7E6}" srcOrd="1" destOrd="0" presId="urn:microsoft.com/office/officeart/2005/8/layout/hierarchy2"/>
    <dgm:cxn modelId="{8D270A7C-3E2F-4DBF-A0D6-93D4E8C89ECF}" type="presOf" srcId="{F6204391-7417-4086-8AB9-363F834BFD98}" destId="{BD76A260-AED9-498A-A9BA-C648001218D2}" srcOrd="0" destOrd="0" presId="urn:microsoft.com/office/officeart/2005/8/layout/hierarchy2"/>
    <dgm:cxn modelId="{DD7AEA81-7D20-46AC-82AA-1E0295B79832}" type="presOf" srcId="{5461DD4D-4CDB-4D94-859C-67B078BFBAAD}" destId="{1FF8457E-3EA4-4B74-92FE-DA1FC1C2B87D}" srcOrd="0" destOrd="0" presId="urn:microsoft.com/office/officeart/2005/8/layout/hierarchy2"/>
    <dgm:cxn modelId="{B662CE84-6846-4B1E-A6C0-C3B92127341F}" srcId="{19C1A1CC-3EA5-4CD2-89EB-1CFEEDE20505}" destId="{B7FA3205-D40D-4C75-897B-46FEFA402E27}" srcOrd="3" destOrd="0" parTransId="{440A85C8-D852-4162-B7A1-6EED718DA0D6}" sibTransId="{683FDFDC-E4B5-420C-82AC-038C8497992B}"/>
    <dgm:cxn modelId="{87308F85-4728-42BB-827E-144A8AC63604}" type="presOf" srcId="{D2069489-ACDE-4FD3-A57B-945B17691F71}" destId="{E47E4867-5837-49AF-B01E-96FD95648474}" srcOrd="0" destOrd="0" presId="urn:microsoft.com/office/officeart/2005/8/layout/hierarchy2"/>
    <dgm:cxn modelId="{178FDA8A-B3D4-489E-9E08-2125BA0DB342}" type="presOf" srcId="{0B5AF2EA-8106-4AD4-AF41-5BE19160257E}" destId="{518C0E1D-96DE-4980-81D2-DD7F3902D321}" srcOrd="1" destOrd="0" presId="urn:microsoft.com/office/officeart/2005/8/layout/hierarchy2"/>
    <dgm:cxn modelId="{693E6F91-952C-4048-B4F4-B0C54B38DB37}" type="presOf" srcId="{0B5AF2EA-8106-4AD4-AF41-5BE19160257E}" destId="{2EB6724A-2FCF-4E00-B920-73D53DF1388F}" srcOrd="0" destOrd="0" presId="urn:microsoft.com/office/officeart/2005/8/layout/hierarchy2"/>
    <dgm:cxn modelId="{D4243196-E26D-4453-B4F0-0C779CB0C150}" srcId="{19C1A1CC-3EA5-4CD2-89EB-1CFEEDE20505}" destId="{9C3AB525-5222-40A9-8D11-A25447A25A6F}" srcOrd="13" destOrd="0" parTransId="{5ED780BF-4F23-44B4-9C93-62342979C9CE}" sibTransId="{F9EC0B92-F544-460B-BBA0-1D562254A4BD}"/>
    <dgm:cxn modelId="{E8630C98-62A5-439F-B499-F48C4F589EE3}" type="presOf" srcId="{60B284D7-41D7-481F-9C86-CD290C816406}" destId="{0577A45F-269A-46B0-80C1-8887DA3438F4}" srcOrd="0" destOrd="0" presId="urn:microsoft.com/office/officeart/2005/8/layout/hierarchy2"/>
    <dgm:cxn modelId="{97BFEB98-72F8-4DB9-9572-FFD1A2721957}" type="presOf" srcId="{F82A0ACE-9DF2-4BD2-9CE8-C381C9C80913}" destId="{205EF84F-608D-42E6-BEEB-0A678022AF46}" srcOrd="0" destOrd="0" presId="urn:microsoft.com/office/officeart/2005/8/layout/hierarchy2"/>
    <dgm:cxn modelId="{FD05AE9A-A642-447F-9C87-7C1D38EE0AF9}" type="presOf" srcId="{7ECC41AA-1080-4EE9-BBC3-721DDC47DE6C}" destId="{062528EF-025A-4930-ACA9-2063C3E6D641}" srcOrd="0" destOrd="0" presId="urn:microsoft.com/office/officeart/2005/8/layout/hierarchy2"/>
    <dgm:cxn modelId="{D582729F-0C41-4610-99E8-3F9498407D39}" type="presOf" srcId="{EEDFA65C-E0C3-4951-83A2-9C8228A9C33A}" destId="{875F16FF-6668-4C26-B50C-A8D1BC7B798B}" srcOrd="1" destOrd="0" presId="urn:microsoft.com/office/officeart/2005/8/layout/hierarchy2"/>
    <dgm:cxn modelId="{822E87A1-68EA-45A9-893E-813B933A832E}" srcId="{19C1A1CC-3EA5-4CD2-89EB-1CFEEDE20505}" destId="{02BAB076-542E-48C5-A955-C6D94A68FF29}" srcOrd="10" destOrd="0" parTransId="{70FE2077-768B-4C8A-AC66-E1C88F218823}" sibTransId="{C40D7F0D-156C-40FC-94D6-0EC84090CFE1}"/>
    <dgm:cxn modelId="{4A0BF1A7-C159-4C2C-83B7-D44480DE7773}" type="presOf" srcId="{8FAFB6A2-66AD-4AE1-BB98-E02CEE0ABC33}" destId="{6CC74F3A-C451-4ADB-B5FF-9F18C4AA8980}" srcOrd="0" destOrd="0" presId="urn:microsoft.com/office/officeart/2005/8/layout/hierarchy2"/>
    <dgm:cxn modelId="{ACC222AE-1151-4633-8079-237D32A04117}" type="presOf" srcId="{19C1A1CC-3EA5-4CD2-89EB-1CFEEDE20505}" destId="{E5DAE47D-61D5-4797-8E6B-B3A8D032A1C1}" srcOrd="0" destOrd="0" presId="urn:microsoft.com/office/officeart/2005/8/layout/hierarchy2"/>
    <dgm:cxn modelId="{CE880DB3-0EA9-478A-8BBB-5882574C9952}" srcId="{19C1A1CC-3EA5-4CD2-89EB-1CFEEDE20505}" destId="{99BB4933-E127-40E4-912B-BE0277AA3904}" srcOrd="7" destOrd="0" parTransId="{DC526E07-D81B-473F-9BE6-34D60BA42592}" sibTransId="{252E1C66-EEF4-4DCE-84DB-D1D1FCFDD962}"/>
    <dgm:cxn modelId="{6E6BC2BA-EC0F-4250-A583-41E9B31ACD42}" type="presOf" srcId="{F6204391-7417-4086-8AB9-363F834BFD98}" destId="{EC1F7282-3E48-4769-95D8-7B9AF524CE93}" srcOrd="1" destOrd="0" presId="urn:microsoft.com/office/officeart/2005/8/layout/hierarchy2"/>
    <dgm:cxn modelId="{F9BE5ABB-8040-4A6B-B8A7-3D007C123179}" srcId="{19C1A1CC-3EA5-4CD2-89EB-1CFEEDE20505}" destId="{D2069489-ACDE-4FD3-A57B-945B17691F71}" srcOrd="5" destOrd="0" parTransId="{C5F2DE64-3BB6-45BF-B247-D4B44E4D436F}" sibTransId="{BACECF02-373B-46CC-A787-BE2EE33160B3}"/>
    <dgm:cxn modelId="{6A6522BF-E50D-4B00-B514-963DD0C36BF6}" type="presOf" srcId="{4DBAF03A-FB31-4E07-AA5F-4C25DB1244A7}" destId="{09859260-B13D-4503-B6F4-E51E49C9509D}" srcOrd="0" destOrd="0" presId="urn:microsoft.com/office/officeart/2005/8/layout/hierarchy2"/>
    <dgm:cxn modelId="{794604C7-6899-4D36-A7D0-6D00F8485346}" type="presOf" srcId="{DC526E07-D81B-473F-9BE6-34D60BA42592}" destId="{A31900EB-6494-4631-ABBF-78189E175A41}" srcOrd="0" destOrd="0" presId="urn:microsoft.com/office/officeart/2005/8/layout/hierarchy2"/>
    <dgm:cxn modelId="{BD0281CD-397D-451D-93BD-EEA7B9D87F26}" type="presOf" srcId="{7ECC41AA-1080-4EE9-BBC3-721DDC47DE6C}" destId="{318A8E4C-1601-4FDB-86B6-3D95F3F9D88C}" srcOrd="1" destOrd="0" presId="urn:microsoft.com/office/officeart/2005/8/layout/hierarchy2"/>
    <dgm:cxn modelId="{808D80D3-B202-4C5F-BA11-FBECE2AB1EE5}" type="presOf" srcId="{F2A0C6EE-1C6A-44FB-9AFC-1E007621DB1F}" destId="{E6ADAAAF-0231-40A1-BA7A-3540AFB261E0}" srcOrd="0" destOrd="0" presId="urn:microsoft.com/office/officeart/2005/8/layout/hierarchy2"/>
    <dgm:cxn modelId="{0BD513D8-CC64-4EBA-96F2-73EFC442C62E}" type="presOf" srcId="{6E02C7EA-7147-4360-BAC3-01C9842A90AA}" destId="{0BACE17F-2563-4142-8F26-8B28983F1B20}" srcOrd="0" destOrd="0" presId="urn:microsoft.com/office/officeart/2005/8/layout/hierarchy2"/>
    <dgm:cxn modelId="{1DE703DD-98C0-46A0-B92E-E87D10AAE3F1}" type="presOf" srcId="{70FE2077-768B-4C8A-AC66-E1C88F218823}" destId="{E7598270-AE5A-4F2B-BB0F-D3BC032902CA}" srcOrd="0" destOrd="0" presId="urn:microsoft.com/office/officeart/2005/8/layout/hierarchy2"/>
    <dgm:cxn modelId="{766D6DE0-C902-4BCD-82D2-D7A8C5613520}" type="presOf" srcId="{2F14DCF7-588B-4EAE-B2C0-B5EA3E742CBC}" destId="{53AD3312-24C4-4E28-8363-79EFD89CFB04}" srcOrd="0" destOrd="0" presId="urn:microsoft.com/office/officeart/2005/8/layout/hierarchy2"/>
    <dgm:cxn modelId="{11621BE1-21DB-4D4F-8E85-B87B99C577CA}" srcId="{19C1A1CC-3EA5-4CD2-89EB-1CFEEDE20505}" destId="{5461DD4D-4CDB-4D94-859C-67B078BFBAAD}" srcOrd="4" destOrd="0" parTransId="{F6204391-7417-4086-8AB9-363F834BFD98}" sibTransId="{9963C025-3BB9-4276-8DA8-B1E3CCB8BCA6}"/>
    <dgm:cxn modelId="{281297E2-0512-49BB-85D5-DBC4A522D64E}" type="presOf" srcId="{5ED780BF-4F23-44B4-9C93-62342979C9CE}" destId="{C03A6B52-ADB5-4AEC-997A-BA15FEA2AEAC}" srcOrd="1" destOrd="0" presId="urn:microsoft.com/office/officeart/2005/8/layout/hierarchy2"/>
    <dgm:cxn modelId="{708DA7E3-21F9-43E6-950F-029DBFACB71C}" type="presOf" srcId="{416C2471-5C9E-4FB1-B288-04723EF8213F}" destId="{694FC265-2BF8-4DC6-8ADC-EDA8D14F6F50}" srcOrd="0" destOrd="0" presId="urn:microsoft.com/office/officeart/2005/8/layout/hierarchy2"/>
    <dgm:cxn modelId="{57033AEB-E44C-49E8-A881-87F5865DA836}" srcId="{19C1A1CC-3EA5-4CD2-89EB-1CFEEDE20505}" destId="{C8619907-D973-45CE-8D34-54F7590E2E6F}" srcOrd="0" destOrd="0" parTransId="{7ECC41AA-1080-4EE9-BBC3-721DDC47DE6C}" sibTransId="{10F6810D-3E66-44C6-8518-D671C7E583CF}"/>
    <dgm:cxn modelId="{902554ED-1637-41E9-9D52-6FF65B4F2BC6}" srcId="{19C1A1CC-3EA5-4CD2-89EB-1CFEEDE20505}" destId="{4DBAF03A-FB31-4E07-AA5F-4C25DB1244A7}" srcOrd="9" destOrd="0" parTransId="{F2A0C6EE-1C6A-44FB-9AFC-1E007621DB1F}" sibTransId="{D0D3B33F-156E-42CF-85FC-21F19E2050CD}"/>
    <dgm:cxn modelId="{601773FB-68E5-4A1C-AF9D-4B8DD5EF3487}" type="presOf" srcId="{70FE2077-768B-4C8A-AC66-E1C88F218823}" destId="{4D24714E-5245-4C87-861B-7D5B6E3D71B2}" srcOrd="1" destOrd="0" presId="urn:microsoft.com/office/officeart/2005/8/layout/hierarchy2"/>
    <dgm:cxn modelId="{3510FDFC-09A7-4727-B7C0-6E387A36C9BF}" type="presOf" srcId="{99BB4933-E127-40E4-912B-BE0277AA3904}" destId="{9EF1E101-288F-457C-B52F-BDA09ABB9BC8}" srcOrd="0" destOrd="0" presId="urn:microsoft.com/office/officeart/2005/8/layout/hierarchy2"/>
    <dgm:cxn modelId="{6CFCC9DB-519F-49D6-B835-AD01C970FB98}" type="presParOf" srcId="{FFB11920-6C94-4B09-A916-4B56DCEDF2F9}" destId="{3F248726-A03C-482C-B9D0-97D32C5CCA85}" srcOrd="0" destOrd="0" presId="urn:microsoft.com/office/officeart/2005/8/layout/hierarchy2"/>
    <dgm:cxn modelId="{4BA83996-FE95-4167-9F64-54CD8CCE44A6}" type="presParOf" srcId="{3F248726-A03C-482C-B9D0-97D32C5CCA85}" destId="{E5DAE47D-61D5-4797-8E6B-B3A8D032A1C1}" srcOrd="0" destOrd="0" presId="urn:microsoft.com/office/officeart/2005/8/layout/hierarchy2"/>
    <dgm:cxn modelId="{8EFD4075-B365-42D5-8BCF-AF0CC99F90BE}" type="presParOf" srcId="{3F248726-A03C-482C-B9D0-97D32C5CCA85}" destId="{6D7DD2BA-798C-4131-8672-D74A31EFDF10}" srcOrd="1" destOrd="0" presId="urn:microsoft.com/office/officeart/2005/8/layout/hierarchy2"/>
    <dgm:cxn modelId="{271AC3FB-6C75-4B53-9542-3486489DEB93}" type="presParOf" srcId="{6D7DD2BA-798C-4131-8672-D74A31EFDF10}" destId="{062528EF-025A-4930-ACA9-2063C3E6D641}" srcOrd="0" destOrd="0" presId="urn:microsoft.com/office/officeart/2005/8/layout/hierarchy2"/>
    <dgm:cxn modelId="{26DCF557-87CD-4E46-9DE0-41F206CB5F25}" type="presParOf" srcId="{062528EF-025A-4930-ACA9-2063C3E6D641}" destId="{318A8E4C-1601-4FDB-86B6-3D95F3F9D88C}" srcOrd="0" destOrd="0" presId="urn:microsoft.com/office/officeart/2005/8/layout/hierarchy2"/>
    <dgm:cxn modelId="{A769CD11-FE34-4E97-B64E-E9C154FE4A94}" type="presParOf" srcId="{6D7DD2BA-798C-4131-8672-D74A31EFDF10}" destId="{1D617A02-950A-447D-887C-4B8495BF3184}" srcOrd="1" destOrd="0" presId="urn:microsoft.com/office/officeart/2005/8/layout/hierarchy2"/>
    <dgm:cxn modelId="{D58EAA6D-A78D-440F-962D-9032473905C1}" type="presParOf" srcId="{1D617A02-950A-447D-887C-4B8495BF3184}" destId="{4356DB60-5B19-4B04-88FA-B5716D7E0A5A}" srcOrd="0" destOrd="0" presId="urn:microsoft.com/office/officeart/2005/8/layout/hierarchy2"/>
    <dgm:cxn modelId="{E10016C8-B131-4E41-9B02-24CE38767A08}" type="presParOf" srcId="{1D617A02-950A-447D-887C-4B8495BF3184}" destId="{779C327C-D7C5-46DB-A61A-9C6B307B9F50}" srcOrd="1" destOrd="0" presId="urn:microsoft.com/office/officeart/2005/8/layout/hierarchy2"/>
    <dgm:cxn modelId="{8A6077FC-246F-4FA4-80D5-A10F9ADAED90}" type="presParOf" srcId="{6D7DD2BA-798C-4131-8672-D74A31EFDF10}" destId="{6CC74F3A-C451-4ADB-B5FF-9F18C4AA8980}" srcOrd="2" destOrd="0" presId="urn:microsoft.com/office/officeart/2005/8/layout/hierarchy2"/>
    <dgm:cxn modelId="{CE226CC1-74A4-48E7-B22D-942D8D1040D5}" type="presParOf" srcId="{6CC74F3A-C451-4ADB-B5FF-9F18C4AA8980}" destId="{99CE00A9-4DEF-44A9-91CE-35600ABDD76A}" srcOrd="0" destOrd="0" presId="urn:microsoft.com/office/officeart/2005/8/layout/hierarchy2"/>
    <dgm:cxn modelId="{E2E59161-6D1F-4A86-A682-AFBDF0290A71}" type="presParOf" srcId="{6D7DD2BA-798C-4131-8672-D74A31EFDF10}" destId="{CE9BC5B0-F1B2-4220-9561-8A9FC05F6108}" srcOrd="3" destOrd="0" presId="urn:microsoft.com/office/officeart/2005/8/layout/hierarchy2"/>
    <dgm:cxn modelId="{9EEAB719-927C-4806-B84A-BFC7DF2C9890}" type="presParOf" srcId="{CE9BC5B0-F1B2-4220-9561-8A9FC05F6108}" destId="{1B7FA852-C9BB-449E-83F3-FA5F31E9A080}" srcOrd="0" destOrd="0" presId="urn:microsoft.com/office/officeart/2005/8/layout/hierarchy2"/>
    <dgm:cxn modelId="{5BD479B1-F22D-4589-BFB7-D9035366B5C4}" type="presParOf" srcId="{CE9BC5B0-F1B2-4220-9561-8A9FC05F6108}" destId="{E3E54563-E360-484E-9493-2610607E7E2B}" srcOrd="1" destOrd="0" presId="urn:microsoft.com/office/officeart/2005/8/layout/hierarchy2"/>
    <dgm:cxn modelId="{BB8139DE-2E2B-4EC7-8B82-8C1CAE234246}" type="presParOf" srcId="{6D7DD2BA-798C-4131-8672-D74A31EFDF10}" destId="{BD6E4166-3225-4337-B41E-C3B80109EBAB}" srcOrd="4" destOrd="0" presId="urn:microsoft.com/office/officeart/2005/8/layout/hierarchy2"/>
    <dgm:cxn modelId="{084C4E65-8AAD-4507-9100-F39B051C3CD0}" type="presParOf" srcId="{BD6E4166-3225-4337-B41E-C3B80109EBAB}" destId="{3115F01B-6162-4D13-93CA-3B801D05FA28}" srcOrd="0" destOrd="0" presId="urn:microsoft.com/office/officeart/2005/8/layout/hierarchy2"/>
    <dgm:cxn modelId="{D3FE073C-15B9-4489-9BF5-9D39A7DE89D1}" type="presParOf" srcId="{6D7DD2BA-798C-4131-8672-D74A31EFDF10}" destId="{F166F434-C9FA-45D0-896C-FD67AAEED22F}" srcOrd="5" destOrd="0" presId="urn:microsoft.com/office/officeart/2005/8/layout/hierarchy2"/>
    <dgm:cxn modelId="{238A3775-5578-4249-BE1E-E737FC8F3805}" type="presParOf" srcId="{F166F434-C9FA-45D0-896C-FD67AAEED22F}" destId="{694FC265-2BF8-4DC6-8ADC-EDA8D14F6F50}" srcOrd="0" destOrd="0" presId="urn:microsoft.com/office/officeart/2005/8/layout/hierarchy2"/>
    <dgm:cxn modelId="{33B39CBC-6C20-4978-9405-681EA2B6EB06}" type="presParOf" srcId="{F166F434-C9FA-45D0-896C-FD67AAEED22F}" destId="{3F8A8E89-F18C-4789-BED3-1649D1572AF3}" srcOrd="1" destOrd="0" presId="urn:microsoft.com/office/officeart/2005/8/layout/hierarchy2"/>
    <dgm:cxn modelId="{6B47E059-9D1E-48A9-AB78-15DCEAA02EF3}" type="presParOf" srcId="{6D7DD2BA-798C-4131-8672-D74A31EFDF10}" destId="{0078B44D-A960-4D05-A10D-374CDBD2FFE0}" srcOrd="6" destOrd="0" presId="urn:microsoft.com/office/officeart/2005/8/layout/hierarchy2"/>
    <dgm:cxn modelId="{77DB9DFD-0941-4A1F-9CC0-32BD2BEF5873}" type="presParOf" srcId="{0078B44D-A960-4D05-A10D-374CDBD2FFE0}" destId="{9703D7B8-C0BB-48B7-9493-1EC1864B42DD}" srcOrd="0" destOrd="0" presId="urn:microsoft.com/office/officeart/2005/8/layout/hierarchy2"/>
    <dgm:cxn modelId="{67EADBE8-B1AF-419D-BCB1-3DE2A56812F6}" type="presParOf" srcId="{6D7DD2BA-798C-4131-8672-D74A31EFDF10}" destId="{465F5FFE-9E29-4B88-B987-B49A79F883BC}" srcOrd="7" destOrd="0" presId="urn:microsoft.com/office/officeart/2005/8/layout/hierarchy2"/>
    <dgm:cxn modelId="{80ABD771-17E6-4F5F-8CBD-786DB2457A58}" type="presParOf" srcId="{465F5FFE-9E29-4B88-B987-B49A79F883BC}" destId="{CBBA0C57-78A2-4977-9E3E-E7F3166AB324}" srcOrd="0" destOrd="0" presId="urn:microsoft.com/office/officeart/2005/8/layout/hierarchy2"/>
    <dgm:cxn modelId="{06AA4308-2075-44D6-A789-B364328F4F4C}" type="presParOf" srcId="{465F5FFE-9E29-4B88-B987-B49A79F883BC}" destId="{B2D4D7B7-058E-476D-ABE7-E0B2E775417D}" srcOrd="1" destOrd="0" presId="urn:microsoft.com/office/officeart/2005/8/layout/hierarchy2"/>
    <dgm:cxn modelId="{0B953AA6-8503-4D73-A5BB-17647ED9582D}" type="presParOf" srcId="{6D7DD2BA-798C-4131-8672-D74A31EFDF10}" destId="{BD76A260-AED9-498A-A9BA-C648001218D2}" srcOrd="8" destOrd="0" presId="urn:microsoft.com/office/officeart/2005/8/layout/hierarchy2"/>
    <dgm:cxn modelId="{BD103BD1-6FB1-413A-BE38-FCB1DE7D9AC0}" type="presParOf" srcId="{BD76A260-AED9-498A-A9BA-C648001218D2}" destId="{EC1F7282-3E48-4769-95D8-7B9AF524CE93}" srcOrd="0" destOrd="0" presId="urn:microsoft.com/office/officeart/2005/8/layout/hierarchy2"/>
    <dgm:cxn modelId="{297FC74C-3D68-4518-8506-C97B632D8A57}" type="presParOf" srcId="{6D7DD2BA-798C-4131-8672-D74A31EFDF10}" destId="{8E37BE81-8B37-4B83-9A20-471798D22B31}" srcOrd="9" destOrd="0" presId="urn:microsoft.com/office/officeart/2005/8/layout/hierarchy2"/>
    <dgm:cxn modelId="{468C88AE-41A5-466F-8625-3341B558BC7A}" type="presParOf" srcId="{8E37BE81-8B37-4B83-9A20-471798D22B31}" destId="{1FF8457E-3EA4-4B74-92FE-DA1FC1C2B87D}" srcOrd="0" destOrd="0" presId="urn:microsoft.com/office/officeart/2005/8/layout/hierarchy2"/>
    <dgm:cxn modelId="{0FA6B33A-498C-4CAF-AC6F-E513CF19B31F}" type="presParOf" srcId="{8E37BE81-8B37-4B83-9A20-471798D22B31}" destId="{939DB64C-EB85-4896-AF25-690832319D50}" srcOrd="1" destOrd="0" presId="urn:microsoft.com/office/officeart/2005/8/layout/hierarchy2"/>
    <dgm:cxn modelId="{0E2A6088-B79F-489B-A210-D3ED04156323}" type="presParOf" srcId="{6D7DD2BA-798C-4131-8672-D74A31EFDF10}" destId="{8BFB1CC7-5B73-48DD-9881-2B76A15D15ED}" srcOrd="10" destOrd="0" presId="urn:microsoft.com/office/officeart/2005/8/layout/hierarchy2"/>
    <dgm:cxn modelId="{0909CCB8-54EA-466D-BC3D-35F2D191A92A}" type="presParOf" srcId="{8BFB1CC7-5B73-48DD-9881-2B76A15D15ED}" destId="{7E67FA41-0040-49DC-91F9-A76D25C64FF3}" srcOrd="0" destOrd="0" presId="urn:microsoft.com/office/officeart/2005/8/layout/hierarchy2"/>
    <dgm:cxn modelId="{27E43EB0-D78D-4809-B8F5-81D71D40B793}" type="presParOf" srcId="{6D7DD2BA-798C-4131-8672-D74A31EFDF10}" destId="{0ECAE574-7885-42C4-9710-D03FDDFA6AE2}" srcOrd="11" destOrd="0" presId="urn:microsoft.com/office/officeart/2005/8/layout/hierarchy2"/>
    <dgm:cxn modelId="{E05DC436-5EDE-4219-A7C9-EB7B9022AC63}" type="presParOf" srcId="{0ECAE574-7885-42C4-9710-D03FDDFA6AE2}" destId="{E47E4867-5837-49AF-B01E-96FD95648474}" srcOrd="0" destOrd="0" presId="urn:microsoft.com/office/officeart/2005/8/layout/hierarchy2"/>
    <dgm:cxn modelId="{6F4741FC-6419-45F5-A1B5-D67E9F5096C9}" type="presParOf" srcId="{0ECAE574-7885-42C4-9710-D03FDDFA6AE2}" destId="{C75250D3-2A5E-4BEF-8D9B-1AEA1BE69469}" srcOrd="1" destOrd="0" presId="urn:microsoft.com/office/officeart/2005/8/layout/hierarchy2"/>
    <dgm:cxn modelId="{48C03587-BEA0-413E-8DE3-E4E18DDE1B3F}" type="presParOf" srcId="{6D7DD2BA-798C-4131-8672-D74A31EFDF10}" destId="{11F480AF-25B2-4852-9AD4-9CC1F6F4E9C9}" srcOrd="12" destOrd="0" presId="urn:microsoft.com/office/officeart/2005/8/layout/hierarchy2"/>
    <dgm:cxn modelId="{AEE40C41-5691-44D6-9712-3D852BD5B7E5}" type="presParOf" srcId="{11F480AF-25B2-4852-9AD4-9CC1F6F4E9C9}" destId="{0BCD9C2F-BF0C-40CE-B37E-14C5AA3B1BE6}" srcOrd="0" destOrd="0" presId="urn:microsoft.com/office/officeart/2005/8/layout/hierarchy2"/>
    <dgm:cxn modelId="{23673635-25FE-46B6-9955-6707CA87302B}" type="presParOf" srcId="{6D7DD2BA-798C-4131-8672-D74A31EFDF10}" destId="{63F2AF25-6560-42E9-8CD4-7E95B0FEC0C9}" srcOrd="13" destOrd="0" presId="urn:microsoft.com/office/officeart/2005/8/layout/hierarchy2"/>
    <dgm:cxn modelId="{02EE2048-983B-4921-BA30-39F229B87944}" type="presParOf" srcId="{63F2AF25-6560-42E9-8CD4-7E95B0FEC0C9}" destId="{53AD3312-24C4-4E28-8363-79EFD89CFB04}" srcOrd="0" destOrd="0" presId="urn:microsoft.com/office/officeart/2005/8/layout/hierarchy2"/>
    <dgm:cxn modelId="{69CB2891-A716-4E74-86A3-A61197F8D605}" type="presParOf" srcId="{63F2AF25-6560-42E9-8CD4-7E95B0FEC0C9}" destId="{717E6F5D-3B5A-4304-A7DF-6D745AC12A6A}" srcOrd="1" destOrd="0" presId="urn:microsoft.com/office/officeart/2005/8/layout/hierarchy2"/>
    <dgm:cxn modelId="{7D7D9B4B-8B8B-4A9A-848F-6EDFD6316E7D}" type="presParOf" srcId="{6D7DD2BA-798C-4131-8672-D74A31EFDF10}" destId="{A31900EB-6494-4631-ABBF-78189E175A41}" srcOrd="14" destOrd="0" presId="urn:microsoft.com/office/officeart/2005/8/layout/hierarchy2"/>
    <dgm:cxn modelId="{C2667510-7F12-43D9-AB7B-D8F0C037CB07}" type="presParOf" srcId="{A31900EB-6494-4631-ABBF-78189E175A41}" destId="{603101E5-1165-47F7-8523-F0DF7D7E3F0B}" srcOrd="0" destOrd="0" presId="urn:microsoft.com/office/officeart/2005/8/layout/hierarchy2"/>
    <dgm:cxn modelId="{7DDFB940-E083-4A67-85B2-41F736A94413}" type="presParOf" srcId="{6D7DD2BA-798C-4131-8672-D74A31EFDF10}" destId="{84D5009E-3EE0-44E4-997F-7639F4DC836F}" srcOrd="15" destOrd="0" presId="urn:microsoft.com/office/officeart/2005/8/layout/hierarchy2"/>
    <dgm:cxn modelId="{0CDCE179-E875-47CD-8830-2C62645463AA}" type="presParOf" srcId="{84D5009E-3EE0-44E4-997F-7639F4DC836F}" destId="{9EF1E101-288F-457C-B52F-BDA09ABB9BC8}" srcOrd="0" destOrd="0" presId="urn:microsoft.com/office/officeart/2005/8/layout/hierarchy2"/>
    <dgm:cxn modelId="{E58EA0F9-98A2-41CA-AEA9-A7B3DA29E404}" type="presParOf" srcId="{84D5009E-3EE0-44E4-997F-7639F4DC836F}" destId="{F9B43005-792E-45F2-8FE2-14E0518A2E62}" srcOrd="1" destOrd="0" presId="urn:microsoft.com/office/officeart/2005/8/layout/hierarchy2"/>
    <dgm:cxn modelId="{21D84BD7-6E71-4273-84AA-CB7FCB5B8A2D}" type="presParOf" srcId="{6D7DD2BA-798C-4131-8672-D74A31EFDF10}" destId="{29B5BC9F-4326-4F41-9951-52604377A240}" srcOrd="16" destOrd="0" presId="urn:microsoft.com/office/officeart/2005/8/layout/hierarchy2"/>
    <dgm:cxn modelId="{3593908B-BBA2-424B-BE39-46525FA0A912}" type="presParOf" srcId="{29B5BC9F-4326-4F41-9951-52604377A240}" destId="{875F16FF-6668-4C26-B50C-A8D1BC7B798B}" srcOrd="0" destOrd="0" presId="urn:microsoft.com/office/officeart/2005/8/layout/hierarchy2"/>
    <dgm:cxn modelId="{81CFB3A1-FCD4-4C7D-8787-148E13393CB9}" type="presParOf" srcId="{6D7DD2BA-798C-4131-8672-D74A31EFDF10}" destId="{EE52C7A2-41AA-435A-8DD6-7FDEFC2E3F45}" srcOrd="17" destOrd="0" presId="urn:microsoft.com/office/officeart/2005/8/layout/hierarchy2"/>
    <dgm:cxn modelId="{6C832FB3-5CA7-426F-80B9-A73E16FE2A8D}" type="presParOf" srcId="{EE52C7A2-41AA-435A-8DD6-7FDEFC2E3F45}" destId="{98DA0103-43FB-4526-B39D-2D5823F6186F}" srcOrd="0" destOrd="0" presId="urn:microsoft.com/office/officeart/2005/8/layout/hierarchy2"/>
    <dgm:cxn modelId="{D5CB59BC-A3A9-4503-8CF5-F476CC09E4E5}" type="presParOf" srcId="{EE52C7A2-41AA-435A-8DD6-7FDEFC2E3F45}" destId="{EC362938-776C-4350-811A-515EE0D73D1B}" srcOrd="1" destOrd="0" presId="urn:microsoft.com/office/officeart/2005/8/layout/hierarchy2"/>
    <dgm:cxn modelId="{8767CC52-FD23-4BA9-8BFF-D45C8010FF6D}" type="presParOf" srcId="{6D7DD2BA-798C-4131-8672-D74A31EFDF10}" destId="{E6ADAAAF-0231-40A1-BA7A-3540AFB261E0}" srcOrd="18" destOrd="0" presId="urn:microsoft.com/office/officeart/2005/8/layout/hierarchy2"/>
    <dgm:cxn modelId="{FBEEFF1D-A21E-4DB4-A14F-80998CC16F55}" type="presParOf" srcId="{E6ADAAAF-0231-40A1-BA7A-3540AFB261E0}" destId="{2DFA6B68-AABD-42F1-BE30-5253F35127B3}" srcOrd="0" destOrd="0" presId="urn:microsoft.com/office/officeart/2005/8/layout/hierarchy2"/>
    <dgm:cxn modelId="{A222C17E-EE94-45B9-AAB9-97816FA7A23B}" type="presParOf" srcId="{6D7DD2BA-798C-4131-8672-D74A31EFDF10}" destId="{359DED63-03EF-4E7C-96A3-AA0585624D73}" srcOrd="19" destOrd="0" presId="urn:microsoft.com/office/officeart/2005/8/layout/hierarchy2"/>
    <dgm:cxn modelId="{15AD80AA-C22B-48AD-9A4A-9FCC23217915}" type="presParOf" srcId="{359DED63-03EF-4E7C-96A3-AA0585624D73}" destId="{09859260-B13D-4503-B6F4-E51E49C9509D}" srcOrd="0" destOrd="0" presId="urn:microsoft.com/office/officeart/2005/8/layout/hierarchy2"/>
    <dgm:cxn modelId="{E3624193-C340-4153-8D87-BDDD4C6CED8E}" type="presParOf" srcId="{359DED63-03EF-4E7C-96A3-AA0585624D73}" destId="{CDC6F1BD-F09F-40FB-AD10-C93941F0E857}" srcOrd="1" destOrd="0" presId="urn:microsoft.com/office/officeart/2005/8/layout/hierarchy2"/>
    <dgm:cxn modelId="{4F42EC77-182C-4C99-BE9E-A95068677612}" type="presParOf" srcId="{6D7DD2BA-798C-4131-8672-D74A31EFDF10}" destId="{E7598270-AE5A-4F2B-BB0F-D3BC032902CA}" srcOrd="20" destOrd="0" presId="urn:microsoft.com/office/officeart/2005/8/layout/hierarchy2"/>
    <dgm:cxn modelId="{E2AF4EF0-F097-4045-B392-3C6B34A400B7}" type="presParOf" srcId="{E7598270-AE5A-4F2B-BB0F-D3BC032902CA}" destId="{4D24714E-5245-4C87-861B-7D5B6E3D71B2}" srcOrd="0" destOrd="0" presId="urn:microsoft.com/office/officeart/2005/8/layout/hierarchy2"/>
    <dgm:cxn modelId="{A5B65A0A-5EA2-40CC-8F26-9E18B23A6387}" type="presParOf" srcId="{6D7DD2BA-798C-4131-8672-D74A31EFDF10}" destId="{3B7672AE-FCFD-4724-BC1E-47665B9D5DF8}" srcOrd="21" destOrd="0" presId="urn:microsoft.com/office/officeart/2005/8/layout/hierarchy2"/>
    <dgm:cxn modelId="{A6104A04-A879-4A46-8BBE-0BE40025607F}" type="presParOf" srcId="{3B7672AE-FCFD-4724-BC1E-47665B9D5DF8}" destId="{FA115556-6167-4C93-B22A-4636D4B233F4}" srcOrd="0" destOrd="0" presId="urn:microsoft.com/office/officeart/2005/8/layout/hierarchy2"/>
    <dgm:cxn modelId="{BE625DA3-A0D3-4974-9B35-B9DE476ADEFE}" type="presParOf" srcId="{3B7672AE-FCFD-4724-BC1E-47665B9D5DF8}" destId="{4E01CB57-1728-482D-A067-FA727600225D}" srcOrd="1" destOrd="0" presId="urn:microsoft.com/office/officeart/2005/8/layout/hierarchy2"/>
    <dgm:cxn modelId="{36945B1E-7225-41EC-82E6-D38CE5F0F265}" type="presParOf" srcId="{6D7DD2BA-798C-4131-8672-D74A31EFDF10}" destId="{205EF84F-608D-42E6-BEEB-0A678022AF46}" srcOrd="22" destOrd="0" presId="urn:microsoft.com/office/officeart/2005/8/layout/hierarchy2"/>
    <dgm:cxn modelId="{8B95DE84-0069-40B3-8269-843C656E1CD7}" type="presParOf" srcId="{205EF84F-608D-42E6-BEEB-0A678022AF46}" destId="{8153DB07-9163-4FE5-9E0C-5A6F6982B7E6}" srcOrd="0" destOrd="0" presId="urn:microsoft.com/office/officeart/2005/8/layout/hierarchy2"/>
    <dgm:cxn modelId="{B42F5BA7-6311-468B-B25E-9C8F39472509}" type="presParOf" srcId="{6D7DD2BA-798C-4131-8672-D74A31EFDF10}" destId="{EDBD3D2E-7884-4104-ADC9-3F2DE4B90988}" srcOrd="23" destOrd="0" presId="urn:microsoft.com/office/officeart/2005/8/layout/hierarchy2"/>
    <dgm:cxn modelId="{06A33E48-CC40-4A0D-9BA6-9E3A004CD0D2}" type="presParOf" srcId="{EDBD3D2E-7884-4104-ADC9-3F2DE4B90988}" destId="{0577A45F-269A-46B0-80C1-8887DA3438F4}" srcOrd="0" destOrd="0" presId="urn:microsoft.com/office/officeart/2005/8/layout/hierarchy2"/>
    <dgm:cxn modelId="{9EB71147-9304-4B91-972E-A50F21D829B8}" type="presParOf" srcId="{EDBD3D2E-7884-4104-ADC9-3F2DE4B90988}" destId="{CEC1A14E-92F7-4F45-8E3D-3B4D606EE829}" srcOrd="1" destOrd="0" presId="urn:microsoft.com/office/officeart/2005/8/layout/hierarchy2"/>
    <dgm:cxn modelId="{21D1D006-C3B5-4252-9C3F-5A9D9EBC8E33}" type="presParOf" srcId="{6D7DD2BA-798C-4131-8672-D74A31EFDF10}" destId="{2EB6724A-2FCF-4E00-B920-73D53DF1388F}" srcOrd="24" destOrd="0" presId="urn:microsoft.com/office/officeart/2005/8/layout/hierarchy2"/>
    <dgm:cxn modelId="{7B2BD76B-B17A-459E-AE30-D4C6B1A0F574}" type="presParOf" srcId="{2EB6724A-2FCF-4E00-B920-73D53DF1388F}" destId="{518C0E1D-96DE-4980-81D2-DD7F3902D321}" srcOrd="0" destOrd="0" presId="urn:microsoft.com/office/officeart/2005/8/layout/hierarchy2"/>
    <dgm:cxn modelId="{16C90BD5-B731-425A-A101-3B17424BD343}" type="presParOf" srcId="{6D7DD2BA-798C-4131-8672-D74A31EFDF10}" destId="{78795EBA-FAE3-4503-843D-569263FE24A2}" srcOrd="25" destOrd="0" presId="urn:microsoft.com/office/officeart/2005/8/layout/hierarchy2"/>
    <dgm:cxn modelId="{660B37B3-4D54-4074-B249-7287488B8D46}" type="presParOf" srcId="{78795EBA-FAE3-4503-843D-569263FE24A2}" destId="{0BACE17F-2563-4142-8F26-8B28983F1B20}" srcOrd="0" destOrd="0" presId="urn:microsoft.com/office/officeart/2005/8/layout/hierarchy2"/>
    <dgm:cxn modelId="{05277EDB-9BBF-4AED-A5BA-499249821F01}" type="presParOf" srcId="{78795EBA-FAE3-4503-843D-569263FE24A2}" destId="{B50F9794-A984-433B-99FA-CAF37AC3936E}" srcOrd="1" destOrd="0" presId="urn:microsoft.com/office/officeart/2005/8/layout/hierarchy2"/>
    <dgm:cxn modelId="{1C023566-1492-43FA-8447-623FC3F2895F}" type="presParOf" srcId="{6D7DD2BA-798C-4131-8672-D74A31EFDF10}" destId="{645BB43B-CD18-49F6-8D36-4A7E8012B9E3}" srcOrd="26" destOrd="0" presId="urn:microsoft.com/office/officeart/2005/8/layout/hierarchy2"/>
    <dgm:cxn modelId="{865803EF-753C-4566-AB48-6711AD971C83}" type="presParOf" srcId="{645BB43B-CD18-49F6-8D36-4A7E8012B9E3}" destId="{C03A6B52-ADB5-4AEC-997A-BA15FEA2AEAC}" srcOrd="0" destOrd="0" presId="urn:microsoft.com/office/officeart/2005/8/layout/hierarchy2"/>
    <dgm:cxn modelId="{55BC5CBE-B894-430C-ABE7-BBCD4C514551}" type="presParOf" srcId="{6D7DD2BA-798C-4131-8672-D74A31EFDF10}" destId="{B59DCB8F-83ED-4773-8AC5-E9DBCE96345B}" srcOrd="27" destOrd="0" presId="urn:microsoft.com/office/officeart/2005/8/layout/hierarchy2"/>
    <dgm:cxn modelId="{60F979D4-9DB2-4D12-9F64-46E27952911A}" type="presParOf" srcId="{B59DCB8F-83ED-4773-8AC5-E9DBCE96345B}" destId="{B01D5D08-141F-45D6-9D6E-DB951B6B8DCB}" srcOrd="0" destOrd="0" presId="urn:microsoft.com/office/officeart/2005/8/layout/hierarchy2"/>
    <dgm:cxn modelId="{88032E20-067C-422E-9852-C222F50522D2}" type="presParOf" srcId="{B59DCB8F-83ED-4773-8AC5-E9DBCE96345B}" destId="{288B4009-CE40-4D01-BACA-DCE6AF70F59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40E209B-7184-46E4-A6AA-AA58B3638225}" type="doc">
      <dgm:prSet loTypeId="urn:microsoft.com/office/officeart/2005/8/layout/hierarchy2" loCatId="hierarchy" qsTypeId="urn:microsoft.com/office/officeart/2005/8/quickstyle/3d2#1" qsCatId="3D" csTypeId="urn:microsoft.com/office/officeart/2005/8/colors/accent0_2" csCatId="mainScheme" phldr="1"/>
      <dgm:spPr/>
      <dgm:t>
        <a:bodyPr/>
        <a:lstStyle/>
        <a:p>
          <a:endParaRPr lang="es-ES"/>
        </a:p>
      </dgm:t>
    </dgm:pt>
    <dgm:pt modelId="{202C8D02-0646-41A1-8F84-3D3308F76E6A}">
      <dgm:prSet phldrT="[Texto]" custT="1"/>
      <dgm:spPr/>
      <dgm:t>
        <a:bodyPr/>
        <a:lstStyle/>
        <a:p>
          <a:r>
            <a:rPr lang="es-ES" sz="1600" b="1" dirty="0">
              <a:solidFill>
                <a:schemeClr val="tx1"/>
              </a:solidFill>
              <a:latin typeface="Arial Narrow" pitchFamily="34" charset="0"/>
            </a:rPr>
            <a:t>Principios del almacenamiento</a:t>
          </a:r>
        </a:p>
      </dgm:t>
    </dgm:pt>
    <dgm:pt modelId="{D41E956B-05C9-4DFC-BC26-C928F70C74BC}" type="parTrans" cxnId="{D19CA230-7646-40F8-A2C9-34B006FF6D31}">
      <dgm:prSet/>
      <dgm:spPr/>
      <dgm:t>
        <a:bodyPr/>
        <a:lstStyle/>
        <a:p>
          <a:endParaRPr lang="es-ES" sz="1400">
            <a:solidFill>
              <a:schemeClr val="tx1"/>
            </a:solidFill>
            <a:latin typeface="Arial Narrow" pitchFamily="34" charset="0"/>
          </a:endParaRPr>
        </a:p>
      </dgm:t>
    </dgm:pt>
    <dgm:pt modelId="{ADBF2C03-EFB4-4D3A-BD6C-9F1B4D297DB8}" type="sibTrans" cxnId="{D19CA230-7646-40F8-A2C9-34B006FF6D31}">
      <dgm:prSet/>
      <dgm:spPr/>
      <dgm:t>
        <a:bodyPr/>
        <a:lstStyle/>
        <a:p>
          <a:endParaRPr lang="es-ES" sz="1400">
            <a:solidFill>
              <a:schemeClr val="tx1"/>
            </a:solidFill>
            <a:latin typeface="Arial Narrow" pitchFamily="34" charset="0"/>
          </a:endParaRPr>
        </a:p>
      </dgm:t>
    </dgm:pt>
    <dgm:pt modelId="{EE58A161-D2A0-4052-A0F7-F6572F22EC57}">
      <dgm:prSet phldrT="[Texto]" custT="1"/>
      <dgm:spPr/>
      <dgm:t>
        <a:bodyPr/>
        <a:lstStyle/>
        <a:p>
          <a:r>
            <a:rPr lang="es-ES" sz="1600" b="1" dirty="0">
              <a:solidFill>
                <a:schemeClr val="tx1"/>
              </a:solidFill>
              <a:latin typeface="Arial Narrow" pitchFamily="34" charset="0"/>
            </a:rPr>
            <a:t>La unidad más grande: </a:t>
          </a:r>
          <a:r>
            <a:rPr lang="es-ES" sz="1600" dirty="0">
              <a:solidFill>
                <a:schemeClr val="tx1"/>
              </a:solidFill>
              <a:latin typeface="Arial Narrow" pitchFamily="34" charset="0"/>
            </a:rPr>
            <a:t>El movimiento de productos debe hacerse en la mayor cantidad posible</a:t>
          </a:r>
        </a:p>
      </dgm:t>
    </dgm:pt>
    <dgm:pt modelId="{2B92F7D7-7E99-49D2-A97D-6DD51535FF41}" type="parTrans" cxnId="{09A0C610-FE8D-4B30-8DDB-67ADB19D496C}">
      <dgm:prSet custT="1"/>
      <dgm:spPr/>
      <dgm:t>
        <a:bodyPr/>
        <a:lstStyle/>
        <a:p>
          <a:endParaRPr lang="es-ES" sz="1400">
            <a:solidFill>
              <a:schemeClr val="tx1"/>
            </a:solidFill>
            <a:latin typeface="Arial Narrow" pitchFamily="34" charset="0"/>
          </a:endParaRPr>
        </a:p>
      </dgm:t>
    </dgm:pt>
    <dgm:pt modelId="{A8737B7B-1481-45AE-8F3B-B2877F3A0CE4}" type="sibTrans" cxnId="{09A0C610-FE8D-4B30-8DDB-67ADB19D496C}">
      <dgm:prSet/>
      <dgm:spPr/>
      <dgm:t>
        <a:bodyPr/>
        <a:lstStyle/>
        <a:p>
          <a:endParaRPr lang="es-ES" sz="1400">
            <a:solidFill>
              <a:schemeClr val="tx1"/>
            </a:solidFill>
            <a:latin typeface="Arial Narrow" pitchFamily="34" charset="0"/>
          </a:endParaRPr>
        </a:p>
      </dgm:t>
    </dgm:pt>
    <dgm:pt modelId="{03AB548C-B3B9-4D5A-BB7C-92F738FCBD0F}">
      <dgm:prSet phldrT="[Texto]" custT="1"/>
      <dgm:spPr/>
      <dgm:t>
        <a:bodyPr/>
        <a:lstStyle/>
        <a:p>
          <a:r>
            <a:rPr lang="es-ES" sz="1600" b="1" dirty="0">
              <a:solidFill>
                <a:schemeClr val="tx1"/>
              </a:solidFill>
              <a:latin typeface="Arial Narrow" pitchFamily="34" charset="0"/>
            </a:rPr>
            <a:t>Línea balanceada: </a:t>
          </a:r>
          <a:r>
            <a:rPr lang="es-ES" sz="1600" dirty="0">
              <a:solidFill>
                <a:schemeClr val="tx1"/>
              </a:solidFill>
              <a:latin typeface="Arial Narrow" pitchFamily="34" charset="0"/>
            </a:rPr>
            <a:t>Maximizar el flujo de materiales a lo largo de la cadena de suministros </a:t>
          </a:r>
        </a:p>
      </dgm:t>
    </dgm:pt>
    <dgm:pt modelId="{8DE68EE5-0A8E-4E6A-A599-F274008CCDB4}" type="parTrans" cxnId="{448DDE9C-10EE-4DEA-80C1-35CC7EA99239}">
      <dgm:prSet custT="1"/>
      <dgm:spPr/>
      <dgm:t>
        <a:bodyPr/>
        <a:lstStyle/>
        <a:p>
          <a:endParaRPr lang="es-ES" sz="1400">
            <a:solidFill>
              <a:schemeClr val="tx1"/>
            </a:solidFill>
            <a:latin typeface="Arial Narrow" pitchFamily="34" charset="0"/>
          </a:endParaRPr>
        </a:p>
      </dgm:t>
    </dgm:pt>
    <dgm:pt modelId="{75384937-5A38-4F97-9175-221E450F056F}" type="sibTrans" cxnId="{448DDE9C-10EE-4DEA-80C1-35CC7EA99239}">
      <dgm:prSet/>
      <dgm:spPr/>
      <dgm:t>
        <a:bodyPr/>
        <a:lstStyle/>
        <a:p>
          <a:endParaRPr lang="es-ES" sz="1400">
            <a:solidFill>
              <a:schemeClr val="tx1"/>
            </a:solidFill>
            <a:latin typeface="Arial Narrow" pitchFamily="34" charset="0"/>
          </a:endParaRPr>
        </a:p>
      </dgm:t>
    </dgm:pt>
    <dgm:pt modelId="{40B56AD1-6D9E-4A8B-B623-6BA247CE12E0}">
      <dgm:prSet custT="1"/>
      <dgm:spPr/>
      <dgm:t>
        <a:bodyPr/>
        <a:lstStyle/>
        <a:p>
          <a:r>
            <a:rPr lang="es-ES" sz="1600" b="1" dirty="0">
              <a:solidFill>
                <a:schemeClr val="tx1"/>
              </a:solidFill>
              <a:latin typeface="Arial Narrow" pitchFamily="34" charset="0"/>
            </a:rPr>
            <a:t>Agrupar y recolectar: </a:t>
          </a:r>
          <a:r>
            <a:rPr lang="es-ES" sz="1600" dirty="0">
              <a:solidFill>
                <a:schemeClr val="tx1"/>
              </a:solidFill>
              <a:latin typeface="Arial Narrow" pitchFamily="34" charset="0"/>
            </a:rPr>
            <a:t>Manejo conjunto de productos y procesos similares  (creación de grupos diferenciados de artículos y zonas especificas de operación)</a:t>
          </a:r>
        </a:p>
      </dgm:t>
    </dgm:pt>
    <dgm:pt modelId="{7FB9F1B5-9D79-4DC1-9078-B0638CA90121}" type="parTrans" cxnId="{1F9ADF5E-241C-4E9F-A87C-5A47CD2AA5FE}">
      <dgm:prSet custT="1"/>
      <dgm:spPr/>
      <dgm:t>
        <a:bodyPr/>
        <a:lstStyle/>
        <a:p>
          <a:endParaRPr lang="es-ES" sz="1400">
            <a:solidFill>
              <a:schemeClr val="tx1"/>
            </a:solidFill>
            <a:latin typeface="Arial Narrow" pitchFamily="34" charset="0"/>
          </a:endParaRPr>
        </a:p>
      </dgm:t>
    </dgm:pt>
    <dgm:pt modelId="{24EC6F02-8357-4ABE-B2C8-91BD012B855C}" type="sibTrans" cxnId="{1F9ADF5E-241C-4E9F-A87C-5A47CD2AA5FE}">
      <dgm:prSet/>
      <dgm:spPr/>
      <dgm:t>
        <a:bodyPr/>
        <a:lstStyle/>
        <a:p>
          <a:endParaRPr lang="es-ES" sz="1400">
            <a:solidFill>
              <a:schemeClr val="tx1"/>
            </a:solidFill>
            <a:latin typeface="Arial Narrow" pitchFamily="34" charset="0"/>
          </a:endParaRPr>
        </a:p>
      </dgm:t>
    </dgm:pt>
    <dgm:pt modelId="{4EDF92EA-94E0-40E1-9E72-112BE95BC7F5}">
      <dgm:prSet custT="1"/>
      <dgm:spPr/>
      <dgm:t>
        <a:bodyPr/>
        <a:lstStyle/>
        <a:p>
          <a:r>
            <a:rPr lang="es-ES" sz="1600" b="1" dirty="0">
              <a:solidFill>
                <a:schemeClr val="tx1"/>
              </a:solidFill>
              <a:latin typeface="Arial Narrow" pitchFamily="34" charset="0"/>
            </a:rPr>
            <a:t>El mínimo numero de manipulaciones</a:t>
          </a:r>
          <a:r>
            <a:rPr lang="es-ES" sz="1600" dirty="0">
              <a:solidFill>
                <a:schemeClr val="tx1"/>
              </a:solidFill>
              <a:latin typeface="Arial Narrow" pitchFamily="34" charset="0"/>
            </a:rPr>
            <a:t>: Salvaguardar los bienes y mercancías , manteniendo los estándares de calidad exigidos por el cliente, el medio y los organismos de control</a:t>
          </a:r>
        </a:p>
      </dgm:t>
    </dgm:pt>
    <dgm:pt modelId="{12161836-787A-449D-AA3B-5B517103F7E7}" type="parTrans" cxnId="{A442B3BA-7BCA-4CA1-8F54-78C30A7EA201}">
      <dgm:prSet custT="1"/>
      <dgm:spPr/>
      <dgm:t>
        <a:bodyPr/>
        <a:lstStyle/>
        <a:p>
          <a:endParaRPr lang="es-ES" sz="1400">
            <a:solidFill>
              <a:schemeClr val="tx1"/>
            </a:solidFill>
            <a:latin typeface="Arial Narrow" pitchFamily="34" charset="0"/>
          </a:endParaRPr>
        </a:p>
      </dgm:t>
    </dgm:pt>
    <dgm:pt modelId="{FA592FC2-DAAC-4714-A45B-A9EA7402435A}" type="sibTrans" cxnId="{A442B3BA-7BCA-4CA1-8F54-78C30A7EA201}">
      <dgm:prSet/>
      <dgm:spPr/>
      <dgm:t>
        <a:bodyPr/>
        <a:lstStyle/>
        <a:p>
          <a:endParaRPr lang="es-ES" sz="1400">
            <a:solidFill>
              <a:schemeClr val="tx1"/>
            </a:solidFill>
            <a:latin typeface="Arial Narrow" pitchFamily="34" charset="0"/>
          </a:endParaRPr>
        </a:p>
      </dgm:t>
    </dgm:pt>
    <dgm:pt modelId="{0621F928-C185-4C12-B07A-BBDB0FF96008}">
      <dgm:prSet custT="1"/>
      <dgm:spPr/>
      <dgm:t>
        <a:bodyPr/>
        <a:lstStyle/>
        <a:p>
          <a:r>
            <a:rPr lang="es-ES" sz="1600" b="1" dirty="0">
              <a:solidFill>
                <a:schemeClr val="tx1"/>
              </a:solidFill>
              <a:latin typeface="Arial Narrow" pitchFamily="34" charset="0"/>
            </a:rPr>
            <a:t>El tiempo mas corto: </a:t>
          </a:r>
          <a:r>
            <a:rPr lang="es-ES" sz="1600" dirty="0">
              <a:solidFill>
                <a:schemeClr val="tx1"/>
              </a:solidFill>
              <a:latin typeface="Arial Narrow" pitchFamily="34" charset="0"/>
            </a:rPr>
            <a:t>El tiempo de los procesos debe ser breve </a:t>
          </a:r>
        </a:p>
      </dgm:t>
    </dgm:pt>
    <dgm:pt modelId="{40480397-A4DE-4B62-8F51-F28C4BE7682D}" type="parTrans" cxnId="{D3237287-2B08-457F-B0AD-2E5AC0011105}">
      <dgm:prSet custT="1"/>
      <dgm:spPr/>
      <dgm:t>
        <a:bodyPr/>
        <a:lstStyle/>
        <a:p>
          <a:endParaRPr lang="es-ES" sz="1400">
            <a:solidFill>
              <a:schemeClr val="tx1"/>
            </a:solidFill>
            <a:latin typeface="Arial Narrow" pitchFamily="34" charset="0"/>
          </a:endParaRPr>
        </a:p>
      </dgm:t>
    </dgm:pt>
    <dgm:pt modelId="{CCEA7301-13FA-4334-9E66-9FF147E241FC}" type="sibTrans" cxnId="{D3237287-2B08-457F-B0AD-2E5AC0011105}">
      <dgm:prSet/>
      <dgm:spPr/>
      <dgm:t>
        <a:bodyPr/>
        <a:lstStyle/>
        <a:p>
          <a:endParaRPr lang="es-ES" sz="1400">
            <a:solidFill>
              <a:schemeClr val="tx1"/>
            </a:solidFill>
            <a:latin typeface="Arial Narrow" pitchFamily="34" charset="0"/>
          </a:endParaRPr>
        </a:p>
      </dgm:t>
    </dgm:pt>
    <dgm:pt modelId="{857EA824-BD92-4C00-9814-D9521A5E4F27}">
      <dgm:prSet custT="1"/>
      <dgm:spPr/>
      <dgm:t>
        <a:bodyPr/>
        <a:lstStyle/>
        <a:p>
          <a:r>
            <a:rPr lang="es-ES" sz="1600" b="1" dirty="0">
              <a:solidFill>
                <a:schemeClr val="tx1"/>
              </a:solidFill>
              <a:latin typeface="Arial Narrow" pitchFamily="34" charset="0"/>
            </a:rPr>
            <a:t>El espacio mas pequeño</a:t>
          </a:r>
          <a:r>
            <a:rPr lang="es-ES" sz="1600" dirty="0">
              <a:solidFill>
                <a:schemeClr val="tx1"/>
              </a:solidFill>
              <a:latin typeface="Arial Narrow" pitchFamily="34" charset="0"/>
            </a:rPr>
            <a:t>: Mayor rotación de stock  (mayor aprovechamiento del área disponible)</a:t>
          </a:r>
        </a:p>
      </dgm:t>
    </dgm:pt>
    <dgm:pt modelId="{F59D58AB-79D0-4FFA-8D27-77FEC4F1704C}" type="parTrans" cxnId="{8AC94D38-4DB1-40F0-8B50-15618C5E969A}">
      <dgm:prSet custT="1"/>
      <dgm:spPr/>
      <dgm:t>
        <a:bodyPr/>
        <a:lstStyle/>
        <a:p>
          <a:endParaRPr lang="es-ES" sz="1400">
            <a:solidFill>
              <a:schemeClr val="tx1"/>
            </a:solidFill>
            <a:latin typeface="Arial Narrow" pitchFamily="34" charset="0"/>
          </a:endParaRPr>
        </a:p>
      </dgm:t>
    </dgm:pt>
    <dgm:pt modelId="{E76CB5D7-E8CF-498D-8C71-40B72B18793B}" type="sibTrans" cxnId="{8AC94D38-4DB1-40F0-8B50-15618C5E969A}">
      <dgm:prSet/>
      <dgm:spPr/>
      <dgm:t>
        <a:bodyPr/>
        <a:lstStyle/>
        <a:p>
          <a:endParaRPr lang="es-ES" sz="1400">
            <a:solidFill>
              <a:schemeClr val="tx1"/>
            </a:solidFill>
            <a:latin typeface="Arial Narrow" pitchFamily="34" charset="0"/>
          </a:endParaRPr>
        </a:p>
      </dgm:t>
    </dgm:pt>
    <dgm:pt modelId="{C0F8F5F5-322D-47B1-866E-2C948CC8BF13}">
      <dgm:prSet custT="1"/>
      <dgm:spPr/>
      <dgm:t>
        <a:bodyPr/>
        <a:lstStyle/>
        <a:p>
          <a:r>
            <a:rPr lang="es-ES" sz="1600" b="1" dirty="0">
              <a:solidFill>
                <a:schemeClr val="tx1"/>
              </a:solidFill>
              <a:latin typeface="Arial Narrow" pitchFamily="34" charset="0"/>
            </a:rPr>
            <a:t>La ruta mas corta: </a:t>
          </a:r>
          <a:r>
            <a:rPr lang="es-ES" sz="1600" dirty="0">
              <a:solidFill>
                <a:schemeClr val="tx1"/>
              </a:solidFill>
              <a:latin typeface="Arial Narrow" pitchFamily="34" charset="0"/>
            </a:rPr>
            <a:t>Menos distancias en los procesos mas frecuentes y tiempos de operación cortos.  </a:t>
          </a:r>
        </a:p>
      </dgm:t>
    </dgm:pt>
    <dgm:pt modelId="{B0738074-7A69-4ED3-A7F2-846F5F6935F2}" type="parTrans" cxnId="{231D4771-34BC-485E-BC62-D58B0DBDB6AD}">
      <dgm:prSet custT="1"/>
      <dgm:spPr/>
      <dgm:t>
        <a:bodyPr/>
        <a:lstStyle/>
        <a:p>
          <a:endParaRPr lang="es-ES" sz="1400">
            <a:solidFill>
              <a:schemeClr val="tx1"/>
            </a:solidFill>
            <a:latin typeface="Arial Narrow" pitchFamily="34" charset="0"/>
          </a:endParaRPr>
        </a:p>
      </dgm:t>
    </dgm:pt>
    <dgm:pt modelId="{DF96FD6F-A359-4232-A1B6-2F075DD4BFB4}" type="sibTrans" cxnId="{231D4771-34BC-485E-BC62-D58B0DBDB6AD}">
      <dgm:prSet/>
      <dgm:spPr/>
      <dgm:t>
        <a:bodyPr/>
        <a:lstStyle/>
        <a:p>
          <a:endParaRPr lang="es-ES" sz="1400">
            <a:solidFill>
              <a:schemeClr val="tx1"/>
            </a:solidFill>
            <a:latin typeface="Arial Narrow" pitchFamily="34" charset="0"/>
          </a:endParaRPr>
        </a:p>
      </dgm:t>
    </dgm:pt>
    <dgm:pt modelId="{005CC4D5-846C-4E2A-9306-02D245B120B5}" type="pres">
      <dgm:prSet presAssocID="{940E209B-7184-46E4-A6AA-AA58B3638225}" presName="diagram" presStyleCnt="0">
        <dgm:presLayoutVars>
          <dgm:chPref val="1"/>
          <dgm:dir/>
          <dgm:animOne val="branch"/>
          <dgm:animLvl val="lvl"/>
          <dgm:resizeHandles val="exact"/>
        </dgm:presLayoutVars>
      </dgm:prSet>
      <dgm:spPr/>
    </dgm:pt>
    <dgm:pt modelId="{B55F148A-B89A-415A-8981-E8C35425CE19}" type="pres">
      <dgm:prSet presAssocID="{202C8D02-0646-41A1-8F84-3D3308F76E6A}" presName="root1" presStyleCnt="0"/>
      <dgm:spPr/>
    </dgm:pt>
    <dgm:pt modelId="{FCA571CD-726F-45BE-8A18-F8AE036171BC}" type="pres">
      <dgm:prSet presAssocID="{202C8D02-0646-41A1-8F84-3D3308F76E6A}" presName="LevelOneTextNode" presStyleLbl="node0" presStyleIdx="0" presStyleCnt="1" custScaleX="153495">
        <dgm:presLayoutVars>
          <dgm:chPref val="3"/>
        </dgm:presLayoutVars>
      </dgm:prSet>
      <dgm:spPr/>
    </dgm:pt>
    <dgm:pt modelId="{594AAEBE-1B4D-41B3-9D57-A2DC535E4657}" type="pres">
      <dgm:prSet presAssocID="{202C8D02-0646-41A1-8F84-3D3308F76E6A}" presName="level2hierChild" presStyleCnt="0"/>
      <dgm:spPr/>
    </dgm:pt>
    <dgm:pt modelId="{A41A60F6-5871-4F5F-9E7D-64E4A72FE3D5}" type="pres">
      <dgm:prSet presAssocID="{2B92F7D7-7E99-49D2-A97D-6DD51535FF41}" presName="conn2-1" presStyleLbl="parChTrans1D2" presStyleIdx="0" presStyleCnt="7"/>
      <dgm:spPr/>
    </dgm:pt>
    <dgm:pt modelId="{AD0F0D05-D9A4-4482-9DD1-BC32C9C3FD00}" type="pres">
      <dgm:prSet presAssocID="{2B92F7D7-7E99-49D2-A97D-6DD51535FF41}" presName="connTx" presStyleLbl="parChTrans1D2" presStyleIdx="0" presStyleCnt="7"/>
      <dgm:spPr/>
    </dgm:pt>
    <dgm:pt modelId="{30312B75-4F58-4ED4-AB4A-DC28C1AB9BB6}" type="pres">
      <dgm:prSet presAssocID="{EE58A161-D2A0-4052-A0F7-F6572F22EC57}" presName="root2" presStyleCnt="0"/>
      <dgm:spPr/>
    </dgm:pt>
    <dgm:pt modelId="{5EE2F7EC-2939-44B2-9DE7-B223393C3FBE}" type="pres">
      <dgm:prSet presAssocID="{EE58A161-D2A0-4052-A0F7-F6572F22EC57}" presName="LevelTwoTextNode" presStyleLbl="node2" presStyleIdx="0" presStyleCnt="7" custScaleX="438151">
        <dgm:presLayoutVars>
          <dgm:chPref val="3"/>
        </dgm:presLayoutVars>
      </dgm:prSet>
      <dgm:spPr/>
    </dgm:pt>
    <dgm:pt modelId="{9E953856-96DC-4D8E-B26D-5987E4DB43EC}" type="pres">
      <dgm:prSet presAssocID="{EE58A161-D2A0-4052-A0F7-F6572F22EC57}" presName="level3hierChild" presStyleCnt="0"/>
      <dgm:spPr/>
    </dgm:pt>
    <dgm:pt modelId="{68E7A7FF-F63F-4FD8-A859-03B9B5380004}" type="pres">
      <dgm:prSet presAssocID="{B0738074-7A69-4ED3-A7F2-846F5F6935F2}" presName="conn2-1" presStyleLbl="parChTrans1D2" presStyleIdx="1" presStyleCnt="7"/>
      <dgm:spPr/>
    </dgm:pt>
    <dgm:pt modelId="{FC1772A0-864C-4315-91E7-C22B41B5F76D}" type="pres">
      <dgm:prSet presAssocID="{B0738074-7A69-4ED3-A7F2-846F5F6935F2}" presName="connTx" presStyleLbl="parChTrans1D2" presStyleIdx="1" presStyleCnt="7"/>
      <dgm:spPr/>
    </dgm:pt>
    <dgm:pt modelId="{93B9EA41-14FB-4842-A259-61BB18BEB756}" type="pres">
      <dgm:prSet presAssocID="{C0F8F5F5-322D-47B1-866E-2C948CC8BF13}" presName="root2" presStyleCnt="0"/>
      <dgm:spPr/>
    </dgm:pt>
    <dgm:pt modelId="{9B00B391-A75F-49B3-821F-C6E64DD586DE}" type="pres">
      <dgm:prSet presAssocID="{C0F8F5F5-322D-47B1-866E-2C948CC8BF13}" presName="LevelTwoTextNode" presStyleLbl="node2" presStyleIdx="1" presStyleCnt="7" custScaleX="438151">
        <dgm:presLayoutVars>
          <dgm:chPref val="3"/>
        </dgm:presLayoutVars>
      </dgm:prSet>
      <dgm:spPr/>
    </dgm:pt>
    <dgm:pt modelId="{9424466C-C728-428D-9812-8559EF9854E4}" type="pres">
      <dgm:prSet presAssocID="{C0F8F5F5-322D-47B1-866E-2C948CC8BF13}" presName="level3hierChild" presStyleCnt="0"/>
      <dgm:spPr/>
    </dgm:pt>
    <dgm:pt modelId="{ACF07238-AE3C-4733-B0ED-77D64258C35B}" type="pres">
      <dgm:prSet presAssocID="{F59D58AB-79D0-4FFA-8D27-77FEC4F1704C}" presName="conn2-1" presStyleLbl="parChTrans1D2" presStyleIdx="2" presStyleCnt="7"/>
      <dgm:spPr/>
    </dgm:pt>
    <dgm:pt modelId="{D88C85AC-17E0-466A-A677-9E7B8E1FCA6C}" type="pres">
      <dgm:prSet presAssocID="{F59D58AB-79D0-4FFA-8D27-77FEC4F1704C}" presName="connTx" presStyleLbl="parChTrans1D2" presStyleIdx="2" presStyleCnt="7"/>
      <dgm:spPr/>
    </dgm:pt>
    <dgm:pt modelId="{C304ECB0-C260-48EB-AF49-017E17A72541}" type="pres">
      <dgm:prSet presAssocID="{857EA824-BD92-4C00-9814-D9521A5E4F27}" presName="root2" presStyleCnt="0"/>
      <dgm:spPr/>
    </dgm:pt>
    <dgm:pt modelId="{EACE5C43-58DE-4B8F-958F-1937EBDA6FDE}" type="pres">
      <dgm:prSet presAssocID="{857EA824-BD92-4C00-9814-D9521A5E4F27}" presName="LevelTwoTextNode" presStyleLbl="node2" presStyleIdx="2" presStyleCnt="7" custScaleX="438151">
        <dgm:presLayoutVars>
          <dgm:chPref val="3"/>
        </dgm:presLayoutVars>
      </dgm:prSet>
      <dgm:spPr/>
    </dgm:pt>
    <dgm:pt modelId="{C4A8FD3E-1FA0-4281-8520-9BC03BA3B82A}" type="pres">
      <dgm:prSet presAssocID="{857EA824-BD92-4C00-9814-D9521A5E4F27}" presName="level3hierChild" presStyleCnt="0"/>
      <dgm:spPr/>
    </dgm:pt>
    <dgm:pt modelId="{65365CAF-3353-41FA-93FA-A4125819E91C}" type="pres">
      <dgm:prSet presAssocID="{40480397-A4DE-4B62-8F51-F28C4BE7682D}" presName="conn2-1" presStyleLbl="parChTrans1D2" presStyleIdx="3" presStyleCnt="7"/>
      <dgm:spPr/>
    </dgm:pt>
    <dgm:pt modelId="{60FAADEB-925A-4160-876C-4B91CE1E8A9D}" type="pres">
      <dgm:prSet presAssocID="{40480397-A4DE-4B62-8F51-F28C4BE7682D}" presName="connTx" presStyleLbl="parChTrans1D2" presStyleIdx="3" presStyleCnt="7"/>
      <dgm:spPr/>
    </dgm:pt>
    <dgm:pt modelId="{8E311E16-A9E3-4C3E-A6F7-68FF761D167B}" type="pres">
      <dgm:prSet presAssocID="{0621F928-C185-4C12-B07A-BBDB0FF96008}" presName="root2" presStyleCnt="0"/>
      <dgm:spPr/>
    </dgm:pt>
    <dgm:pt modelId="{728786E2-7AE8-4AFF-8FDD-40FB8E2E5429}" type="pres">
      <dgm:prSet presAssocID="{0621F928-C185-4C12-B07A-BBDB0FF96008}" presName="LevelTwoTextNode" presStyleLbl="node2" presStyleIdx="3" presStyleCnt="7" custScaleX="438151">
        <dgm:presLayoutVars>
          <dgm:chPref val="3"/>
        </dgm:presLayoutVars>
      </dgm:prSet>
      <dgm:spPr/>
    </dgm:pt>
    <dgm:pt modelId="{569C892B-B1CD-47CF-AC2B-6643A4170BC2}" type="pres">
      <dgm:prSet presAssocID="{0621F928-C185-4C12-B07A-BBDB0FF96008}" presName="level3hierChild" presStyleCnt="0"/>
      <dgm:spPr/>
    </dgm:pt>
    <dgm:pt modelId="{26FA6B0D-7172-4610-BFEA-A1B9C3453810}" type="pres">
      <dgm:prSet presAssocID="{12161836-787A-449D-AA3B-5B517103F7E7}" presName="conn2-1" presStyleLbl="parChTrans1D2" presStyleIdx="4" presStyleCnt="7"/>
      <dgm:spPr/>
    </dgm:pt>
    <dgm:pt modelId="{494B6590-AD4E-4050-B3CB-35E7B0789A25}" type="pres">
      <dgm:prSet presAssocID="{12161836-787A-449D-AA3B-5B517103F7E7}" presName="connTx" presStyleLbl="parChTrans1D2" presStyleIdx="4" presStyleCnt="7"/>
      <dgm:spPr/>
    </dgm:pt>
    <dgm:pt modelId="{A72211CB-ABE3-4D9F-AD6B-716B1D350D26}" type="pres">
      <dgm:prSet presAssocID="{4EDF92EA-94E0-40E1-9E72-112BE95BC7F5}" presName="root2" presStyleCnt="0"/>
      <dgm:spPr/>
    </dgm:pt>
    <dgm:pt modelId="{1933BA59-7FAE-4E38-8E60-0FA192F2B652}" type="pres">
      <dgm:prSet presAssocID="{4EDF92EA-94E0-40E1-9E72-112BE95BC7F5}" presName="LevelTwoTextNode" presStyleLbl="node2" presStyleIdx="4" presStyleCnt="7" custScaleX="438151">
        <dgm:presLayoutVars>
          <dgm:chPref val="3"/>
        </dgm:presLayoutVars>
      </dgm:prSet>
      <dgm:spPr/>
    </dgm:pt>
    <dgm:pt modelId="{6AF03B92-EF06-4A66-B3D0-9A934989C21F}" type="pres">
      <dgm:prSet presAssocID="{4EDF92EA-94E0-40E1-9E72-112BE95BC7F5}" presName="level3hierChild" presStyleCnt="0"/>
      <dgm:spPr/>
    </dgm:pt>
    <dgm:pt modelId="{C3519FDA-9E7E-4FAF-81B9-A32F463EA220}" type="pres">
      <dgm:prSet presAssocID="{7FB9F1B5-9D79-4DC1-9078-B0638CA90121}" presName="conn2-1" presStyleLbl="parChTrans1D2" presStyleIdx="5" presStyleCnt="7"/>
      <dgm:spPr/>
    </dgm:pt>
    <dgm:pt modelId="{FC2692E2-E385-4E5C-9D6A-AB688AEAD2EB}" type="pres">
      <dgm:prSet presAssocID="{7FB9F1B5-9D79-4DC1-9078-B0638CA90121}" presName="connTx" presStyleLbl="parChTrans1D2" presStyleIdx="5" presStyleCnt="7"/>
      <dgm:spPr/>
    </dgm:pt>
    <dgm:pt modelId="{33CAD6CB-5F25-4168-AB0B-A44F41A787B0}" type="pres">
      <dgm:prSet presAssocID="{40B56AD1-6D9E-4A8B-B623-6BA247CE12E0}" presName="root2" presStyleCnt="0"/>
      <dgm:spPr/>
    </dgm:pt>
    <dgm:pt modelId="{6F684CB6-3F59-43D9-BCEA-A982602F9ABE}" type="pres">
      <dgm:prSet presAssocID="{40B56AD1-6D9E-4A8B-B623-6BA247CE12E0}" presName="LevelTwoTextNode" presStyleLbl="node2" presStyleIdx="5" presStyleCnt="7" custScaleX="438151">
        <dgm:presLayoutVars>
          <dgm:chPref val="3"/>
        </dgm:presLayoutVars>
      </dgm:prSet>
      <dgm:spPr/>
    </dgm:pt>
    <dgm:pt modelId="{CFB823ED-FF14-42E5-9851-8231F2D8B3E9}" type="pres">
      <dgm:prSet presAssocID="{40B56AD1-6D9E-4A8B-B623-6BA247CE12E0}" presName="level3hierChild" presStyleCnt="0"/>
      <dgm:spPr/>
    </dgm:pt>
    <dgm:pt modelId="{8E7CAAED-378C-4A6C-B8FC-4239EAE33297}" type="pres">
      <dgm:prSet presAssocID="{8DE68EE5-0A8E-4E6A-A599-F274008CCDB4}" presName="conn2-1" presStyleLbl="parChTrans1D2" presStyleIdx="6" presStyleCnt="7"/>
      <dgm:spPr/>
    </dgm:pt>
    <dgm:pt modelId="{F9B1B38D-1A4F-4DE1-8213-D553C0CFAB13}" type="pres">
      <dgm:prSet presAssocID="{8DE68EE5-0A8E-4E6A-A599-F274008CCDB4}" presName="connTx" presStyleLbl="parChTrans1D2" presStyleIdx="6" presStyleCnt="7"/>
      <dgm:spPr/>
    </dgm:pt>
    <dgm:pt modelId="{8721B83C-79B5-4629-9111-D664580C6906}" type="pres">
      <dgm:prSet presAssocID="{03AB548C-B3B9-4D5A-BB7C-92F738FCBD0F}" presName="root2" presStyleCnt="0"/>
      <dgm:spPr/>
    </dgm:pt>
    <dgm:pt modelId="{2B43C223-B8AB-4B2A-8283-39DE2CF2CBC6}" type="pres">
      <dgm:prSet presAssocID="{03AB548C-B3B9-4D5A-BB7C-92F738FCBD0F}" presName="LevelTwoTextNode" presStyleLbl="node2" presStyleIdx="6" presStyleCnt="7" custScaleX="438151">
        <dgm:presLayoutVars>
          <dgm:chPref val="3"/>
        </dgm:presLayoutVars>
      </dgm:prSet>
      <dgm:spPr/>
    </dgm:pt>
    <dgm:pt modelId="{9E067992-49AB-44CF-8257-D2B83EDBF204}" type="pres">
      <dgm:prSet presAssocID="{03AB548C-B3B9-4D5A-BB7C-92F738FCBD0F}" presName="level3hierChild" presStyleCnt="0"/>
      <dgm:spPr/>
    </dgm:pt>
  </dgm:ptLst>
  <dgm:cxnLst>
    <dgm:cxn modelId="{988A4B09-F939-4430-9F3E-3B8A722760AD}" type="presOf" srcId="{03AB548C-B3B9-4D5A-BB7C-92F738FCBD0F}" destId="{2B43C223-B8AB-4B2A-8283-39DE2CF2CBC6}" srcOrd="0" destOrd="0" presId="urn:microsoft.com/office/officeart/2005/8/layout/hierarchy2"/>
    <dgm:cxn modelId="{A03F530F-DDA0-452B-96BF-AFE020DD1E98}" type="presOf" srcId="{0621F928-C185-4C12-B07A-BBDB0FF96008}" destId="{728786E2-7AE8-4AFF-8FDD-40FB8E2E5429}" srcOrd="0" destOrd="0" presId="urn:microsoft.com/office/officeart/2005/8/layout/hierarchy2"/>
    <dgm:cxn modelId="{09A0C610-FE8D-4B30-8DDB-67ADB19D496C}" srcId="{202C8D02-0646-41A1-8F84-3D3308F76E6A}" destId="{EE58A161-D2A0-4052-A0F7-F6572F22EC57}" srcOrd="0" destOrd="0" parTransId="{2B92F7D7-7E99-49D2-A97D-6DD51535FF41}" sibTransId="{A8737B7B-1481-45AE-8F3B-B2877F3A0CE4}"/>
    <dgm:cxn modelId="{F637B715-AB60-42A5-BEC0-79C35958C6D8}" type="presOf" srcId="{940E209B-7184-46E4-A6AA-AA58B3638225}" destId="{005CC4D5-846C-4E2A-9306-02D245B120B5}" srcOrd="0" destOrd="0" presId="urn:microsoft.com/office/officeart/2005/8/layout/hierarchy2"/>
    <dgm:cxn modelId="{B390151F-AE7C-455D-908B-97FE564D9955}" type="presOf" srcId="{F59D58AB-79D0-4FFA-8D27-77FEC4F1704C}" destId="{ACF07238-AE3C-4733-B0ED-77D64258C35B}" srcOrd="0" destOrd="0" presId="urn:microsoft.com/office/officeart/2005/8/layout/hierarchy2"/>
    <dgm:cxn modelId="{61087530-E9D9-416B-B6DB-725F6ACC8D68}" type="presOf" srcId="{EE58A161-D2A0-4052-A0F7-F6572F22EC57}" destId="{5EE2F7EC-2939-44B2-9DE7-B223393C3FBE}" srcOrd="0" destOrd="0" presId="urn:microsoft.com/office/officeart/2005/8/layout/hierarchy2"/>
    <dgm:cxn modelId="{D19CA230-7646-40F8-A2C9-34B006FF6D31}" srcId="{940E209B-7184-46E4-A6AA-AA58B3638225}" destId="{202C8D02-0646-41A1-8F84-3D3308F76E6A}" srcOrd="0" destOrd="0" parTransId="{D41E956B-05C9-4DFC-BC26-C928F70C74BC}" sibTransId="{ADBF2C03-EFB4-4D3A-BD6C-9F1B4D297DB8}"/>
    <dgm:cxn modelId="{69C5B334-A10B-4A21-A50E-A1592EB07357}" type="presOf" srcId="{8DE68EE5-0A8E-4E6A-A599-F274008CCDB4}" destId="{8E7CAAED-378C-4A6C-B8FC-4239EAE33297}" srcOrd="0" destOrd="0" presId="urn:microsoft.com/office/officeart/2005/8/layout/hierarchy2"/>
    <dgm:cxn modelId="{8AC94D38-4DB1-40F0-8B50-15618C5E969A}" srcId="{202C8D02-0646-41A1-8F84-3D3308F76E6A}" destId="{857EA824-BD92-4C00-9814-D9521A5E4F27}" srcOrd="2" destOrd="0" parTransId="{F59D58AB-79D0-4FFA-8D27-77FEC4F1704C}" sibTransId="{E76CB5D7-E8CF-498D-8C71-40B72B18793B}"/>
    <dgm:cxn modelId="{1F9ADF5E-241C-4E9F-A87C-5A47CD2AA5FE}" srcId="{202C8D02-0646-41A1-8F84-3D3308F76E6A}" destId="{40B56AD1-6D9E-4A8B-B623-6BA247CE12E0}" srcOrd="5" destOrd="0" parTransId="{7FB9F1B5-9D79-4DC1-9078-B0638CA90121}" sibTransId="{24EC6F02-8357-4ABE-B2C8-91BD012B855C}"/>
    <dgm:cxn modelId="{53747F42-B493-4024-9AF8-3BAB5A26FCB1}" type="presOf" srcId="{40B56AD1-6D9E-4A8B-B623-6BA247CE12E0}" destId="{6F684CB6-3F59-43D9-BCEA-A982602F9ABE}" srcOrd="0" destOrd="0" presId="urn:microsoft.com/office/officeart/2005/8/layout/hierarchy2"/>
    <dgm:cxn modelId="{7458B745-5E7E-4D35-B00F-64D317F56BE8}" type="presOf" srcId="{7FB9F1B5-9D79-4DC1-9078-B0638CA90121}" destId="{C3519FDA-9E7E-4FAF-81B9-A32F463EA220}" srcOrd="0" destOrd="0" presId="urn:microsoft.com/office/officeart/2005/8/layout/hierarchy2"/>
    <dgm:cxn modelId="{A3576A48-0394-423D-9521-A2CD91F58B0D}" type="presOf" srcId="{F59D58AB-79D0-4FFA-8D27-77FEC4F1704C}" destId="{D88C85AC-17E0-466A-A677-9E7B8E1FCA6C}" srcOrd="1" destOrd="0" presId="urn:microsoft.com/office/officeart/2005/8/layout/hierarchy2"/>
    <dgm:cxn modelId="{32CF8868-FD87-4A53-8F9A-2E252A2CFC14}" type="presOf" srcId="{B0738074-7A69-4ED3-A7F2-846F5F6935F2}" destId="{FC1772A0-864C-4315-91E7-C22B41B5F76D}" srcOrd="1" destOrd="0" presId="urn:microsoft.com/office/officeart/2005/8/layout/hierarchy2"/>
    <dgm:cxn modelId="{820E6B70-8877-42C1-8364-19F60FF008B2}" type="presOf" srcId="{40480397-A4DE-4B62-8F51-F28C4BE7682D}" destId="{60FAADEB-925A-4160-876C-4B91CE1E8A9D}" srcOrd="1" destOrd="0" presId="urn:microsoft.com/office/officeart/2005/8/layout/hierarchy2"/>
    <dgm:cxn modelId="{231D4771-34BC-485E-BC62-D58B0DBDB6AD}" srcId="{202C8D02-0646-41A1-8F84-3D3308F76E6A}" destId="{C0F8F5F5-322D-47B1-866E-2C948CC8BF13}" srcOrd="1" destOrd="0" parTransId="{B0738074-7A69-4ED3-A7F2-846F5F6935F2}" sibTransId="{DF96FD6F-A359-4232-A1B6-2F075DD4BFB4}"/>
    <dgm:cxn modelId="{A95C1474-B5AA-40A3-A492-DB6B32F5BEE9}" type="presOf" srcId="{B0738074-7A69-4ED3-A7F2-846F5F6935F2}" destId="{68E7A7FF-F63F-4FD8-A859-03B9B5380004}" srcOrd="0" destOrd="0" presId="urn:microsoft.com/office/officeart/2005/8/layout/hierarchy2"/>
    <dgm:cxn modelId="{A4060B86-B760-4458-8FC5-0E585A53FCE6}" type="presOf" srcId="{202C8D02-0646-41A1-8F84-3D3308F76E6A}" destId="{FCA571CD-726F-45BE-8A18-F8AE036171BC}" srcOrd="0" destOrd="0" presId="urn:microsoft.com/office/officeart/2005/8/layout/hierarchy2"/>
    <dgm:cxn modelId="{D3237287-2B08-457F-B0AD-2E5AC0011105}" srcId="{202C8D02-0646-41A1-8F84-3D3308F76E6A}" destId="{0621F928-C185-4C12-B07A-BBDB0FF96008}" srcOrd="3" destOrd="0" parTransId="{40480397-A4DE-4B62-8F51-F28C4BE7682D}" sibTransId="{CCEA7301-13FA-4334-9E66-9FF147E241FC}"/>
    <dgm:cxn modelId="{EC581A8C-55DB-412B-88E4-D43105521812}" type="presOf" srcId="{C0F8F5F5-322D-47B1-866E-2C948CC8BF13}" destId="{9B00B391-A75F-49B3-821F-C6E64DD586DE}" srcOrd="0" destOrd="0" presId="urn:microsoft.com/office/officeart/2005/8/layout/hierarchy2"/>
    <dgm:cxn modelId="{33BBF38D-2288-4E84-A90F-A088CA1041DE}" type="presOf" srcId="{4EDF92EA-94E0-40E1-9E72-112BE95BC7F5}" destId="{1933BA59-7FAE-4E38-8E60-0FA192F2B652}" srcOrd="0" destOrd="0" presId="urn:microsoft.com/office/officeart/2005/8/layout/hierarchy2"/>
    <dgm:cxn modelId="{8016B790-825C-4074-8545-EDFE53EB91B1}" type="presOf" srcId="{2B92F7D7-7E99-49D2-A97D-6DD51535FF41}" destId="{AD0F0D05-D9A4-4482-9DD1-BC32C9C3FD00}" srcOrd="1" destOrd="0" presId="urn:microsoft.com/office/officeart/2005/8/layout/hierarchy2"/>
    <dgm:cxn modelId="{448DDE9C-10EE-4DEA-80C1-35CC7EA99239}" srcId="{202C8D02-0646-41A1-8F84-3D3308F76E6A}" destId="{03AB548C-B3B9-4D5A-BB7C-92F738FCBD0F}" srcOrd="6" destOrd="0" parTransId="{8DE68EE5-0A8E-4E6A-A599-F274008CCDB4}" sibTransId="{75384937-5A38-4F97-9175-221E450F056F}"/>
    <dgm:cxn modelId="{8936B99D-A30C-4665-AF1C-6FAB62636D9C}" type="presOf" srcId="{857EA824-BD92-4C00-9814-D9521A5E4F27}" destId="{EACE5C43-58DE-4B8F-958F-1937EBDA6FDE}" srcOrd="0" destOrd="0" presId="urn:microsoft.com/office/officeart/2005/8/layout/hierarchy2"/>
    <dgm:cxn modelId="{E54D64A0-8A18-4837-B48A-013799ECE179}" type="presOf" srcId="{12161836-787A-449D-AA3B-5B517103F7E7}" destId="{26FA6B0D-7172-4610-BFEA-A1B9C3453810}" srcOrd="0" destOrd="0" presId="urn:microsoft.com/office/officeart/2005/8/layout/hierarchy2"/>
    <dgm:cxn modelId="{3121CCA2-C163-4596-BA52-7ADAB440FCAF}" type="presOf" srcId="{7FB9F1B5-9D79-4DC1-9078-B0638CA90121}" destId="{FC2692E2-E385-4E5C-9D6A-AB688AEAD2EB}" srcOrd="1" destOrd="0" presId="urn:microsoft.com/office/officeart/2005/8/layout/hierarchy2"/>
    <dgm:cxn modelId="{A442B3BA-7BCA-4CA1-8F54-78C30A7EA201}" srcId="{202C8D02-0646-41A1-8F84-3D3308F76E6A}" destId="{4EDF92EA-94E0-40E1-9E72-112BE95BC7F5}" srcOrd="4" destOrd="0" parTransId="{12161836-787A-449D-AA3B-5B517103F7E7}" sibTransId="{FA592FC2-DAAC-4714-A45B-A9EA7402435A}"/>
    <dgm:cxn modelId="{BB495CBD-9EEF-4005-8DB4-89DC92CB5B03}" type="presOf" srcId="{40480397-A4DE-4B62-8F51-F28C4BE7682D}" destId="{65365CAF-3353-41FA-93FA-A4125819E91C}" srcOrd="0" destOrd="0" presId="urn:microsoft.com/office/officeart/2005/8/layout/hierarchy2"/>
    <dgm:cxn modelId="{B761D8CD-2D58-405C-966E-2A197339C173}" type="presOf" srcId="{2B92F7D7-7E99-49D2-A97D-6DD51535FF41}" destId="{A41A60F6-5871-4F5F-9E7D-64E4A72FE3D5}" srcOrd="0" destOrd="0" presId="urn:microsoft.com/office/officeart/2005/8/layout/hierarchy2"/>
    <dgm:cxn modelId="{F368EFE5-B2B4-4784-95A8-BAC4C79A0BF2}" type="presOf" srcId="{12161836-787A-449D-AA3B-5B517103F7E7}" destId="{494B6590-AD4E-4050-B3CB-35E7B0789A25}" srcOrd="1" destOrd="0" presId="urn:microsoft.com/office/officeart/2005/8/layout/hierarchy2"/>
    <dgm:cxn modelId="{16957AF8-65D1-4653-B9AF-D39BC7861AA0}" type="presOf" srcId="{8DE68EE5-0A8E-4E6A-A599-F274008CCDB4}" destId="{F9B1B38D-1A4F-4DE1-8213-D553C0CFAB13}" srcOrd="1" destOrd="0" presId="urn:microsoft.com/office/officeart/2005/8/layout/hierarchy2"/>
    <dgm:cxn modelId="{B8C79FDC-C2A5-4330-9015-2F259CFBB46C}" type="presParOf" srcId="{005CC4D5-846C-4E2A-9306-02D245B120B5}" destId="{B55F148A-B89A-415A-8981-E8C35425CE19}" srcOrd="0" destOrd="0" presId="urn:microsoft.com/office/officeart/2005/8/layout/hierarchy2"/>
    <dgm:cxn modelId="{845A09CD-5F79-490D-9211-AC970308C427}" type="presParOf" srcId="{B55F148A-B89A-415A-8981-E8C35425CE19}" destId="{FCA571CD-726F-45BE-8A18-F8AE036171BC}" srcOrd="0" destOrd="0" presId="urn:microsoft.com/office/officeart/2005/8/layout/hierarchy2"/>
    <dgm:cxn modelId="{E2B02AEF-277F-4C76-BBC2-D6F06FC71093}" type="presParOf" srcId="{B55F148A-B89A-415A-8981-E8C35425CE19}" destId="{594AAEBE-1B4D-41B3-9D57-A2DC535E4657}" srcOrd="1" destOrd="0" presId="urn:microsoft.com/office/officeart/2005/8/layout/hierarchy2"/>
    <dgm:cxn modelId="{0386825C-9E71-46EE-AB3F-D260FB8EA101}" type="presParOf" srcId="{594AAEBE-1B4D-41B3-9D57-A2DC535E4657}" destId="{A41A60F6-5871-4F5F-9E7D-64E4A72FE3D5}" srcOrd="0" destOrd="0" presId="urn:microsoft.com/office/officeart/2005/8/layout/hierarchy2"/>
    <dgm:cxn modelId="{BFFB0D97-AC01-4477-8BCA-792E22B17395}" type="presParOf" srcId="{A41A60F6-5871-4F5F-9E7D-64E4A72FE3D5}" destId="{AD0F0D05-D9A4-4482-9DD1-BC32C9C3FD00}" srcOrd="0" destOrd="0" presId="urn:microsoft.com/office/officeart/2005/8/layout/hierarchy2"/>
    <dgm:cxn modelId="{62B4E3A1-6297-4D21-8F7E-838E3361179D}" type="presParOf" srcId="{594AAEBE-1B4D-41B3-9D57-A2DC535E4657}" destId="{30312B75-4F58-4ED4-AB4A-DC28C1AB9BB6}" srcOrd="1" destOrd="0" presId="urn:microsoft.com/office/officeart/2005/8/layout/hierarchy2"/>
    <dgm:cxn modelId="{A7FCA813-62C5-4583-8849-5B2A8DDDD97E}" type="presParOf" srcId="{30312B75-4F58-4ED4-AB4A-DC28C1AB9BB6}" destId="{5EE2F7EC-2939-44B2-9DE7-B223393C3FBE}" srcOrd="0" destOrd="0" presId="urn:microsoft.com/office/officeart/2005/8/layout/hierarchy2"/>
    <dgm:cxn modelId="{18E72A28-5937-456A-AD0B-62A7F238ED14}" type="presParOf" srcId="{30312B75-4F58-4ED4-AB4A-DC28C1AB9BB6}" destId="{9E953856-96DC-4D8E-B26D-5987E4DB43EC}" srcOrd="1" destOrd="0" presId="urn:microsoft.com/office/officeart/2005/8/layout/hierarchy2"/>
    <dgm:cxn modelId="{0598CACD-6921-459D-ADFE-267342FB0FED}" type="presParOf" srcId="{594AAEBE-1B4D-41B3-9D57-A2DC535E4657}" destId="{68E7A7FF-F63F-4FD8-A859-03B9B5380004}" srcOrd="2" destOrd="0" presId="urn:microsoft.com/office/officeart/2005/8/layout/hierarchy2"/>
    <dgm:cxn modelId="{BCC15D95-239A-4DF1-8B66-6E4717629807}" type="presParOf" srcId="{68E7A7FF-F63F-4FD8-A859-03B9B5380004}" destId="{FC1772A0-864C-4315-91E7-C22B41B5F76D}" srcOrd="0" destOrd="0" presId="urn:microsoft.com/office/officeart/2005/8/layout/hierarchy2"/>
    <dgm:cxn modelId="{16188E2A-8036-4D51-AF3C-D97226361746}" type="presParOf" srcId="{594AAEBE-1B4D-41B3-9D57-A2DC535E4657}" destId="{93B9EA41-14FB-4842-A259-61BB18BEB756}" srcOrd="3" destOrd="0" presId="urn:microsoft.com/office/officeart/2005/8/layout/hierarchy2"/>
    <dgm:cxn modelId="{707D6F54-529B-4810-A4F1-4042B87B1759}" type="presParOf" srcId="{93B9EA41-14FB-4842-A259-61BB18BEB756}" destId="{9B00B391-A75F-49B3-821F-C6E64DD586DE}" srcOrd="0" destOrd="0" presId="urn:microsoft.com/office/officeart/2005/8/layout/hierarchy2"/>
    <dgm:cxn modelId="{168E732A-3048-4374-9A95-59DF0A26FCEC}" type="presParOf" srcId="{93B9EA41-14FB-4842-A259-61BB18BEB756}" destId="{9424466C-C728-428D-9812-8559EF9854E4}" srcOrd="1" destOrd="0" presId="urn:microsoft.com/office/officeart/2005/8/layout/hierarchy2"/>
    <dgm:cxn modelId="{7351F33F-3DFA-4FF8-AEEE-5D2ABF6EC298}" type="presParOf" srcId="{594AAEBE-1B4D-41B3-9D57-A2DC535E4657}" destId="{ACF07238-AE3C-4733-B0ED-77D64258C35B}" srcOrd="4" destOrd="0" presId="urn:microsoft.com/office/officeart/2005/8/layout/hierarchy2"/>
    <dgm:cxn modelId="{80CFB4AD-5264-4C32-BB17-C623462A2CCB}" type="presParOf" srcId="{ACF07238-AE3C-4733-B0ED-77D64258C35B}" destId="{D88C85AC-17E0-466A-A677-9E7B8E1FCA6C}" srcOrd="0" destOrd="0" presId="urn:microsoft.com/office/officeart/2005/8/layout/hierarchy2"/>
    <dgm:cxn modelId="{1DF1CD8F-1D60-41D6-8DE1-CE4959BAAE9A}" type="presParOf" srcId="{594AAEBE-1B4D-41B3-9D57-A2DC535E4657}" destId="{C304ECB0-C260-48EB-AF49-017E17A72541}" srcOrd="5" destOrd="0" presId="urn:microsoft.com/office/officeart/2005/8/layout/hierarchy2"/>
    <dgm:cxn modelId="{4AE2E7B9-5A41-46AF-B1D2-E5075D295E60}" type="presParOf" srcId="{C304ECB0-C260-48EB-AF49-017E17A72541}" destId="{EACE5C43-58DE-4B8F-958F-1937EBDA6FDE}" srcOrd="0" destOrd="0" presId="urn:microsoft.com/office/officeart/2005/8/layout/hierarchy2"/>
    <dgm:cxn modelId="{9E57ABC8-B122-4F51-89CD-4940550BF21F}" type="presParOf" srcId="{C304ECB0-C260-48EB-AF49-017E17A72541}" destId="{C4A8FD3E-1FA0-4281-8520-9BC03BA3B82A}" srcOrd="1" destOrd="0" presId="urn:microsoft.com/office/officeart/2005/8/layout/hierarchy2"/>
    <dgm:cxn modelId="{F0CA59C5-851D-42DC-BFCD-358E7A8434CF}" type="presParOf" srcId="{594AAEBE-1B4D-41B3-9D57-A2DC535E4657}" destId="{65365CAF-3353-41FA-93FA-A4125819E91C}" srcOrd="6" destOrd="0" presId="urn:microsoft.com/office/officeart/2005/8/layout/hierarchy2"/>
    <dgm:cxn modelId="{34BDE776-A301-4049-8909-D815423AA8E7}" type="presParOf" srcId="{65365CAF-3353-41FA-93FA-A4125819E91C}" destId="{60FAADEB-925A-4160-876C-4B91CE1E8A9D}" srcOrd="0" destOrd="0" presId="urn:microsoft.com/office/officeart/2005/8/layout/hierarchy2"/>
    <dgm:cxn modelId="{6ABC1C80-93C1-406F-8B12-4EF64EFD1C61}" type="presParOf" srcId="{594AAEBE-1B4D-41B3-9D57-A2DC535E4657}" destId="{8E311E16-A9E3-4C3E-A6F7-68FF761D167B}" srcOrd="7" destOrd="0" presId="urn:microsoft.com/office/officeart/2005/8/layout/hierarchy2"/>
    <dgm:cxn modelId="{2D0DEC8B-5572-47E2-9CDC-3B320402F3EF}" type="presParOf" srcId="{8E311E16-A9E3-4C3E-A6F7-68FF761D167B}" destId="{728786E2-7AE8-4AFF-8FDD-40FB8E2E5429}" srcOrd="0" destOrd="0" presId="urn:microsoft.com/office/officeart/2005/8/layout/hierarchy2"/>
    <dgm:cxn modelId="{51AE15F5-7FF5-4C04-82DB-7727E2EE9DDD}" type="presParOf" srcId="{8E311E16-A9E3-4C3E-A6F7-68FF761D167B}" destId="{569C892B-B1CD-47CF-AC2B-6643A4170BC2}" srcOrd="1" destOrd="0" presId="urn:microsoft.com/office/officeart/2005/8/layout/hierarchy2"/>
    <dgm:cxn modelId="{2DBE1B62-50EE-475E-A04F-135DE53013BD}" type="presParOf" srcId="{594AAEBE-1B4D-41B3-9D57-A2DC535E4657}" destId="{26FA6B0D-7172-4610-BFEA-A1B9C3453810}" srcOrd="8" destOrd="0" presId="urn:microsoft.com/office/officeart/2005/8/layout/hierarchy2"/>
    <dgm:cxn modelId="{F9E858A4-2ACD-48E9-AEEA-D0661410E92D}" type="presParOf" srcId="{26FA6B0D-7172-4610-BFEA-A1B9C3453810}" destId="{494B6590-AD4E-4050-B3CB-35E7B0789A25}" srcOrd="0" destOrd="0" presId="urn:microsoft.com/office/officeart/2005/8/layout/hierarchy2"/>
    <dgm:cxn modelId="{F6BDB8D1-F34E-42E8-B26C-BAD2CB429302}" type="presParOf" srcId="{594AAEBE-1B4D-41B3-9D57-A2DC535E4657}" destId="{A72211CB-ABE3-4D9F-AD6B-716B1D350D26}" srcOrd="9" destOrd="0" presId="urn:microsoft.com/office/officeart/2005/8/layout/hierarchy2"/>
    <dgm:cxn modelId="{6B92F261-F178-46E6-AC1B-56A854F8BC27}" type="presParOf" srcId="{A72211CB-ABE3-4D9F-AD6B-716B1D350D26}" destId="{1933BA59-7FAE-4E38-8E60-0FA192F2B652}" srcOrd="0" destOrd="0" presId="urn:microsoft.com/office/officeart/2005/8/layout/hierarchy2"/>
    <dgm:cxn modelId="{0489CE1B-93A4-4E63-BB6C-6E31C07B7E83}" type="presParOf" srcId="{A72211CB-ABE3-4D9F-AD6B-716B1D350D26}" destId="{6AF03B92-EF06-4A66-B3D0-9A934989C21F}" srcOrd="1" destOrd="0" presId="urn:microsoft.com/office/officeart/2005/8/layout/hierarchy2"/>
    <dgm:cxn modelId="{8B58E543-E77D-4391-9E7A-D7B71AE685F0}" type="presParOf" srcId="{594AAEBE-1B4D-41B3-9D57-A2DC535E4657}" destId="{C3519FDA-9E7E-4FAF-81B9-A32F463EA220}" srcOrd="10" destOrd="0" presId="urn:microsoft.com/office/officeart/2005/8/layout/hierarchy2"/>
    <dgm:cxn modelId="{0EF9962B-A309-4933-B405-402BFBD58AE2}" type="presParOf" srcId="{C3519FDA-9E7E-4FAF-81B9-A32F463EA220}" destId="{FC2692E2-E385-4E5C-9D6A-AB688AEAD2EB}" srcOrd="0" destOrd="0" presId="urn:microsoft.com/office/officeart/2005/8/layout/hierarchy2"/>
    <dgm:cxn modelId="{02D0EA40-A883-44A8-A6AF-2A50D3FC467C}" type="presParOf" srcId="{594AAEBE-1B4D-41B3-9D57-A2DC535E4657}" destId="{33CAD6CB-5F25-4168-AB0B-A44F41A787B0}" srcOrd="11" destOrd="0" presId="urn:microsoft.com/office/officeart/2005/8/layout/hierarchy2"/>
    <dgm:cxn modelId="{85AE975D-C7A3-4300-9094-80F64B1C37A7}" type="presParOf" srcId="{33CAD6CB-5F25-4168-AB0B-A44F41A787B0}" destId="{6F684CB6-3F59-43D9-BCEA-A982602F9ABE}" srcOrd="0" destOrd="0" presId="urn:microsoft.com/office/officeart/2005/8/layout/hierarchy2"/>
    <dgm:cxn modelId="{791BAFAF-42D3-44D9-A0E9-4CFFB3AC5746}" type="presParOf" srcId="{33CAD6CB-5F25-4168-AB0B-A44F41A787B0}" destId="{CFB823ED-FF14-42E5-9851-8231F2D8B3E9}" srcOrd="1" destOrd="0" presId="urn:microsoft.com/office/officeart/2005/8/layout/hierarchy2"/>
    <dgm:cxn modelId="{EC3C2497-5B67-4408-8710-4EE71B8E59E7}" type="presParOf" srcId="{594AAEBE-1B4D-41B3-9D57-A2DC535E4657}" destId="{8E7CAAED-378C-4A6C-B8FC-4239EAE33297}" srcOrd="12" destOrd="0" presId="urn:microsoft.com/office/officeart/2005/8/layout/hierarchy2"/>
    <dgm:cxn modelId="{6C340881-95A1-4F44-80A8-D6B80F9B27D1}" type="presParOf" srcId="{8E7CAAED-378C-4A6C-B8FC-4239EAE33297}" destId="{F9B1B38D-1A4F-4DE1-8213-D553C0CFAB13}" srcOrd="0" destOrd="0" presId="urn:microsoft.com/office/officeart/2005/8/layout/hierarchy2"/>
    <dgm:cxn modelId="{AC68A38A-97C6-48AD-9C9B-EFC4D1CEAB0E}" type="presParOf" srcId="{594AAEBE-1B4D-41B3-9D57-A2DC535E4657}" destId="{8721B83C-79B5-4629-9111-D664580C6906}" srcOrd="13" destOrd="0" presId="urn:microsoft.com/office/officeart/2005/8/layout/hierarchy2"/>
    <dgm:cxn modelId="{D0D59403-0E82-4A70-8DF6-34A6369B17C3}" type="presParOf" srcId="{8721B83C-79B5-4629-9111-D664580C6906}" destId="{2B43C223-B8AB-4B2A-8283-39DE2CF2CBC6}" srcOrd="0" destOrd="0" presId="urn:microsoft.com/office/officeart/2005/8/layout/hierarchy2"/>
    <dgm:cxn modelId="{D068903E-40A1-4FCF-862A-9935A5DB8809}" type="presParOf" srcId="{8721B83C-79B5-4629-9111-D664580C6906}" destId="{9E067992-49AB-44CF-8257-D2B83EDBF204}"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6EA5E8B-5424-494C-B912-4A339EF1BC37}" type="doc">
      <dgm:prSet loTypeId="urn:microsoft.com/office/officeart/2005/8/layout/vList5" loCatId="list" qsTypeId="urn:microsoft.com/office/officeart/2005/8/quickstyle/simple3" qsCatId="simple" csTypeId="urn:microsoft.com/office/officeart/2005/8/colors/colorful4" csCatId="colorful" phldr="1"/>
      <dgm:spPr/>
      <dgm:t>
        <a:bodyPr/>
        <a:lstStyle/>
        <a:p>
          <a:endParaRPr lang="es-AR"/>
        </a:p>
      </dgm:t>
    </dgm:pt>
    <dgm:pt modelId="{97679D48-1C9E-4AA4-8C64-5BAC6721D5E4}">
      <dgm:prSet phldrT="[Texto]" custT="1"/>
      <dgm:spPr/>
      <dgm:t>
        <a:bodyPr/>
        <a:lstStyle/>
        <a:p>
          <a:r>
            <a:rPr lang="es-AR" sz="1800" b="1" dirty="0">
              <a:solidFill>
                <a:schemeClr val="tx1"/>
              </a:solidFill>
              <a:latin typeface="Arial Narrow" pitchFamily="34" charset="0"/>
            </a:rPr>
            <a:t>SEGÚN EL RÉGIMEN JURÍDICO</a:t>
          </a:r>
        </a:p>
      </dgm:t>
    </dgm:pt>
    <dgm:pt modelId="{3B0B24E8-00EC-42D6-98B4-82BDFE65B6CE}" type="parTrans" cxnId="{798312DA-362A-416B-98C9-7EFF7884717F}">
      <dgm:prSet/>
      <dgm:spPr/>
      <dgm:t>
        <a:bodyPr/>
        <a:lstStyle/>
        <a:p>
          <a:endParaRPr lang="es-AR">
            <a:latin typeface="Arial Narrow" pitchFamily="34" charset="0"/>
          </a:endParaRPr>
        </a:p>
      </dgm:t>
    </dgm:pt>
    <dgm:pt modelId="{19366CE2-9B05-4F19-BAB7-26D5E7FC7806}" type="sibTrans" cxnId="{798312DA-362A-416B-98C9-7EFF7884717F}">
      <dgm:prSet/>
      <dgm:spPr/>
      <dgm:t>
        <a:bodyPr/>
        <a:lstStyle/>
        <a:p>
          <a:endParaRPr lang="es-AR">
            <a:latin typeface="Arial Narrow" pitchFamily="34" charset="0"/>
          </a:endParaRPr>
        </a:p>
      </dgm:t>
    </dgm:pt>
    <dgm:pt modelId="{7AC434C1-27F2-4DCA-A253-2412086E9E4B}">
      <dgm:prSet phldrT="[Texto]" custT="1"/>
      <dgm:spPr/>
      <dgm:t>
        <a:bodyPr/>
        <a:lstStyle/>
        <a:p>
          <a:r>
            <a:rPr lang="es-AR" sz="1400" dirty="0">
              <a:latin typeface="Arial Narrow" pitchFamily="34" charset="0"/>
            </a:rPr>
            <a:t>Almacenes en propiedad</a:t>
          </a:r>
        </a:p>
      </dgm:t>
    </dgm:pt>
    <dgm:pt modelId="{4D36EFD7-88EB-4377-AC02-E07DBDB845BD}" type="parTrans" cxnId="{3D65340D-BE03-41AC-923B-231986966707}">
      <dgm:prSet/>
      <dgm:spPr/>
      <dgm:t>
        <a:bodyPr/>
        <a:lstStyle/>
        <a:p>
          <a:endParaRPr lang="es-AR">
            <a:latin typeface="Arial Narrow" pitchFamily="34" charset="0"/>
          </a:endParaRPr>
        </a:p>
      </dgm:t>
    </dgm:pt>
    <dgm:pt modelId="{869147C9-1209-4D9C-993A-F669B510DEEF}" type="sibTrans" cxnId="{3D65340D-BE03-41AC-923B-231986966707}">
      <dgm:prSet/>
      <dgm:spPr/>
      <dgm:t>
        <a:bodyPr/>
        <a:lstStyle/>
        <a:p>
          <a:endParaRPr lang="es-AR">
            <a:latin typeface="Arial Narrow" pitchFamily="34" charset="0"/>
          </a:endParaRPr>
        </a:p>
      </dgm:t>
    </dgm:pt>
    <dgm:pt modelId="{6C843A83-BA0F-45D7-A793-B425E75B7B66}">
      <dgm:prSet phldrT="[Texto]" custT="1"/>
      <dgm:spPr/>
      <dgm:t>
        <a:bodyPr/>
        <a:lstStyle/>
        <a:p>
          <a:r>
            <a:rPr lang="es-AR" sz="1400" dirty="0">
              <a:latin typeface="Arial Narrow" pitchFamily="34" charset="0"/>
            </a:rPr>
            <a:t>Almacenes en alquiler</a:t>
          </a:r>
        </a:p>
      </dgm:t>
    </dgm:pt>
    <dgm:pt modelId="{47EB7A31-8D3B-4503-8DF2-56E34D73E63A}" type="parTrans" cxnId="{094D8E6C-7F03-4353-90D9-D59F8546BA5E}">
      <dgm:prSet/>
      <dgm:spPr/>
      <dgm:t>
        <a:bodyPr/>
        <a:lstStyle/>
        <a:p>
          <a:endParaRPr lang="es-AR">
            <a:latin typeface="Arial Narrow" pitchFamily="34" charset="0"/>
          </a:endParaRPr>
        </a:p>
      </dgm:t>
    </dgm:pt>
    <dgm:pt modelId="{260EECDB-BBF2-489E-8A87-9AB97CF7A886}" type="sibTrans" cxnId="{094D8E6C-7F03-4353-90D9-D59F8546BA5E}">
      <dgm:prSet/>
      <dgm:spPr/>
      <dgm:t>
        <a:bodyPr/>
        <a:lstStyle/>
        <a:p>
          <a:endParaRPr lang="es-AR">
            <a:latin typeface="Arial Narrow" pitchFamily="34" charset="0"/>
          </a:endParaRPr>
        </a:p>
      </dgm:t>
    </dgm:pt>
    <dgm:pt modelId="{BE359E20-5316-4861-91CE-EBE67A70C25E}">
      <dgm:prSet phldrT="[Texto]" custT="1"/>
      <dgm:spPr/>
      <dgm:t>
        <a:bodyPr/>
        <a:lstStyle/>
        <a:p>
          <a:r>
            <a:rPr lang="es-AR" sz="1800" b="1" dirty="0">
              <a:solidFill>
                <a:schemeClr val="tx1"/>
              </a:solidFill>
              <a:latin typeface="Arial Narrow" pitchFamily="34" charset="0"/>
            </a:rPr>
            <a:t>SEGÚN EL TIPO DE MERCANCÍA ALMACENADA</a:t>
          </a:r>
        </a:p>
      </dgm:t>
    </dgm:pt>
    <dgm:pt modelId="{89D01DC3-3EBD-438F-B896-11DCA298B867}" type="parTrans" cxnId="{099FA217-C18D-43C5-AA31-C90BB72D0F62}">
      <dgm:prSet/>
      <dgm:spPr/>
      <dgm:t>
        <a:bodyPr/>
        <a:lstStyle/>
        <a:p>
          <a:endParaRPr lang="es-AR">
            <a:latin typeface="Arial Narrow" pitchFamily="34" charset="0"/>
          </a:endParaRPr>
        </a:p>
      </dgm:t>
    </dgm:pt>
    <dgm:pt modelId="{CF806C5F-EA06-48D9-BF5F-09375A2817C9}" type="sibTrans" cxnId="{099FA217-C18D-43C5-AA31-C90BB72D0F62}">
      <dgm:prSet/>
      <dgm:spPr/>
      <dgm:t>
        <a:bodyPr/>
        <a:lstStyle/>
        <a:p>
          <a:endParaRPr lang="es-AR">
            <a:latin typeface="Arial Narrow" pitchFamily="34" charset="0"/>
          </a:endParaRPr>
        </a:p>
      </dgm:t>
    </dgm:pt>
    <dgm:pt modelId="{17087F15-4779-4706-8B8F-1D58BCA5F2E8}">
      <dgm:prSet phldrT="[Texto]" custT="1"/>
      <dgm:spPr/>
      <dgm:t>
        <a:bodyPr/>
        <a:lstStyle/>
        <a:p>
          <a:r>
            <a:rPr lang="es-AR" sz="1400" dirty="0">
              <a:latin typeface="Arial Narrow" pitchFamily="34" charset="0"/>
            </a:rPr>
            <a:t>Almacén de materias primas</a:t>
          </a:r>
        </a:p>
      </dgm:t>
    </dgm:pt>
    <dgm:pt modelId="{7919C25F-4C73-4873-86C6-FD3C45059C7E}" type="parTrans" cxnId="{D6FE20E3-8FF7-4BA0-A20F-AF2B687A660D}">
      <dgm:prSet/>
      <dgm:spPr/>
      <dgm:t>
        <a:bodyPr/>
        <a:lstStyle/>
        <a:p>
          <a:endParaRPr lang="es-AR">
            <a:latin typeface="Arial Narrow" pitchFamily="34" charset="0"/>
          </a:endParaRPr>
        </a:p>
      </dgm:t>
    </dgm:pt>
    <dgm:pt modelId="{03064A0D-BF88-4B61-868C-327CE2866993}" type="sibTrans" cxnId="{D6FE20E3-8FF7-4BA0-A20F-AF2B687A660D}">
      <dgm:prSet/>
      <dgm:spPr/>
      <dgm:t>
        <a:bodyPr/>
        <a:lstStyle/>
        <a:p>
          <a:endParaRPr lang="es-AR">
            <a:latin typeface="Arial Narrow" pitchFamily="34" charset="0"/>
          </a:endParaRPr>
        </a:p>
      </dgm:t>
    </dgm:pt>
    <dgm:pt modelId="{B99BE135-F8E5-4C8F-8A05-3DDD3998DFA1}">
      <dgm:prSet phldrT="[Texto]" custT="1"/>
      <dgm:spPr/>
      <dgm:t>
        <a:bodyPr/>
        <a:lstStyle/>
        <a:p>
          <a:r>
            <a:rPr lang="es-AR" sz="1400" dirty="0">
              <a:latin typeface="Arial Narrow" pitchFamily="34" charset="0"/>
            </a:rPr>
            <a:t>Almacén de productos </a:t>
          </a:r>
          <a:r>
            <a:rPr lang="es-AR" sz="1400" dirty="0" err="1">
              <a:latin typeface="Arial Narrow" pitchFamily="34" charset="0"/>
            </a:rPr>
            <a:t>semi</a:t>
          </a:r>
          <a:r>
            <a:rPr lang="es-AR" sz="1400" dirty="0">
              <a:latin typeface="Arial Narrow" pitchFamily="34" charset="0"/>
            </a:rPr>
            <a:t>-terminados o en curso</a:t>
          </a:r>
        </a:p>
      </dgm:t>
    </dgm:pt>
    <dgm:pt modelId="{CD5142C9-A920-4DA3-91CE-5EF64FF53E7A}" type="parTrans" cxnId="{FC53D174-139F-43E5-A9B9-1B97A44585CD}">
      <dgm:prSet/>
      <dgm:spPr/>
      <dgm:t>
        <a:bodyPr/>
        <a:lstStyle/>
        <a:p>
          <a:endParaRPr lang="es-AR">
            <a:latin typeface="Arial Narrow" pitchFamily="34" charset="0"/>
          </a:endParaRPr>
        </a:p>
      </dgm:t>
    </dgm:pt>
    <dgm:pt modelId="{DAFBF121-A80A-4D55-928E-BAB552140F4E}" type="sibTrans" cxnId="{FC53D174-139F-43E5-A9B9-1B97A44585CD}">
      <dgm:prSet/>
      <dgm:spPr/>
      <dgm:t>
        <a:bodyPr/>
        <a:lstStyle/>
        <a:p>
          <a:endParaRPr lang="es-AR">
            <a:latin typeface="Arial Narrow" pitchFamily="34" charset="0"/>
          </a:endParaRPr>
        </a:p>
      </dgm:t>
    </dgm:pt>
    <dgm:pt modelId="{E87D1D4F-DC3E-4381-BD5E-41D209A0FC6B}">
      <dgm:prSet phldrT="[Texto]" custT="1"/>
      <dgm:spPr/>
      <dgm:t>
        <a:bodyPr/>
        <a:lstStyle/>
        <a:p>
          <a:r>
            <a:rPr lang="es-AR" sz="1800" b="1" dirty="0">
              <a:solidFill>
                <a:schemeClr val="tx1"/>
              </a:solidFill>
              <a:latin typeface="Arial Narrow" pitchFamily="34" charset="0"/>
            </a:rPr>
            <a:t>SEGÚN SU LOCALIZACIÓN</a:t>
          </a:r>
        </a:p>
      </dgm:t>
    </dgm:pt>
    <dgm:pt modelId="{44DF32D0-B217-4A1A-AB34-F96F3C6D8E0E}" type="parTrans" cxnId="{D7472CD6-5BCB-4F8A-924F-5F8E6130C059}">
      <dgm:prSet/>
      <dgm:spPr/>
      <dgm:t>
        <a:bodyPr/>
        <a:lstStyle/>
        <a:p>
          <a:endParaRPr lang="es-AR">
            <a:latin typeface="Arial Narrow" pitchFamily="34" charset="0"/>
          </a:endParaRPr>
        </a:p>
      </dgm:t>
    </dgm:pt>
    <dgm:pt modelId="{748C9886-3F2E-4A5C-9804-B09EC748C4E7}" type="sibTrans" cxnId="{D7472CD6-5BCB-4F8A-924F-5F8E6130C059}">
      <dgm:prSet/>
      <dgm:spPr/>
      <dgm:t>
        <a:bodyPr/>
        <a:lstStyle/>
        <a:p>
          <a:endParaRPr lang="es-AR">
            <a:latin typeface="Arial Narrow" pitchFamily="34" charset="0"/>
          </a:endParaRPr>
        </a:p>
      </dgm:t>
    </dgm:pt>
    <dgm:pt modelId="{8CF4F2E7-DDFE-4A32-8F91-2BDD253D3F09}">
      <dgm:prSet phldrT="[Texto]" custT="1"/>
      <dgm:spPr/>
      <dgm:t>
        <a:bodyPr/>
        <a:lstStyle/>
        <a:p>
          <a:r>
            <a:rPr lang="es-AR" sz="1400" dirty="0">
              <a:latin typeface="Arial Narrow" pitchFamily="34" charset="0"/>
            </a:rPr>
            <a:t>Almacenes centrales</a:t>
          </a:r>
        </a:p>
      </dgm:t>
    </dgm:pt>
    <dgm:pt modelId="{AB707668-1A2A-4B9B-874B-80D7C2910664}" type="parTrans" cxnId="{24B18045-C86C-4F63-99C7-417E24FFEAC0}">
      <dgm:prSet/>
      <dgm:spPr/>
      <dgm:t>
        <a:bodyPr/>
        <a:lstStyle/>
        <a:p>
          <a:endParaRPr lang="es-AR">
            <a:latin typeface="Arial Narrow" pitchFamily="34" charset="0"/>
          </a:endParaRPr>
        </a:p>
      </dgm:t>
    </dgm:pt>
    <dgm:pt modelId="{A551E223-05E2-446D-B0FE-B0011B46171A}" type="sibTrans" cxnId="{24B18045-C86C-4F63-99C7-417E24FFEAC0}">
      <dgm:prSet/>
      <dgm:spPr/>
      <dgm:t>
        <a:bodyPr/>
        <a:lstStyle/>
        <a:p>
          <a:endParaRPr lang="es-AR">
            <a:latin typeface="Arial Narrow" pitchFamily="34" charset="0"/>
          </a:endParaRPr>
        </a:p>
      </dgm:t>
    </dgm:pt>
    <dgm:pt modelId="{1DF9BD7C-8326-4B26-9986-426C0507DADE}">
      <dgm:prSet phldrT="[Texto]" custT="1"/>
      <dgm:spPr/>
      <dgm:t>
        <a:bodyPr/>
        <a:lstStyle/>
        <a:p>
          <a:r>
            <a:rPr lang="es-AR" sz="1400" dirty="0">
              <a:latin typeface="Arial Narrow" pitchFamily="34" charset="0"/>
            </a:rPr>
            <a:t>Almacenes regionales</a:t>
          </a:r>
        </a:p>
      </dgm:t>
    </dgm:pt>
    <dgm:pt modelId="{FCE9687B-D00C-4B4A-BB8C-20CF35F48C0A}" type="parTrans" cxnId="{27867574-572E-4107-8283-7EB8C4A36248}">
      <dgm:prSet/>
      <dgm:spPr/>
      <dgm:t>
        <a:bodyPr/>
        <a:lstStyle/>
        <a:p>
          <a:endParaRPr lang="es-AR">
            <a:latin typeface="Arial Narrow" pitchFamily="34" charset="0"/>
          </a:endParaRPr>
        </a:p>
      </dgm:t>
    </dgm:pt>
    <dgm:pt modelId="{8CEF7E37-C39C-44E1-8587-4D15F11E2373}" type="sibTrans" cxnId="{27867574-572E-4107-8283-7EB8C4A36248}">
      <dgm:prSet/>
      <dgm:spPr/>
      <dgm:t>
        <a:bodyPr/>
        <a:lstStyle/>
        <a:p>
          <a:endParaRPr lang="es-AR">
            <a:latin typeface="Arial Narrow" pitchFamily="34" charset="0"/>
          </a:endParaRPr>
        </a:p>
      </dgm:t>
    </dgm:pt>
    <dgm:pt modelId="{D4C684A6-3590-4CB7-9F50-925E6CCD1086}">
      <dgm:prSet custT="1"/>
      <dgm:spPr/>
      <dgm:t>
        <a:bodyPr/>
        <a:lstStyle/>
        <a:p>
          <a:r>
            <a:rPr lang="es-AR" sz="1800" b="1" dirty="0">
              <a:solidFill>
                <a:schemeClr val="tx1"/>
              </a:solidFill>
              <a:latin typeface="Arial Narrow" pitchFamily="34" charset="0"/>
            </a:rPr>
            <a:t>SEGÚN SU UBICACIÓN</a:t>
          </a:r>
        </a:p>
      </dgm:t>
    </dgm:pt>
    <dgm:pt modelId="{0DA81F68-E9FF-4C8F-B1AC-F3E78269DA64}" type="parTrans" cxnId="{D3DF33D5-91DF-479D-BA9F-6D57045ECA94}">
      <dgm:prSet/>
      <dgm:spPr/>
      <dgm:t>
        <a:bodyPr/>
        <a:lstStyle/>
        <a:p>
          <a:endParaRPr lang="es-AR">
            <a:latin typeface="Arial Narrow" pitchFamily="34" charset="0"/>
          </a:endParaRPr>
        </a:p>
      </dgm:t>
    </dgm:pt>
    <dgm:pt modelId="{34F0B23E-CFBF-468B-AE09-DF33B0B345F7}" type="sibTrans" cxnId="{D3DF33D5-91DF-479D-BA9F-6D57045ECA94}">
      <dgm:prSet/>
      <dgm:spPr/>
      <dgm:t>
        <a:bodyPr/>
        <a:lstStyle/>
        <a:p>
          <a:endParaRPr lang="es-AR">
            <a:latin typeface="Arial Narrow" pitchFamily="34" charset="0"/>
          </a:endParaRPr>
        </a:p>
      </dgm:t>
    </dgm:pt>
    <dgm:pt modelId="{E401A29A-E8A0-4D3C-81AE-80C23DD813EC}">
      <dgm:prSet custT="1"/>
      <dgm:spPr/>
      <dgm:t>
        <a:bodyPr/>
        <a:lstStyle/>
        <a:p>
          <a:r>
            <a:rPr lang="es-AR" sz="1800" b="1" dirty="0">
              <a:solidFill>
                <a:schemeClr val="tx1"/>
              </a:solidFill>
              <a:latin typeface="Arial Narrow" pitchFamily="34" charset="0"/>
            </a:rPr>
            <a:t>SEGÚN LA FUNCIÓN LOGÍSTICA</a:t>
          </a:r>
        </a:p>
      </dgm:t>
    </dgm:pt>
    <dgm:pt modelId="{E290A2AE-9F18-40D4-A121-23BC8DDC085F}" type="parTrans" cxnId="{5AC23E8A-24B5-442C-B04D-EBCB39DD3686}">
      <dgm:prSet/>
      <dgm:spPr/>
      <dgm:t>
        <a:bodyPr/>
        <a:lstStyle/>
        <a:p>
          <a:endParaRPr lang="es-AR">
            <a:latin typeface="Arial Narrow" pitchFamily="34" charset="0"/>
          </a:endParaRPr>
        </a:p>
      </dgm:t>
    </dgm:pt>
    <dgm:pt modelId="{93A9CB26-BFE1-4C8F-B78C-579A747F404E}" type="sibTrans" cxnId="{5AC23E8A-24B5-442C-B04D-EBCB39DD3686}">
      <dgm:prSet/>
      <dgm:spPr/>
      <dgm:t>
        <a:bodyPr/>
        <a:lstStyle/>
        <a:p>
          <a:endParaRPr lang="es-AR">
            <a:latin typeface="Arial Narrow" pitchFamily="34" charset="0"/>
          </a:endParaRPr>
        </a:p>
      </dgm:t>
    </dgm:pt>
    <dgm:pt modelId="{4EC84A50-C5F0-474E-97D3-5AF42F9A6AB7}">
      <dgm:prSet phldrT="[Texto]" custT="1"/>
      <dgm:spPr/>
      <dgm:t>
        <a:bodyPr/>
        <a:lstStyle/>
        <a:p>
          <a:r>
            <a:rPr lang="es-AR" sz="1400" dirty="0">
              <a:latin typeface="Arial Narrow" pitchFamily="34" charset="0"/>
            </a:rPr>
            <a:t>Almacén de productos terminados</a:t>
          </a:r>
        </a:p>
      </dgm:t>
    </dgm:pt>
    <dgm:pt modelId="{AA5C893F-F098-4130-B76B-BB4A22F4D78C}" type="parTrans" cxnId="{6CEC41EF-725F-45EE-B52B-44E36F82AA00}">
      <dgm:prSet/>
      <dgm:spPr/>
      <dgm:t>
        <a:bodyPr/>
        <a:lstStyle/>
        <a:p>
          <a:endParaRPr lang="es-AR">
            <a:latin typeface="Arial Narrow" pitchFamily="34" charset="0"/>
          </a:endParaRPr>
        </a:p>
      </dgm:t>
    </dgm:pt>
    <dgm:pt modelId="{154BED9D-E631-4654-ABE0-2EF04F5D784B}" type="sibTrans" cxnId="{6CEC41EF-725F-45EE-B52B-44E36F82AA00}">
      <dgm:prSet/>
      <dgm:spPr/>
      <dgm:t>
        <a:bodyPr/>
        <a:lstStyle/>
        <a:p>
          <a:endParaRPr lang="es-AR">
            <a:latin typeface="Arial Narrow" pitchFamily="34" charset="0"/>
          </a:endParaRPr>
        </a:p>
      </dgm:t>
    </dgm:pt>
    <dgm:pt modelId="{18F25A37-DA15-44E3-8195-710C70B07808}">
      <dgm:prSet phldrT="[Texto]" custT="1"/>
      <dgm:spPr/>
      <dgm:t>
        <a:bodyPr/>
        <a:lstStyle/>
        <a:p>
          <a:r>
            <a:rPr lang="es-AR" sz="1400" dirty="0">
              <a:latin typeface="Arial Narrow" pitchFamily="34" charset="0"/>
            </a:rPr>
            <a:t>Almacén de recambios</a:t>
          </a:r>
        </a:p>
      </dgm:t>
    </dgm:pt>
    <dgm:pt modelId="{1D4ADB96-CB24-4277-A488-7B2CBC822A97}" type="parTrans" cxnId="{4D9E82B5-B302-4833-9682-8CA4960FB35B}">
      <dgm:prSet/>
      <dgm:spPr/>
      <dgm:t>
        <a:bodyPr/>
        <a:lstStyle/>
        <a:p>
          <a:endParaRPr lang="es-AR">
            <a:latin typeface="Arial Narrow" pitchFamily="34" charset="0"/>
          </a:endParaRPr>
        </a:p>
      </dgm:t>
    </dgm:pt>
    <dgm:pt modelId="{DE8AE544-B48A-4EB6-9305-65992545144F}" type="sibTrans" cxnId="{4D9E82B5-B302-4833-9682-8CA4960FB35B}">
      <dgm:prSet/>
      <dgm:spPr/>
      <dgm:t>
        <a:bodyPr/>
        <a:lstStyle/>
        <a:p>
          <a:endParaRPr lang="es-AR">
            <a:latin typeface="Arial Narrow" pitchFamily="34" charset="0"/>
          </a:endParaRPr>
        </a:p>
      </dgm:t>
    </dgm:pt>
    <dgm:pt modelId="{732452AE-D8BC-4BC3-AE5C-0036D300237F}">
      <dgm:prSet phldrT="[Texto]" custT="1"/>
      <dgm:spPr/>
      <dgm:t>
        <a:bodyPr/>
        <a:lstStyle/>
        <a:p>
          <a:r>
            <a:rPr lang="es-AR" sz="1400" dirty="0">
              <a:latin typeface="Arial Narrow" pitchFamily="34" charset="0"/>
            </a:rPr>
            <a:t>Almacén de materiales auxiliares</a:t>
          </a:r>
        </a:p>
      </dgm:t>
    </dgm:pt>
    <dgm:pt modelId="{10D18251-E83A-46EB-8DEF-C03C8F589599}" type="parTrans" cxnId="{78A16F15-30EB-4554-8B05-C68746CED773}">
      <dgm:prSet/>
      <dgm:spPr/>
      <dgm:t>
        <a:bodyPr/>
        <a:lstStyle/>
        <a:p>
          <a:endParaRPr lang="es-AR">
            <a:latin typeface="Arial Narrow" pitchFamily="34" charset="0"/>
          </a:endParaRPr>
        </a:p>
      </dgm:t>
    </dgm:pt>
    <dgm:pt modelId="{F83CEA43-8C5F-477C-A334-BA9E98D2E524}" type="sibTrans" cxnId="{78A16F15-30EB-4554-8B05-C68746CED773}">
      <dgm:prSet/>
      <dgm:spPr/>
      <dgm:t>
        <a:bodyPr/>
        <a:lstStyle/>
        <a:p>
          <a:endParaRPr lang="es-AR">
            <a:latin typeface="Arial Narrow" pitchFamily="34" charset="0"/>
          </a:endParaRPr>
        </a:p>
      </dgm:t>
    </dgm:pt>
    <dgm:pt modelId="{0CA89BD1-3464-429E-A776-171497B23DCC}">
      <dgm:prSet phldrT="[Texto]" custT="1"/>
      <dgm:spPr/>
      <dgm:t>
        <a:bodyPr/>
        <a:lstStyle/>
        <a:p>
          <a:r>
            <a:rPr lang="es-AR" sz="1400" dirty="0">
              <a:latin typeface="Arial Narrow" pitchFamily="34" charset="0"/>
            </a:rPr>
            <a:t>Almacén de envases y embalajes</a:t>
          </a:r>
        </a:p>
      </dgm:t>
    </dgm:pt>
    <dgm:pt modelId="{A9801DD4-35B0-42FA-80FD-B2FDC41F0D0C}" type="parTrans" cxnId="{BEBC7020-132B-45A1-A699-4AAAB83986CF}">
      <dgm:prSet/>
      <dgm:spPr/>
      <dgm:t>
        <a:bodyPr/>
        <a:lstStyle/>
        <a:p>
          <a:endParaRPr lang="es-AR">
            <a:latin typeface="Arial Narrow" pitchFamily="34" charset="0"/>
          </a:endParaRPr>
        </a:p>
      </dgm:t>
    </dgm:pt>
    <dgm:pt modelId="{43932FEF-5008-4630-8696-1D2A4803DEFD}" type="sibTrans" cxnId="{BEBC7020-132B-45A1-A699-4AAAB83986CF}">
      <dgm:prSet/>
      <dgm:spPr/>
      <dgm:t>
        <a:bodyPr/>
        <a:lstStyle/>
        <a:p>
          <a:endParaRPr lang="es-AR">
            <a:latin typeface="Arial Narrow" pitchFamily="34" charset="0"/>
          </a:endParaRPr>
        </a:p>
      </dgm:t>
    </dgm:pt>
    <dgm:pt modelId="{8F6FC37D-05A1-416E-B7E3-A918C7CA18D0}">
      <dgm:prSet custT="1"/>
      <dgm:spPr/>
      <dgm:t>
        <a:bodyPr/>
        <a:lstStyle/>
        <a:p>
          <a:r>
            <a:rPr lang="es-AR" sz="1400" dirty="0">
              <a:latin typeface="Arial Narrow" pitchFamily="34" charset="0"/>
            </a:rPr>
            <a:t>Almacenes de tránsito </a:t>
          </a:r>
          <a:r>
            <a:rPr lang="es-AR" sz="1400" dirty="0" err="1">
              <a:latin typeface="Arial Narrow" pitchFamily="34" charset="0"/>
            </a:rPr>
            <a:t>cross</a:t>
          </a:r>
          <a:r>
            <a:rPr lang="es-AR" sz="1400" dirty="0">
              <a:latin typeface="Arial Narrow" pitchFamily="34" charset="0"/>
            </a:rPr>
            <a:t> dock o plataforma de distribución</a:t>
          </a:r>
        </a:p>
      </dgm:t>
    </dgm:pt>
    <dgm:pt modelId="{4E96EA59-CFB1-4D49-86D7-EF83C6E5E9A3}" type="parTrans" cxnId="{4EC4BF51-A7CB-40E7-B581-47521C87C5B0}">
      <dgm:prSet/>
      <dgm:spPr/>
      <dgm:t>
        <a:bodyPr/>
        <a:lstStyle/>
        <a:p>
          <a:endParaRPr lang="es-AR">
            <a:latin typeface="Arial Narrow" pitchFamily="34" charset="0"/>
          </a:endParaRPr>
        </a:p>
      </dgm:t>
    </dgm:pt>
    <dgm:pt modelId="{1C858DC7-7457-4198-9AAA-B9AD571E34C5}" type="sibTrans" cxnId="{4EC4BF51-A7CB-40E7-B581-47521C87C5B0}">
      <dgm:prSet/>
      <dgm:spPr/>
      <dgm:t>
        <a:bodyPr/>
        <a:lstStyle/>
        <a:p>
          <a:endParaRPr lang="es-AR">
            <a:latin typeface="Arial Narrow" pitchFamily="34" charset="0"/>
          </a:endParaRPr>
        </a:p>
      </dgm:t>
    </dgm:pt>
    <dgm:pt modelId="{E88524B2-1F95-4941-873F-B52939092FC3}">
      <dgm:prSet custT="1"/>
      <dgm:spPr/>
      <dgm:t>
        <a:bodyPr/>
        <a:lstStyle/>
        <a:p>
          <a:r>
            <a:rPr lang="es-AR" sz="1400" dirty="0">
              <a:latin typeface="Arial Narrow" pitchFamily="34" charset="0"/>
            </a:rPr>
            <a:t>Almacenes de interior</a:t>
          </a:r>
        </a:p>
      </dgm:t>
    </dgm:pt>
    <dgm:pt modelId="{7E355B39-1F82-41B7-8CDE-FC433A8AA287}" type="parTrans" cxnId="{554BFEAE-725B-4C0D-87E5-961394454030}">
      <dgm:prSet/>
      <dgm:spPr/>
      <dgm:t>
        <a:bodyPr/>
        <a:lstStyle/>
        <a:p>
          <a:endParaRPr lang="es-AR">
            <a:latin typeface="Arial Narrow" pitchFamily="34" charset="0"/>
          </a:endParaRPr>
        </a:p>
      </dgm:t>
    </dgm:pt>
    <dgm:pt modelId="{C6B1BE58-04EC-4AF7-9487-AC2ED5798F57}" type="sibTrans" cxnId="{554BFEAE-725B-4C0D-87E5-961394454030}">
      <dgm:prSet/>
      <dgm:spPr/>
      <dgm:t>
        <a:bodyPr/>
        <a:lstStyle/>
        <a:p>
          <a:endParaRPr lang="es-AR">
            <a:latin typeface="Arial Narrow" pitchFamily="34" charset="0"/>
          </a:endParaRPr>
        </a:p>
      </dgm:t>
    </dgm:pt>
    <dgm:pt modelId="{CB7E7590-692F-4CB2-A739-1206EDC51D57}">
      <dgm:prSet custT="1"/>
      <dgm:spPr/>
      <dgm:t>
        <a:bodyPr/>
        <a:lstStyle/>
        <a:p>
          <a:r>
            <a:rPr lang="es-AR" sz="1400" dirty="0">
              <a:latin typeface="Arial Narrow" pitchFamily="34" charset="0"/>
            </a:rPr>
            <a:t>Almacenes de exterior</a:t>
          </a:r>
        </a:p>
      </dgm:t>
    </dgm:pt>
    <dgm:pt modelId="{D70F555C-0B67-434D-B0FB-E87AD0AF6D4C}" type="parTrans" cxnId="{A6F82188-51B3-4CFC-A6C4-E78A2B3C417E}">
      <dgm:prSet/>
      <dgm:spPr/>
      <dgm:t>
        <a:bodyPr/>
        <a:lstStyle/>
        <a:p>
          <a:endParaRPr lang="es-AR">
            <a:latin typeface="Arial Narrow" pitchFamily="34" charset="0"/>
          </a:endParaRPr>
        </a:p>
      </dgm:t>
    </dgm:pt>
    <dgm:pt modelId="{A604B8A2-4BB1-4F6D-A866-ED13028D332D}" type="sibTrans" cxnId="{A6F82188-51B3-4CFC-A6C4-E78A2B3C417E}">
      <dgm:prSet/>
      <dgm:spPr/>
      <dgm:t>
        <a:bodyPr/>
        <a:lstStyle/>
        <a:p>
          <a:endParaRPr lang="es-AR">
            <a:latin typeface="Arial Narrow" pitchFamily="34" charset="0"/>
          </a:endParaRPr>
        </a:p>
      </dgm:t>
    </dgm:pt>
    <dgm:pt modelId="{84DD983B-2E94-4966-8CFE-131BE8401AE2}" type="pres">
      <dgm:prSet presAssocID="{06EA5E8B-5424-494C-B912-4A339EF1BC37}" presName="Name0" presStyleCnt="0">
        <dgm:presLayoutVars>
          <dgm:dir/>
          <dgm:animLvl val="lvl"/>
          <dgm:resizeHandles val="exact"/>
        </dgm:presLayoutVars>
      </dgm:prSet>
      <dgm:spPr/>
    </dgm:pt>
    <dgm:pt modelId="{EE9A3E6C-41B6-448F-990A-E1D25E9751DA}" type="pres">
      <dgm:prSet presAssocID="{97679D48-1C9E-4AA4-8C64-5BAC6721D5E4}" presName="linNode" presStyleCnt="0"/>
      <dgm:spPr/>
    </dgm:pt>
    <dgm:pt modelId="{F76D1636-C16B-4372-A605-3E6B48F67420}" type="pres">
      <dgm:prSet presAssocID="{97679D48-1C9E-4AA4-8C64-5BAC6721D5E4}" presName="parentText" presStyleLbl="node1" presStyleIdx="0" presStyleCnt="5">
        <dgm:presLayoutVars>
          <dgm:chMax val="1"/>
          <dgm:bulletEnabled val="1"/>
        </dgm:presLayoutVars>
      </dgm:prSet>
      <dgm:spPr/>
    </dgm:pt>
    <dgm:pt modelId="{C650768A-8C11-477D-97CD-6550BE9AF36E}" type="pres">
      <dgm:prSet presAssocID="{97679D48-1C9E-4AA4-8C64-5BAC6721D5E4}" presName="descendantText" presStyleLbl="alignAccFollowNode1" presStyleIdx="0" presStyleCnt="5" custScaleY="72292" custLinFactNeighborX="374" custLinFactNeighborY="1156">
        <dgm:presLayoutVars>
          <dgm:bulletEnabled val="1"/>
        </dgm:presLayoutVars>
      </dgm:prSet>
      <dgm:spPr/>
    </dgm:pt>
    <dgm:pt modelId="{8F27BABE-DE40-4495-8E3A-3B9A95F6FB5E}" type="pres">
      <dgm:prSet presAssocID="{19366CE2-9B05-4F19-BAB7-26D5E7FC7806}" presName="sp" presStyleCnt="0"/>
      <dgm:spPr/>
    </dgm:pt>
    <dgm:pt modelId="{51F21A40-95D9-4D27-B709-3EA90F70EB78}" type="pres">
      <dgm:prSet presAssocID="{BE359E20-5316-4861-91CE-EBE67A70C25E}" presName="linNode" presStyleCnt="0"/>
      <dgm:spPr/>
    </dgm:pt>
    <dgm:pt modelId="{0454E4F4-CCA2-49F4-904D-C07EC8BA157A}" type="pres">
      <dgm:prSet presAssocID="{BE359E20-5316-4861-91CE-EBE67A70C25E}" presName="parentText" presStyleLbl="node1" presStyleIdx="1" presStyleCnt="5">
        <dgm:presLayoutVars>
          <dgm:chMax val="1"/>
          <dgm:bulletEnabled val="1"/>
        </dgm:presLayoutVars>
      </dgm:prSet>
      <dgm:spPr/>
    </dgm:pt>
    <dgm:pt modelId="{344D73C2-7031-48C1-A4EA-5F4E1516E4D2}" type="pres">
      <dgm:prSet presAssocID="{BE359E20-5316-4861-91CE-EBE67A70C25E}" presName="descendantText" presStyleLbl="alignAccFollowNode1" presStyleIdx="1" presStyleCnt="5" custScaleY="182713" custLinFactNeighborX="374" custLinFactNeighborY="1156">
        <dgm:presLayoutVars>
          <dgm:bulletEnabled val="1"/>
        </dgm:presLayoutVars>
      </dgm:prSet>
      <dgm:spPr/>
    </dgm:pt>
    <dgm:pt modelId="{64A02D69-877D-47B7-89E3-47DB9E45D0BF}" type="pres">
      <dgm:prSet presAssocID="{CF806C5F-EA06-48D9-BF5F-09375A2817C9}" presName="sp" presStyleCnt="0"/>
      <dgm:spPr/>
    </dgm:pt>
    <dgm:pt modelId="{733DBC6E-6A26-40A2-B9C1-ADAE4F951001}" type="pres">
      <dgm:prSet presAssocID="{E401A29A-E8A0-4D3C-81AE-80C23DD813EC}" presName="linNode" presStyleCnt="0"/>
      <dgm:spPr/>
    </dgm:pt>
    <dgm:pt modelId="{AF1370D2-4CDB-4809-B15E-E34EA21DA78C}" type="pres">
      <dgm:prSet presAssocID="{E401A29A-E8A0-4D3C-81AE-80C23DD813EC}" presName="parentText" presStyleLbl="node1" presStyleIdx="2" presStyleCnt="5">
        <dgm:presLayoutVars>
          <dgm:chMax val="1"/>
          <dgm:bulletEnabled val="1"/>
        </dgm:presLayoutVars>
      </dgm:prSet>
      <dgm:spPr/>
    </dgm:pt>
    <dgm:pt modelId="{A4759407-B7FE-421B-AC88-7AF8EBB3B20C}" type="pres">
      <dgm:prSet presAssocID="{E401A29A-E8A0-4D3C-81AE-80C23DD813EC}" presName="descendantText" presStyleLbl="alignAccFollowNode1" presStyleIdx="2" presStyleCnt="5" custScaleY="69037" custLinFactNeighborX="374" custLinFactNeighborY="1156">
        <dgm:presLayoutVars>
          <dgm:bulletEnabled val="1"/>
        </dgm:presLayoutVars>
      </dgm:prSet>
      <dgm:spPr/>
    </dgm:pt>
    <dgm:pt modelId="{759409C4-8953-4E33-BD26-02BAD2EBB518}" type="pres">
      <dgm:prSet presAssocID="{93A9CB26-BFE1-4C8F-B78C-579A747F404E}" presName="sp" presStyleCnt="0"/>
      <dgm:spPr/>
    </dgm:pt>
    <dgm:pt modelId="{306B215F-BA05-4D00-ADA4-04483887C224}" type="pres">
      <dgm:prSet presAssocID="{D4C684A6-3590-4CB7-9F50-925E6CCD1086}" presName="linNode" presStyleCnt="0"/>
      <dgm:spPr/>
    </dgm:pt>
    <dgm:pt modelId="{DF840FAC-4501-468F-AD9E-1931FD5CB8C8}" type="pres">
      <dgm:prSet presAssocID="{D4C684A6-3590-4CB7-9F50-925E6CCD1086}" presName="parentText" presStyleLbl="node1" presStyleIdx="3" presStyleCnt="5">
        <dgm:presLayoutVars>
          <dgm:chMax val="1"/>
          <dgm:bulletEnabled val="1"/>
        </dgm:presLayoutVars>
      </dgm:prSet>
      <dgm:spPr/>
    </dgm:pt>
    <dgm:pt modelId="{652ACAAA-B403-441E-974A-576EB8BEB0EC}" type="pres">
      <dgm:prSet presAssocID="{D4C684A6-3590-4CB7-9F50-925E6CCD1086}" presName="descendantText" presStyleLbl="alignAccFollowNode1" presStyleIdx="3" presStyleCnt="5" custLinFactNeighborX="374" custLinFactNeighborY="1156">
        <dgm:presLayoutVars>
          <dgm:bulletEnabled val="1"/>
        </dgm:presLayoutVars>
      </dgm:prSet>
      <dgm:spPr/>
    </dgm:pt>
    <dgm:pt modelId="{AA4FCAB2-AD48-4B5B-BE7A-1EBD19FCC4B3}" type="pres">
      <dgm:prSet presAssocID="{34F0B23E-CFBF-468B-AE09-DF33B0B345F7}" presName="sp" presStyleCnt="0"/>
      <dgm:spPr/>
    </dgm:pt>
    <dgm:pt modelId="{EA0D732F-4606-465F-8906-8B9C152360C4}" type="pres">
      <dgm:prSet presAssocID="{E87D1D4F-DC3E-4381-BD5E-41D209A0FC6B}" presName="linNode" presStyleCnt="0"/>
      <dgm:spPr/>
    </dgm:pt>
    <dgm:pt modelId="{088FED58-7F46-452D-80B1-0E4DBB774798}" type="pres">
      <dgm:prSet presAssocID="{E87D1D4F-DC3E-4381-BD5E-41D209A0FC6B}" presName="parentText" presStyleLbl="node1" presStyleIdx="4" presStyleCnt="5">
        <dgm:presLayoutVars>
          <dgm:chMax val="1"/>
          <dgm:bulletEnabled val="1"/>
        </dgm:presLayoutVars>
      </dgm:prSet>
      <dgm:spPr/>
    </dgm:pt>
    <dgm:pt modelId="{D0BEF02B-3565-47F8-96D6-7F850B02B338}" type="pres">
      <dgm:prSet presAssocID="{E87D1D4F-DC3E-4381-BD5E-41D209A0FC6B}" presName="descendantText" presStyleLbl="alignAccFollowNode1" presStyleIdx="4" presStyleCnt="5">
        <dgm:presLayoutVars>
          <dgm:bulletEnabled val="1"/>
        </dgm:presLayoutVars>
      </dgm:prSet>
      <dgm:spPr/>
    </dgm:pt>
  </dgm:ptLst>
  <dgm:cxnLst>
    <dgm:cxn modelId="{0BA0A20B-18C1-4E89-8F1B-9233AB027C49}" type="presOf" srcId="{0CA89BD1-3464-429E-A776-171497B23DCC}" destId="{344D73C2-7031-48C1-A4EA-5F4E1516E4D2}" srcOrd="0" destOrd="5" presId="urn:microsoft.com/office/officeart/2005/8/layout/vList5"/>
    <dgm:cxn modelId="{3D65340D-BE03-41AC-923B-231986966707}" srcId="{97679D48-1C9E-4AA4-8C64-5BAC6721D5E4}" destId="{7AC434C1-27F2-4DCA-A253-2412086E9E4B}" srcOrd="0" destOrd="0" parTransId="{4D36EFD7-88EB-4377-AC02-E07DBDB845BD}" sibTransId="{869147C9-1209-4D9C-993A-F669B510DEEF}"/>
    <dgm:cxn modelId="{132F7814-14A3-4ABC-869F-EFBB8755D019}" type="presOf" srcId="{1DF9BD7C-8326-4B26-9986-426C0507DADE}" destId="{D0BEF02B-3565-47F8-96D6-7F850B02B338}" srcOrd="0" destOrd="1" presId="urn:microsoft.com/office/officeart/2005/8/layout/vList5"/>
    <dgm:cxn modelId="{78A16F15-30EB-4554-8B05-C68746CED773}" srcId="{BE359E20-5316-4861-91CE-EBE67A70C25E}" destId="{732452AE-D8BC-4BC3-AE5C-0036D300237F}" srcOrd="4" destOrd="0" parTransId="{10D18251-E83A-46EB-8DEF-C03C8F589599}" sibTransId="{F83CEA43-8C5F-477C-A334-BA9E98D2E524}"/>
    <dgm:cxn modelId="{099FA217-C18D-43C5-AA31-C90BB72D0F62}" srcId="{06EA5E8B-5424-494C-B912-4A339EF1BC37}" destId="{BE359E20-5316-4861-91CE-EBE67A70C25E}" srcOrd="1" destOrd="0" parTransId="{89D01DC3-3EBD-438F-B896-11DCA298B867}" sibTransId="{CF806C5F-EA06-48D9-BF5F-09375A2817C9}"/>
    <dgm:cxn modelId="{C937E11D-D173-440C-8F31-268C1990828D}" type="presOf" srcId="{97679D48-1C9E-4AA4-8C64-5BAC6721D5E4}" destId="{F76D1636-C16B-4372-A605-3E6B48F67420}" srcOrd="0" destOrd="0" presId="urn:microsoft.com/office/officeart/2005/8/layout/vList5"/>
    <dgm:cxn modelId="{CC412020-63C5-4EED-A95E-6E56DDD67747}" type="presOf" srcId="{E401A29A-E8A0-4D3C-81AE-80C23DD813EC}" destId="{AF1370D2-4CDB-4809-B15E-E34EA21DA78C}" srcOrd="0" destOrd="0" presId="urn:microsoft.com/office/officeart/2005/8/layout/vList5"/>
    <dgm:cxn modelId="{BEBC7020-132B-45A1-A699-4AAAB83986CF}" srcId="{BE359E20-5316-4861-91CE-EBE67A70C25E}" destId="{0CA89BD1-3464-429E-A776-171497B23DCC}" srcOrd="5" destOrd="0" parTransId="{A9801DD4-35B0-42FA-80FD-B2FDC41F0D0C}" sibTransId="{43932FEF-5008-4630-8696-1D2A4803DEFD}"/>
    <dgm:cxn modelId="{0D070727-3169-44AD-8AA4-B430A9ED1C41}" type="presOf" srcId="{8CF4F2E7-DDFE-4A32-8F91-2BDD253D3F09}" destId="{D0BEF02B-3565-47F8-96D6-7F850B02B338}" srcOrd="0" destOrd="0" presId="urn:microsoft.com/office/officeart/2005/8/layout/vList5"/>
    <dgm:cxn modelId="{B660682C-001E-49B2-B9C7-8894CB1D4986}" type="presOf" srcId="{17087F15-4779-4706-8B8F-1D58BCA5F2E8}" destId="{344D73C2-7031-48C1-A4EA-5F4E1516E4D2}" srcOrd="0" destOrd="0" presId="urn:microsoft.com/office/officeart/2005/8/layout/vList5"/>
    <dgm:cxn modelId="{2950063C-F508-4706-B3DC-B4189C752F5B}" type="presOf" srcId="{B99BE135-F8E5-4C8F-8A05-3DDD3998DFA1}" destId="{344D73C2-7031-48C1-A4EA-5F4E1516E4D2}" srcOrd="0" destOrd="1" presId="urn:microsoft.com/office/officeart/2005/8/layout/vList5"/>
    <dgm:cxn modelId="{671EB03E-7175-43D6-9972-32ADE849CA2A}" type="presOf" srcId="{E88524B2-1F95-4941-873F-B52939092FC3}" destId="{652ACAAA-B403-441E-974A-576EB8BEB0EC}" srcOrd="0" destOrd="0" presId="urn:microsoft.com/office/officeart/2005/8/layout/vList5"/>
    <dgm:cxn modelId="{DDEAF964-9C43-4A2D-8F5D-909BE423FF52}" type="presOf" srcId="{4EC84A50-C5F0-474E-97D3-5AF42F9A6AB7}" destId="{344D73C2-7031-48C1-A4EA-5F4E1516E4D2}" srcOrd="0" destOrd="2" presId="urn:microsoft.com/office/officeart/2005/8/layout/vList5"/>
    <dgm:cxn modelId="{24B18045-C86C-4F63-99C7-417E24FFEAC0}" srcId="{E87D1D4F-DC3E-4381-BD5E-41D209A0FC6B}" destId="{8CF4F2E7-DDFE-4A32-8F91-2BDD253D3F09}" srcOrd="0" destOrd="0" parTransId="{AB707668-1A2A-4B9B-874B-80D7C2910664}" sibTransId="{A551E223-05E2-446D-B0FE-B0011B46171A}"/>
    <dgm:cxn modelId="{094D8E6C-7F03-4353-90D9-D59F8546BA5E}" srcId="{97679D48-1C9E-4AA4-8C64-5BAC6721D5E4}" destId="{6C843A83-BA0F-45D7-A793-B425E75B7B66}" srcOrd="1" destOrd="0" parTransId="{47EB7A31-8D3B-4503-8DF2-56E34D73E63A}" sibTransId="{260EECDB-BBF2-489E-8A87-9AB97CF7A886}"/>
    <dgm:cxn modelId="{4EC4BF51-A7CB-40E7-B581-47521C87C5B0}" srcId="{E401A29A-E8A0-4D3C-81AE-80C23DD813EC}" destId="{8F6FC37D-05A1-416E-B7E3-A918C7CA18D0}" srcOrd="0" destOrd="0" parTransId="{4E96EA59-CFB1-4D49-86D7-EF83C6E5E9A3}" sibTransId="{1C858DC7-7457-4198-9AAA-B9AD571E34C5}"/>
    <dgm:cxn modelId="{27867574-572E-4107-8283-7EB8C4A36248}" srcId="{E87D1D4F-DC3E-4381-BD5E-41D209A0FC6B}" destId="{1DF9BD7C-8326-4B26-9986-426C0507DADE}" srcOrd="1" destOrd="0" parTransId="{FCE9687B-D00C-4B4A-BB8C-20CF35F48C0A}" sibTransId="{8CEF7E37-C39C-44E1-8587-4D15F11E2373}"/>
    <dgm:cxn modelId="{FC53D174-139F-43E5-A9B9-1B97A44585CD}" srcId="{BE359E20-5316-4861-91CE-EBE67A70C25E}" destId="{B99BE135-F8E5-4C8F-8A05-3DDD3998DFA1}" srcOrd="1" destOrd="0" parTransId="{CD5142C9-A920-4DA3-91CE-5EF64FF53E7A}" sibTransId="{DAFBF121-A80A-4D55-928E-BAB552140F4E}"/>
    <dgm:cxn modelId="{A6F82188-51B3-4CFC-A6C4-E78A2B3C417E}" srcId="{D4C684A6-3590-4CB7-9F50-925E6CCD1086}" destId="{CB7E7590-692F-4CB2-A739-1206EDC51D57}" srcOrd="1" destOrd="0" parTransId="{D70F555C-0B67-434D-B0FB-E87AD0AF6D4C}" sibTransId="{A604B8A2-4BB1-4F6D-A866-ED13028D332D}"/>
    <dgm:cxn modelId="{D86D5989-9B31-4089-AC46-7D09B4D9828E}" type="presOf" srcId="{18F25A37-DA15-44E3-8195-710C70B07808}" destId="{344D73C2-7031-48C1-A4EA-5F4E1516E4D2}" srcOrd="0" destOrd="3" presId="urn:microsoft.com/office/officeart/2005/8/layout/vList5"/>
    <dgm:cxn modelId="{5AC23E8A-24B5-442C-B04D-EBCB39DD3686}" srcId="{06EA5E8B-5424-494C-B912-4A339EF1BC37}" destId="{E401A29A-E8A0-4D3C-81AE-80C23DD813EC}" srcOrd="2" destOrd="0" parTransId="{E290A2AE-9F18-40D4-A121-23BC8DDC085F}" sibTransId="{93A9CB26-BFE1-4C8F-B78C-579A747F404E}"/>
    <dgm:cxn modelId="{697E5C92-436A-4725-BE6F-8E38AD39D257}" type="presOf" srcId="{BE359E20-5316-4861-91CE-EBE67A70C25E}" destId="{0454E4F4-CCA2-49F4-904D-C07EC8BA157A}" srcOrd="0" destOrd="0" presId="urn:microsoft.com/office/officeart/2005/8/layout/vList5"/>
    <dgm:cxn modelId="{401E639A-2D80-43CC-AD6C-337233E047B2}" type="presOf" srcId="{7AC434C1-27F2-4DCA-A253-2412086E9E4B}" destId="{C650768A-8C11-477D-97CD-6550BE9AF36E}" srcOrd="0" destOrd="0" presId="urn:microsoft.com/office/officeart/2005/8/layout/vList5"/>
    <dgm:cxn modelId="{9DF1F29A-8CF1-4B30-ABD5-739F3B42AB57}" type="presOf" srcId="{732452AE-D8BC-4BC3-AE5C-0036D300237F}" destId="{344D73C2-7031-48C1-A4EA-5F4E1516E4D2}" srcOrd="0" destOrd="4" presId="urn:microsoft.com/office/officeart/2005/8/layout/vList5"/>
    <dgm:cxn modelId="{554BFEAE-725B-4C0D-87E5-961394454030}" srcId="{D4C684A6-3590-4CB7-9F50-925E6CCD1086}" destId="{E88524B2-1F95-4941-873F-B52939092FC3}" srcOrd="0" destOrd="0" parTransId="{7E355B39-1F82-41B7-8CDE-FC433A8AA287}" sibTransId="{C6B1BE58-04EC-4AF7-9487-AC2ED5798F57}"/>
    <dgm:cxn modelId="{4C43E6B4-F599-493B-B09F-39F69FD7B2C4}" type="presOf" srcId="{D4C684A6-3590-4CB7-9F50-925E6CCD1086}" destId="{DF840FAC-4501-468F-AD9E-1931FD5CB8C8}" srcOrd="0" destOrd="0" presId="urn:microsoft.com/office/officeart/2005/8/layout/vList5"/>
    <dgm:cxn modelId="{4D9E82B5-B302-4833-9682-8CA4960FB35B}" srcId="{BE359E20-5316-4861-91CE-EBE67A70C25E}" destId="{18F25A37-DA15-44E3-8195-710C70B07808}" srcOrd="3" destOrd="0" parTransId="{1D4ADB96-CB24-4277-A488-7B2CBC822A97}" sibTransId="{DE8AE544-B48A-4EB6-9305-65992545144F}"/>
    <dgm:cxn modelId="{BDC5C3BF-DF12-4427-90FF-E9587227951D}" type="presOf" srcId="{CB7E7590-692F-4CB2-A739-1206EDC51D57}" destId="{652ACAAA-B403-441E-974A-576EB8BEB0EC}" srcOrd="0" destOrd="1" presId="urn:microsoft.com/office/officeart/2005/8/layout/vList5"/>
    <dgm:cxn modelId="{8D0494C9-E12D-400C-A7BF-FD027CE8151C}" type="presOf" srcId="{8F6FC37D-05A1-416E-B7E3-A918C7CA18D0}" destId="{A4759407-B7FE-421B-AC88-7AF8EBB3B20C}" srcOrd="0" destOrd="0" presId="urn:microsoft.com/office/officeart/2005/8/layout/vList5"/>
    <dgm:cxn modelId="{35AD22D0-E137-4F14-B40A-3277E3580EEF}" type="presOf" srcId="{E87D1D4F-DC3E-4381-BD5E-41D209A0FC6B}" destId="{088FED58-7F46-452D-80B1-0E4DBB774798}" srcOrd="0" destOrd="0" presId="urn:microsoft.com/office/officeart/2005/8/layout/vList5"/>
    <dgm:cxn modelId="{D3DF33D5-91DF-479D-BA9F-6D57045ECA94}" srcId="{06EA5E8B-5424-494C-B912-4A339EF1BC37}" destId="{D4C684A6-3590-4CB7-9F50-925E6CCD1086}" srcOrd="3" destOrd="0" parTransId="{0DA81F68-E9FF-4C8F-B1AC-F3E78269DA64}" sibTransId="{34F0B23E-CFBF-468B-AE09-DF33B0B345F7}"/>
    <dgm:cxn modelId="{D7472CD6-5BCB-4F8A-924F-5F8E6130C059}" srcId="{06EA5E8B-5424-494C-B912-4A339EF1BC37}" destId="{E87D1D4F-DC3E-4381-BD5E-41D209A0FC6B}" srcOrd="4" destOrd="0" parTransId="{44DF32D0-B217-4A1A-AB34-F96F3C6D8E0E}" sibTransId="{748C9886-3F2E-4A5C-9804-B09EC748C4E7}"/>
    <dgm:cxn modelId="{798312DA-362A-416B-98C9-7EFF7884717F}" srcId="{06EA5E8B-5424-494C-B912-4A339EF1BC37}" destId="{97679D48-1C9E-4AA4-8C64-5BAC6721D5E4}" srcOrd="0" destOrd="0" parTransId="{3B0B24E8-00EC-42D6-98B4-82BDFE65B6CE}" sibTransId="{19366CE2-9B05-4F19-BAB7-26D5E7FC7806}"/>
    <dgm:cxn modelId="{D1FF9CDA-BE79-460E-9FF7-5DAB9F228452}" type="presOf" srcId="{6C843A83-BA0F-45D7-A793-B425E75B7B66}" destId="{C650768A-8C11-477D-97CD-6550BE9AF36E}" srcOrd="0" destOrd="1" presId="urn:microsoft.com/office/officeart/2005/8/layout/vList5"/>
    <dgm:cxn modelId="{D6FE20E3-8FF7-4BA0-A20F-AF2B687A660D}" srcId="{BE359E20-5316-4861-91CE-EBE67A70C25E}" destId="{17087F15-4779-4706-8B8F-1D58BCA5F2E8}" srcOrd="0" destOrd="0" parTransId="{7919C25F-4C73-4873-86C6-FD3C45059C7E}" sibTransId="{03064A0D-BF88-4B61-868C-327CE2866993}"/>
    <dgm:cxn modelId="{6CEC41EF-725F-45EE-B52B-44E36F82AA00}" srcId="{BE359E20-5316-4861-91CE-EBE67A70C25E}" destId="{4EC84A50-C5F0-474E-97D3-5AF42F9A6AB7}" srcOrd="2" destOrd="0" parTransId="{AA5C893F-F098-4130-B76B-BB4A22F4D78C}" sibTransId="{154BED9D-E631-4654-ABE0-2EF04F5D784B}"/>
    <dgm:cxn modelId="{3010D6F5-EF86-4649-8D84-C8FBE12698A4}" type="presOf" srcId="{06EA5E8B-5424-494C-B912-4A339EF1BC37}" destId="{84DD983B-2E94-4966-8CFE-131BE8401AE2}" srcOrd="0" destOrd="0" presId="urn:microsoft.com/office/officeart/2005/8/layout/vList5"/>
    <dgm:cxn modelId="{1FF7927E-CA38-4907-8980-E9956EB8B843}" type="presParOf" srcId="{84DD983B-2E94-4966-8CFE-131BE8401AE2}" destId="{EE9A3E6C-41B6-448F-990A-E1D25E9751DA}" srcOrd="0" destOrd="0" presId="urn:microsoft.com/office/officeart/2005/8/layout/vList5"/>
    <dgm:cxn modelId="{6DF2C716-9EB9-4522-BDF4-646811B1339D}" type="presParOf" srcId="{EE9A3E6C-41B6-448F-990A-E1D25E9751DA}" destId="{F76D1636-C16B-4372-A605-3E6B48F67420}" srcOrd="0" destOrd="0" presId="urn:microsoft.com/office/officeart/2005/8/layout/vList5"/>
    <dgm:cxn modelId="{E52EF033-1941-4435-8880-24CE3F8AD6D3}" type="presParOf" srcId="{EE9A3E6C-41B6-448F-990A-E1D25E9751DA}" destId="{C650768A-8C11-477D-97CD-6550BE9AF36E}" srcOrd="1" destOrd="0" presId="urn:microsoft.com/office/officeart/2005/8/layout/vList5"/>
    <dgm:cxn modelId="{4A16CABA-CBCD-42FE-AB82-7FB5A6B2AB41}" type="presParOf" srcId="{84DD983B-2E94-4966-8CFE-131BE8401AE2}" destId="{8F27BABE-DE40-4495-8E3A-3B9A95F6FB5E}" srcOrd="1" destOrd="0" presId="urn:microsoft.com/office/officeart/2005/8/layout/vList5"/>
    <dgm:cxn modelId="{11E95EEC-63F3-479F-B9A5-DCFBF9A0A4BD}" type="presParOf" srcId="{84DD983B-2E94-4966-8CFE-131BE8401AE2}" destId="{51F21A40-95D9-4D27-B709-3EA90F70EB78}" srcOrd="2" destOrd="0" presId="urn:microsoft.com/office/officeart/2005/8/layout/vList5"/>
    <dgm:cxn modelId="{2874A864-127D-4662-A7EF-2845C4847BBC}" type="presParOf" srcId="{51F21A40-95D9-4D27-B709-3EA90F70EB78}" destId="{0454E4F4-CCA2-49F4-904D-C07EC8BA157A}" srcOrd="0" destOrd="0" presId="urn:microsoft.com/office/officeart/2005/8/layout/vList5"/>
    <dgm:cxn modelId="{608E02A6-E690-4476-A6BE-CD9A3A08DB21}" type="presParOf" srcId="{51F21A40-95D9-4D27-B709-3EA90F70EB78}" destId="{344D73C2-7031-48C1-A4EA-5F4E1516E4D2}" srcOrd="1" destOrd="0" presId="urn:microsoft.com/office/officeart/2005/8/layout/vList5"/>
    <dgm:cxn modelId="{B2405F3B-1771-45FF-93CB-E5FDCD92EFE9}" type="presParOf" srcId="{84DD983B-2E94-4966-8CFE-131BE8401AE2}" destId="{64A02D69-877D-47B7-89E3-47DB9E45D0BF}" srcOrd="3" destOrd="0" presId="urn:microsoft.com/office/officeart/2005/8/layout/vList5"/>
    <dgm:cxn modelId="{E2282952-E212-4D4E-A6CC-C7E5CE77B7B7}" type="presParOf" srcId="{84DD983B-2E94-4966-8CFE-131BE8401AE2}" destId="{733DBC6E-6A26-40A2-B9C1-ADAE4F951001}" srcOrd="4" destOrd="0" presId="urn:microsoft.com/office/officeart/2005/8/layout/vList5"/>
    <dgm:cxn modelId="{E0629630-1784-4034-BE10-5BB7A10FA053}" type="presParOf" srcId="{733DBC6E-6A26-40A2-B9C1-ADAE4F951001}" destId="{AF1370D2-4CDB-4809-B15E-E34EA21DA78C}" srcOrd="0" destOrd="0" presId="urn:microsoft.com/office/officeart/2005/8/layout/vList5"/>
    <dgm:cxn modelId="{A1B4B681-C81F-4E6A-8371-B82074A78F32}" type="presParOf" srcId="{733DBC6E-6A26-40A2-B9C1-ADAE4F951001}" destId="{A4759407-B7FE-421B-AC88-7AF8EBB3B20C}" srcOrd="1" destOrd="0" presId="urn:microsoft.com/office/officeart/2005/8/layout/vList5"/>
    <dgm:cxn modelId="{4336A2AD-AD16-4425-8567-467CDF249BBD}" type="presParOf" srcId="{84DD983B-2E94-4966-8CFE-131BE8401AE2}" destId="{759409C4-8953-4E33-BD26-02BAD2EBB518}" srcOrd="5" destOrd="0" presId="urn:microsoft.com/office/officeart/2005/8/layout/vList5"/>
    <dgm:cxn modelId="{BF70759A-E251-41FF-905A-533CF29A131C}" type="presParOf" srcId="{84DD983B-2E94-4966-8CFE-131BE8401AE2}" destId="{306B215F-BA05-4D00-ADA4-04483887C224}" srcOrd="6" destOrd="0" presId="urn:microsoft.com/office/officeart/2005/8/layout/vList5"/>
    <dgm:cxn modelId="{50D9487D-D90D-4BAB-8D65-2F1F8E6CD52F}" type="presParOf" srcId="{306B215F-BA05-4D00-ADA4-04483887C224}" destId="{DF840FAC-4501-468F-AD9E-1931FD5CB8C8}" srcOrd="0" destOrd="0" presId="urn:microsoft.com/office/officeart/2005/8/layout/vList5"/>
    <dgm:cxn modelId="{B2945E07-9111-469B-A1ED-CE9107724906}" type="presParOf" srcId="{306B215F-BA05-4D00-ADA4-04483887C224}" destId="{652ACAAA-B403-441E-974A-576EB8BEB0EC}" srcOrd="1" destOrd="0" presId="urn:microsoft.com/office/officeart/2005/8/layout/vList5"/>
    <dgm:cxn modelId="{397122E0-CCA1-49A0-A12A-81C817C79A61}" type="presParOf" srcId="{84DD983B-2E94-4966-8CFE-131BE8401AE2}" destId="{AA4FCAB2-AD48-4B5B-BE7A-1EBD19FCC4B3}" srcOrd="7" destOrd="0" presId="urn:microsoft.com/office/officeart/2005/8/layout/vList5"/>
    <dgm:cxn modelId="{6B261B07-4254-460F-AF1D-66F6D585BF40}" type="presParOf" srcId="{84DD983B-2E94-4966-8CFE-131BE8401AE2}" destId="{EA0D732F-4606-465F-8906-8B9C152360C4}" srcOrd="8" destOrd="0" presId="urn:microsoft.com/office/officeart/2005/8/layout/vList5"/>
    <dgm:cxn modelId="{B55BE2B8-E031-4B84-A0DA-66FEEF3AA635}" type="presParOf" srcId="{EA0D732F-4606-465F-8906-8B9C152360C4}" destId="{088FED58-7F46-452D-80B1-0E4DBB774798}" srcOrd="0" destOrd="0" presId="urn:microsoft.com/office/officeart/2005/8/layout/vList5"/>
    <dgm:cxn modelId="{C8965499-8EF0-4D98-9ACC-0E91AAC35332}" type="presParOf" srcId="{EA0D732F-4606-465F-8906-8B9C152360C4}" destId="{D0BEF02B-3565-47F8-96D6-7F850B02B33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CBEA924-2DFE-4739-996A-02C90E58D0AA}" type="doc">
      <dgm:prSet loTypeId="urn:microsoft.com/office/officeart/2005/8/layout/hierarchy2" loCatId="hierarchy" qsTypeId="urn:microsoft.com/office/officeart/2005/8/quickstyle/simple3" qsCatId="simple" csTypeId="urn:microsoft.com/office/officeart/2005/8/colors/colorful2" csCatId="colorful" phldr="1"/>
      <dgm:spPr/>
      <dgm:t>
        <a:bodyPr/>
        <a:lstStyle/>
        <a:p>
          <a:endParaRPr lang="es-AR"/>
        </a:p>
      </dgm:t>
    </dgm:pt>
    <dgm:pt modelId="{A8DBCE37-E8B8-4B1C-937F-929AC3506F13}">
      <dgm:prSet phldrT="[Texto]" custT="1"/>
      <dgm:spPr/>
      <dgm:t>
        <a:bodyPr/>
        <a:lstStyle/>
        <a:p>
          <a:r>
            <a:rPr lang="es-AR" sz="1400" dirty="0">
              <a:latin typeface="Arial Narrow" pitchFamily="34" charset="0"/>
            </a:rPr>
            <a:t>Tipos de almacenamiento</a:t>
          </a:r>
        </a:p>
      </dgm:t>
    </dgm:pt>
    <dgm:pt modelId="{2C430B24-531E-4057-8A86-6705E59509F8}" type="parTrans" cxnId="{B39C63E9-D59B-499A-8A44-D22F609EBCE0}">
      <dgm:prSet/>
      <dgm:spPr/>
      <dgm:t>
        <a:bodyPr/>
        <a:lstStyle/>
        <a:p>
          <a:endParaRPr lang="es-AR" sz="1400">
            <a:latin typeface="Arial Narrow" pitchFamily="34" charset="0"/>
          </a:endParaRPr>
        </a:p>
      </dgm:t>
    </dgm:pt>
    <dgm:pt modelId="{5260B368-EA89-43B5-A0C9-5EDA7CA24C48}" type="sibTrans" cxnId="{B39C63E9-D59B-499A-8A44-D22F609EBCE0}">
      <dgm:prSet/>
      <dgm:spPr/>
      <dgm:t>
        <a:bodyPr/>
        <a:lstStyle/>
        <a:p>
          <a:endParaRPr lang="es-AR" sz="1400">
            <a:latin typeface="Arial Narrow" pitchFamily="34" charset="0"/>
          </a:endParaRPr>
        </a:p>
      </dgm:t>
    </dgm:pt>
    <dgm:pt modelId="{7BA3F6D7-EC9B-48F2-985E-86999C8BA576}">
      <dgm:prSet phldrT="[Texto]" custT="1"/>
      <dgm:spPr/>
      <dgm:t>
        <a:bodyPr/>
        <a:lstStyle/>
        <a:p>
          <a:r>
            <a:rPr lang="es-AR" sz="1400" dirty="0">
              <a:latin typeface="Arial Narrow" pitchFamily="34" charset="0"/>
            </a:rPr>
            <a:t>CONVENCIONAL</a:t>
          </a:r>
        </a:p>
      </dgm:t>
    </dgm:pt>
    <dgm:pt modelId="{7AA8340B-B1B8-4CC6-AA6E-8BB54D1859DB}" type="parTrans" cxnId="{4A55FC1D-63C5-4A21-BBE0-CEA61384F329}">
      <dgm:prSet custT="1"/>
      <dgm:spPr/>
      <dgm:t>
        <a:bodyPr/>
        <a:lstStyle/>
        <a:p>
          <a:endParaRPr lang="es-AR" sz="1400">
            <a:latin typeface="Arial Narrow" pitchFamily="34" charset="0"/>
          </a:endParaRPr>
        </a:p>
      </dgm:t>
    </dgm:pt>
    <dgm:pt modelId="{5C3870BB-4559-4C7D-BA95-D83BE816BFA2}" type="sibTrans" cxnId="{4A55FC1D-63C5-4A21-BBE0-CEA61384F329}">
      <dgm:prSet/>
      <dgm:spPr/>
      <dgm:t>
        <a:bodyPr/>
        <a:lstStyle/>
        <a:p>
          <a:endParaRPr lang="es-AR" sz="1400">
            <a:latin typeface="Arial Narrow" pitchFamily="34" charset="0"/>
          </a:endParaRPr>
        </a:p>
      </dgm:t>
    </dgm:pt>
    <dgm:pt modelId="{627DF5D1-76EB-44C0-A5D7-0B3448665ED7}">
      <dgm:prSet phldrT="[Texto]" custT="1"/>
      <dgm:spPr/>
      <dgm:t>
        <a:bodyPr/>
        <a:lstStyle/>
        <a:p>
          <a:r>
            <a:rPr lang="es-AR" sz="1400" dirty="0">
              <a:latin typeface="Arial Narrow" pitchFamily="34" charset="0"/>
            </a:rPr>
            <a:t>BODEGAJE AUTOMÁTICO</a:t>
          </a:r>
        </a:p>
      </dgm:t>
    </dgm:pt>
    <dgm:pt modelId="{07313491-AAA3-47E5-A28D-417BB238FD82}" type="parTrans" cxnId="{CC1AEEDD-040E-48D6-AC00-FBB4AA9D086B}">
      <dgm:prSet custT="1"/>
      <dgm:spPr/>
      <dgm:t>
        <a:bodyPr/>
        <a:lstStyle/>
        <a:p>
          <a:endParaRPr lang="es-AR" sz="1400">
            <a:latin typeface="Arial Narrow" pitchFamily="34" charset="0"/>
          </a:endParaRPr>
        </a:p>
      </dgm:t>
    </dgm:pt>
    <dgm:pt modelId="{D4114DAB-1DA3-4799-920B-588035E225AF}" type="sibTrans" cxnId="{CC1AEEDD-040E-48D6-AC00-FBB4AA9D086B}">
      <dgm:prSet/>
      <dgm:spPr/>
      <dgm:t>
        <a:bodyPr/>
        <a:lstStyle/>
        <a:p>
          <a:endParaRPr lang="es-AR" sz="1400">
            <a:latin typeface="Arial Narrow" pitchFamily="34" charset="0"/>
          </a:endParaRPr>
        </a:p>
      </dgm:t>
    </dgm:pt>
    <dgm:pt modelId="{C96EFCCA-79AF-4641-A7EC-D05188C8F882}">
      <dgm:prSet custT="1"/>
      <dgm:spPr/>
      <dgm:t>
        <a:bodyPr/>
        <a:lstStyle/>
        <a:p>
          <a:r>
            <a:rPr lang="es-AR" sz="1400" dirty="0">
              <a:latin typeface="Arial Narrow" pitchFamily="34" charset="0"/>
            </a:rPr>
            <a:t>ALMACENAJE SELECTIVO</a:t>
          </a:r>
        </a:p>
      </dgm:t>
    </dgm:pt>
    <dgm:pt modelId="{DFFD5D8D-8475-4496-8BD3-B88B4B852EB7}" type="parTrans" cxnId="{F8F61FB6-AD60-4E34-8E7D-6E3C9D1D0BC0}">
      <dgm:prSet custT="1"/>
      <dgm:spPr/>
      <dgm:t>
        <a:bodyPr/>
        <a:lstStyle/>
        <a:p>
          <a:endParaRPr lang="es-AR" sz="1400">
            <a:latin typeface="Arial Narrow" pitchFamily="34" charset="0"/>
          </a:endParaRPr>
        </a:p>
      </dgm:t>
    </dgm:pt>
    <dgm:pt modelId="{27A828C8-F45D-44F3-B51A-2F9316C20AAF}" type="sibTrans" cxnId="{F8F61FB6-AD60-4E34-8E7D-6E3C9D1D0BC0}">
      <dgm:prSet/>
      <dgm:spPr/>
      <dgm:t>
        <a:bodyPr/>
        <a:lstStyle/>
        <a:p>
          <a:endParaRPr lang="es-AR" sz="1400">
            <a:latin typeface="Arial Narrow" pitchFamily="34" charset="0"/>
          </a:endParaRPr>
        </a:p>
      </dgm:t>
    </dgm:pt>
    <dgm:pt modelId="{3D6517DB-5656-4628-A754-9F4D12E946C2}">
      <dgm:prSet custT="1"/>
      <dgm:spPr/>
      <dgm:t>
        <a:bodyPr/>
        <a:lstStyle/>
        <a:p>
          <a:r>
            <a:rPr lang="es-AR" sz="1300" dirty="0">
              <a:latin typeface="Arial Narrow" pitchFamily="34" charset="0"/>
            </a:rPr>
            <a:t>Uso de montacargas y/o personal para transportar el producto en piezas, cajas, camas o pallets. Almacenamiento a nivel piso</a:t>
          </a:r>
        </a:p>
      </dgm:t>
    </dgm:pt>
    <dgm:pt modelId="{D0B7981C-AC2F-4A51-9561-B45AA36856DC}" type="parTrans" cxnId="{45ADC24A-8E9C-4A39-B2E9-F78CD28DE8D3}">
      <dgm:prSet custT="1"/>
      <dgm:spPr/>
      <dgm:t>
        <a:bodyPr/>
        <a:lstStyle/>
        <a:p>
          <a:endParaRPr lang="es-AR" sz="1400">
            <a:latin typeface="Arial Narrow" pitchFamily="34" charset="0"/>
          </a:endParaRPr>
        </a:p>
      </dgm:t>
    </dgm:pt>
    <dgm:pt modelId="{EEF5592F-C8D5-4508-B24D-DC173EADF140}" type="sibTrans" cxnId="{45ADC24A-8E9C-4A39-B2E9-F78CD28DE8D3}">
      <dgm:prSet/>
      <dgm:spPr/>
      <dgm:t>
        <a:bodyPr/>
        <a:lstStyle/>
        <a:p>
          <a:endParaRPr lang="es-AR" sz="1400">
            <a:latin typeface="Arial Narrow" pitchFamily="34" charset="0"/>
          </a:endParaRPr>
        </a:p>
      </dgm:t>
    </dgm:pt>
    <dgm:pt modelId="{EB6C3521-EB26-4257-B056-1E30EF09B6B9}">
      <dgm:prSet custT="1"/>
      <dgm:spPr/>
      <dgm:t>
        <a:bodyPr/>
        <a:lstStyle/>
        <a:p>
          <a:r>
            <a:rPr lang="es-AR" sz="1300" dirty="0">
              <a:latin typeface="Arial Narrow" pitchFamily="34" charset="0"/>
            </a:rPr>
            <a:t>Provee espacio para una estiba por posición; es apropiado para bienes con número reducido de pallets por lote.</a:t>
          </a:r>
        </a:p>
      </dgm:t>
    </dgm:pt>
    <dgm:pt modelId="{AB66BB26-3A66-43C1-AC4C-85468611C928}" type="parTrans" cxnId="{1CCF7872-466C-4EB3-9532-73EFF3815E0E}">
      <dgm:prSet custT="1"/>
      <dgm:spPr/>
      <dgm:t>
        <a:bodyPr/>
        <a:lstStyle/>
        <a:p>
          <a:endParaRPr lang="es-AR" sz="1400">
            <a:latin typeface="Arial Narrow" pitchFamily="34" charset="0"/>
          </a:endParaRPr>
        </a:p>
      </dgm:t>
    </dgm:pt>
    <dgm:pt modelId="{7A290B92-E44C-497B-BB4A-CF87842B0B5A}" type="sibTrans" cxnId="{1CCF7872-466C-4EB3-9532-73EFF3815E0E}">
      <dgm:prSet/>
      <dgm:spPr/>
      <dgm:t>
        <a:bodyPr/>
        <a:lstStyle/>
        <a:p>
          <a:endParaRPr lang="es-AR" sz="1400">
            <a:latin typeface="Arial Narrow" pitchFamily="34" charset="0"/>
          </a:endParaRPr>
        </a:p>
      </dgm:t>
    </dgm:pt>
    <dgm:pt modelId="{400C9E99-242B-4312-B9C4-850E8152C2DC}">
      <dgm:prSet custT="1"/>
      <dgm:spPr/>
      <dgm:t>
        <a:bodyPr/>
        <a:lstStyle/>
        <a:p>
          <a:r>
            <a:rPr lang="es-AR" sz="1400" dirty="0">
              <a:latin typeface="Arial Narrow" pitchFamily="34" charset="0"/>
            </a:rPr>
            <a:t>Bodegaje de doble profundidad</a:t>
          </a:r>
        </a:p>
      </dgm:t>
    </dgm:pt>
    <dgm:pt modelId="{CA66C81C-CF75-4145-B56B-8E8F519B2931}" type="parTrans" cxnId="{CDDBF528-2D6E-4773-AEF4-5140FDF939C3}">
      <dgm:prSet custT="1"/>
      <dgm:spPr/>
      <dgm:t>
        <a:bodyPr/>
        <a:lstStyle/>
        <a:p>
          <a:endParaRPr lang="es-AR" sz="1400">
            <a:latin typeface="Arial Narrow" pitchFamily="34" charset="0"/>
          </a:endParaRPr>
        </a:p>
      </dgm:t>
    </dgm:pt>
    <dgm:pt modelId="{147AB77A-CF98-4CB1-8205-C079394AE9FB}" type="sibTrans" cxnId="{CDDBF528-2D6E-4773-AEF4-5140FDF939C3}">
      <dgm:prSet/>
      <dgm:spPr/>
      <dgm:t>
        <a:bodyPr/>
        <a:lstStyle/>
        <a:p>
          <a:endParaRPr lang="es-AR" sz="1400">
            <a:latin typeface="Arial Narrow" pitchFamily="34" charset="0"/>
          </a:endParaRPr>
        </a:p>
      </dgm:t>
    </dgm:pt>
    <dgm:pt modelId="{245635B4-EE77-436E-A28F-68F4D0F2403B}">
      <dgm:prSet custT="1"/>
      <dgm:spPr/>
      <dgm:t>
        <a:bodyPr/>
        <a:lstStyle/>
        <a:p>
          <a:r>
            <a:rPr lang="es-AR" sz="1400" dirty="0">
              <a:latin typeface="Arial Narrow" pitchFamily="34" charset="0"/>
            </a:rPr>
            <a:t>Almacenaje de manejo interno</a:t>
          </a:r>
        </a:p>
      </dgm:t>
    </dgm:pt>
    <dgm:pt modelId="{E31DD28C-8409-40DF-AD6D-06804E73D222}" type="parTrans" cxnId="{7DCA4811-2D31-4D9F-9258-24AB6B2F9BAA}">
      <dgm:prSet custT="1"/>
      <dgm:spPr/>
      <dgm:t>
        <a:bodyPr/>
        <a:lstStyle/>
        <a:p>
          <a:endParaRPr lang="es-AR" sz="1400">
            <a:latin typeface="Arial Narrow" pitchFamily="34" charset="0"/>
          </a:endParaRPr>
        </a:p>
      </dgm:t>
    </dgm:pt>
    <dgm:pt modelId="{DB6CB441-BC47-4029-A849-089DCFBCCF79}" type="sibTrans" cxnId="{7DCA4811-2D31-4D9F-9258-24AB6B2F9BAA}">
      <dgm:prSet/>
      <dgm:spPr/>
      <dgm:t>
        <a:bodyPr/>
        <a:lstStyle/>
        <a:p>
          <a:endParaRPr lang="es-AR" sz="1400">
            <a:latin typeface="Arial Narrow" pitchFamily="34" charset="0"/>
          </a:endParaRPr>
        </a:p>
      </dgm:t>
    </dgm:pt>
    <dgm:pt modelId="{AA0522FA-A83A-4ABB-BDFA-6B1DC66545B9}">
      <dgm:prSet custT="1"/>
      <dgm:spPr/>
      <dgm:t>
        <a:bodyPr/>
        <a:lstStyle/>
        <a:p>
          <a:r>
            <a:rPr lang="es-AR" sz="1400" dirty="0">
              <a:latin typeface="Arial Narrow" pitchFamily="34" charset="0"/>
            </a:rPr>
            <a:t>Almacenamiento de empujar carga</a:t>
          </a:r>
        </a:p>
      </dgm:t>
    </dgm:pt>
    <dgm:pt modelId="{55208461-0FDB-4A42-943F-7CEC3A3085A7}" type="parTrans" cxnId="{E1785102-3E44-4F20-9B26-31BCAA977023}">
      <dgm:prSet custT="1"/>
      <dgm:spPr/>
      <dgm:t>
        <a:bodyPr/>
        <a:lstStyle/>
        <a:p>
          <a:endParaRPr lang="es-AR" sz="1400">
            <a:latin typeface="Arial Narrow" pitchFamily="34" charset="0"/>
          </a:endParaRPr>
        </a:p>
      </dgm:t>
    </dgm:pt>
    <dgm:pt modelId="{A9AB736F-EDFF-4F2D-ABAA-1F4B1B62C711}" type="sibTrans" cxnId="{E1785102-3E44-4F20-9B26-31BCAA977023}">
      <dgm:prSet/>
      <dgm:spPr/>
      <dgm:t>
        <a:bodyPr/>
        <a:lstStyle/>
        <a:p>
          <a:endParaRPr lang="es-AR" sz="1400">
            <a:latin typeface="Arial Narrow" pitchFamily="34" charset="0"/>
          </a:endParaRPr>
        </a:p>
      </dgm:t>
    </dgm:pt>
    <dgm:pt modelId="{E7C5A2AB-95DC-4D68-8B10-C3E7AA49F100}">
      <dgm:prSet custT="1"/>
      <dgm:spPr/>
      <dgm:t>
        <a:bodyPr/>
        <a:lstStyle/>
        <a:p>
          <a:r>
            <a:rPr lang="es-AR" sz="1300" dirty="0">
              <a:latin typeface="Arial Narrow" pitchFamily="34" charset="0"/>
            </a:rPr>
            <a:t>sistema de acopio automático y dinámico de alta densidad con transferencia vertical, provee movimiento de estibas entre niveles.</a:t>
          </a:r>
        </a:p>
      </dgm:t>
    </dgm:pt>
    <dgm:pt modelId="{6EFE8BED-140A-4049-AC6C-BB6235CB94C5}" type="parTrans" cxnId="{765C9103-2C37-49F1-8769-0D5DCC6FF414}">
      <dgm:prSet custT="1"/>
      <dgm:spPr/>
      <dgm:t>
        <a:bodyPr/>
        <a:lstStyle/>
        <a:p>
          <a:endParaRPr lang="es-AR" sz="1400">
            <a:latin typeface="Arial Narrow" pitchFamily="34" charset="0"/>
          </a:endParaRPr>
        </a:p>
      </dgm:t>
    </dgm:pt>
    <dgm:pt modelId="{F1A14856-5576-420A-BA81-6C24EB87AF56}" type="sibTrans" cxnId="{765C9103-2C37-49F1-8769-0D5DCC6FF414}">
      <dgm:prSet/>
      <dgm:spPr/>
      <dgm:t>
        <a:bodyPr/>
        <a:lstStyle/>
        <a:p>
          <a:endParaRPr lang="es-AR" sz="1400">
            <a:latin typeface="Arial Narrow" pitchFamily="34" charset="0"/>
          </a:endParaRPr>
        </a:p>
      </dgm:t>
    </dgm:pt>
    <dgm:pt modelId="{7AD798AB-541D-4A9E-9ED9-85963624D48D}" type="pres">
      <dgm:prSet presAssocID="{8CBEA924-2DFE-4739-996A-02C90E58D0AA}" presName="diagram" presStyleCnt="0">
        <dgm:presLayoutVars>
          <dgm:chPref val="1"/>
          <dgm:dir/>
          <dgm:animOne val="branch"/>
          <dgm:animLvl val="lvl"/>
          <dgm:resizeHandles val="exact"/>
        </dgm:presLayoutVars>
      </dgm:prSet>
      <dgm:spPr/>
    </dgm:pt>
    <dgm:pt modelId="{522B7630-B2E0-4A9A-BA9A-EC951AC429BD}" type="pres">
      <dgm:prSet presAssocID="{A8DBCE37-E8B8-4B1C-937F-929AC3506F13}" presName="root1" presStyleCnt="0"/>
      <dgm:spPr/>
    </dgm:pt>
    <dgm:pt modelId="{BF6468DA-2633-43E0-9003-490AC69C1680}" type="pres">
      <dgm:prSet presAssocID="{A8DBCE37-E8B8-4B1C-937F-929AC3506F13}" presName="LevelOneTextNode" presStyleLbl="node0" presStyleIdx="0" presStyleCnt="1">
        <dgm:presLayoutVars>
          <dgm:chPref val="3"/>
        </dgm:presLayoutVars>
      </dgm:prSet>
      <dgm:spPr/>
    </dgm:pt>
    <dgm:pt modelId="{AB2CD3D9-62B4-4345-9BC0-98CEFB3000EB}" type="pres">
      <dgm:prSet presAssocID="{A8DBCE37-E8B8-4B1C-937F-929AC3506F13}" presName="level2hierChild" presStyleCnt="0"/>
      <dgm:spPr/>
    </dgm:pt>
    <dgm:pt modelId="{39696B2B-B751-46FD-B054-712FF9B7EAF3}" type="pres">
      <dgm:prSet presAssocID="{7AA8340B-B1B8-4CC6-AA6E-8BB54D1859DB}" presName="conn2-1" presStyleLbl="parChTrans1D2" presStyleIdx="0" presStyleCnt="3"/>
      <dgm:spPr/>
    </dgm:pt>
    <dgm:pt modelId="{7FD4A86D-6D5C-4989-8FB2-81CC15BA5D94}" type="pres">
      <dgm:prSet presAssocID="{7AA8340B-B1B8-4CC6-AA6E-8BB54D1859DB}" presName="connTx" presStyleLbl="parChTrans1D2" presStyleIdx="0" presStyleCnt="3"/>
      <dgm:spPr/>
    </dgm:pt>
    <dgm:pt modelId="{E196995F-4B4B-4AD7-BD31-DD82B731789A}" type="pres">
      <dgm:prSet presAssocID="{7BA3F6D7-EC9B-48F2-985E-86999C8BA576}" presName="root2" presStyleCnt="0"/>
      <dgm:spPr/>
    </dgm:pt>
    <dgm:pt modelId="{F2CDDC51-664B-43E4-8EE2-E1AAE8ACC784}" type="pres">
      <dgm:prSet presAssocID="{7BA3F6D7-EC9B-48F2-985E-86999C8BA576}" presName="LevelTwoTextNode" presStyleLbl="node2" presStyleIdx="0" presStyleCnt="3">
        <dgm:presLayoutVars>
          <dgm:chPref val="3"/>
        </dgm:presLayoutVars>
      </dgm:prSet>
      <dgm:spPr/>
    </dgm:pt>
    <dgm:pt modelId="{C85788DE-90B9-478F-A65A-305C08E33B13}" type="pres">
      <dgm:prSet presAssocID="{7BA3F6D7-EC9B-48F2-985E-86999C8BA576}" presName="level3hierChild" presStyleCnt="0"/>
      <dgm:spPr/>
    </dgm:pt>
    <dgm:pt modelId="{2B1E8CEE-0296-4213-A31A-F0D2AF7BF2DF}" type="pres">
      <dgm:prSet presAssocID="{D0B7981C-AC2F-4A51-9561-B45AA36856DC}" presName="conn2-1" presStyleLbl="parChTrans1D3" presStyleIdx="0" presStyleCnt="3"/>
      <dgm:spPr/>
    </dgm:pt>
    <dgm:pt modelId="{455F5D93-3D7D-4638-B963-401297A7D698}" type="pres">
      <dgm:prSet presAssocID="{D0B7981C-AC2F-4A51-9561-B45AA36856DC}" presName="connTx" presStyleLbl="parChTrans1D3" presStyleIdx="0" presStyleCnt="3"/>
      <dgm:spPr/>
    </dgm:pt>
    <dgm:pt modelId="{3DCD17AC-22FA-4B59-BAF3-228C1B72060C}" type="pres">
      <dgm:prSet presAssocID="{3D6517DB-5656-4628-A754-9F4D12E946C2}" presName="root2" presStyleCnt="0"/>
      <dgm:spPr/>
    </dgm:pt>
    <dgm:pt modelId="{12E55E20-48AC-47FD-BA1F-3623BA4629D7}" type="pres">
      <dgm:prSet presAssocID="{3D6517DB-5656-4628-A754-9F4D12E946C2}" presName="LevelTwoTextNode" presStyleLbl="node3" presStyleIdx="0" presStyleCnt="3" custScaleX="145308" custScaleY="154795">
        <dgm:presLayoutVars>
          <dgm:chPref val="3"/>
        </dgm:presLayoutVars>
      </dgm:prSet>
      <dgm:spPr/>
    </dgm:pt>
    <dgm:pt modelId="{F709ED53-F584-4589-AFCA-114C8D992CC8}" type="pres">
      <dgm:prSet presAssocID="{3D6517DB-5656-4628-A754-9F4D12E946C2}" presName="level3hierChild" presStyleCnt="0"/>
      <dgm:spPr/>
    </dgm:pt>
    <dgm:pt modelId="{231AB631-57BE-4152-827A-55B0D97A2792}" type="pres">
      <dgm:prSet presAssocID="{DFFD5D8D-8475-4496-8BD3-B88B4B852EB7}" presName="conn2-1" presStyleLbl="parChTrans1D2" presStyleIdx="1" presStyleCnt="3"/>
      <dgm:spPr/>
    </dgm:pt>
    <dgm:pt modelId="{499D70AD-0263-468B-8E46-F2588BBEC9F2}" type="pres">
      <dgm:prSet presAssocID="{DFFD5D8D-8475-4496-8BD3-B88B4B852EB7}" presName="connTx" presStyleLbl="parChTrans1D2" presStyleIdx="1" presStyleCnt="3"/>
      <dgm:spPr/>
    </dgm:pt>
    <dgm:pt modelId="{9C5865BA-4FF7-43F6-91EB-E5E8448011D2}" type="pres">
      <dgm:prSet presAssocID="{C96EFCCA-79AF-4641-A7EC-D05188C8F882}" presName="root2" presStyleCnt="0"/>
      <dgm:spPr/>
    </dgm:pt>
    <dgm:pt modelId="{71FA9E77-F8DE-4AB0-8F26-EBDF4E3EC554}" type="pres">
      <dgm:prSet presAssocID="{C96EFCCA-79AF-4641-A7EC-D05188C8F882}" presName="LevelTwoTextNode" presStyleLbl="node2" presStyleIdx="1" presStyleCnt="3">
        <dgm:presLayoutVars>
          <dgm:chPref val="3"/>
        </dgm:presLayoutVars>
      </dgm:prSet>
      <dgm:spPr/>
    </dgm:pt>
    <dgm:pt modelId="{637D8AC1-B2BD-40B5-AAD9-B9472177790B}" type="pres">
      <dgm:prSet presAssocID="{C96EFCCA-79AF-4641-A7EC-D05188C8F882}" presName="level3hierChild" presStyleCnt="0"/>
      <dgm:spPr/>
    </dgm:pt>
    <dgm:pt modelId="{2182BC43-162D-45E4-B0B8-1D517A87A4EC}" type="pres">
      <dgm:prSet presAssocID="{AB66BB26-3A66-43C1-AC4C-85468611C928}" presName="conn2-1" presStyleLbl="parChTrans1D3" presStyleIdx="1" presStyleCnt="3"/>
      <dgm:spPr/>
    </dgm:pt>
    <dgm:pt modelId="{F7C4762D-E9BA-46CD-80D7-CC9AD14AEC39}" type="pres">
      <dgm:prSet presAssocID="{AB66BB26-3A66-43C1-AC4C-85468611C928}" presName="connTx" presStyleLbl="parChTrans1D3" presStyleIdx="1" presStyleCnt="3"/>
      <dgm:spPr/>
    </dgm:pt>
    <dgm:pt modelId="{788E25F0-586B-49E1-AA82-22E3A05FAF92}" type="pres">
      <dgm:prSet presAssocID="{EB6C3521-EB26-4257-B056-1E30EF09B6B9}" presName="root2" presStyleCnt="0"/>
      <dgm:spPr/>
    </dgm:pt>
    <dgm:pt modelId="{B3165793-CDD3-431D-8F63-E2C6A3D08B61}" type="pres">
      <dgm:prSet presAssocID="{EB6C3521-EB26-4257-B056-1E30EF09B6B9}" presName="LevelTwoTextNode" presStyleLbl="node3" presStyleIdx="1" presStyleCnt="3" custScaleX="150307" custScaleY="166374">
        <dgm:presLayoutVars>
          <dgm:chPref val="3"/>
        </dgm:presLayoutVars>
      </dgm:prSet>
      <dgm:spPr/>
    </dgm:pt>
    <dgm:pt modelId="{921BB77C-AA18-4C4B-B7D4-87A8D9AE7D4F}" type="pres">
      <dgm:prSet presAssocID="{EB6C3521-EB26-4257-B056-1E30EF09B6B9}" presName="level3hierChild" presStyleCnt="0"/>
      <dgm:spPr/>
    </dgm:pt>
    <dgm:pt modelId="{522F0172-4F89-46F3-A494-667FB3E64827}" type="pres">
      <dgm:prSet presAssocID="{CA66C81C-CF75-4145-B56B-8E8F519B2931}" presName="conn2-1" presStyleLbl="parChTrans1D4" presStyleIdx="0" presStyleCnt="3"/>
      <dgm:spPr/>
    </dgm:pt>
    <dgm:pt modelId="{C0CF60D9-0036-4435-BEBA-013095DDA3E0}" type="pres">
      <dgm:prSet presAssocID="{CA66C81C-CF75-4145-B56B-8E8F519B2931}" presName="connTx" presStyleLbl="parChTrans1D4" presStyleIdx="0" presStyleCnt="3"/>
      <dgm:spPr/>
    </dgm:pt>
    <dgm:pt modelId="{ADCA346E-1AA4-42F6-B7E2-945217631F75}" type="pres">
      <dgm:prSet presAssocID="{400C9E99-242B-4312-B9C4-850E8152C2DC}" presName="root2" presStyleCnt="0"/>
      <dgm:spPr/>
    </dgm:pt>
    <dgm:pt modelId="{E05CA09C-7651-4EC2-8D39-415611E65EB7}" type="pres">
      <dgm:prSet presAssocID="{400C9E99-242B-4312-B9C4-850E8152C2DC}" presName="LevelTwoTextNode" presStyleLbl="node4" presStyleIdx="0" presStyleCnt="3">
        <dgm:presLayoutVars>
          <dgm:chPref val="3"/>
        </dgm:presLayoutVars>
      </dgm:prSet>
      <dgm:spPr/>
    </dgm:pt>
    <dgm:pt modelId="{FC7A339B-A1B2-41B0-BEBD-4E2C3B29D974}" type="pres">
      <dgm:prSet presAssocID="{400C9E99-242B-4312-B9C4-850E8152C2DC}" presName="level3hierChild" presStyleCnt="0"/>
      <dgm:spPr/>
    </dgm:pt>
    <dgm:pt modelId="{96BFF6F3-D5A8-4F4D-BBCC-7FF746E4CF5F}" type="pres">
      <dgm:prSet presAssocID="{E31DD28C-8409-40DF-AD6D-06804E73D222}" presName="conn2-1" presStyleLbl="parChTrans1D4" presStyleIdx="1" presStyleCnt="3"/>
      <dgm:spPr/>
    </dgm:pt>
    <dgm:pt modelId="{02735A9E-44D9-4C8B-A2B6-2E9A403385B5}" type="pres">
      <dgm:prSet presAssocID="{E31DD28C-8409-40DF-AD6D-06804E73D222}" presName="connTx" presStyleLbl="parChTrans1D4" presStyleIdx="1" presStyleCnt="3"/>
      <dgm:spPr/>
    </dgm:pt>
    <dgm:pt modelId="{138DC763-35E7-4B42-8868-4AA0BBC623DB}" type="pres">
      <dgm:prSet presAssocID="{245635B4-EE77-436E-A28F-68F4D0F2403B}" presName="root2" presStyleCnt="0"/>
      <dgm:spPr/>
    </dgm:pt>
    <dgm:pt modelId="{76C7F458-36E5-4477-B918-DDABE9EBF6B4}" type="pres">
      <dgm:prSet presAssocID="{245635B4-EE77-436E-A28F-68F4D0F2403B}" presName="LevelTwoTextNode" presStyleLbl="node4" presStyleIdx="1" presStyleCnt="3">
        <dgm:presLayoutVars>
          <dgm:chPref val="3"/>
        </dgm:presLayoutVars>
      </dgm:prSet>
      <dgm:spPr/>
    </dgm:pt>
    <dgm:pt modelId="{4FF2BB39-D30E-42AC-BB43-55C062585133}" type="pres">
      <dgm:prSet presAssocID="{245635B4-EE77-436E-A28F-68F4D0F2403B}" presName="level3hierChild" presStyleCnt="0"/>
      <dgm:spPr/>
    </dgm:pt>
    <dgm:pt modelId="{DFED9D7F-81AB-4A6F-8403-2DFBA6FF4D58}" type="pres">
      <dgm:prSet presAssocID="{55208461-0FDB-4A42-943F-7CEC3A3085A7}" presName="conn2-1" presStyleLbl="parChTrans1D4" presStyleIdx="2" presStyleCnt="3"/>
      <dgm:spPr/>
    </dgm:pt>
    <dgm:pt modelId="{B20A400A-AD4B-4CC9-8EC2-11EFAEB49ED7}" type="pres">
      <dgm:prSet presAssocID="{55208461-0FDB-4A42-943F-7CEC3A3085A7}" presName="connTx" presStyleLbl="parChTrans1D4" presStyleIdx="2" presStyleCnt="3"/>
      <dgm:spPr/>
    </dgm:pt>
    <dgm:pt modelId="{CA8638E5-05AC-411B-A467-FCA32D91F928}" type="pres">
      <dgm:prSet presAssocID="{AA0522FA-A83A-4ABB-BDFA-6B1DC66545B9}" presName="root2" presStyleCnt="0"/>
      <dgm:spPr/>
    </dgm:pt>
    <dgm:pt modelId="{DA0FDEA1-EB1F-45A5-947C-0C3E1436C466}" type="pres">
      <dgm:prSet presAssocID="{AA0522FA-A83A-4ABB-BDFA-6B1DC66545B9}" presName="LevelTwoTextNode" presStyleLbl="node4" presStyleIdx="2" presStyleCnt="3">
        <dgm:presLayoutVars>
          <dgm:chPref val="3"/>
        </dgm:presLayoutVars>
      </dgm:prSet>
      <dgm:spPr/>
    </dgm:pt>
    <dgm:pt modelId="{E9FFBDA6-1E14-4ACC-A884-87C562F36214}" type="pres">
      <dgm:prSet presAssocID="{AA0522FA-A83A-4ABB-BDFA-6B1DC66545B9}" presName="level3hierChild" presStyleCnt="0"/>
      <dgm:spPr/>
    </dgm:pt>
    <dgm:pt modelId="{5C4E6EB9-2D03-4808-9818-3E6663B3384B}" type="pres">
      <dgm:prSet presAssocID="{07313491-AAA3-47E5-A28D-417BB238FD82}" presName="conn2-1" presStyleLbl="parChTrans1D2" presStyleIdx="2" presStyleCnt="3"/>
      <dgm:spPr/>
    </dgm:pt>
    <dgm:pt modelId="{5CA25BD5-7D0E-41D4-93EA-E4F872EFC0E9}" type="pres">
      <dgm:prSet presAssocID="{07313491-AAA3-47E5-A28D-417BB238FD82}" presName="connTx" presStyleLbl="parChTrans1D2" presStyleIdx="2" presStyleCnt="3"/>
      <dgm:spPr/>
    </dgm:pt>
    <dgm:pt modelId="{C7D4CD3B-1EB4-46F6-8F97-417942A7163F}" type="pres">
      <dgm:prSet presAssocID="{627DF5D1-76EB-44C0-A5D7-0B3448665ED7}" presName="root2" presStyleCnt="0"/>
      <dgm:spPr/>
    </dgm:pt>
    <dgm:pt modelId="{23367FF1-0176-42EC-842B-47D89FE85A90}" type="pres">
      <dgm:prSet presAssocID="{627DF5D1-76EB-44C0-A5D7-0B3448665ED7}" presName="LevelTwoTextNode" presStyleLbl="node2" presStyleIdx="2" presStyleCnt="3">
        <dgm:presLayoutVars>
          <dgm:chPref val="3"/>
        </dgm:presLayoutVars>
      </dgm:prSet>
      <dgm:spPr/>
    </dgm:pt>
    <dgm:pt modelId="{012AB337-CECC-4570-BB75-01F139579BE7}" type="pres">
      <dgm:prSet presAssocID="{627DF5D1-76EB-44C0-A5D7-0B3448665ED7}" presName="level3hierChild" presStyleCnt="0"/>
      <dgm:spPr/>
    </dgm:pt>
    <dgm:pt modelId="{54C2618C-B8BF-4450-9540-FA662C0CEC52}" type="pres">
      <dgm:prSet presAssocID="{6EFE8BED-140A-4049-AC6C-BB6235CB94C5}" presName="conn2-1" presStyleLbl="parChTrans1D3" presStyleIdx="2" presStyleCnt="3"/>
      <dgm:spPr/>
    </dgm:pt>
    <dgm:pt modelId="{BB793FF5-E4A9-4C03-9D7F-4BC0ABC4CF07}" type="pres">
      <dgm:prSet presAssocID="{6EFE8BED-140A-4049-AC6C-BB6235CB94C5}" presName="connTx" presStyleLbl="parChTrans1D3" presStyleIdx="2" presStyleCnt="3"/>
      <dgm:spPr/>
    </dgm:pt>
    <dgm:pt modelId="{C6F40B5B-B636-4F85-9ABA-E6270A7F3E12}" type="pres">
      <dgm:prSet presAssocID="{E7C5A2AB-95DC-4D68-8B10-C3E7AA49F100}" presName="root2" presStyleCnt="0"/>
      <dgm:spPr/>
    </dgm:pt>
    <dgm:pt modelId="{1188950F-121B-44A3-868E-9B5B49E4D3D9}" type="pres">
      <dgm:prSet presAssocID="{E7C5A2AB-95DC-4D68-8B10-C3E7AA49F100}" presName="LevelTwoTextNode" presStyleLbl="node3" presStyleIdx="2" presStyleCnt="3" custScaleX="153893" custScaleY="156949">
        <dgm:presLayoutVars>
          <dgm:chPref val="3"/>
        </dgm:presLayoutVars>
      </dgm:prSet>
      <dgm:spPr/>
    </dgm:pt>
    <dgm:pt modelId="{A82D8E6F-E488-4210-B0D4-C0FE669346CE}" type="pres">
      <dgm:prSet presAssocID="{E7C5A2AB-95DC-4D68-8B10-C3E7AA49F100}" presName="level3hierChild" presStyleCnt="0"/>
      <dgm:spPr/>
    </dgm:pt>
  </dgm:ptLst>
  <dgm:cxnLst>
    <dgm:cxn modelId="{E1785102-3E44-4F20-9B26-31BCAA977023}" srcId="{EB6C3521-EB26-4257-B056-1E30EF09B6B9}" destId="{AA0522FA-A83A-4ABB-BDFA-6B1DC66545B9}" srcOrd="2" destOrd="0" parTransId="{55208461-0FDB-4A42-943F-7CEC3A3085A7}" sibTransId="{A9AB736F-EDFF-4F2D-ABAA-1F4B1B62C711}"/>
    <dgm:cxn modelId="{765C9103-2C37-49F1-8769-0D5DCC6FF414}" srcId="{627DF5D1-76EB-44C0-A5D7-0B3448665ED7}" destId="{E7C5A2AB-95DC-4D68-8B10-C3E7AA49F100}" srcOrd="0" destOrd="0" parTransId="{6EFE8BED-140A-4049-AC6C-BB6235CB94C5}" sibTransId="{F1A14856-5576-420A-BA81-6C24EB87AF56}"/>
    <dgm:cxn modelId="{7DCA4811-2D31-4D9F-9258-24AB6B2F9BAA}" srcId="{EB6C3521-EB26-4257-B056-1E30EF09B6B9}" destId="{245635B4-EE77-436E-A28F-68F4D0F2403B}" srcOrd="1" destOrd="0" parTransId="{E31DD28C-8409-40DF-AD6D-06804E73D222}" sibTransId="{DB6CB441-BC47-4029-A849-089DCFBCCF79}"/>
    <dgm:cxn modelId="{82EC7D17-F1C1-433E-9AD6-AE4F9685386A}" type="presOf" srcId="{6EFE8BED-140A-4049-AC6C-BB6235CB94C5}" destId="{54C2618C-B8BF-4450-9540-FA662C0CEC52}" srcOrd="0" destOrd="0" presId="urn:microsoft.com/office/officeart/2005/8/layout/hierarchy2"/>
    <dgm:cxn modelId="{4A55FC1D-63C5-4A21-BBE0-CEA61384F329}" srcId="{A8DBCE37-E8B8-4B1C-937F-929AC3506F13}" destId="{7BA3F6D7-EC9B-48F2-985E-86999C8BA576}" srcOrd="0" destOrd="0" parTransId="{7AA8340B-B1B8-4CC6-AA6E-8BB54D1859DB}" sibTransId="{5C3870BB-4559-4C7D-BA95-D83BE816BFA2}"/>
    <dgm:cxn modelId="{F2C3A722-AD13-4964-84ED-25AF782C9921}" type="presOf" srcId="{CA66C81C-CF75-4145-B56B-8E8F519B2931}" destId="{522F0172-4F89-46F3-A494-667FB3E64827}" srcOrd="0" destOrd="0" presId="urn:microsoft.com/office/officeart/2005/8/layout/hierarchy2"/>
    <dgm:cxn modelId="{CDDBF528-2D6E-4773-AEF4-5140FDF939C3}" srcId="{EB6C3521-EB26-4257-B056-1E30EF09B6B9}" destId="{400C9E99-242B-4312-B9C4-850E8152C2DC}" srcOrd="0" destOrd="0" parTransId="{CA66C81C-CF75-4145-B56B-8E8F519B2931}" sibTransId="{147AB77A-CF98-4CB1-8205-C079394AE9FB}"/>
    <dgm:cxn modelId="{AB74D32E-5FDE-42E9-8DB2-57191A3D294A}" type="presOf" srcId="{3D6517DB-5656-4628-A754-9F4D12E946C2}" destId="{12E55E20-48AC-47FD-BA1F-3623BA4629D7}" srcOrd="0" destOrd="0" presId="urn:microsoft.com/office/officeart/2005/8/layout/hierarchy2"/>
    <dgm:cxn modelId="{CF0DD830-C5D6-47C3-B609-C0379CC509AA}" type="presOf" srcId="{A8DBCE37-E8B8-4B1C-937F-929AC3506F13}" destId="{BF6468DA-2633-43E0-9003-490AC69C1680}" srcOrd="0" destOrd="0" presId="urn:microsoft.com/office/officeart/2005/8/layout/hierarchy2"/>
    <dgm:cxn modelId="{6692F73F-737E-4927-959F-71B47A52CB55}" type="presOf" srcId="{55208461-0FDB-4A42-943F-7CEC3A3085A7}" destId="{DFED9D7F-81AB-4A6F-8403-2DFBA6FF4D58}" srcOrd="0" destOrd="0" presId="urn:microsoft.com/office/officeart/2005/8/layout/hierarchy2"/>
    <dgm:cxn modelId="{9F5C7C5B-D3B6-4685-9084-9F9415593DA9}" type="presOf" srcId="{07313491-AAA3-47E5-A28D-417BB238FD82}" destId="{5CA25BD5-7D0E-41D4-93EA-E4F872EFC0E9}" srcOrd="1" destOrd="0" presId="urn:microsoft.com/office/officeart/2005/8/layout/hierarchy2"/>
    <dgm:cxn modelId="{0D5C7462-F89D-48FE-9AB9-FE19743C7CD5}" type="presOf" srcId="{7BA3F6D7-EC9B-48F2-985E-86999C8BA576}" destId="{F2CDDC51-664B-43E4-8EE2-E1AAE8ACC784}" srcOrd="0" destOrd="0" presId="urn:microsoft.com/office/officeart/2005/8/layout/hierarchy2"/>
    <dgm:cxn modelId="{17229665-D9E3-4334-B32A-E21607C54F94}" type="presOf" srcId="{7AA8340B-B1B8-4CC6-AA6E-8BB54D1859DB}" destId="{7FD4A86D-6D5C-4989-8FB2-81CC15BA5D94}" srcOrd="1" destOrd="0" presId="urn:microsoft.com/office/officeart/2005/8/layout/hierarchy2"/>
    <dgm:cxn modelId="{DFCB8E46-BFAA-49E5-8B8B-A08169F2A47C}" type="presOf" srcId="{CA66C81C-CF75-4145-B56B-8E8F519B2931}" destId="{C0CF60D9-0036-4435-BEBA-013095DDA3E0}" srcOrd="1" destOrd="0" presId="urn:microsoft.com/office/officeart/2005/8/layout/hierarchy2"/>
    <dgm:cxn modelId="{45ADC24A-8E9C-4A39-B2E9-F78CD28DE8D3}" srcId="{7BA3F6D7-EC9B-48F2-985E-86999C8BA576}" destId="{3D6517DB-5656-4628-A754-9F4D12E946C2}" srcOrd="0" destOrd="0" parTransId="{D0B7981C-AC2F-4A51-9561-B45AA36856DC}" sibTransId="{EEF5592F-C8D5-4508-B24D-DC173EADF140}"/>
    <dgm:cxn modelId="{73924E4C-F9F1-4510-88D9-26BC2EA668F1}" type="presOf" srcId="{D0B7981C-AC2F-4A51-9561-B45AA36856DC}" destId="{2B1E8CEE-0296-4213-A31A-F0D2AF7BF2DF}" srcOrd="0" destOrd="0" presId="urn:microsoft.com/office/officeart/2005/8/layout/hierarchy2"/>
    <dgm:cxn modelId="{3FF8244E-2F2F-402F-8CC9-8726C3D96B9E}" type="presOf" srcId="{DFFD5D8D-8475-4496-8BD3-B88B4B852EB7}" destId="{231AB631-57BE-4152-827A-55B0D97A2792}" srcOrd="0" destOrd="0" presId="urn:microsoft.com/office/officeart/2005/8/layout/hierarchy2"/>
    <dgm:cxn modelId="{A7A1A76E-04FC-4499-BD63-28B7CB657E75}" type="presOf" srcId="{AA0522FA-A83A-4ABB-BDFA-6B1DC66545B9}" destId="{DA0FDEA1-EB1F-45A5-947C-0C3E1436C466}" srcOrd="0" destOrd="0" presId="urn:microsoft.com/office/officeart/2005/8/layout/hierarchy2"/>
    <dgm:cxn modelId="{1CCF7872-466C-4EB3-9532-73EFF3815E0E}" srcId="{C96EFCCA-79AF-4641-A7EC-D05188C8F882}" destId="{EB6C3521-EB26-4257-B056-1E30EF09B6B9}" srcOrd="0" destOrd="0" parTransId="{AB66BB26-3A66-43C1-AC4C-85468611C928}" sibTransId="{7A290B92-E44C-497B-BB4A-CF87842B0B5A}"/>
    <dgm:cxn modelId="{212B9355-E325-4C69-A492-7D403FDA0548}" type="presOf" srcId="{8CBEA924-2DFE-4739-996A-02C90E58D0AA}" destId="{7AD798AB-541D-4A9E-9ED9-85963624D48D}" srcOrd="0" destOrd="0" presId="urn:microsoft.com/office/officeart/2005/8/layout/hierarchy2"/>
    <dgm:cxn modelId="{C1294777-58C0-4EA4-AC8B-9FDF1900DB96}" type="presOf" srcId="{AB66BB26-3A66-43C1-AC4C-85468611C928}" destId="{2182BC43-162D-45E4-B0B8-1D517A87A4EC}" srcOrd="0" destOrd="0" presId="urn:microsoft.com/office/officeart/2005/8/layout/hierarchy2"/>
    <dgm:cxn modelId="{BF251678-5F84-4A89-B619-0E9D50B124B4}" type="presOf" srcId="{E31DD28C-8409-40DF-AD6D-06804E73D222}" destId="{02735A9E-44D9-4C8B-A2B6-2E9A403385B5}" srcOrd="1" destOrd="0" presId="urn:microsoft.com/office/officeart/2005/8/layout/hierarchy2"/>
    <dgm:cxn modelId="{7587CCA4-0A13-4BBD-9C6B-6EE8504EBF2C}" type="presOf" srcId="{AB66BB26-3A66-43C1-AC4C-85468611C928}" destId="{F7C4762D-E9BA-46CD-80D7-CC9AD14AEC39}" srcOrd="1" destOrd="0" presId="urn:microsoft.com/office/officeart/2005/8/layout/hierarchy2"/>
    <dgm:cxn modelId="{9D89FCA6-BF5D-4DA3-B174-D93F149226BF}" type="presOf" srcId="{E7C5A2AB-95DC-4D68-8B10-C3E7AA49F100}" destId="{1188950F-121B-44A3-868E-9B5B49E4D3D9}" srcOrd="0" destOrd="0" presId="urn:microsoft.com/office/officeart/2005/8/layout/hierarchy2"/>
    <dgm:cxn modelId="{C2B236A7-867B-408E-AB7F-46F9697F95E6}" type="presOf" srcId="{400C9E99-242B-4312-B9C4-850E8152C2DC}" destId="{E05CA09C-7651-4EC2-8D39-415611E65EB7}" srcOrd="0" destOrd="0" presId="urn:microsoft.com/office/officeart/2005/8/layout/hierarchy2"/>
    <dgm:cxn modelId="{B5AE04B4-E9E1-45A1-BA1C-7EDA3015639B}" type="presOf" srcId="{E31DD28C-8409-40DF-AD6D-06804E73D222}" destId="{96BFF6F3-D5A8-4F4D-BBCC-7FF746E4CF5F}" srcOrd="0" destOrd="0" presId="urn:microsoft.com/office/officeart/2005/8/layout/hierarchy2"/>
    <dgm:cxn modelId="{66DDE3B4-8DE0-439C-AF12-9F362DBC7CD2}" type="presOf" srcId="{C96EFCCA-79AF-4641-A7EC-D05188C8F882}" destId="{71FA9E77-F8DE-4AB0-8F26-EBDF4E3EC554}" srcOrd="0" destOrd="0" presId="urn:microsoft.com/office/officeart/2005/8/layout/hierarchy2"/>
    <dgm:cxn modelId="{6DCC81B5-6341-458B-A49A-F2983895D51F}" type="presOf" srcId="{7AA8340B-B1B8-4CC6-AA6E-8BB54D1859DB}" destId="{39696B2B-B751-46FD-B054-712FF9B7EAF3}" srcOrd="0" destOrd="0" presId="urn:microsoft.com/office/officeart/2005/8/layout/hierarchy2"/>
    <dgm:cxn modelId="{F8F61FB6-AD60-4E34-8E7D-6E3C9D1D0BC0}" srcId="{A8DBCE37-E8B8-4B1C-937F-929AC3506F13}" destId="{C96EFCCA-79AF-4641-A7EC-D05188C8F882}" srcOrd="1" destOrd="0" parTransId="{DFFD5D8D-8475-4496-8BD3-B88B4B852EB7}" sibTransId="{27A828C8-F45D-44F3-B51A-2F9316C20AAF}"/>
    <dgm:cxn modelId="{9DA01CC0-6A63-4314-8447-A38713F87FCE}" type="presOf" srcId="{55208461-0FDB-4A42-943F-7CEC3A3085A7}" destId="{B20A400A-AD4B-4CC9-8EC2-11EFAEB49ED7}" srcOrd="1" destOrd="0" presId="urn:microsoft.com/office/officeart/2005/8/layout/hierarchy2"/>
    <dgm:cxn modelId="{880972C0-21D3-415E-8FB0-816504B3F803}" type="presOf" srcId="{D0B7981C-AC2F-4A51-9561-B45AA36856DC}" destId="{455F5D93-3D7D-4638-B963-401297A7D698}" srcOrd="1" destOrd="0" presId="urn:microsoft.com/office/officeart/2005/8/layout/hierarchy2"/>
    <dgm:cxn modelId="{AA6035D7-AABA-465F-9373-86C250CBE0B8}" type="presOf" srcId="{245635B4-EE77-436E-A28F-68F4D0F2403B}" destId="{76C7F458-36E5-4477-B918-DDABE9EBF6B4}" srcOrd="0" destOrd="0" presId="urn:microsoft.com/office/officeart/2005/8/layout/hierarchy2"/>
    <dgm:cxn modelId="{CC1AEEDD-040E-48D6-AC00-FBB4AA9D086B}" srcId="{A8DBCE37-E8B8-4B1C-937F-929AC3506F13}" destId="{627DF5D1-76EB-44C0-A5D7-0B3448665ED7}" srcOrd="2" destOrd="0" parTransId="{07313491-AAA3-47E5-A28D-417BB238FD82}" sibTransId="{D4114DAB-1DA3-4799-920B-588035E225AF}"/>
    <dgm:cxn modelId="{427274E4-89FB-4383-AF2F-E5F2EFC25A0D}" type="presOf" srcId="{07313491-AAA3-47E5-A28D-417BB238FD82}" destId="{5C4E6EB9-2D03-4808-9818-3E6663B3384B}" srcOrd="0" destOrd="0" presId="urn:microsoft.com/office/officeart/2005/8/layout/hierarchy2"/>
    <dgm:cxn modelId="{B39C63E9-D59B-499A-8A44-D22F609EBCE0}" srcId="{8CBEA924-2DFE-4739-996A-02C90E58D0AA}" destId="{A8DBCE37-E8B8-4B1C-937F-929AC3506F13}" srcOrd="0" destOrd="0" parTransId="{2C430B24-531E-4057-8A86-6705E59509F8}" sibTransId="{5260B368-EA89-43B5-A0C9-5EDA7CA24C48}"/>
    <dgm:cxn modelId="{C55D76EC-C3B4-4600-9EBB-DDFEFE84A0F4}" type="presOf" srcId="{DFFD5D8D-8475-4496-8BD3-B88B4B852EB7}" destId="{499D70AD-0263-468B-8E46-F2588BBEC9F2}" srcOrd="1" destOrd="0" presId="urn:microsoft.com/office/officeart/2005/8/layout/hierarchy2"/>
    <dgm:cxn modelId="{8800F7F5-EB15-42EB-A530-6A081DDB303B}" type="presOf" srcId="{EB6C3521-EB26-4257-B056-1E30EF09B6B9}" destId="{B3165793-CDD3-431D-8F63-E2C6A3D08B61}" srcOrd="0" destOrd="0" presId="urn:microsoft.com/office/officeart/2005/8/layout/hierarchy2"/>
    <dgm:cxn modelId="{BDC477F6-F07D-4822-AB61-F2E390ECA9AC}" type="presOf" srcId="{627DF5D1-76EB-44C0-A5D7-0B3448665ED7}" destId="{23367FF1-0176-42EC-842B-47D89FE85A90}" srcOrd="0" destOrd="0" presId="urn:microsoft.com/office/officeart/2005/8/layout/hierarchy2"/>
    <dgm:cxn modelId="{5D6345F9-9595-4155-A1B8-25573375AEF2}" type="presOf" srcId="{6EFE8BED-140A-4049-AC6C-BB6235CB94C5}" destId="{BB793FF5-E4A9-4C03-9D7F-4BC0ABC4CF07}" srcOrd="1" destOrd="0" presId="urn:microsoft.com/office/officeart/2005/8/layout/hierarchy2"/>
    <dgm:cxn modelId="{10F3EAF1-DF0E-4E6B-BD1D-A08956A70727}" type="presParOf" srcId="{7AD798AB-541D-4A9E-9ED9-85963624D48D}" destId="{522B7630-B2E0-4A9A-BA9A-EC951AC429BD}" srcOrd="0" destOrd="0" presId="urn:microsoft.com/office/officeart/2005/8/layout/hierarchy2"/>
    <dgm:cxn modelId="{9CF58044-ECA9-4C74-A651-5C5FB5C04C49}" type="presParOf" srcId="{522B7630-B2E0-4A9A-BA9A-EC951AC429BD}" destId="{BF6468DA-2633-43E0-9003-490AC69C1680}" srcOrd="0" destOrd="0" presId="urn:microsoft.com/office/officeart/2005/8/layout/hierarchy2"/>
    <dgm:cxn modelId="{F0C469F3-9B9D-41D7-B545-36FB5DF6E306}" type="presParOf" srcId="{522B7630-B2E0-4A9A-BA9A-EC951AC429BD}" destId="{AB2CD3D9-62B4-4345-9BC0-98CEFB3000EB}" srcOrd="1" destOrd="0" presId="urn:microsoft.com/office/officeart/2005/8/layout/hierarchy2"/>
    <dgm:cxn modelId="{ECB73021-CC68-42C9-A0DC-D8AF545B711E}" type="presParOf" srcId="{AB2CD3D9-62B4-4345-9BC0-98CEFB3000EB}" destId="{39696B2B-B751-46FD-B054-712FF9B7EAF3}" srcOrd="0" destOrd="0" presId="urn:microsoft.com/office/officeart/2005/8/layout/hierarchy2"/>
    <dgm:cxn modelId="{2430920F-35CC-4787-88AF-8D5A9D91C799}" type="presParOf" srcId="{39696B2B-B751-46FD-B054-712FF9B7EAF3}" destId="{7FD4A86D-6D5C-4989-8FB2-81CC15BA5D94}" srcOrd="0" destOrd="0" presId="urn:microsoft.com/office/officeart/2005/8/layout/hierarchy2"/>
    <dgm:cxn modelId="{F751127A-58CB-4C72-8286-1DBD5EEEBE93}" type="presParOf" srcId="{AB2CD3D9-62B4-4345-9BC0-98CEFB3000EB}" destId="{E196995F-4B4B-4AD7-BD31-DD82B731789A}" srcOrd="1" destOrd="0" presId="urn:microsoft.com/office/officeart/2005/8/layout/hierarchy2"/>
    <dgm:cxn modelId="{FDFC1220-1160-46AD-BD78-1FE0415C41D1}" type="presParOf" srcId="{E196995F-4B4B-4AD7-BD31-DD82B731789A}" destId="{F2CDDC51-664B-43E4-8EE2-E1AAE8ACC784}" srcOrd="0" destOrd="0" presId="urn:microsoft.com/office/officeart/2005/8/layout/hierarchy2"/>
    <dgm:cxn modelId="{2CF494EF-EE15-4C56-B7E7-6D19161FAEB9}" type="presParOf" srcId="{E196995F-4B4B-4AD7-BD31-DD82B731789A}" destId="{C85788DE-90B9-478F-A65A-305C08E33B13}" srcOrd="1" destOrd="0" presId="urn:microsoft.com/office/officeart/2005/8/layout/hierarchy2"/>
    <dgm:cxn modelId="{CC4FED8F-6DAE-44E2-8356-102CF62F9F24}" type="presParOf" srcId="{C85788DE-90B9-478F-A65A-305C08E33B13}" destId="{2B1E8CEE-0296-4213-A31A-F0D2AF7BF2DF}" srcOrd="0" destOrd="0" presId="urn:microsoft.com/office/officeart/2005/8/layout/hierarchy2"/>
    <dgm:cxn modelId="{5F37B31D-F63C-4BFC-AE19-7A9B741871AE}" type="presParOf" srcId="{2B1E8CEE-0296-4213-A31A-F0D2AF7BF2DF}" destId="{455F5D93-3D7D-4638-B963-401297A7D698}" srcOrd="0" destOrd="0" presId="urn:microsoft.com/office/officeart/2005/8/layout/hierarchy2"/>
    <dgm:cxn modelId="{DF5ED9E6-B15C-4F78-BD3B-2A60B7516C40}" type="presParOf" srcId="{C85788DE-90B9-478F-A65A-305C08E33B13}" destId="{3DCD17AC-22FA-4B59-BAF3-228C1B72060C}" srcOrd="1" destOrd="0" presId="urn:microsoft.com/office/officeart/2005/8/layout/hierarchy2"/>
    <dgm:cxn modelId="{D64BEBEB-BF86-4F39-883E-4E1A70E6A9CC}" type="presParOf" srcId="{3DCD17AC-22FA-4B59-BAF3-228C1B72060C}" destId="{12E55E20-48AC-47FD-BA1F-3623BA4629D7}" srcOrd="0" destOrd="0" presId="urn:microsoft.com/office/officeart/2005/8/layout/hierarchy2"/>
    <dgm:cxn modelId="{32093E8E-6E26-452C-9CB6-3C6AED21A199}" type="presParOf" srcId="{3DCD17AC-22FA-4B59-BAF3-228C1B72060C}" destId="{F709ED53-F584-4589-AFCA-114C8D992CC8}" srcOrd="1" destOrd="0" presId="urn:microsoft.com/office/officeart/2005/8/layout/hierarchy2"/>
    <dgm:cxn modelId="{3A828257-B687-4561-A515-12E2DE7EFBD0}" type="presParOf" srcId="{AB2CD3D9-62B4-4345-9BC0-98CEFB3000EB}" destId="{231AB631-57BE-4152-827A-55B0D97A2792}" srcOrd="2" destOrd="0" presId="urn:microsoft.com/office/officeart/2005/8/layout/hierarchy2"/>
    <dgm:cxn modelId="{70435702-2E31-469A-83DB-935EEA3A690F}" type="presParOf" srcId="{231AB631-57BE-4152-827A-55B0D97A2792}" destId="{499D70AD-0263-468B-8E46-F2588BBEC9F2}" srcOrd="0" destOrd="0" presId="urn:microsoft.com/office/officeart/2005/8/layout/hierarchy2"/>
    <dgm:cxn modelId="{93C67359-E205-40B8-99D8-85F37F4E00A7}" type="presParOf" srcId="{AB2CD3D9-62B4-4345-9BC0-98CEFB3000EB}" destId="{9C5865BA-4FF7-43F6-91EB-E5E8448011D2}" srcOrd="3" destOrd="0" presId="urn:microsoft.com/office/officeart/2005/8/layout/hierarchy2"/>
    <dgm:cxn modelId="{B1F2470F-0BF3-4D14-AD7B-25DC87A044C6}" type="presParOf" srcId="{9C5865BA-4FF7-43F6-91EB-E5E8448011D2}" destId="{71FA9E77-F8DE-4AB0-8F26-EBDF4E3EC554}" srcOrd="0" destOrd="0" presId="urn:microsoft.com/office/officeart/2005/8/layout/hierarchy2"/>
    <dgm:cxn modelId="{17ACBD26-A6C2-4EDF-A81A-FCC59E5205DE}" type="presParOf" srcId="{9C5865BA-4FF7-43F6-91EB-E5E8448011D2}" destId="{637D8AC1-B2BD-40B5-AAD9-B9472177790B}" srcOrd="1" destOrd="0" presId="urn:microsoft.com/office/officeart/2005/8/layout/hierarchy2"/>
    <dgm:cxn modelId="{DF5A27B8-EBB1-4C95-A274-2FFF1E85F96D}" type="presParOf" srcId="{637D8AC1-B2BD-40B5-AAD9-B9472177790B}" destId="{2182BC43-162D-45E4-B0B8-1D517A87A4EC}" srcOrd="0" destOrd="0" presId="urn:microsoft.com/office/officeart/2005/8/layout/hierarchy2"/>
    <dgm:cxn modelId="{C2060696-B363-491D-A284-1C3E0F900E1E}" type="presParOf" srcId="{2182BC43-162D-45E4-B0B8-1D517A87A4EC}" destId="{F7C4762D-E9BA-46CD-80D7-CC9AD14AEC39}" srcOrd="0" destOrd="0" presId="urn:microsoft.com/office/officeart/2005/8/layout/hierarchy2"/>
    <dgm:cxn modelId="{45BA3B83-565B-4299-BCA0-D1ADB49390C2}" type="presParOf" srcId="{637D8AC1-B2BD-40B5-AAD9-B9472177790B}" destId="{788E25F0-586B-49E1-AA82-22E3A05FAF92}" srcOrd="1" destOrd="0" presId="urn:microsoft.com/office/officeart/2005/8/layout/hierarchy2"/>
    <dgm:cxn modelId="{6F9344DB-0EB8-405A-80EF-DFC3B22E55D2}" type="presParOf" srcId="{788E25F0-586B-49E1-AA82-22E3A05FAF92}" destId="{B3165793-CDD3-431D-8F63-E2C6A3D08B61}" srcOrd="0" destOrd="0" presId="urn:microsoft.com/office/officeart/2005/8/layout/hierarchy2"/>
    <dgm:cxn modelId="{61989751-A620-40D1-A4A9-C807A1684ACB}" type="presParOf" srcId="{788E25F0-586B-49E1-AA82-22E3A05FAF92}" destId="{921BB77C-AA18-4C4B-B7D4-87A8D9AE7D4F}" srcOrd="1" destOrd="0" presId="urn:microsoft.com/office/officeart/2005/8/layout/hierarchy2"/>
    <dgm:cxn modelId="{2F077954-FD0C-41E3-B56A-256EA0885C90}" type="presParOf" srcId="{921BB77C-AA18-4C4B-B7D4-87A8D9AE7D4F}" destId="{522F0172-4F89-46F3-A494-667FB3E64827}" srcOrd="0" destOrd="0" presId="urn:microsoft.com/office/officeart/2005/8/layout/hierarchy2"/>
    <dgm:cxn modelId="{545054B1-7436-4E51-BE02-B97F63EB50A5}" type="presParOf" srcId="{522F0172-4F89-46F3-A494-667FB3E64827}" destId="{C0CF60D9-0036-4435-BEBA-013095DDA3E0}" srcOrd="0" destOrd="0" presId="urn:microsoft.com/office/officeart/2005/8/layout/hierarchy2"/>
    <dgm:cxn modelId="{0EA304D4-2F7B-4D2A-8BBE-7FBC1C614BC6}" type="presParOf" srcId="{921BB77C-AA18-4C4B-B7D4-87A8D9AE7D4F}" destId="{ADCA346E-1AA4-42F6-B7E2-945217631F75}" srcOrd="1" destOrd="0" presId="urn:microsoft.com/office/officeart/2005/8/layout/hierarchy2"/>
    <dgm:cxn modelId="{C246B761-FF69-4299-8605-176EA65FF74D}" type="presParOf" srcId="{ADCA346E-1AA4-42F6-B7E2-945217631F75}" destId="{E05CA09C-7651-4EC2-8D39-415611E65EB7}" srcOrd="0" destOrd="0" presId="urn:microsoft.com/office/officeart/2005/8/layout/hierarchy2"/>
    <dgm:cxn modelId="{97D17295-3EA3-490C-8C75-AE46DFF19A92}" type="presParOf" srcId="{ADCA346E-1AA4-42F6-B7E2-945217631F75}" destId="{FC7A339B-A1B2-41B0-BEBD-4E2C3B29D974}" srcOrd="1" destOrd="0" presId="urn:microsoft.com/office/officeart/2005/8/layout/hierarchy2"/>
    <dgm:cxn modelId="{68C6F6C2-3E26-4057-BF7D-FA0A5382C72C}" type="presParOf" srcId="{921BB77C-AA18-4C4B-B7D4-87A8D9AE7D4F}" destId="{96BFF6F3-D5A8-4F4D-BBCC-7FF746E4CF5F}" srcOrd="2" destOrd="0" presId="urn:microsoft.com/office/officeart/2005/8/layout/hierarchy2"/>
    <dgm:cxn modelId="{4A4C0E7D-ADC9-4FBC-8511-8B4D810FDE57}" type="presParOf" srcId="{96BFF6F3-D5A8-4F4D-BBCC-7FF746E4CF5F}" destId="{02735A9E-44D9-4C8B-A2B6-2E9A403385B5}" srcOrd="0" destOrd="0" presId="urn:microsoft.com/office/officeart/2005/8/layout/hierarchy2"/>
    <dgm:cxn modelId="{618ED9CA-250B-47C4-821A-E00EF819F61E}" type="presParOf" srcId="{921BB77C-AA18-4C4B-B7D4-87A8D9AE7D4F}" destId="{138DC763-35E7-4B42-8868-4AA0BBC623DB}" srcOrd="3" destOrd="0" presId="urn:microsoft.com/office/officeart/2005/8/layout/hierarchy2"/>
    <dgm:cxn modelId="{25678E48-962C-40EB-9AEA-90E753291C69}" type="presParOf" srcId="{138DC763-35E7-4B42-8868-4AA0BBC623DB}" destId="{76C7F458-36E5-4477-B918-DDABE9EBF6B4}" srcOrd="0" destOrd="0" presId="urn:microsoft.com/office/officeart/2005/8/layout/hierarchy2"/>
    <dgm:cxn modelId="{CAC5447F-CD7F-4E5E-B566-4D3B5A42386F}" type="presParOf" srcId="{138DC763-35E7-4B42-8868-4AA0BBC623DB}" destId="{4FF2BB39-D30E-42AC-BB43-55C062585133}" srcOrd="1" destOrd="0" presId="urn:microsoft.com/office/officeart/2005/8/layout/hierarchy2"/>
    <dgm:cxn modelId="{5014B86C-5957-4C21-8F1D-9535E17ABABF}" type="presParOf" srcId="{921BB77C-AA18-4C4B-B7D4-87A8D9AE7D4F}" destId="{DFED9D7F-81AB-4A6F-8403-2DFBA6FF4D58}" srcOrd="4" destOrd="0" presId="urn:microsoft.com/office/officeart/2005/8/layout/hierarchy2"/>
    <dgm:cxn modelId="{50F74B60-974C-43EC-A233-41CB4958C09A}" type="presParOf" srcId="{DFED9D7F-81AB-4A6F-8403-2DFBA6FF4D58}" destId="{B20A400A-AD4B-4CC9-8EC2-11EFAEB49ED7}" srcOrd="0" destOrd="0" presId="urn:microsoft.com/office/officeart/2005/8/layout/hierarchy2"/>
    <dgm:cxn modelId="{E924DBCF-B848-45A2-8AE3-54D2BA839F31}" type="presParOf" srcId="{921BB77C-AA18-4C4B-B7D4-87A8D9AE7D4F}" destId="{CA8638E5-05AC-411B-A467-FCA32D91F928}" srcOrd="5" destOrd="0" presId="urn:microsoft.com/office/officeart/2005/8/layout/hierarchy2"/>
    <dgm:cxn modelId="{892B3DCF-2878-4C5A-A23A-2A08B608EFF4}" type="presParOf" srcId="{CA8638E5-05AC-411B-A467-FCA32D91F928}" destId="{DA0FDEA1-EB1F-45A5-947C-0C3E1436C466}" srcOrd="0" destOrd="0" presId="urn:microsoft.com/office/officeart/2005/8/layout/hierarchy2"/>
    <dgm:cxn modelId="{3D78ABB2-0EE3-4FC1-B4D4-B4A32D6E18A6}" type="presParOf" srcId="{CA8638E5-05AC-411B-A467-FCA32D91F928}" destId="{E9FFBDA6-1E14-4ACC-A884-87C562F36214}" srcOrd="1" destOrd="0" presId="urn:microsoft.com/office/officeart/2005/8/layout/hierarchy2"/>
    <dgm:cxn modelId="{AE156D03-1B5D-4D98-9D74-2186E6CACA6C}" type="presParOf" srcId="{AB2CD3D9-62B4-4345-9BC0-98CEFB3000EB}" destId="{5C4E6EB9-2D03-4808-9818-3E6663B3384B}" srcOrd="4" destOrd="0" presId="urn:microsoft.com/office/officeart/2005/8/layout/hierarchy2"/>
    <dgm:cxn modelId="{C7C19195-CC05-4EF4-8C65-8272D33D254B}" type="presParOf" srcId="{5C4E6EB9-2D03-4808-9818-3E6663B3384B}" destId="{5CA25BD5-7D0E-41D4-93EA-E4F872EFC0E9}" srcOrd="0" destOrd="0" presId="urn:microsoft.com/office/officeart/2005/8/layout/hierarchy2"/>
    <dgm:cxn modelId="{526D5114-09CF-45B5-86FD-BFE97A13A2AB}" type="presParOf" srcId="{AB2CD3D9-62B4-4345-9BC0-98CEFB3000EB}" destId="{C7D4CD3B-1EB4-46F6-8F97-417942A7163F}" srcOrd="5" destOrd="0" presId="urn:microsoft.com/office/officeart/2005/8/layout/hierarchy2"/>
    <dgm:cxn modelId="{E095CDB2-EC83-4175-8D7F-08554A4EA4D5}" type="presParOf" srcId="{C7D4CD3B-1EB4-46F6-8F97-417942A7163F}" destId="{23367FF1-0176-42EC-842B-47D89FE85A90}" srcOrd="0" destOrd="0" presId="urn:microsoft.com/office/officeart/2005/8/layout/hierarchy2"/>
    <dgm:cxn modelId="{9AF08F29-0118-44F1-9AC1-45B61B647A7E}" type="presParOf" srcId="{C7D4CD3B-1EB4-46F6-8F97-417942A7163F}" destId="{012AB337-CECC-4570-BB75-01F139579BE7}" srcOrd="1" destOrd="0" presId="urn:microsoft.com/office/officeart/2005/8/layout/hierarchy2"/>
    <dgm:cxn modelId="{E247C080-DBBC-448E-AC4B-A4FF9ADDBAFB}" type="presParOf" srcId="{012AB337-CECC-4570-BB75-01F139579BE7}" destId="{54C2618C-B8BF-4450-9540-FA662C0CEC52}" srcOrd="0" destOrd="0" presId="urn:microsoft.com/office/officeart/2005/8/layout/hierarchy2"/>
    <dgm:cxn modelId="{103ED473-B7B8-4729-9E7D-AB25BBF23188}" type="presParOf" srcId="{54C2618C-B8BF-4450-9540-FA662C0CEC52}" destId="{BB793FF5-E4A9-4C03-9D7F-4BC0ABC4CF07}" srcOrd="0" destOrd="0" presId="urn:microsoft.com/office/officeart/2005/8/layout/hierarchy2"/>
    <dgm:cxn modelId="{77517359-E9E9-45E8-89A3-491EA211B846}" type="presParOf" srcId="{012AB337-CECC-4570-BB75-01F139579BE7}" destId="{C6F40B5B-B636-4F85-9ABA-E6270A7F3E12}" srcOrd="1" destOrd="0" presId="urn:microsoft.com/office/officeart/2005/8/layout/hierarchy2"/>
    <dgm:cxn modelId="{D0E76B5C-0D44-4F56-8B36-609527628F51}" type="presParOf" srcId="{C6F40B5B-B636-4F85-9ABA-E6270A7F3E12}" destId="{1188950F-121B-44A3-868E-9B5B49E4D3D9}" srcOrd="0" destOrd="0" presId="urn:microsoft.com/office/officeart/2005/8/layout/hierarchy2"/>
    <dgm:cxn modelId="{C6489329-E58C-41E2-B839-9310BE8F318C}" type="presParOf" srcId="{C6F40B5B-B636-4F85-9ABA-E6270A7F3E12}" destId="{A82D8E6F-E488-4210-B0D4-C0FE669346CE}"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E2E2369-2F6F-4DAB-AB9A-059CC9E00159}" type="doc">
      <dgm:prSet loTypeId="urn:microsoft.com/office/officeart/2005/8/layout/hierarchy2" loCatId="hierarchy" qsTypeId="urn:microsoft.com/office/officeart/2005/8/quickstyle/simple3" qsCatId="simple" csTypeId="urn:microsoft.com/office/officeart/2005/8/colors/colorful4" csCatId="colorful" phldr="1"/>
      <dgm:spPr/>
      <dgm:t>
        <a:bodyPr/>
        <a:lstStyle/>
        <a:p>
          <a:endParaRPr lang="es-AR"/>
        </a:p>
      </dgm:t>
    </dgm:pt>
    <dgm:pt modelId="{3AD8EB2A-D38C-4B4E-BD76-2996784B231E}">
      <dgm:prSet phldrT="[Texto]" custT="1"/>
      <dgm:spPr/>
      <dgm:t>
        <a:bodyPr/>
        <a:lstStyle/>
        <a:p>
          <a:r>
            <a:rPr lang="es-AR" sz="1400">
              <a:latin typeface="Arial Narrow" pitchFamily="34" charset="0"/>
            </a:rPr>
            <a:t>Elementos para escoger la ubicación de un CEDI</a:t>
          </a:r>
          <a:endParaRPr lang="es-AR" sz="1400" dirty="0">
            <a:latin typeface="Arial Narrow" pitchFamily="34" charset="0"/>
          </a:endParaRPr>
        </a:p>
      </dgm:t>
    </dgm:pt>
    <dgm:pt modelId="{0A3671BC-554B-4001-9D26-5EA5BC51820C}" type="parTrans" cxnId="{F2715D9C-8658-4C1F-A800-5AA07DEF1F80}">
      <dgm:prSet/>
      <dgm:spPr/>
      <dgm:t>
        <a:bodyPr/>
        <a:lstStyle/>
        <a:p>
          <a:endParaRPr lang="es-AR" sz="1400">
            <a:solidFill>
              <a:schemeClr val="tx1"/>
            </a:solidFill>
            <a:latin typeface="Arial Narrow" pitchFamily="34" charset="0"/>
          </a:endParaRPr>
        </a:p>
      </dgm:t>
    </dgm:pt>
    <dgm:pt modelId="{913675F9-B0BB-4811-9B4A-1995532AF4D0}" type="sibTrans" cxnId="{F2715D9C-8658-4C1F-A800-5AA07DEF1F80}">
      <dgm:prSet/>
      <dgm:spPr/>
      <dgm:t>
        <a:bodyPr/>
        <a:lstStyle/>
        <a:p>
          <a:endParaRPr lang="es-AR" sz="1400">
            <a:solidFill>
              <a:schemeClr val="tx1"/>
            </a:solidFill>
            <a:latin typeface="Arial Narrow" pitchFamily="34" charset="0"/>
          </a:endParaRPr>
        </a:p>
      </dgm:t>
    </dgm:pt>
    <dgm:pt modelId="{37E3CFB7-8280-4938-81B3-DDCC67BCF397}">
      <dgm:prSet phldrT="[Texto]" custT="1"/>
      <dgm:spPr/>
      <dgm:t>
        <a:bodyPr/>
        <a:lstStyle/>
        <a:p>
          <a:r>
            <a:rPr lang="es-AR" sz="1400">
              <a:latin typeface="Arial Narrow" pitchFamily="34" charset="0"/>
            </a:rPr>
            <a:t>FACTORES GENERALES</a:t>
          </a:r>
          <a:endParaRPr lang="es-AR" sz="1400" dirty="0">
            <a:latin typeface="Arial Narrow" pitchFamily="34" charset="0"/>
          </a:endParaRPr>
        </a:p>
      </dgm:t>
    </dgm:pt>
    <dgm:pt modelId="{9A630A33-90A2-4562-AB3C-CDEFA2E49573}" type="parTrans" cxnId="{D1E06998-03D0-4BA5-BC86-2138F3913254}">
      <dgm:prSet custT="1"/>
      <dgm:spPr/>
      <dgm:t>
        <a:bodyPr/>
        <a:lstStyle/>
        <a:p>
          <a:endParaRPr lang="es-AR" sz="1400">
            <a:solidFill>
              <a:schemeClr val="tx1"/>
            </a:solidFill>
            <a:latin typeface="Arial Narrow" pitchFamily="34" charset="0"/>
          </a:endParaRPr>
        </a:p>
      </dgm:t>
    </dgm:pt>
    <dgm:pt modelId="{CDEA83F9-B30B-4FBA-8330-1C5F34A0DF74}" type="sibTrans" cxnId="{D1E06998-03D0-4BA5-BC86-2138F3913254}">
      <dgm:prSet/>
      <dgm:spPr/>
      <dgm:t>
        <a:bodyPr/>
        <a:lstStyle/>
        <a:p>
          <a:endParaRPr lang="es-AR" sz="1400">
            <a:solidFill>
              <a:schemeClr val="tx1"/>
            </a:solidFill>
            <a:latin typeface="Arial Narrow" pitchFamily="34" charset="0"/>
          </a:endParaRPr>
        </a:p>
      </dgm:t>
    </dgm:pt>
    <dgm:pt modelId="{FAA7D60B-9691-4BDC-B932-8CEAA1149C59}">
      <dgm:prSet phldrT="[Texto]" custT="1"/>
      <dgm:spPr/>
      <dgm:t>
        <a:bodyPr/>
        <a:lstStyle/>
        <a:p>
          <a:r>
            <a:rPr lang="es-AR" sz="1300">
              <a:latin typeface="Arial Narrow" pitchFamily="34" charset="0"/>
            </a:rPr>
            <a:t>Proximidad con los clientes, accesibilidad al lugar, utilidades disponibles en la zona, carga o demanda generada, MO disponibles, costos de transporte</a:t>
          </a:r>
          <a:endParaRPr lang="es-AR" sz="1300" dirty="0">
            <a:latin typeface="Arial Narrow" pitchFamily="34" charset="0"/>
          </a:endParaRPr>
        </a:p>
      </dgm:t>
    </dgm:pt>
    <dgm:pt modelId="{E46AE27A-FA60-4EAF-98B1-C98962649569}" type="parTrans" cxnId="{C7FE6F41-89DF-425C-99F8-E2CEDE71BAC8}">
      <dgm:prSet custT="1"/>
      <dgm:spPr/>
      <dgm:t>
        <a:bodyPr/>
        <a:lstStyle/>
        <a:p>
          <a:endParaRPr lang="es-AR" sz="1400">
            <a:solidFill>
              <a:schemeClr val="tx1"/>
            </a:solidFill>
            <a:latin typeface="Arial Narrow" pitchFamily="34" charset="0"/>
          </a:endParaRPr>
        </a:p>
      </dgm:t>
    </dgm:pt>
    <dgm:pt modelId="{C3C198DA-C7F0-4CBE-B1F7-80AEBF018BBF}" type="sibTrans" cxnId="{C7FE6F41-89DF-425C-99F8-E2CEDE71BAC8}">
      <dgm:prSet/>
      <dgm:spPr/>
      <dgm:t>
        <a:bodyPr/>
        <a:lstStyle/>
        <a:p>
          <a:endParaRPr lang="es-AR" sz="1400">
            <a:solidFill>
              <a:schemeClr val="tx1"/>
            </a:solidFill>
            <a:latin typeface="Arial Narrow" pitchFamily="34" charset="0"/>
          </a:endParaRPr>
        </a:p>
      </dgm:t>
    </dgm:pt>
    <dgm:pt modelId="{5DF863F3-9415-400D-A173-511BEF757D03}">
      <dgm:prSet phldrT="[Texto]" custT="1"/>
      <dgm:spPr/>
      <dgm:t>
        <a:bodyPr/>
        <a:lstStyle/>
        <a:p>
          <a:r>
            <a:rPr lang="es-AR" sz="1400">
              <a:latin typeface="Arial Narrow" pitchFamily="34" charset="0"/>
            </a:rPr>
            <a:t>CONSIDERACIONES PARA EL TERRENO</a:t>
          </a:r>
          <a:endParaRPr lang="es-AR" sz="1400" dirty="0">
            <a:latin typeface="Arial Narrow" pitchFamily="34" charset="0"/>
          </a:endParaRPr>
        </a:p>
      </dgm:t>
    </dgm:pt>
    <dgm:pt modelId="{EBE42CEA-B3DC-4E57-990A-5471F856A565}" type="parTrans" cxnId="{1D5873C3-D2B1-47C1-B7BE-CA34A048ED26}">
      <dgm:prSet custT="1"/>
      <dgm:spPr/>
      <dgm:t>
        <a:bodyPr/>
        <a:lstStyle/>
        <a:p>
          <a:endParaRPr lang="es-AR" sz="1400">
            <a:solidFill>
              <a:schemeClr val="tx1"/>
            </a:solidFill>
            <a:latin typeface="Arial Narrow" pitchFamily="34" charset="0"/>
          </a:endParaRPr>
        </a:p>
      </dgm:t>
    </dgm:pt>
    <dgm:pt modelId="{BEE8AB25-DFD4-4DF4-8067-27766E30EA9B}" type="sibTrans" cxnId="{1D5873C3-D2B1-47C1-B7BE-CA34A048ED26}">
      <dgm:prSet/>
      <dgm:spPr/>
      <dgm:t>
        <a:bodyPr/>
        <a:lstStyle/>
        <a:p>
          <a:endParaRPr lang="es-AR" sz="1400">
            <a:solidFill>
              <a:schemeClr val="tx1"/>
            </a:solidFill>
            <a:latin typeface="Arial Narrow" pitchFamily="34" charset="0"/>
          </a:endParaRPr>
        </a:p>
      </dgm:t>
    </dgm:pt>
    <dgm:pt modelId="{143CA750-B255-4580-A6F0-D4357F681759}">
      <dgm:prSet phldrT="[Texto]" custT="1"/>
      <dgm:spPr/>
      <dgm:t>
        <a:bodyPr/>
        <a:lstStyle/>
        <a:p>
          <a:r>
            <a:rPr lang="es-AR" sz="1300">
              <a:latin typeface="Arial Narrow" pitchFamily="34" charset="0"/>
            </a:rPr>
            <a:t>Topografía del sitio, suelos (aspecto legal y técnico), área del terreno, sensibilidad ambiental, condiciones legales</a:t>
          </a:r>
          <a:endParaRPr lang="es-AR" sz="1300" dirty="0">
            <a:latin typeface="Arial Narrow" pitchFamily="34" charset="0"/>
          </a:endParaRPr>
        </a:p>
      </dgm:t>
    </dgm:pt>
    <dgm:pt modelId="{1725E0C5-1CAB-41C3-82A3-14E57D9FACAD}" type="parTrans" cxnId="{9B0FC5EB-8BCF-4F24-9482-5AC1F55E1F5F}">
      <dgm:prSet custT="1"/>
      <dgm:spPr/>
      <dgm:t>
        <a:bodyPr/>
        <a:lstStyle/>
        <a:p>
          <a:endParaRPr lang="es-AR" sz="1400">
            <a:solidFill>
              <a:schemeClr val="tx1"/>
            </a:solidFill>
            <a:latin typeface="Arial Narrow" pitchFamily="34" charset="0"/>
          </a:endParaRPr>
        </a:p>
      </dgm:t>
    </dgm:pt>
    <dgm:pt modelId="{ED8EE891-58F5-49FD-9DEF-8C173A304F61}" type="sibTrans" cxnId="{9B0FC5EB-8BCF-4F24-9482-5AC1F55E1F5F}">
      <dgm:prSet/>
      <dgm:spPr/>
      <dgm:t>
        <a:bodyPr/>
        <a:lstStyle/>
        <a:p>
          <a:endParaRPr lang="es-AR" sz="1400">
            <a:solidFill>
              <a:schemeClr val="tx1"/>
            </a:solidFill>
            <a:latin typeface="Arial Narrow" pitchFamily="34" charset="0"/>
          </a:endParaRPr>
        </a:p>
      </dgm:t>
    </dgm:pt>
    <dgm:pt modelId="{F99C6DD2-FF15-4EBB-AD14-57EBC64DDFE2}">
      <dgm:prSet custT="1"/>
      <dgm:spPr/>
      <dgm:t>
        <a:bodyPr/>
        <a:lstStyle/>
        <a:p>
          <a:r>
            <a:rPr lang="es-AR" sz="1400">
              <a:latin typeface="Arial Narrow" pitchFamily="34" charset="0"/>
            </a:rPr>
            <a:t>CONSIDERACIONES INTERNAS PARA EL EDIFICIO</a:t>
          </a:r>
          <a:endParaRPr lang="es-AR" sz="1400" dirty="0">
            <a:latin typeface="Arial Narrow" pitchFamily="34" charset="0"/>
          </a:endParaRPr>
        </a:p>
      </dgm:t>
    </dgm:pt>
    <dgm:pt modelId="{9375F008-741A-4AD8-87A0-0AA09DDB0CE9}" type="parTrans" cxnId="{7C2B110D-6DC4-4412-B4D3-4342E92E3886}">
      <dgm:prSet custT="1"/>
      <dgm:spPr/>
      <dgm:t>
        <a:bodyPr/>
        <a:lstStyle/>
        <a:p>
          <a:endParaRPr lang="es-AR" sz="1400">
            <a:solidFill>
              <a:schemeClr val="tx1"/>
            </a:solidFill>
            <a:latin typeface="Arial Narrow" pitchFamily="34" charset="0"/>
          </a:endParaRPr>
        </a:p>
      </dgm:t>
    </dgm:pt>
    <dgm:pt modelId="{4288944E-08BD-4157-A2B9-33CAC9F873A4}" type="sibTrans" cxnId="{7C2B110D-6DC4-4412-B4D3-4342E92E3886}">
      <dgm:prSet/>
      <dgm:spPr/>
      <dgm:t>
        <a:bodyPr/>
        <a:lstStyle/>
        <a:p>
          <a:endParaRPr lang="es-AR" sz="1400">
            <a:solidFill>
              <a:schemeClr val="tx1"/>
            </a:solidFill>
            <a:latin typeface="Arial Narrow" pitchFamily="34" charset="0"/>
          </a:endParaRPr>
        </a:p>
      </dgm:t>
    </dgm:pt>
    <dgm:pt modelId="{BFC084F8-2039-4EA7-BA9E-5F08BBB83C1B}">
      <dgm:prSet custT="1"/>
      <dgm:spPr/>
      <dgm:t>
        <a:bodyPr/>
        <a:lstStyle/>
        <a:p>
          <a:r>
            <a:rPr lang="es-AR" sz="1400">
              <a:latin typeface="Arial Narrow" pitchFamily="34" charset="0"/>
            </a:rPr>
            <a:t>CONSIDERACIONES EXTERNAS PARA EL EDIFICIO</a:t>
          </a:r>
          <a:endParaRPr lang="es-AR" sz="1400" dirty="0">
            <a:latin typeface="Arial Narrow" pitchFamily="34" charset="0"/>
          </a:endParaRPr>
        </a:p>
      </dgm:t>
    </dgm:pt>
    <dgm:pt modelId="{78EC9136-447A-454C-BA20-F0E42AB9DC9A}" type="parTrans" cxnId="{FC8103CD-F5C0-466F-851A-42F2CA248563}">
      <dgm:prSet custT="1"/>
      <dgm:spPr/>
      <dgm:t>
        <a:bodyPr/>
        <a:lstStyle/>
        <a:p>
          <a:endParaRPr lang="es-AR" sz="1400">
            <a:solidFill>
              <a:schemeClr val="tx1"/>
            </a:solidFill>
            <a:latin typeface="Arial Narrow" pitchFamily="34" charset="0"/>
          </a:endParaRPr>
        </a:p>
      </dgm:t>
    </dgm:pt>
    <dgm:pt modelId="{73884F55-16C1-41A8-B591-9C157D3451AC}" type="sibTrans" cxnId="{FC8103CD-F5C0-466F-851A-42F2CA248563}">
      <dgm:prSet/>
      <dgm:spPr/>
      <dgm:t>
        <a:bodyPr/>
        <a:lstStyle/>
        <a:p>
          <a:endParaRPr lang="es-AR" sz="1400">
            <a:solidFill>
              <a:schemeClr val="tx1"/>
            </a:solidFill>
            <a:latin typeface="Arial Narrow" pitchFamily="34" charset="0"/>
          </a:endParaRPr>
        </a:p>
      </dgm:t>
    </dgm:pt>
    <dgm:pt modelId="{0B2363D2-DD6C-4834-9319-8EDD1E2668C5}">
      <dgm:prSet custT="1"/>
      <dgm:spPr/>
      <dgm:t>
        <a:bodyPr/>
        <a:lstStyle/>
        <a:p>
          <a:r>
            <a:rPr lang="es-AR" sz="1300">
              <a:latin typeface="Arial Narrow" pitchFamily="34" charset="0"/>
            </a:rPr>
            <a:t>Altura libre, distribución de columnas, iluminación interior, diseño de pisos, carga de techos, seguridad industrial (marcación de zonas), zonas de tratamiento especial.</a:t>
          </a:r>
          <a:endParaRPr lang="es-AR" sz="1300" dirty="0">
            <a:latin typeface="Arial Narrow" pitchFamily="34" charset="0"/>
          </a:endParaRPr>
        </a:p>
      </dgm:t>
    </dgm:pt>
    <dgm:pt modelId="{4A88579E-F799-4ACC-B154-95BFF090671D}" type="parTrans" cxnId="{00F74063-4F9D-4FC9-8236-388CB1C3ECD8}">
      <dgm:prSet custT="1"/>
      <dgm:spPr/>
      <dgm:t>
        <a:bodyPr/>
        <a:lstStyle/>
        <a:p>
          <a:endParaRPr lang="es-AR" sz="1400">
            <a:solidFill>
              <a:schemeClr val="tx1"/>
            </a:solidFill>
            <a:latin typeface="Arial Narrow" pitchFamily="34" charset="0"/>
          </a:endParaRPr>
        </a:p>
      </dgm:t>
    </dgm:pt>
    <dgm:pt modelId="{40070E99-14C7-4343-9E08-DF476713FBC6}" type="sibTrans" cxnId="{00F74063-4F9D-4FC9-8236-388CB1C3ECD8}">
      <dgm:prSet/>
      <dgm:spPr/>
      <dgm:t>
        <a:bodyPr/>
        <a:lstStyle/>
        <a:p>
          <a:endParaRPr lang="es-AR" sz="1400">
            <a:solidFill>
              <a:schemeClr val="tx1"/>
            </a:solidFill>
            <a:latin typeface="Arial Narrow" pitchFamily="34" charset="0"/>
          </a:endParaRPr>
        </a:p>
      </dgm:t>
    </dgm:pt>
    <dgm:pt modelId="{4BC9FF5B-35C2-4182-8946-1C78251A320E}">
      <dgm:prSet custT="1"/>
      <dgm:spPr/>
      <dgm:t>
        <a:bodyPr/>
        <a:lstStyle/>
        <a:p>
          <a:r>
            <a:rPr lang="es-AR" sz="1300">
              <a:latin typeface="Arial Narrow" pitchFamily="34" charset="0"/>
            </a:rPr>
            <a:t>Estética del edificio, Logística del sitio, acceso a vehículos, almacenamiento de contenedores, puertas para muelles y de acceso (emergencia), parqueaderos, seguridad del lugar y del edificio, área de servicios (para los empleados)</a:t>
          </a:r>
          <a:endParaRPr lang="es-AR" sz="1300" dirty="0">
            <a:latin typeface="Arial Narrow" pitchFamily="34" charset="0"/>
          </a:endParaRPr>
        </a:p>
      </dgm:t>
    </dgm:pt>
    <dgm:pt modelId="{701D5186-D34D-4F17-B11D-E52D1B17058F}" type="parTrans" cxnId="{2DEA17FD-DB64-407B-B5D2-F94390F01CCD}">
      <dgm:prSet custT="1"/>
      <dgm:spPr/>
      <dgm:t>
        <a:bodyPr/>
        <a:lstStyle/>
        <a:p>
          <a:endParaRPr lang="es-AR" sz="1400">
            <a:solidFill>
              <a:schemeClr val="tx1"/>
            </a:solidFill>
            <a:latin typeface="Arial Narrow" pitchFamily="34" charset="0"/>
          </a:endParaRPr>
        </a:p>
      </dgm:t>
    </dgm:pt>
    <dgm:pt modelId="{40406098-5442-4D24-AB85-CFE6A48E536C}" type="sibTrans" cxnId="{2DEA17FD-DB64-407B-B5D2-F94390F01CCD}">
      <dgm:prSet/>
      <dgm:spPr/>
      <dgm:t>
        <a:bodyPr/>
        <a:lstStyle/>
        <a:p>
          <a:endParaRPr lang="es-AR" sz="1400">
            <a:solidFill>
              <a:schemeClr val="tx1"/>
            </a:solidFill>
            <a:latin typeface="Arial Narrow" pitchFamily="34" charset="0"/>
          </a:endParaRPr>
        </a:p>
      </dgm:t>
    </dgm:pt>
    <dgm:pt modelId="{63751C7B-606D-4013-AE9F-A38E674165BF}" type="pres">
      <dgm:prSet presAssocID="{BE2E2369-2F6F-4DAB-AB9A-059CC9E00159}" presName="diagram" presStyleCnt="0">
        <dgm:presLayoutVars>
          <dgm:chPref val="1"/>
          <dgm:dir/>
          <dgm:animOne val="branch"/>
          <dgm:animLvl val="lvl"/>
          <dgm:resizeHandles val="exact"/>
        </dgm:presLayoutVars>
      </dgm:prSet>
      <dgm:spPr/>
    </dgm:pt>
    <dgm:pt modelId="{4BECCD1C-A4FA-4552-986F-98EA8DD8155B}" type="pres">
      <dgm:prSet presAssocID="{3AD8EB2A-D38C-4B4E-BD76-2996784B231E}" presName="root1" presStyleCnt="0"/>
      <dgm:spPr/>
    </dgm:pt>
    <dgm:pt modelId="{B1166846-4F12-4C18-8B54-5810A6F338EA}" type="pres">
      <dgm:prSet presAssocID="{3AD8EB2A-D38C-4B4E-BD76-2996784B231E}" presName="LevelOneTextNode" presStyleLbl="node0" presStyleIdx="0" presStyleCnt="1">
        <dgm:presLayoutVars>
          <dgm:chPref val="3"/>
        </dgm:presLayoutVars>
      </dgm:prSet>
      <dgm:spPr/>
    </dgm:pt>
    <dgm:pt modelId="{BA4ABFBF-35EA-4D99-8322-7AF481F92189}" type="pres">
      <dgm:prSet presAssocID="{3AD8EB2A-D38C-4B4E-BD76-2996784B231E}" presName="level2hierChild" presStyleCnt="0"/>
      <dgm:spPr/>
    </dgm:pt>
    <dgm:pt modelId="{D8F468C3-1518-4068-AC6E-69619F2B75FF}" type="pres">
      <dgm:prSet presAssocID="{9A630A33-90A2-4562-AB3C-CDEFA2E49573}" presName="conn2-1" presStyleLbl="parChTrans1D2" presStyleIdx="0" presStyleCnt="4"/>
      <dgm:spPr/>
    </dgm:pt>
    <dgm:pt modelId="{D26C81DE-8BD1-4577-A681-0EE4B7F07C07}" type="pres">
      <dgm:prSet presAssocID="{9A630A33-90A2-4562-AB3C-CDEFA2E49573}" presName="connTx" presStyleLbl="parChTrans1D2" presStyleIdx="0" presStyleCnt="4"/>
      <dgm:spPr/>
    </dgm:pt>
    <dgm:pt modelId="{E984001F-BF32-475A-B130-F935A78B4600}" type="pres">
      <dgm:prSet presAssocID="{37E3CFB7-8280-4938-81B3-DDCC67BCF397}" presName="root2" presStyleCnt="0"/>
      <dgm:spPr/>
    </dgm:pt>
    <dgm:pt modelId="{9BC3E30B-EF83-47A2-BB44-43F8B839502D}" type="pres">
      <dgm:prSet presAssocID="{37E3CFB7-8280-4938-81B3-DDCC67BCF397}" presName="LevelTwoTextNode" presStyleLbl="node2" presStyleIdx="0" presStyleCnt="4" custScaleX="113089">
        <dgm:presLayoutVars>
          <dgm:chPref val="3"/>
        </dgm:presLayoutVars>
      </dgm:prSet>
      <dgm:spPr/>
    </dgm:pt>
    <dgm:pt modelId="{0A4746FE-F7DC-4FC0-B382-50395D093BE6}" type="pres">
      <dgm:prSet presAssocID="{37E3CFB7-8280-4938-81B3-DDCC67BCF397}" presName="level3hierChild" presStyleCnt="0"/>
      <dgm:spPr/>
    </dgm:pt>
    <dgm:pt modelId="{5DD5F252-071E-4552-B9D0-811F7E655DB0}" type="pres">
      <dgm:prSet presAssocID="{E46AE27A-FA60-4EAF-98B1-C98962649569}" presName="conn2-1" presStyleLbl="parChTrans1D3" presStyleIdx="0" presStyleCnt="4"/>
      <dgm:spPr/>
    </dgm:pt>
    <dgm:pt modelId="{29D315B1-E945-483A-A7C5-FF518572B743}" type="pres">
      <dgm:prSet presAssocID="{E46AE27A-FA60-4EAF-98B1-C98962649569}" presName="connTx" presStyleLbl="parChTrans1D3" presStyleIdx="0" presStyleCnt="4"/>
      <dgm:spPr/>
    </dgm:pt>
    <dgm:pt modelId="{C2249FA6-52C4-4410-8413-C2BA4205E545}" type="pres">
      <dgm:prSet presAssocID="{FAA7D60B-9691-4BDC-B932-8CEAA1149C59}" presName="root2" presStyleCnt="0"/>
      <dgm:spPr/>
    </dgm:pt>
    <dgm:pt modelId="{032C14D0-677F-44F2-BED8-CC2F45BDC542}" type="pres">
      <dgm:prSet presAssocID="{FAA7D60B-9691-4BDC-B932-8CEAA1149C59}" presName="LevelTwoTextNode" presStyleLbl="node3" presStyleIdx="0" presStyleCnt="4" custScaleX="170003">
        <dgm:presLayoutVars>
          <dgm:chPref val="3"/>
        </dgm:presLayoutVars>
      </dgm:prSet>
      <dgm:spPr/>
    </dgm:pt>
    <dgm:pt modelId="{E3DA024C-54C2-4881-A21E-08BE928C768A}" type="pres">
      <dgm:prSet presAssocID="{FAA7D60B-9691-4BDC-B932-8CEAA1149C59}" presName="level3hierChild" presStyleCnt="0"/>
      <dgm:spPr/>
    </dgm:pt>
    <dgm:pt modelId="{DCA70DB2-9CCE-431E-B8ED-8FDAC7F83F1F}" type="pres">
      <dgm:prSet presAssocID="{78EC9136-447A-454C-BA20-F0E42AB9DC9A}" presName="conn2-1" presStyleLbl="parChTrans1D2" presStyleIdx="1" presStyleCnt="4"/>
      <dgm:spPr/>
    </dgm:pt>
    <dgm:pt modelId="{12C1FFE8-2BE2-497D-AB6D-5681F03809E4}" type="pres">
      <dgm:prSet presAssocID="{78EC9136-447A-454C-BA20-F0E42AB9DC9A}" presName="connTx" presStyleLbl="parChTrans1D2" presStyleIdx="1" presStyleCnt="4"/>
      <dgm:spPr/>
    </dgm:pt>
    <dgm:pt modelId="{9A2C9739-F4C8-420B-B618-60EC50F88817}" type="pres">
      <dgm:prSet presAssocID="{BFC084F8-2039-4EA7-BA9E-5F08BBB83C1B}" presName="root2" presStyleCnt="0"/>
      <dgm:spPr/>
    </dgm:pt>
    <dgm:pt modelId="{7BB3BFE2-0572-4513-84A5-3DA4C4323035}" type="pres">
      <dgm:prSet presAssocID="{BFC084F8-2039-4EA7-BA9E-5F08BBB83C1B}" presName="LevelTwoTextNode" presStyleLbl="node2" presStyleIdx="1" presStyleCnt="4" custScaleX="113089">
        <dgm:presLayoutVars>
          <dgm:chPref val="3"/>
        </dgm:presLayoutVars>
      </dgm:prSet>
      <dgm:spPr/>
    </dgm:pt>
    <dgm:pt modelId="{0AAB0D0D-9B75-4DC9-B383-C86B64A972A5}" type="pres">
      <dgm:prSet presAssocID="{BFC084F8-2039-4EA7-BA9E-5F08BBB83C1B}" presName="level3hierChild" presStyleCnt="0"/>
      <dgm:spPr/>
    </dgm:pt>
    <dgm:pt modelId="{A6D1C1DA-C253-46AA-A7AF-FE0E28A0F93A}" type="pres">
      <dgm:prSet presAssocID="{701D5186-D34D-4F17-B11D-E52D1B17058F}" presName="conn2-1" presStyleLbl="parChTrans1D3" presStyleIdx="1" presStyleCnt="4"/>
      <dgm:spPr/>
    </dgm:pt>
    <dgm:pt modelId="{C468800F-9C8C-495E-9170-6669C010A5F1}" type="pres">
      <dgm:prSet presAssocID="{701D5186-D34D-4F17-B11D-E52D1B17058F}" presName="connTx" presStyleLbl="parChTrans1D3" presStyleIdx="1" presStyleCnt="4"/>
      <dgm:spPr/>
    </dgm:pt>
    <dgm:pt modelId="{1325516B-8BF8-4601-BC79-B2B0F53954AF}" type="pres">
      <dgm:prSet presAssocID="{4BC9FF5B-35C2-4182-8946-1C78251A320E}" presName="root2" presStyleCnt="0"/>
      <dgm:spPr/>
    </dgm:pt>
    <dgm:pt modelId="{08B3C8B8-6522-491C-A0B9-2E1616110EBF}" type="pres">
      <dgm:prSet presAssocID="{4BC9FF5B-35C2-4182-8946-1C78251A320E}" presName="LevelTwoTextNode" presStyleLbl="node3" presStyleIdx="1" presStyleCnt="4" custScaleX="170003">
        <dgm:presLayoutVars>
          <dgm:chPref val="3"/>
        </dgm:presLayoutVars>
      </dgm:prSet>
      <dgm:spPr/>
    </dgm:pt>
    <dgm:pt modelId="{7E25044A-6B6D-4956-8124-124B6023E548}" type="pres">
      <dgm:prSet presAssocID="{4BC9FF5B-35C2-4182-8946-1C78251A320E}" presName="level3hierChild" presStyleCnt="0"/>
      <dgm:spPr/>
    </dgm:pt>
    <dgm:pt modelId="{77670752-6212-410C-8CD0-60CDB797134B}" type="pres">
      <dgm:prSet presAssocID="{9375F008-741A-4AD8-87A0-0AA09DDB0CE9}" presName="conn2-1" presStyleLbl="parChTrans1D2" presStyleIdx="2" presStyleCnt="4"/>
      <dgm:spPr/>
    </dgm:pt>
    <dgm:pt modelId="{DC143FB1-9146-4E35-A36A-107D814E6A90}" type="pres">
      <dgm:prSet presAssocID="{9375F008-741A-4AD8-87A0-0AA09DDB0CE9}" presName="connTx" presStyleLbl="parChTrans1D2" presStyleIdx="2" presStyleCnt="4"/>
      <dgm:spPr/>
    </dgm:pt>
    <dgm:pt modelId="{CC1B7892-9ED0-4792-9312-FDEA2483EB8B}" type="pres">
      <dgm:prSet presAssocID="{F99C6DD2-FF15-4EBB-AD14-57EBC64DDFE2}" presName="root2" presStyleCnt="0"/>
      <dgm:spPr/>
    </dgm:pt>
    <dgm:pt modelId="{71A9D010-271B-43CB-AA73-C1C90E66B9FD}" type="pres">
      <dgm:prSet presAssocID="{F99C6DD2-FF15-4EBB-AD14-57EBC64DDFE2}" presName="LevelTwoTextNode" presStyleLbl="node2" presStyleIdx="2" presStyleCnt="4" custScaleX="113089">
        <dgm:presLayoutVars>
          <dgm:chPref val="3"/>
        </dgm:presLayoutVars>
      </dgm:prSet>
      <dgm:spPr/>
    </dgm:pt>
    <dgm:pt modelId="{F0AE0E10-BC57-4FFF-A891-A8320E185E2E}" type="pres">
      <dgm:prSet presAssocID="{F99C6DD2-FF15-4EBB-AD14-57EBC64DDFE2}" presName="level3hierChild" presStyleCnt="0"/>
      <dgm:spPr/>
    </dgm:pt>
    <dgm:pt modelId="{E67913BB-1CD7-40C0-81A0-322CE524D3E1}" type="pres">
      <dgm:prSet presAssocID="{4A88579E-F799-4ACC-B154-95BFF090671D}" presName="conn2-1" presStyleLbl="parChTrans1D3" presStyleIdx="2" presStyleCnt="4"/>
      <dgm:spPr/>
    </dgm:pt>
    <dgm:pt modelId="{15AE3DE5-9274-4D4C-B8C4-5F93587B36BC}" type="pres">
      <dgm:prSet presAssocID="{4A88579E-F799-4ACC-B154-95BFF090671D}" presName="connTx" presStyleLbl="parChTrans1D3" presStyleIdx="2" presStyleCnt="4"/>
      <dgm:spPr/>
    </dgm:pt>
    <dgm:pt modelId="{4741FC09-BAE2-46A7-A624-39E327A8E01B}" type="pres">
      <dgm:prSet presAssocID="{0B2363D2-DD6C-4834-9319-8EDD1E2668C5}" presName="root2" presStyleCnt="0"/>
      <dgm:spPr/>
    </dgm:pt>
    <dgm:pt modelId="{0EB8A3E5-F237-412A-9A11-BAFE53092A78}" type="pres">
      <dgm:prSet presAssocID="{0B2363D2-DD6C-4834-9319-8EDD1E2668C5}" presName="LevelTwoTextNode" presStyleLbl="node3" presStyleIdx="2" presStyleCnt="4" custScaleX="170003">
        <dgm:presLayoutVars>
          <dgm:chPref val="3"/>
        </dgm:presLayoutVars>
      </dgm:prSet>
      <dgm:spPr/>
    </dgm:pt>
    <dgm:pt modelId="{42D44C2C-2FCE-453A-88DC-8DA37EC26062}" type="pres">
      <dgm:prSet presAssocID="{0B2363D2-DD6C-4834-9319-8EDD1E2668C5}" presName="level3hierChild" presStyleCnt="0"/>
      <dgm:spPr/>
    </dgm:pt>
    <dgm:pt modelId="{B6C4B81D-A5E7-4674-9C33-572CB5A74547}" type="pres">
      <dgm:prSet presAssocID="{EBE42CEA-B3DC-4E57-990A-5471F856A565}" presName="conn2-1" presStyleLbl="parChTrans1D2" presStyleIdx="3" presStyleCnt="4"/>
      <dgm:spPr/>
    </dgm:pt>
    <dgm:pt modelId="{F5CDEDE4-5B88-44A3-A329-4D39F6220AF7}" type="pres">
      <dgm:prSet presAssocID="{EBE42CEA-B3DC-4E57-990A-5471F856A565}" presName="connTx" presStyleLbl="parChTrans1D2" presStyleIdx="3" presStyleCnt="4"/>
      <dgm:spPr/>
    </dgm:pt>
    <dgm:pt modelId="{43278C0C-50A3-48E7-BC01-32F729A926CD}" type="pres">
      <dgm:prSet presAssocID="{5DF863F3-9415-400D-A173-511BEF757D03}" presName="root2" presStyleCnt="0"/>
      <dgm:spPr/>
    </dgm:pt>
    <dgm:pt modelId="{C0195FEE-6468-4F19-964A-7E83045861E9}" type="pres">
      <dgm:prSet presAssocID="{5DF863F3-9415-400D-A173-511BEF757D03}" presName="LevelTwoTextNode" presStyleLbl="node2" presStyleIdx="3" presStyleCnt="4" custScaleX="113089">
        <dgm:presLayoutVars>
          <dgm:chPref val="3"/>
        </dgm:presLayoutVars>
      </dgm:prSet>
      <dgm:spPr/>
    </dgm:pt>
    <dgm:pt modelId="{1F94E36D-4792-41DD-9AB8-0C29EFB0EFC9}" type="pres">
      <dgm:prSet presAssocID="{5DF863F3-9415-400D-A173-511BEF757D03}" presName="level3hierChild" presStyleCnt="0"/>
      <dgm:spPr/>
    </dgm:pt>
    <dgm:pt modelId="{91769EBA-AC3C-4253-8DB7-48F8DE8DA648}" type="pres">
      <dgm:prSet presAssocID="{1725E0C5-1CAB-41C3-82A3-14E57D9FACAD}" presName="conn2-1" presStyleLbl="parChTrans1D3" presStyleIdx="3" presStyleCnt="4"/>
      <dgm:spPr/>
    </dgm:pt>
    <dgm:pt modelId="{997DDA60-D70B-41E9-85D8-4E2302C305E6}" type="pres">
      <dgm:prSet presAssocID="{1725E0C5-1CAB-41C3-82A3-14E57D9FACAD}" presName="connTx" presStyleLbl="parChTrans1D3" presStyleIdx="3" presStyleCnt="4"/>
      <dgm:spPr/>
    </dgm:pt>
    <dgm:pt modelId="{3F792F38-6D11-4B54-8A2D-CDABA59C54BC}" type="pres">
      <dgm:prSet presAssocID="{143CA750-B255-4580-A6F0-D4357F681759}" presName="root2" presStyleCnt="0"/>
      <dgm:spPr/>
    </dgm:pt>
    <dgm:pt modelId="{1BD68E7C-14CF-4622-B616-3FFE05855EB0}" type="pres">
      <dgm:prSet presAssocID="{143CA750-B255-4580-A6F0-D4357F681759}" presName="LevelTwoTextNode" presStyleLbl="node3" presStyleIdx="3" presStyleCnt="4" custScaleX="170003">
        <dgm:presLayoutVars>
          <dgm:chPref val="3"/>
        </dgm:presLayoutVars>
      </dgm:prSet>
      <dgm:spPr/>
    </dgm:pt>
    <dgm:pt modelId="{D7E71CFD-B674-460B-8B0E-E513C5689012}" type="pres">
      <dgm:prSet presAssocID="{143CA750-B255-4580-A6F0-D4357F681759}" presName="level3hierChild" presStyleCnt="0"/>
      <dgm:spPr/>
    </dgm:pt>
  </dgm:ptLst>
  <dgm:cxnLst>
    <dgm:cxn modelId="{7C2B110D-6DC4-4412-B4D3-4342E92E3886}" srcId="{3AD8EB2A-D38C-4B4E-BD76-2996784B231E}" destId="{F99C6DD2-FF15-4EBB-AD14-57EBC64DDFE2}" srcOrd="2" destOrd="0" parTransId="{9375F008-741A-4AD8-87A0-0AA09DDB0CE9}" sibTransId="{4288944E-08BD-4157-A2B9-33CAC9F873A4}"/>
    <dgm:cxn modelId="{AA276C0D-1390-43DF-88E7-DDC01DC4D1F9}" type="presOf" srcId="{37E3CFB7-8280-4938-81B3-DDCC67BCF397}" destId="{9BC3E30B-EF83-47A2-BB44-43F8B839502D}" srcOrd="0" destOrd="0" presId="urn:microsoft.com/office/officeart/2005/8/layout/hierarchy2"/>
    <dgm:cxn modelId="{07F86125-188E-4174-8B5E-C6FCA75B2CEB}" type="presOf" srcId="{143CA750-B255-4580-A6F0-D4357F681759}" destId="{1BD68E7C-14CF-4622-B616-3FFE05855EB0}" srcOrd="0" destOrd="0" presId="urn:microsoft.com/office/officeart/2005/8/layout/hierarchy2"/>
    <dgm:cxn modelId="{14537A2F-F78B-4990-BD78-BB45AA391F0D}" type="presOf" srcId="{9375F008-741A-4AD8-87A0-0AA09DDB0CE9}" destId="{77670752-6212-410C-8CD0-60CDB797134B}" srcOrd="0" destOrd="0" presId="urn:microsoft.com/office/officeart/2005/8/layout/hierarchy2"/>
    <dgm:cxn modelId="{94DE8F40-D51D-44A4-B338-1E36834130DD}" type="presOf" srcId="{3AD8EB2A-D38C-4B4E-BD76-2996784B231E}" destId="{B1166846-4F12-4C18-8B54-5810A6F338EA}" srcOrd="0" destOrd="0" presId="urn:microsoft.com/office/officeart/2005/8/layout/hierarchy2"/>
    <dgm:cxn modelId="{34356E5E-D61A-420B-9590-C8163129AAB2}" type="presOf" srcId="{5DF863F3-9415-400D-A173-511BEF757D03}" destId="{C0195FEE-6468-4F19-964A-7E83045861E9}" srcOrd="0" destOrd="0" presId="urn:microsoft.com/office/officeart/2005/8/layout/hierarchy2"/>
    <dgm:cxn modelId="{C7FE6F41-89DF-425C-99F8-E2CEDE71BAC8}" srcId="{37E3CFB7-8280-4938-81B3-DDCC67BCF397}" destId="{FAA7D60B-9691-4BDC-B932-8CEAA1149C59}" srcOrd="0" destOrd="0" parTransId="{E46AE27A-FA60-4EAF-98B1-C98962649569}" sibTransId="{C3C198DA-C7F0-4CBE-B1F7-80AEBF018BBF}"/>
    <dgm:cxn modelId="{910D0A42-F572-40E4-9014-E1FE3463F9F4}" type="presOf" srcId="{0B2363D2-DD6C-4834-9319-8EDD1E2668C5}" destId="{0EB8A3E5-F237-412A-9A11-BAFE53092A78}" srcOrd="0" destOrd="0" presId="urn:microsoft.com/office/officeart/2005/8/layout/hierarchy2"/>
    <dgm:cxn modelId="{00F74063-4F9D-4FC9-8236-388CB1C3ECD8}" srcId="{F99C6DD2-FF15-4EBB-AD14-57EBC64DDFE2}" destId="{0B2363D2-DD6C-4834-9319-8EDD1E2668C5}" srcOrd="0" destOrd="0" parTransId="{4A88579E-F799-4ACC-B154-95BFF090671D}" sibTransId="{40070E99-14C7-4343-9E08-DF476713FBC6}"/>
    <dgm:cxn modelId="{3E0DA769-CCE6-4831-9579-5FB5D9E9B3A6}" type="presOf" srcId="{701D5186-D34D-4F17-B11D-E52D1B17058F}" destId="{C468800F-9C8C-495E-9170-6669C010A5F1}" srcOrd="1" destOrd="0" presId="urn:microsoft.com/office/officeart/2005/8/layout/hierarchy2"/>
    <dgm:cxn modelId="{71B86F52-9213-4856-8FCE-B361ECC472A0}" type="presOf" srcId="{EBE42CEA-B3DC-4E57-990A-5471F856A565}" destId="{B6C4B81D-A5E7-4674-9C33-572CB5A74547}" srcOrd="0" destOrd="0" presId="urn:microsoft.com/office/officeart/2005/8/layout/hierarchy2"/>
    <dgm:cxn modelId="{0BBE9375-5DA2-4DF9-B9DC-438AB723F37D}" type="presOf" srcId="{1725E0C5-1CAB-41C3-82A3-14E57D9FACAD}" destId="{91769EBA-AC3C-4253-8DB7-48F8DE8DA648}" srcOrd="0" destOrd="0" presId="urn:microsoft.com/office/officeart/2005/8/layout/hierarchy2"/>
    <dgm:cxn modelId="{6E0D0384-8150-4E2E-A82A-406677EE9E6C}" type="presOf" srcId="{9A630A33-90A2-4562-AB3C-CDEFA2E49573}" destId="{D26C81DE-8BD1-4577-A681-0EE4B7F07C07}" srcOrd="1" destOrd="0" presId="urn:microsoft.com/office/officeart/2005/8/layout/hierarchy2"/>
    <dgm:cxn modelId="{950F5F87-8B23-46CA-916D-EB9960736517}" type="presOf" srcId="{E46AE27A-FA60-4EAF-98B1-C98962649569}" destId="{5DD5F252-071E-4552-B9D0-811F7E655DB0}" srcOrd="0" destOrd="0" presId="urn:microsoft.com/office/officeart/2005/8/layout/hierarchy2"/>
    <dgm:cxn modelId="{A2973C89-2C67-4E7E-AFAB-8823CB18BEA8}" type="presOf" srcId="{78EC9136-447A-454C-BA20-F0E42AB9DC9A}" destId="{DCA70DB2-9CCE-431E-B8ED-8FDAC7F83F1F}" srcOrd="0" destOrd="0" presId="urn:microsoft.com/office/officeart/2005/8/layout/hierarchy2"/>
    <dgm:cxn modelId="{3C98BC8F-C3F3-40A3-8968-2514ED751BC6}" type="presOf" srcId="{F99C6DD2-FF15-4EBB-AD14-57EBC64DDFE2}" destId="{71A9D010-271B-43CB-AA73-C1C90E66B9FD}" srcOrd="0" destOrd="0" presId="urn:microsoft.com/office/officeart/2005/8/layout/hierarchy2"/>
    <dgm:cxn modelId="{9C4E6196-A0CB-4EAE-8237-18E3AE51FA75}" type="presOf" srcId="{701D5186-D34D-4F17-B11D-E52D1B17058F}" destId="{A6D1C1DA-C253-46AA-A7AF-FE0E28A0F93A}" srcOrd="0" destOrd="0" presId="urn:microsoft.com/office/officeart/2005/8/layout/hierarchy2"/>
    <dgm:cxn modelId="{D1E06998-03D0-4BA5-BC86-2138F3913254}" srcId="{3AD8EB2A-D38C-4B4E-BD76-2996784B231E}" destId="{37E3CFB7-8280-4938-81B3-DDCC67BCF397}" srcOrd="0" destOrd="0" parTransId="{9A630A33-90A2-4562-AB3C-CDEFA2E49573}" sibTransId="{CDEA83F9-B30B-4FBA-8330-1C5F34A0DF74}"/>
    <dgm:cxn modelId="{1CB58898-DE4E-4B2A-B81F-B9C14F443542}" type="presOf" srcId="{4A88579E-F799-4ACC-B154-95BFF090671D}" destId="{E67913BB-1CD7-40C0-81A0-322CE524D3E1}" srcOrd="0" destOrd="0" presId="urn:microsoft.com/office/officeart/2005/8/layout/hierarchy2"/>
    <dgm:cxn modelId="{F2715D9C-8658-4C1F-A800-5AA07DEF1F80}" srcId="{BE2E2369-2F6F-4DAB-AB9A-059CC9E00159}" destId="{3AD8EB2A-D38C-4B4E-BD76-2996784B231E}" srcOrd="0" destOrd="0" parTransId="{0A3671BC-554B-4001-9D26-5EA5BC51820C}" sibTransId="{913675F9-B0BB-4811-9B4A-1995532AF4D0}"/>
    <dgm:cxn modelId="{F645F0A1-5CF1-47EC-AA4C-835F52A2E8A3}" type="presOf" srcId="{1725E0C5-1CAB-41C3-82A3-14E57D9FACAD}" destId="{997DDA60-D70B-41E9-85D8-4E2302C305E6}" srcOrd="1" destOrd="0" presId="urn:microsoft.com/office/officeart/2005/8/layout/hierarchy2"/>
    <dgm:cxn modelId="{8040B9A9-7B1B-425F-B111-DD3F2AE499C4}" type="presOf" srcId="{E46AE27A-FA60-4EAF-98B1-C98962649569}" destId="{29D315B1-E945-483A-A7C5-FF518572B743}" srcOrd="1" destOrd="0" presId="urn:microsoft.com/office/officeart/2005/8/layout/hierarchy2"/>
    <dgm:cxn modelId="{240FC7BF-F583-4F72-969C-935DC27333B8}" type="presOf" srcId="{9375F008-741A-4AD8-87A0-0AA09DDB0CE9}" destId="{DC143FB1-9146-4E35-A36A-107D814E6A90}" srcOrd="1" destOrd="0" presId="urn:microsoft.com/office/officeart/2005/8/layout/hierarchy2"/>
    <dgm:cxn modelId="{00800CC0-772F-4EC0-8F36-6189D08AD82D}" type="presOf" srcId="{9A630A33-90A2-4562-AB3C-CDEFA2E49573}" destId="{D8F468C3-1518-4068-AC6E-69619F2B75FF}" srcOrd="0" destOrd="0" presId="urn:microsoft.com/office/officeart/2005/8/layout/hierarchy2"/>
    <dgm:cxn modelId="{BF3F7CC2-9CA1-49CD-BFBB-EB194F0D91C6}" type="presOf" srcId="{78EC9136-447A-454C-BA20-F0E42AB9DC9A}" destId="{12C1FFE8-2BE2-497D-AB6D-5681F03809E4}" srcOrd="1" destOrd="0" presId="urn:microsoft.com/office/officeart/2005/8/layout/hierarchy2"/>
    <dgm:cxn modelId="{1D5873C3-D2B1-47C1-B7BE-CA34A048ED26}" srcId="{3AD8EB2A-D38C-4B4E-BD76-2996784B231E}" destId="{5DF863F3-9415-400D-A173-511BEF757D03}" srcOrd="3" destOrd="0" parTransId="{EBE42CEA-B3DC-4E57-990A-5471F856A565}" sibTransId="{BEE8AB25-DFD4-4DF4-8067-27766E30EA9B}"/>
    <dgm:cxn modelId="{16402CC6-90D8-4D7D-8C87-6FBCFEBA593B}" type="presOf" srcId="{4A88579E-F799-4ACC-B154-95BFF090671D}" destId="{15AE3DE5-9274-4D4C-B8C4-5F93587B36BC}" srcOrd="1" destOrd="0" presId="urn:microsoft.com/office/officeart/2005/8/layout/hierarchy2"/>
    <dgm:cxn modelId="{0E77C8C8-0D21-4903-8FDE-0E05CF5A9614}" type="presOf" srcId="{BE2E2369-2F6F-4DAB-AB9A-059CC9E00159}" destId="{63751C7B-606D-4013-AE9F-A38E674165BF}" srcOrd="0" destOrd="0" presId="urn:microsoft.com/office/officeart/2005/8/layout/hierarchy2"/>
    <dgm:cxn modelId="{FC8103CD-F5C0-466F-851A-42F2CA248563}" srcId="{3AD8EB2A-D38C-4B4E-BD76-2996784B231E}" destId="{BFC084F8-2039-4EA7-BA9E-5F08BBB83C1B}" srcOrd="1" destOrd="0" parTransId="{78EC9136-447A-454C-BA20-F0E42AB9DC9A}" sibTransId="{73884F55-16C1-41A8-B591-9C157D3451AC}"/>
    <dgm:cxn modelId="{5D77ECCF-AC5E-4629-9AF8-D37E76573288}" type="presOf" srcId="{BFC084F8-2039-4EA7-BA9E-5F08BBB83C1B}" destId="{7BB3BFE2-0572-4513-84A5-3DA4C4323035}" srcOrd="0" destOrd="0" presId="urn:microsoft.com/office/officeart/2005/8/layout/hierarchy2"/>
    <dgm:cxn modelId="{2246A3E3-1D4A-4A99-B671-796C38FCF041}" type="presOf" srcId="{FAA7D60B-9691-4BDC-B932-8CEAA1149C59}" destId="{032C14D0-677F-44F2-BED8-CC2F45BDC542}" srcOrd="0" destOrd="0" presId="urn:microsoft.com/office/officeart/2005/8/layout/hierarchy2"/>
    <dgm:cxn modelId="{9B0FC5EB-8BCF-4F24-9482-5AC1F55E1F5F}" srcId="{5DF863F3-9415-400D-A173-511BEF757D03}" destId="{143CA750-B255-4580-A6F0-D4357F681759}" srcOrd="0" destOrd="0" parTransId="{1725E0C5-1CAB-41C3-82A3-14E57D9FACAD}" sibTransId="{ED8EE891-58F5-49FD-9DEF-8C173A304F61}"/>
    <dgm:cxn modelId="{3E5705F6-C8B7-446C-B9B3-A70926CD29AE}" type="presOf" srcId="{EBE42CEA-B3DC-4E57-990A-5471F856A565}" destId="{F5CDEDE4-5B88-44A3-A329-4D39F6220AF7}" srcOrd="1" destOrd="0" presId="urn:microsoft.com/office/officeart/2005/8/layout/hierarchy2"/>
    <dgm:cxn modelId="{B7BE84FB-2E8B-4928-87A4-1A5288F791CF}" type="presOf" srcId="{4BC9FF5B-35C2-4182-8946-1C78251A320E}" destId="{08B3C8B8-6522-491C-A0B9-2E1616110EBF}" srcOrd="0" destOrd="0" presId="urn:microsoft.com/office/officeart/2005/8/layout/hierarchy2"/>
    <dgm:cxn modelId="{2DEA17FD-DB64-407B-B5D2-F94390F01CCD}" srcId="{BFC084F8-2039-4EA7-BA9E-5F08BBB83C1B}" destId="{4BC9FF5B-35C2-4182-8946-1C78251A320E}" srcOrd="0" destOrd="0" parTransId="{701D5186-D34D-4F17-B11D-E52D1B17058F}" sibTransId="{40406098-5442-4D24-AB85-CFE6A48E536C}"/>
    <dgm:cxn modelId="{51E07881-BB75-4DEE-8645-2E9D155A93AA}" type="presParOf" srcId="{63751C7B-606D-4013-AE9F-A38E674165BF}" destId="{4BECCD1C-A4FA-4552-986F-98EA8DD8155B}" srcOrd="0" destOrd="0" presId="urn:microsoft.com/office/officeart/2005/8/layout/hierarchy2"/>
    <dgm:cxn modelId="{C014E00D-EFFA-4C33-8344-577C791F4167}" type="presParOf" srcId="{4BECCD1C-A4FA-4552-986F-98EA8DD8155B}" destId="{B1166846-4F12-4C18-8B54-5810A6F338EA}" srcOrd="0" destOrd="0" presId="urn:microsoft.com/office/officeart/2005/8/layout/hierarchy2"/>
    <dgm:cxn modelId="{1F2028BD-7AF6-4534-993B-9842464FE8EC}" type="presParOf" srcId="{4BECCD1C-A4FA-4552-986F-98EA8DD8155B}" destId="{BA4ABFBF-35EA-4D99-8322-7AF481F92189}" srcOrd="1" destOrd="0" presId="urn:microsoft.com/office/officeart/2005/8/layout/hierarchy2"/>
    <dgm:cxn modelId="{4DF48CB7-05ED-4430-B003-557E3A301400}" type="presParOf" srcId="{BA4ABFBF-35EA-4D99-8322-7AF481F92189}" destId="{D8F468C3-1518-4068-AC6E-69619F2B75FF}" srcOrd="0" destOrd="0" presId="urn:microsoft.com/office/officeart/2005/8/layout/hierarchy2"/>
    <dgm:cxn modelId="{5289ACC8-AF94-4253-8943-442F59385AD4}" type="presParOf" srcId="{D8F468C3-1518-4068-AC6E-69619F2B75FF}" destId="{D26C81DE-8BD1-4577-A681-0EE4B7F07C07}" srcOrd="0" destOrd="0" presId="urn:microsoft.com/office/officeart/2005/8/layout/hierarchy2"/>
    <dgm:cxn modelId="{65953B7D-10E0-493C-B5C2-E606333736B6}" type="presParOf" srcId="{BA4ABFBF-35EA-4D99-8322-7AF481F92189}" destId="{E984001F-BF32-475A-B130-F935A78B4600}" srcOrd="1" destOrd="0" presId="urn:microsoft.com/office/officeart/2005/8/layout/hierarchy2"/>
    <dgm:cxn modelId="{B2B3EC73-A13B-4EF8-922D-17BDAD76222C}" type="presParOf" srcId="{E984001F-BF32-475A-B130-F935A78B4600}" destId="{9BC3E30B-EF83-47A2-BB44-43F8B839502D}" srcOrd="0" destOrd="0" presId="urn:microsoft.com/office/officeart/2005/8/layout/hierarchy2"/>
    <dgm:cxn modelId="{30015A77-503C-4BCF-B2CD-1B4E4943C079}" type="presParOf" srcId="{E984001F-BF32-475A-B130-F935A78B4600}" destId="{0A4746FE-F7DC-4FC0-B382-50395D093BE6}" srcOrd="1" destOrd="0" presId="urn:microsoft.com/office/officeart/2005/8/layout/hierarchy2"/>
    <dgm:cxn modelId="{B49C4F7F-11C1-4A79-A941-B49F8E0438D2}" type="presParOf" srcId="{0A4746FE-F7DC-4FC0-B382-50395D093BE6}" destId="{5DD5F252-071E-4552-B9D0-811F7E655DB0}" srcOrd="0" destOrd="0" presId="urn:microsoft.com/office/officeart/2005/8/layout/hierarchy2"/>
    <dgm:cxn modelId="{F304D2BF-E01D-4FB9-884A-4E88679CEB00}" type="presParOf" srcId="{5DD5F252-071E-4552-B9D0-811F7E655DB0}" destId="{29D315B1-E945-483A-A7C5-FF518572B743}" srcOrd="0" destOrd="0" presId="urn:microsoft.com/office/officeart/2005/8/layout/hierarchy2"/>
    <dgm:cxn modelId="{3B17FC0A-7936-49BA-8F6F-C0E27CC3EBB8}" type="presParOf" srcId="{0A4746FE-F7DC-4FC0-B382-50395D093BE6}" destId="{C2249FA6-52C4-4410-8413-C2BA4205E545}" srcOrd="1" destOrd="0" presId="urn:microsoft.com/office/officeart/2005/8/layout/hierarchy2"/>
    <dgm:cxn modelId="{2527177C-CE98-4A2E-B81A-42C73931BE21}" type="presParOf" srcId="{C2249FA6-52C4-4410-8413-C2BA4205E545}" destId="{032C14D0-677F-44F2-BED8-CC2F45BDC542}" srcOrd="0" destOrd="0" presId="urn:microsoft.com/office/officeart/2005/8/layout/hierarchy2"/>
    <dgm:cxn modelId="{BE9F7D27-A4E8-43BE-8704-DC04E4DB82A4}" type="presParOf" srcId="{C2249FA6-52C4-4410-8413-C2BA4205E545}" destId="{E3DA024C-54C2-4881-A21E-08BE928C768A}" srcOrd="1" destOrd="0" presId="urn:microsoft.com/office/officeart/2005/8/layout/hierarchy2"/>
    <dgm:cxn modelId="{BEBB6AC7-0F0D-4378-BC68-1F6CAC9DC1B6}" type="presParOf" srcId="{BA4ABFBF-35EA-4D99-8322-7AF481F92189}" destId="{DCA70DB2-9CCE-431E-B8ED-8FDAC7F83F1F}" srcOrd="2" destOrd="0" presId="urn:microsoft.com/office/officeart/2005/8/layout/hierarchy2"/>
    <dgm:cxn modelId="{BBE8D3AF-42FE-478B-8A77-9CEFCDC108C7}" type="presParOf" srcId="{DCA70DB2-9CCE-431E-B8ED-8FDAC7F83F1F}" destId="{12C1FFE8-2BE2-497D-AB6D-5681F03809E4}" srcOrd="0" destOrd="0" presId="urn:microsoft.com/office/officeart/2005/8/layout/hierarchy2"/>
    <dgm:cxn modelId="{5D233973-79BC-4E83-B1D1-9E96BE15971C}" type="presParOf" srcId="{BA4ABFBF-35EA-4D99-8322-7AF481F92189}" destId="{9A2C9739-F4C8-420B-B618-60EC50F88817}" srcOrd="3" destOrd="0" presId="urn:microsoft.com/office/officeart/2005/8/layout/hierarchy2"/>
    <dgm:cxn modelId="{EF186922-3C0F-4ABA-B208-53BE81811F53}" type="presParOf" srcId="{9A2C9739-F4C8-420B-B618-60EC50F88817}" destId="{7BB3BFE2-0572-4513-84A5-3DA4C4323035}" srcOrd="0" destOrd="0" presId="urn:microsoft.com/office/officeart/2005/8/layout/hierarchy2"/>
    <dgm:cxn modelId="{E0F168D4-4A21-49E6-88D3-580C71F13B83}" type="presParOf" srcId="{9A2C9739-F4C8-420B-B618-60EC50F88817}" destId="{0AAB0D0D-9B75-4DC9-B383-C86B64A972A5}" srcOrd="1" destOrd="0" presId="urn:microsoft.com/office/officeart/2005/8/layout/hierarchy2"/>
    <dgm:cxn modelId="{8935E7F3-3640-4336-B9B6-633C4C349731}" type="presParOf" srcId="{0AAB0D0D-9B75-4DC9-B383-C86B64A972A5}" destId="{A6D1C1DA-C253-46AA-A7AF-FE0E28A0F93A}" srcOrd="0" destOrd="0" presId="urn:microsoft.com/office/officeart/2005/8/layout/hierarchy2"/>
    <dgm:cxn modelId="{56A3C92B-3D77-4190-A813-314AA3ADF327}" type="presParOf" srcId="{A6D1C1DA-C253-46AA-A7AF-FE0E28A0F93A}" destId="{C468800F-9C8C-495E-9170-6669C010A5F1}" srcOrd="0" destOrd="0" presId="urn:microsoft.com/office/officeart/2005/8/layout/hierarchy2"/>
    <dgm:cxn modelId="{EDDB54DA-38B9-4904-BDB3-87BB575880CE}" type="presParOf" srcId="{0AAB0D0D-9B75-4DC9-B383-C86B64A972A5}" destId="{1325516B-8BF8-4601-BC79-B2B0F53954AF}" srcOrd="1" destOrd="0" presId="urn:microsoft.com/office/officeart/2005/8/layout/hierarchy2"/>
    <dgm:cxn modelId="{F3845EF3-392B-43C2-898C-2093780CD9B9}" type="presParOf" srcId="{1325516B-8BF8-4601-BC79-B2B0F53954AF}" destId="{08B3C8B8-6522-491C-A0B9-2E1616110EBF}" srcOrd="0" destOrd="0" presId="urn:microsoft.com/office/officeart/2005/8/layout/hierarchy2"/>
    <dgm:cxn modelId="{59595851-2B13-4902-AC80-7AB12A8CDCB8}" type="presParOf" srcId="{1325516B-8BF8-4601-BC79-B2B0F53954AF}" destId="{7E25044A-6B6D-4956-8124-124B6023E548}" srcOrd="1" destOrd="0" presId="urn:microsoft.com/office/officeart/2005/8/layout/hierarchy2"/>
    <dgm:cxn modelId="{0A8C9EA5-27CE-4FAC-AB87-A051BF60E434}" type="presParOf" srcId="{BA4ABFBF-35EA-4D99-8322-7AF481F92189}" destId="{77670752-6212-410C-8CD0-60CDB797134B}" srcOrd="4" destOrd="0" presId="urn:microsoft.com/office/officeart/2005/8/layout/hierarchy2"/>
    <dgm:cxn modelId="{993F758E-0A67-4ED8-9FA9-B036544B19B9}" type="presParOf" srcId="{77670752-6212-410C-8CD0-60CDB797134B}" destId="{DC143FB1-9146-4E35-A36A-107D814E6A90}" srcOrd="0" destOrd="0" presId="urn:microsoft.com/office/officeart/2005/8/layout/hierarchy2"/>
    <dgm:cxn modelId="{9FC0E903-B759-4FC8-9FB2-C49450513357}" type="presParOf" srcId="{BA4ABFBF-35EA-4D99-8322-7AF481F92189}" destId="{CC1B7892-9ED0-4792-9312-FDEA2483EB8B}" srcOrd="5" destOrd="0" presId="urn:microsoft.com/office/officeart/2005/8/layout/hierarchy2"/>
    <dgm:cxn modelId="{A5BD1DDA-73BF-4BFF-87A5-0A4795E73F48}" type="presParOf" srcId="{CC1B7892-9ED0-4792-9312-FDEA2483EB8B}" destId="{71A9D010-271B-43CB-AA73-C1C90E66B9FD}" srcOrd="0" destOrd="0" presId="urn:microsoft.com/office/officeart/2005/8/layout/hierarchy2"/>
    <dgm:cxn modelId="{8CB95FA4-3E2A-473F-892F-3757016373D0}" type="presParOf" srcId="{CC1B7892-9ED0-4792-9312-FDEA2483EB8B}" destId="{F0AE0E10-BC57-4FFF-A891-A8320E185E2E}" srcOrd="1" destOrd="0" presId="urn:microsoft.com/office/officeart/2005/8/layout/hierarchy2"/>
    <dgm:cxn modelId="{655F65F2-AE22-45FB-A629-E08DB295324E}" type="presParOf" srcId="{F0AE0E10-BC57-4FFF-A891-A8320E185E2E}" destId="{E67913BB-1CD7-40C0-81A0-322CE524D3E1}" srcOrd="0" destOrd="0" presId="urn:microsoft.com/office/officeart/2005/8/layout/hierarchy2"/>
    <dgm:cxn modelId="{492346EB-34C9-4CAB-8480-B859E1C3F93D}" type="presParOf" srcId="{E67913BB-1CD7-40C0-81A0-322CE524D3E1}" destId="{15AE3DE5-9274-4D4C-B8C4-5F93587B36BC}" srcOrd="0" destOrd="0" presId="urn:microsoft.com/office/officeart/2005/8/layout/hierarchy2"/>
    <dgm:cxn modelId="{695F0F65-87BA-46D4-9417-05D4F6810DCD}" type="presParOf" srcId="{F0AE0E10-BC57-4FFF-A891-A8320E185E2E}" destId="{4741FC09-BAE2-46A7-A624-39E327A8E01B}" srcOrd="1" destOrd="0" presId="urn:microsoft.com/office/officeart/2005/8/layout/hierarchy2"/>
    <dgm:cxn modelId="{B585FF06-1B90-4616-B240-2165B36BEA99}" type="presParOf" srcId="{4741FC09-BAE2-46A7-A624-39E327A8E01B}" destId="{0EB8A3E5-F237-412A-9A11-BAFE53092A78}" srcOrd="0" destOrd="0" presId="urn:microsoft.com/office/officeart/2005/8/layout/hierarchy2"/>
    <dgm:cxn modelId="{D1006EFD-6017-4FD1-B968-EEAF4026C605}" type="presParOf" srcId="{4741FC09-BAE2-46A7-A624-39E327A8E01B}" destId="{42D44C2C-2FCE-453A-88DC-8DA37EC26062}" srcOrd="1" destOrd="0" presId="urn:microsoft.com/office/officeart/2005/8/layout/hierarchy2"/>
    <dgm:cxn modelId="{45A746A2-3BE7-4B58-BA8E-995E30EE228D}" type="presParOf" srcId="{BA4ABFBF-35EA-4D99-8322-7AF481F92189}" destId="{B6C4B81D-A5E7-4674-9C33-572CB5A74547}" srcOrd="6" destOrd="0" presId="urn:microsoft.com/office/officeart/2005/8/layout/hierarchy2"/>
    <dgm:cxn modelId="{DEFCE944-06DD-4CCA-8419-F3E14EBCF5CD}" type="presParOf" srcId="{B6C4B81D-A5E7-4674-9C33-572CB5A74547}" destId="{F5CDEDE4-5B88-44A3-A329-4D39F6220AF7}" srcOrd="0" destOrd="0" presId="urn:microsoft.com/office/officeart/2005/8/layout/hierarchy2"/>
    <dgm:cxn modelId="{84C48FA4-58B5-4EE4-B817-E948183AC772}" type="presParOf" srcId="{BA4ABFBF-35EA-4D99-8322-7AF481F92189}" destId="{43278C0C-50A3-48E7-BC01-32F729A926CD}" srcOrd="7" destOrd="0" presId="urn:microsoft.com/office/officeart/2005/8/layout/hierarchy2"/>
    <dgm:cxn modelId="{C50C34E0-A0DE-4803-A45E-7C2E08DD0B3A}" type="presParOf" srcId="{43278C0C-50A3-48E7-BC01-32F729A926CD}" destId="{C0195FEE-6468-4F19-964A-7E83045861E9}" srcOrd="0" destOrd="0" presId="urn:microsoft.com/office/officeart/2005/8/layout/hierarchy2"/>
    <dgm:cxn modelId="{F9B78E53-4A19-4D21-AFA8-CFB15D7C8808}" type="presParOf" srcId="{43278C0C-50A3-48E7-BC01-32F729A926CD}" destId="{1F94E36D-4792-41DD-9AB8-0C29EFB0EFC9}" srcOrd="1" destOrd="0" presId="urn:microsoft.com/office/officeart/2005/8/layout/hierarchy2"/>
    <dgm:cxn modelId="{9ED803B6-67FB-447F-A5E4-6B4094EBEC7C}" type="presParOf" srcId="{1F94E36D-4792-41DD-9AB8-0C29EFB0EFC9}" destId="{91769EBA-AC3C-4253-8DB7-48F8DE8DA648}" srcOrd="0" destOrd="0" presId="urn:microsoft.com/office/officeart/2005/8/layout/hierarchy2"/>
    <dgm:cxn modelId="{D5C7C934-6237-4DCD-9D95-077E5713BC9C}" type="presParOf" srcId="{91769EBA-AC3C-4253-8DB7-48F8DE8DA648}" destId="{997DDA60-D70B-41E9-85D8-4E2302C305E6}" srcOrd="0" destOrd="0" presId="urn:microsoft.com/office/officeart/2005/8/layout/hierarchy2"/>
    <dgm:cxn modelId="{1322B37E-5442-49C7-AE33-367FE94F1C94}" type="presParOf" srcId="{1F94E36D-4792-41DD-9AB8-0C29EFB0EFC9}" destId="{3F792F38-6D11-4B54-8A2D-CDABA59C54BC}" srcOrd="1" destOrd="0" presId="urn:microsoft.com/office/officeart/2005/8/layout/hierarchy2"/>
    <dgm:cxn modelId="{0C1D13C0-7777-4DD8-BF9F-5CD35F2F3961}" type="presParOf" srcId="{3F792F38-6D11-4B54-8A2D-CDABA59C54BC}" destId="{1BD68E7C-14CF-4622-B616-3FFE05855EB0}" srcOrd="0" destOrd="0" presId="urn:microsoft.com/office/officeart/2005/8/layout/hierarchy2"/>
    <dgm:cxn modelId="{D5437527-C0A1-498C-913D-76BB5772243C}" type="presParOf" srcId="{3F792F38-6D11-4B54-8A2D-CDABA59C54BC}" destId="{D7E71CFD-B674-460B-8B0E-E513C5689012}"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A2ADF-2A36-4A43-864C-B429BFA2A964}">
      <dsp:nvSpPr>
        <dsp:cNvPr id="0" name=""/>
        <dsp:cNvSpPr/>
      </dsp:nvSpPr>
      <dsp:spPr>
        <a:xfrm>
          <a:off x="2667630" y="726"/>
          <a:ext cx="2297586" cy="1114228"/>
        </a:xfrm>
        <a:prstGeom prst="round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latin typeface="Arial Narrow" pitchFamily="34" charset="0"/>
            </a:rPr>
            <a:t>Para mantener la independencia entre operaciones</a:t>
          </a:r>
          <a:endParaRPr lang="es-ES" sz="1600" kern="1200" dirty="0">
            <a:solidFill>
              <a:schemeClr val="tx1"/>
            </a:solidFill>
            <a:latin typeface="Arial Narrow" pitchFamily="34" charset="0"/>
          </a:endParaRPr>
        </a:p>
      </dsp:txBody>
      <dsp:txXfrm>
        <a:off x="2722022" y="55118"/>
        <a:ext cx="2188802" cy="1005444"/>
      </dsp:txXfrm>
    </dsp:sp>
    <dsp:sp modelId="{FDE702F3-923D-48CA-A8CA-A5113EEF7EF0}">
      <dsp:nvSpPr>
        <dsp:cNvPr id="0" name=""/>
        <dsp:cNvSpPr/>
      </dsp:nvSpPr>
      <dsp:spPr>
        <a:xfrm>
          <a:off x="1605613" y="557840"/>
          <a:ext cx="4421621" cy="4421621"/>
        </a:xfrm>
        <a:custGeom>
          <a:avLst/>
          <a:gdLst/>
          <a:ahLst/>
          <a:cxnLst/>
          <a:rect l="0" t="0" r="0" b="0"/>
          <a:pathLst>
            <a:path>
              <a:moveTo>
                <a:pt x="3367630" y="326812"/>
              </a:moveTo>
              <a:arcTo wR="2210810" hR="2210810" stAng="18093055" swAng="1444767"/>
            </a:path>
          </a:pathLst>
        </a:custGeom>
        <a:noFill/>
        <a:ln w="9525" cap="flat" cmpd="sng" algn="ctr">
          <a:solidFill>
            <a:schemeClr val="accent3">
              <a:hueOff val="0"/>
              <a:satOff val="0"/>
              <a:lumOff val="0"/>
              <a:alphaOff val="0"/>
            </a:schemeClr>
          </a:solidFill>
          <a:prstDash val="solid"/>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F6BF0A5B-85A8-4A8E-B953-BD3F320C35DC}">
      <dsp:nvSpPr>
        <dsp:cNvPr id="0" name=""/>
        <dsp:cNvSpPr/>
      </dsp:nvSpPr>
      <dsp:spPr>
        <a:xfrm>
          <a:off x="4770236" y="1528359"/>
          <a:ext cx="2297586" cy="1114228"/>
        </a:xfrm>
        <a:prstGeom prst="roundRect">
          <a:avLst/>
        </a:prstGeom>
        <a:solidFill>
          <a:schemeClr val="accent3">
            <a:hueOff val="2812566"/>
            <a:satOff val="-4220"/>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latin typeface="Arial Narrow" pitchFamily="34" charset="0"/>
            </a:rPr>
            <a:t>Para cubrir la variación de la demanda</a:t>
          </a:r>
          <a:endParaRPr lang="es-ES" sz="1600" kern="1200" dirty="0">
            <a:solidFill>
              <a:schemeClr val="tx1"/>
            </a:solidFill>
            <a:latin typeface="Arial Narrow" pitchFamily="34" charset="0"/>
          </a:endParaRPr>
        </a:p>
      </dsp:txBody>
      <dsp:txXfrm>
        <a:off x="4824628" y="1582751"/>
        <a:ext cx="2188802" cy="1005444"/>
      </dsp:txXfrm>
    </dsp:sp>
    <dsp:sp modelId="{DE161D26-6ECE-4BE0-99DC-70485B0BFE98}">
      <dsp:nvSpPr>
        <dsp:cNvPr id="0" name=""/>
        <dsp:cNvSpPr/>
      </dsp:nvSpPr>
      <dsp:spPr>
        <a:xfrm>
          <a:off x="1605613" y="557840"/>
          <a:ext cx="4421621" cy="4421621"/>
        </a:xfrm>
        <a:custGeom>
          <a:avLst/>
          <a:gdLst/>
          <a:ahLst/>
          <a:cxnLst/>
          <a:rect l="0" t="0" r="0" b="0"/>
          <a:pathLst>
            <a:path>
              <a:moveTo>
                <a:pt x="4418781" y="2098799"/>
              </a:moveTo>
              <a:arcTo wR="2210810" hR="2210810" stAng="21425752" swAng="2183369"/>
            </a:path>
          </a:pathLst>
        </a:custGeom>
        <a:noFill/>
        <a:ln w="9525" cap="flat" cmpd="sng" algn="ctr">
          <a:solidFill>
            <a:schemeClr val="accent3">
              <a:hueOff val="2812566"/>
              <a:satOff val="-4220"/>
              <a:lumOff val="-686"/>
              <a:alphaOff val="0"/>
            </a:schemeClr>
          </a:solidFill>
          <a:prstDash val="solid"/>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9D7A3162-946D-43CF-8D7A-1A66A4CBA9CF}">
      <dsp:nvSpPr>
        <dsp:cNvPr id="0" name=""/>
        <dsp:cNvSpPr/>
      </dsp:nvSpPr>
      <dsp:spPr>
        <a:xfrm>
          <a:off x="3967112" y="4000120"/>
          <a:ext cx="2297586" cy="1114228"/>
        </a:xfrm>
        <a:prstGeom prst="roundRect">
          <a:avLst/>
        </a:prstGeom>
        <a:solidFill>
          <a:schemeClr val="accent3">
            <a:hueOff val="5625132"/>
            <a:satOff val="-8440"/>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latin typeface="Arial Narrow" pitchFamily="34" charset="0"/>
            </a:rPr>
            <a:t>Para permitir flexibilidad en la programación de operaciones</a:t>
          </a:r>
          <a:endParaRPr lang="es-ES" sz="1600" kern="1200" dirty="0">
            <a:solidFill>
              <a:schemeClr val="tx1"/>
            </a:solidFill>
            <a:latin typeface="Arial Narrow" pitchFamily="34" charset="0"/>
          </a:endParaRPr>
        </a:p>
      </dsp:txBody>
      <dsp:txXfrm>
        <a:off x="4021504" y="4054512"/>
        <a:ext cx="2188802" cy="1005444"/>
      </dsp:txXfrm>
    </dsp:sp>
    <dsp:sp modelId="{94BC61BA-327F-4DE9-A9DC-382F4A2C127B}">
      <dsp:nvSpPr>
        <dsp:cNvPr id="0" name=""/>
        <dsp:cNvSpPr/>
      </dsp:nvSpPr>
      <dsp:spPr>
        <a:xfrm>
          <a:off x="1605613" y="557840"/>
          <a:ext cx="4421621" cy="4421621"/>
        </a:xfrm>
        <a:custGeom>
          <a:avLst/>
          <a:gdLst/>
          <a:ahLst/>
          <a:cxnLst/>
          <a:rect l="0" t="0" r="0" b="0"/>
          <a:pathLst>
            <a:path>
              <a:moveTo>
                <a:pt x="2358492" y="4416683"/>
              </a:moveTo>
              <a:arcTo wR="2210810" hR="2210810" stAng="5170188" swAng="459623"/>
            </a:path>
          </a:pathLst>
        </a:custGeom>
        <a:noFill/>
        <a:ln w="9525" cap="flat" cmpd="sng" algn="ctr">
          <a:solidFill>
            <a:schemeClr val="accent3">
              <a:hueOff val="5625132"/>
              <a:satOff val="-8440"/>
              <a:lumOff val="-1373"/>
              <a:alphaOff val="0"/>
            </a:schemeClr>
          </a:solidFill>
          <a:prstDash val="solid"/>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C9AB2EC4-5C7A-45F8-9344-CB6848DE57BD}">
      <dsp:nvSpPr>
        <dsp:cNvPr id="0" name=""/>
        <dsp:cNvSpPr/>
      </dsp:nvSpPr>
      <dsp:spPr>
        <a:xfrm>
          <a:off x="1368148" y="4000120"/>
          <a:ext cx="2297586" cy="1114228"/>
        </a:xfrm>
        <a:prstGeom prst="roundRect">
          <a:avLst/>
        </a:prstGeom>
        <a:solidFill>
          <a:schemeClr val="accent3">
            <a:hueOff val="8437698"/>
            <a:satOff val="-12660"/>
            <a:lumOff val="-2059"/>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latin typeface="Arial Narrow" pitchFamily="34" charset="0"/>
            </a:rPr>
            <a:t>Protegerse contra la variación del tiempo de entrega de la materia prima</a:t>
          </a:r>
          <a:endParaRPr lang="es-ES" sz="1600" kern="1200" dirty="0">
            <a:solidFill>
              <a:schemeClr val="tx1"/>
            </a:solidFill>
            <a:latin typeface="Arial Narrow" pitchFamily="34" charset="0"/>
          </a:endParaRPr>
        </a:p>
      </dsp:txBody>
      <dsp:txXfrm>
        <a:off x="1422540" y="4054512"/>
        <a:ext cx="2188802" cy="1005444"/>
      </dsp:txXfrm>
    </dsp:sp>
    <dsp:sp modelId="{978963D5-D54C-4104-8BB0-0D33A51C123B}">
      <dsp:nvSpPr>
        <dsp:cNvPr id="0" name=""/>
        <dsp:cNvSpPr/>
      </dsp:nvSpPr>
      <dsp:spPr>
        <a:xfrm>
          <a:off x="1605613" y="557840"/>
          <a:ext cx="4421621" cy="4421621"/>
        </a:xfrm>
        <a:custGeom>
          <a:avLst/>
          <a:gdLst/>
          <a:ahLst/>
          <a:cxnLst/>
          <a:rect l="0" t="0" r="0" b="0"/>
          <a:pathLst>
            <a:path>
              <a:moveTo>
                <a:pt x="366934" y="3430567"/>
              </a:moveTo>
              <a:arcTo wR="2210810" hR="2210810" stAng="8790880" swAng="2183369"/>
            </a:path>
          </a:pathLst>
        </a:custGeom>
        <a:noFill/>
        <a:ln w="9525" cap="flat" cmpd="sng" algn="ctr">
          <a:solidFill>
            <a:schemeClr val="accent3">
              <a:hueOff val="8437698"/>
              <a:satOff val="-12660"/>
              <a:lumOff val="-2059"/>
              <a:alphaOff val="0"/>
            </a:schemeClr>
          </a:solidFill>
          <a:prstDash val="solid"/>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2F88BED2-AFAE-4423-8583-75887C5542B5}">
      <dsp:nvSpPr>
        <dsp:cNvPr id="0" name=""/>
        <dsp:cNvSpPr/>
      </dsp:nvSpPr>
      <dsp:spPr>
        <a:xfrm>
          <a:off x="565024" y="1528359"/>
          <a:ext cx="2297586" cy="1114228"/>
        </a:xfrm>
        <a:prstGeom prst="roundRect">
          <a:avLst/>
        </a:prstGeom>
        <a:solidFill>
          <a:schemeClr val="accent3">
            <a:hueOff val="11250264"/>
            <a:satOff val="-16880"/>
            <a:lumOff val="-274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latin typeface="Arial Narrow" pitchFamily="34" charset="0"/>
            </a:rPr>
            <a:t>Aprovechar los descuentos por tamaño de pedidos</a:t>
          </a:r>
          <a:endParaRPr lang="es-ES" sz="1600" kern="1200" dirty="0">
            <a:solidFill>
              <a:schemeClr val="tx1"/>
            </a:solidFill>
            <a:latin typeface="Arial Narrow" pitchFamily="34" charset="0"/>
          </a:endParaRPr>
        </a:p>
      </dsp:txBody>
      <dsp:txXfrm>
        <a:off x="619416" y="1582751"/>
        <a:ext cx="2188802" cy="1005444"/>
      </dsp:txXfrm>
    </dsp:sp>
    <dsp:sp modelId="{12B3F932-CF57-4FD7-9FFB-73838FFD8760}">
      <dsp:nvSpPr>
        <dsp:cNvPr id="0" name=""/>
        <dsp:cNvSpPr/>
      </dsp:nvSpPr>
      <dsp:spPr>
        <a:xfrm>
          <a:off x="1605613" y="557840"/>
          <a:ext cx="4421621" cy="4421621"/>
        </a:xfrm>
        <a:custGeom>
          <a:avLst/>
          <a:gdLst/>
          <a:ahLst/>
          <a:cxnLst/>
          <a:rect l="0" t="0" r="0" b="0"/>
          <a:pathLst>
            <a:path>
              <a:moveTo>
                <a:pt x="385979" y="962742"/>
              </a:moveTo>
              <a:arcTo wR="2210810" hR="2210810" stAng="12862178" swAng="1444767"/>
            </a:path>
          </a:pathLst>
        </a:custGeom>
        <a:noFill/>
        <a:ln w="9525" cap="flat" cmpd="sng" algn="ctr">
          <a:solidFill>
            <a:schemeClr val="accent3">
              <a:hueOff val="11250264"/>
              <a:satOff val="-16880"/>
              <a:lumOff val="-2745"/>
              <a:alphaOff val="0"/>
            </a:schemeClr>
          </a:solidFill>
          <a:prstDash val="solid"/>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1E6DF-F8AD-4C85-B088-886DE1985307}">
      <dsp:nvSpPr>
        <dsp:cNvPr id="0" name=""/>
        <dsp:cNvSpPr/>
      </dsp:nvSpPr>
      <dsp:spPr>
        <a:xfrm>
          <a:off x="130737" y="1270187"/>
          <a:ext cx="2205927" cy="1102963"/>
        </a:xfrm>
        <a:prstGeom prst="roundRect">
          <a:avLst>
            <a:gd name="adj" fmla="val 1000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b="1" kern="1200">
              <a:solidFill>
                <a:schemeClr val="tx1"/>
              </a:solidFill>
              <a:latin typeface="Arial Narrow" pitchFamily="34" charset="0"/>
            </a:rPr>
            <a:t>Tipos de inventarios</a:t>
          </a:r>
          <a:endParaRPr lang="es-AR" sz="1400" b="1" kern="1200" dirty="0">
            <a:solidFill>
              <a:schemeClr val="tx1"/>
            </a:solidFill>
            <a:latin typeface="Arial Narrow" pitchFamily="34" charset="0"/>
          </a:endParaRPr>
        </a:p>
      </dsp:txBody>
      <dsp:txXfrm>
        <a:off x="163042" y="1302492"/>
        <a:ext cx="2141317" cy="1038353"/>
      </dsp:txXfrm>
    </dsp:sp>
    <dsp:sp modelId="{AB5333EE-5672-4DDB-9595-B48B9524F926}">
      <dsp:nvSpPr>
        <dsp:cNvPr id="0" name=""/>
        <dsp:cNvSpPr/>
      </dsp:nvSpPr>
      <dsp:spPr>
        <a:xfrm rot="18289469">
          <a:off x="2005283" y="1160218"/>
          <a:ext cx="1545133" cy="54492"/>
        </a:xfrm>
        <a:custGeom>
          <a:avLst/>
          <a:gdLst/>
          <a:ahLst/>
          <a:cxnLst/>
          <a:rect l="0" t="0" r="0" b="0"/>
          <a:pathLst>
            <a:path>
              <a:moveTo>
                <a:pt x="0" y="27246"/>
              </a:moveTo>
              <a:lnTo>
                <a:pt x="1545133" y="27246"/>
              </a:lnTo>
            </a:path>
          </a:pathLst>
        </a:custGeom>
        <a:noFill/>
        <a:ln w="25400" cap="flat" cmpd="sng" algn="ctr">
          <a:solidFill>
            <a:schemeClr val="accent5">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2739221" y="1148836"/>
        <a:ext cx="77256" cy="77256"/>
      </dsp:txXfrm>
    </dsp:sp>
    <dsp:sp modelId="{B02C7A9B-214F-4168-8D23-8DDF8152A9EB}">
      <dsp:nvSpPr>
        <dsp:cNvPr id="0" name=""/>
        <dsp:cNvSpPr/>
      </dsp:nvSpPr>
      <dsp:spPr>
        <a:xfrm>
          <a:off x="3219035" y="1778"/>
          <a:ext cx="2205927" cy="1102963"/>
        </a:xfrm>
        <a:prstGeom prst="roundRect">
          <a:avLst>
            <a:gd name="adj" fmla="val 10000"/>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a:solidFill>
                <a:schemeClr val="tx1"/>
              </a:solidFill>
              <a:latin typeface="Arial Narrow" pitchFamily="34" charset="0"/>
            </a:rPr>
            <a:t>Desde el punto de vista de la manufactura</a:t>
          </a:r>
          <a:endParaRPr lang="es-AR" sz="1400" kern="1200" dirty="0">
            <a:solidFill>
              <a:schemeClr val="tx1"/>
            </a:solidFill>
            <a:latin typeface="Arial Narrow" pitchFamily="34" charset="0"/>
          </a:endParaRPr>
        </a:p>
      </dsp:txBody>
      <dsp:txXfrm>
        <a:off x="3251340" y="34083"/>
        <a:ext cx="2141317" cy="1038353"/>
      </dsp:txXfrm>
    </dsp:sp>
    <dsp:sp modelId="{5179FCD5-38BA-48C5-8D37-DCB3A076E724}">
      <dsp:nvSpPr>
        <dsp:cNvPr id="0" name=""/>
        <dsp:cNvSpPr/>
      </dsp:nvSpPr>
      <dsp:spPr>
        <a:xfrm>
          <a:off x="5424962" y="526014"/>
          <a:ext cx="882370" cy="54492"/>
        </a:xfrm>
        <a:custGeom>
          <a:avLst/>
          <a:gdLst/>
          <a:ahLst/>
          <a:cxnLst/>
          <a:rect l="0" t="0" r="0" b="0"/>
          <a:pathLst>
            <a:path>
              <a:moveTo>
                <a:pt x="0" y="27246"/>
              </a:moveTo>
              <a:lnTo>
                <a:pt x="882370" y="27246"/>
              </a:lnTo>
            </a:path>
          </a:pathLst>
        </a:custGeom>
        <a:noFill/>
        <a:ln w="25400" cap="flat" cmpd="sng" algn="ctr">
          <a:solidFill>
            <a:schemeClr val="accent6">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5844088" y="531201"/>
        <a:ext cx="44118" cy="44118"/>
      </dsp:txXfrm>
    </dsp:sp>
    <dsp:sp modelId="{49B92F96-EE35-4D12-A764-22FEE512B290}">
      <dsp:nvSpPr>
        <dsp:cNvPr id="0" name=""/>
        <dsp:cNvSpPr/>
      </dsp:nvSpPr>
      <dsp:spPr>
        <a:xfrm>
          <a:off x="6307333" y="1778"/>
          <a:ext cx="2205927" cy="1102963"/>
        </a:xfrm>
        <a:prstGeom prst="roundRect">
          <a:avLst>
            <a:gd name="adj" fmla="val 10000"/>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a:solidFill>
                <a:schemeClr val="tx1"/>
              </a:solidFill>
              <a:latin typeface="Arial Narrow" pitchFamily="34" charset="0"/>
            </a:rPr>
            <a:t>Materias primas, productos en proceso, productos terminados, suministros de fabrica o fabricación.</a:t>
          </a:r>
          <a:endParaRPr lang="es-AR" sz="1400" kern="1200" dirty="0">
            <a:solidFill>
              <a:schemeClr val="tx1"/>
            </a:solidFill>
            <a:latin typeface="Arial Narrow" pitchFamily="34" charset="0"/>
          </a:endParaRPr>
        </a:p>
      </dsp:txBody>
      <dsp:txXfrm>
        <a:off x="6339638" y="34083"/>
        <a:ext cx="2141317" cy="1038353"/>
      </dsp:txXfrm>
    </dsp:sp>
    <dsp:sp modelId="{023B768A-FFFB-4361-92BA-76664148990A}">
      <dsp:nvSpPr>
        <dsp:cNvPr id="0" name=""/>
        <dsp:cNvSpPr/>
      </dsp:nvSpPr>
      <dsp:spPr>
        <a:xfrm>
          <a:off x="2336664" y="1794422"/>
          <a:ext cx="882370" cy="54492"/>
        </a:xfrm>
        <a:custGeom>
          <a:avLst/>
          <a:gdLst/>
          <a:ahLst/>
          <a:cxnLst/>
          <a:rect l="0" t="0" r="0" b="0"/>
          <a:pathLst>
            <a:path>
              <a:moveTo>
                <a:pt x="0" y="27246"/>
              </a:moveTo>
              <a:lnTo>
                <a:pt x="882370" y="27246"/>
              </a:lnTo>
            </a:path>
          </a:pathLst>
        </a:custGeom>
        <a:noFill/>
        <a:ln w="25400" cap="flat" cmpd="sng" algn="ctr">
          <a:solidFill>
            <a:schemeClr val="accent5">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2755790" y="1799609"/>
        <a:ext cx="44118" cy="44118"/>
      </dsp:txXfrm>
    </dsp:sp>
    <dsp:sp modelId="{EAB18AE1-8D97-4FF1-991E-33C2E730A93A}">
      <dsp:nvSpPr>
        <dsp:cNvPr id="0" name=""/>
        <dsp:cNvSpPr/>
      </dsp:nvSpPr>
      <dsp:spPr>
        <a:xfrm>
          <a:off x="3219035" y="1270187"/>
          <a:ext cx="2205927" cy="1102963"/>
        </a:xfrm>
        <a:prstGeom prst="roundRect">
          <a:avLst>
            <a:gd name="adj" fmla="val 10000"/>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a:solidFill>
                <a:schemeClr val="tx1"/>
              </a:solidFill>
              <a:latin typeface="Arial Narrow" pitchFamily="34" charset="0"/>
            </a:rPr>
            <a:t>Según su función</a:t>
          </a:r>
          <a:endParaRPr lang="es-AR" sz="1400" kern="1200" dirty="0">
            <a:solidFill>
              <a:schemeClr val="tx1"/>
            </a:solidFill>
            <a:latin typeface="Arial Narrow" pitchFamily="34" charset="0"/>
          </a:endParaRPr>
        </a:p>
      </dsp:txBody>
      <dsp:txXfrm>
        <a:off x="3251340" y="1302492"/>
        <a:ext cx="2141317" cy="1038353"/>
      </dsp:txXfrm>
    </dsp:sp>
    <dsp:sp modelId="{88656082-6DD4-4B05-B214-06328F1FDB87}">
      <dsp:nvSpPr>
        <dsp:cNvPr id="0" name=""/>
        <dsp:cNvSpPr/>
      </dsp:nvSpPr>
      <dsp:spPr>
        <a:xfrm>
          <a:off x="5424962" y="1794422"/>
          <a:ext cx="882370" cy="54492"/>
        </a:xfrm>
        <a:custGeom>
          <a:avLst/>
          <a:gdLst/>
          <a:ahLst/>
          <a:cxnLst/>
          <a:rect l="0" t="0" r="0" b="0"/>
          <a:pathLst>
            <a:path>
              <a:moveTo>
                <a:pt x="0" y="27246"/>
              </a:moveTo>
              <a:lnTo>
                <a:pt x="882370" y="27246"/>
              </a:lnTo>
            </a:path>
          </a:pathLst>
        </a:custGeom>
        <a:noFill/>
        <a:ln w="25400" cap="flat" cmpd="sng" algn="ctr">
          <a:solidFill>
            <a:schemeClr val="accent6">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5844088" y="1799609"/>
        <a:ext cx="44118" cy="44118"/>
      </dsp:txXfrm>
    </dsp:sp>
    <dsp:sp modelId="{B1CC3D53-3E56-42CD-B20F-2895C04AC7E1}">
      <dsp:nvSpPr>
        <dsp:cNvPr id="0" name=""/>
        <dsp:cNvSpPr/>
      </dsp:nvSpPr>
      <dsp:spPr>
        <a:xfrm>
          <a:off x="6307333" y="1270187"/>
          <a:ext cx="2205927" cy="1102963"/>
        </a:xfrm>
        <a:prstGeom prst="roundRect">
          <a:avLst>
            <a:gd name="adj" fmla="val 10000"/>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a:solidFill>
                <a:schemeClr val="tx1"/>
              </a:solidFill>
              <a:latin typeface="Arial Narrow" pitchFamily="34" charset="0"/>
            </a:rPr>
            <a:t>Inventarios de fluctuación, de anticipación, de tamaño de lote, de transporte, de protección o especulativo.</a:t>
          </a:r>
          <a:endParaRPr lang="es-AR" sz="1400" kern="1200" dirty="0">
            <a:solidFill>
              <a:schemeClr val="tx1"/>
            </a:solidFill>
            <a:latin typeface="Arial Narrow" pitchFamily="34" charset="0"/>
          </a:endParaRPr>
        </a:p>
      </dsp:txBody>
      <dsp:txXfrm>
        <a:off x="6339638" y="1302492"/>
        <a:ext cx="2141317" cy="1038353"/>
      </dsp:txXfrm>
    </dsp:sp>
    <dsp:sp modelId="{076920D3-A6F0-447A-A347-15C955A74208}">
      <dsp:nvSpPr>
        <dsp:cNvPr id="0" name=""/>
        <dsp:cNvSpPr/>
      </dsp:nvSpPr>
      <dsp:spPr>
        <a:xfrm rot="3310531">
          <a:off x="2005283" y="2428627"/>
          <a:ext cx="1545133" cy="54492"/>
        </a:xfrm>
        <a:custGeom>
          <a:avLst/>
          <a:gdLst/>
          <a:ahLst/>
          <a:cxnLst/>
          <a:rect l="0" t="0" r="0" b="0"/>
          <a:pathLst>
            <a:path>
              <a:moveTo>
                <a:pt x="0" y="27246"/>
              </a:moveTo>
              <a:lnTo>
                <a:pt x="1545133" y="27246"/>
              </a:lnTo>
            </a:path>
          </a:pathLst>
        </a:custGeom>
        <a:noFill/>
        <a:ln w="25400" cap="flat" cmpd="sng" algn="ctr">
          <a:solidFill>
            <a:schemeClr val="accent5">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2739221" y="2417244"/>
        <a:ext cx="77256" cy="77256"/>
      </dsp:txXfrm>
    </dsp:sp>
    <dsp:sp modelId="{00138AB4-1978-4677-87EE-A47C08AF8D5B}">
      <dsp:nvSpPr>
        <dsp:cNvPr id="0" name=""/>
        <dsp:cNvSpPr/>
      </dsp:nvSpPr>
      <dsp:spPr>
        <a:xfrm>
          <a:off x="3219035" y="2538595"/>
          <a:ext cx="2205927" cy="1102963"/>
        </a:xfrm>
        <a:prstGeom prst="roundRect">
          <a:avLst>
            <a:gd name="adj" fmla="val 10000"/>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a:solidFill>
                <a:schemeClr val="tx1"/>
              </a:solidFill>
              <a:latin typeface="Arial Narrow" pitchFamily="34" charset="0"/>
            </a:rPr>
            <a:t>Según su condición</a:t>
          </a:r>
          <a:endParaRPr lang="es-AR" sz="1400" kern="1200" dirty="0">
            <a:solidFill>
              <a:schemeClr val="tx1"/>
            </a:solidFill>
            <a:latin typeface="Arial Narrow" pitchFamily="34" charset="0"/>
          </a:endParaRPr>
        </a:p>
      </dsp:txBody>
      <dsp:txXfrm>
        <a:off x="3251340" y="2570900"/>
        <a:ext cx="2141317" cy="1038353"/>
      </dsp:txXfrm>
    </dsp:sp>
    <dsp:sp modelId="{E220D57B-6CEA-4C56-8D77-6C8E8D0D46F0}">
      <dsp:nvSpPr>
        <dsp:cNvPr id="0" name=""/>
        <dsp:cNvSpPr/>
      </dsp:nvSpPr>
      <dsp:spPr>
        <a:xfrm>
          <a:off x="5424962" y="3062831"/>
          <a:ext cx="882370" cy="54492"/>
        </a:xfrm>
        <a:custGeom>
          <a:avLst/>
          <a:gdLst/>
          <a:ahLst/>
          <a:cxnLst/>
          <a:rect l="0" t="0" r="0" b="0"/>
          <a:pathLst>
            <a:path>
              <a:moveTo>
                <a:pt x="0" y="27246"/>
              </a:moveTo>
              <a:lnTo>
                <a:pt x="882370" y="27246"/>
              </a:lnTo>
            </a:path>
          </a:pathLst>
        </a:custGeom>
        <a:noFill/>
        <a:ln w="25400" cap="flat" cmpd="sng" algn="ctr">
          <a:solidFill>
            <a:schemeClr val="accent6">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5844088" y="3068017"/>
        <a:ext cx="44118" cy="44118"/>
      </dsp:txXfrm>
    </dsp:sp>
    <dsp:sp modelId="{080A99D5-17B5-417D-A690-015CBB9C3BC0}">
      <dsp:nvSpPr>
        <dsp:cNvPr id="0" name=""/>
        <dsp:cNvSpPr/>
      </dsp:nvSpPr>
      <dsp:spPr>
        <a:xfrm>
          <a:off x="6307333" y="2538595"/>
          <a:ext cx="2205927" cy="1102963"/>
        </a:xfrm>
        <a:prstGeom prst="roundRect">
          <a:avLst>
            <a:gd name="adj" fmla="val 10000"/>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a:solidFill>
                <a:schemeClr val="tx1"/>
              </a:solidFill>
              <a:latin typeface="Arial Narrow" pitchFamily="34" charset="0"/>
            </a:rPr>
            <a:t>Tamaño de lote, fluctuación de la demanda, fluctuación de la entrada, inventario de disipación.</a:t>
          </a:r>
          <a:endParaRPr lang="es-AR" sz="1400" kern="1200" dirty="0">
            <a:solidFill>
              <a:schemeClr val="tx1"/>
            </a:solidFill>
            <a:latin typeface="Arial Narrow" pitchFamily="34" charset="0"/>
          </a:endParaRPr>
        </a:p>
      </dsp:txBody>
      <dsp:txXfrm>
        <a:off x="6339638" y="2570900"/>
        <a:ext cx="2141317" cy="10383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16CDA-6F98-4F90-B746-C3788B221A67}">
      <dsp:nvSpPr>
        <dsp:cNvPr id="0" name=""/>
        <dsp:cNvSpPr/>
      </dsp:nvSpPr>
      <dsp:spPr>
        <a:xfrm rot="5400000">
          <a:off x="4621954" y="-2282127"/>
          <a:ext cx="1285022" cy="6175399"/>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a:latin typeface="Arial Narrow" pitchFamily="34" charset="0"/>
            </a:rPr>
            <a:t>Analizar los cotos de operación de almacenamiento: Mano de obra, espacio y equipos</a:t>
          </a:r>
        </a:p>
      </dsp:txBody>
      <dsp:txXfrm rot="-5400000">
        <a:off x="2176766" y="225791"/>
        <a:ext cx="6112669" cy="1159562"/>
      </dsp:txXfrm>
    </dsp:sp>
    <dsp:sp modelId="{CD30397C-4C66-464D-940C-751065DBF541}">
      <dsp:nvSpPr>
        <dsp:cNvPr id="0" name=""/>
        <dsp:cNvSpPr/>
      </dsp:nvSpPr>
      <dsp:spPr>
        <a:xfrm>
          <a:off x="762" y="2433"/>
          <a:ext cx="2176003" cy="1606277"/>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S" sz="2400" kern="1200" dirty="0">
              <a:latin typeface="Arial Narrow" pitchFamily="34" charset="0"/>
            </a:rPr>
            <a:t>Minimizar el costo total de la operación</a:t>
          </a:r>
        </a:p>
      </dsp:txBody>
      <dsp:txXfrm>
        <a:off x="79174" y="80845"/>
        <a:ext cx="2019179" cy="1449453"/>
      </dsp:txXfrm>
    </dsp:sp>
    <dsp:sp modelId="{C9002A54-4301-4B7A-8BFF-FF8F24CF474D}">
      <dsp:nvSpPr>
        <dsp:cNvPr id="0" name=""/>
        <dsp:cNvSpPr/>
      </dsp:nvSpPr>
      <dsp:spPr>
        <a:xfrm rot="5400000">
          <a:off x="4621954" y="-595535"/>
          <a:ext cx="1285022" cy="6175399"/>
        </a:xfrm>
        <a:prstGeom prst="round2SameRect">
          <a:avLst/>
        </a:prstGeom>
        <a:solidFill>
          <a:schemeClr val="accent4">
            <a:tint val="40000"/>
            <a:alpha val="90000"/>
            <a:hueOff val="-1972855"/>
            <a:satOff val="11079"/>
            <a:lumOff val="704"/>
            <a:alphaOff val="0"/>
          </a:schemeClr>
        </a:solidFill>
        <a:ln w="9525" cap="flat" cmpd="sng" algn="ctr">
          <a:solidFill>
            <a:schemeClr val="accent4">
              <a:tint val="40000"/>
              <a:alpha val="90000"/>
              <a:hueOff val="-1972855"/>
              <a:satOff val="11079"/>
              <a:lumOff val="70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a:latin typeface="Arial Narrow" pitchFamily="34" charset="0"/>
            </a:rPr>
            <a:t>El nivel de servicio esta determinado por la eficacia y eficiencia de los procedimientos utilizados en la recepción, bodegaje y despacho.</a:t>
          </a:r>
        </a:p>
        <a:p>
          <a:pPr marL="114300" lvl="1" indent="-114300" algn="l" defTabSz="666750">
            <a:lnSpc>
              <a:spcPct val="90000"/>
            </a:lnSpc>
            <a:spcBef>
              <a:spcPct val="0"/>
            </a:spcBef>
            <a:spcAft>
              <a:spcPct val="15000"/>
            </a:spcAft>
            <a:buChar char="•"/>
          </a:pPr>
          <a:r>
            <a:rPr lang="es-ES" sz="1500" kern="1200" dirty="0">
              <a:latin typeface="Arial Narrow" pitchFamily="34" charset="0"/>
            </a:rPr>
            <a:t>Lograr la mejor combinación entre maximizar el espacio en volumen,  en el uso de equipos, en acceso a materiales y mercancías, en el uso de la MO.</a:t>
          </a:r>
        </a:p>
      </dsp:txBody>
      <dsp:txXfrm rot="-5400000">
        <a:off x="2176766" y="1912383"/>
        <a:ext cx="6112669" cy="1159562"/>
      </dsp:txXfrm>
    </dsp:sp>
    <dsp:sp modelId="{C8AB0F79-879D-464A-9834-4A2CA3A72F06}">
      <dsp:nvSpPr>
        <dsp:cNvPr id="0" name=""/>
        <dsp:cNvSpPr/>
      </dsp:nvSpPr>
      <dsp:spPr>
        <a:xfrm>
          <a:off x="762" y="1689025"/>
          <a:ext cx="2176003" cy="1606277"/>
        </a:xfrm>
        <a:prstGeom prst="roundRect">
          <a:avLst/>
        </a:prstGeom>
        <a:gradFill rotWithShape="0">
          <a:gsLst>
            <a:gs pos="0">
              <a:schemeClr val="accent4">
                <a:hueOff val="-2232385"/>
                <a:satOff val="13449"/>
                <a:lumOff val="1078"/>
                <a:alphaOff val="0"/>
                <a:tint val="50000"/>
                <a:satMod val="300000"/>
              </a:schemeClr>
            </a:gs>
            <a:gs pos="35000">
              <a:schemeClr val="accent4">
                <a:hueOff val="-2232385"/>
                <a:satOff val="13449"/>
                <a:lumOff val="1078"/>
                <a:alphaOff val="0"/>
                <a:tint val="37000"/>
                <a:satMod val="300000"/>
              </a:schemeClr>
            </a:gs>
            <a:gs pos="100000">
              <a:schemeClr val="accent4">
                <a:hueOff val="-2232385"/>
                <a:satOff val="13449"/>
                <a:lumOff val="107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S" sz="2400" kern="1200" dirty="0">
              <a:latin typeface="Arial Narrow" pitchFamily="34" charset="0"/>
            </a:rPr>
            <a:t>Suministrar los niveles adecuados de servicio</a:t>
          </a:r>
        </a:p>
      </dsp:txBody>
      <dsp:txXfrm>
        <a:off x="79174" y="1767437"/>
        <a:ext cx="2019179" cy="1449453"/>
      </dsp:txXfrm>
    </dsp:sp>
    <dsp:sp modelId="{F8F28C9C-690C-4381-93C9-9D9F3AE95F26}">
      <dsp:nvSpPr>
        <dsp:cNvPr id="0" name=""/>
        <dsp:cNvSpPr/>
      </dsp:nvSpPr>
      <dsp:spPr>
        <a:xfrm rot="5400000">
          <a:off x="4621954" y="1091055"/>
          <a:ext cx="1285022" cy="6175399"/>
        </a:xfrm>
        <a:prstGeom prst="round2SameRect">
          <a:avLst/>
        </a:prstGeom>
        <a:solidFill>
          <a:schemeClr val="accent4">
            <a:tint val="40000"/>
            <a:alpha val="90000"/>
            <a:hueOff val="-3945710"/>
            <a:satOff val="22157"/>
            <a:lumOff val="1408"/>
            <a:alphaOff val="0"/>
          </a:schemeClr>
        </a:solidFill>
        <a:ln w="9525" cap="flat" cmpd="sng" algn="ctr">
          <a:solidFill>
            <a:schemeClr val="accent4">
              <a:tint val="40000"/>
              <a:alpha val="90000"/>
              <a:hueOff val="-3945710"/>
              <a:satOff val="22157"/>
              <a:lumOff val="140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a:latin typeface="Arial Narrow" pitchFamily="34" charset="0"/>
            </a:rPr>
            <a:t>Manteniendo la continuidad de los procesos productivos, manteniendo las condiciones y características propias del producto como ser: Temperatura, consistencia, etc.</a:t>
          </a:r>
        </a:p>
        <a:p>
          <a:pPr marL="114300" lvl="1" indent="-114300" algn="l" defTabSz="666750">
            <a:lnSpc>
              <a:spcPct val="90000"/>
            </a:lnSpc>
            <a:spcBef>
              <a:spcPct val="0"/>
            </a:spcBef>
            <a:spcAft>
              <a:spcPct val="15000"/>
            </a:spcAft>
            <a:buChar char="•"/>
          </a:pPr>
          <a:r>
            <a:rPr lang="es-ES" sz="1500" kern="1200" dirty="0">
              <a:latin typeface="Arial Narrow" pitchFamily="34" charset="0"/>
            </a:rPr>
            <a:t>Aplicaciones comunes: Productos que requieren maduración, artículos que requieren refrigeración  y/o congelación temporal , bienes que requieren reposo entre las distintas fases del proceso productivo. </a:t>
          </a:r>
        </a:p>
      </dsp:txBody>
      <dsp:txXfrm rot="-5400000">
        <a:off x="2176766" y="3598973"/>
        <a:ext cx="6112669" cy="1159562"/>
      </dsp:txXfrm>
    </dsp:sp>
    <dsp:sp modelId="{AE7E94E2-63D5-4FFD-AE12-4ED62ACBE0BA}">
      <dsp:nvSpPr>
        <dsp:cNvPr id="0" name=""/>
        <dsp:cNvSpPr/>
      </dsp:nvSpPr>
      <dsp:spPr>
        <a:xfrm>
          <a:off x="762" y="3375616"/>
          <a:ext cx="2176003" cy="1606277"/>
        </a:xfrm>
        <a:prstGeom prst="roundRect">
          <a:avLst/>
        </a:prstGeom>
        <a:gradFill rotWithShape="0">
          <a:gsLst>
            <a:gs pos="0">
              <a:schemeClr val="accent4">
                <a:hueOff val="-4464770"/>
                <a:satOff val="26899"/>
                <a:lumOff val="2156"/>
                <a:alphaOff val="0"/>
                <a:tint val="50000"/>
                <a:satMod val="300000"/>
              </a:schemeClr>
            </a:gs>
            <a:gs pos="35000">
              <a:schemeClr val="accent4">
                <a:hueOff val="-4464770"/>
                <a:satOff val="26899"/>
                <a:lumOff val="2156"/>
                <a:alphaOff val="0"/>
                <a:tint val="37000"/>
                <a:satMod val="300000"/>
              </a:schemeClr>
            </a:gs>
            <a:gs pos="100000">
              <a:schemeClr val="accent4">
                <a:hueOff val="-4464770"/>
                <a:satOff val="26899"/>
                <a:lumOff val="215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S" sz="2400" kern="1200" dirty="0">
              <a:latin typeface="Arial Narrow" pitchFamily="34" charset="0"/>
            </a:rPr>
            <a:t>Complemento de procesos productivos</a:t>
          </a:r>
        </a:p>
      </dsp:txBody>
      <dsp:txXfrm>
        <a:off x="79174" y="3454028"/>
        <a:ext cx="2019179" cy="14494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AE47D-61D5-4797-8E6B-B3A8D032A1C1}">
      <dsp:nvSpPr>
        <dsp:cNvPr id="0" name=""/>
        <dsp:cNvSpPr/>
      </dsp:nvSpPr>
      <dsp:spPr>
        <a:xfrm>
          <a:off x="175936" y="2452831"/>
          <a:ext cx="2662065" cy="1071000"/>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t>Criterios que influyen en la decisión de ubicación de una fábrica y/o almacén</a:t>
          </a:r>
        </a:p>
      </dsp:txBody>
      <dsp:txXfrm>
        <a:off x="207305" y="2484200"/>
        <a:ext cx="2599327" cy="1008262"/>
      </dsp:txXfrm>
    </dsp:sp>
    <dsp:sp modelId="{062528EF-025A-4930-ACA9-2063C3E6D641}">
      <dsp:nvSpPr>
        <dsp:cNvPr id="0" name=""/>
        <dsp:cNvSpPr/>
      </dsp:nvSpPr>
      <dsp:spPr>
        <a:xfrm rot="16562467">
          <a:off x="1601659" y="1608613"/>
          <a:ext cx="2763522" cy="11260"/>
        </a:xfrm>
        <a:custGeom>
          <a:avLst/>
          <a:gdLst/>
          <a:ahLst/>
          <a:cxnLst/>
          <a:rect l="0" t="0" r="0" b="0"/>
          <a:pathLst>
            <a:path>
              <a:moveTo>
                <a:pt x="0" y="5630"/>
              </a:moveTo>
              <a:lnTo>
                <a:pt x="2763522"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2914332" y="1545155"/>
        <a:ext cx="138176" cy="138176"/>
      </dsp:txXfrm>
    </dsp:sp>
    <dsp:sp modelId="{4356DB60-5B19-4B04-88FA-B5716D7E0A5A}">
      <dsp:nvSpPr>
        <dsp:cNvPr id="0" name=""/>
        <dsp:cNvSpPr/>
      </dsp:nvSpPr>
      <dsp:spPr>
        <a:xfrm>
          <a:off x="3128840" y="53203"/>
          <a:ext cx="5039865"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Proximidad con los clientes</a:t>
          </a:r>
        </a:p>
      </dsp:txBody>
      <dsp:txXfrm>
        <a:off x="3139791" y="64154"/>
        <a:ext cx="5017963" cy="352003"/>
      </dsp:txXfrm>
    </dsp:sp>
    <dsp:sp modelId="{6CC74F3A-C451-4ADB-B5FF-9F18C4AA8980}">
      <dsp:nvSpPr>
        <dsp:cNvPr id="0" name=""/>
        <dsp:cNvSpPr/>
      </dsp:nvSpPr>
      <dsp:spPr>
        <a:xfrm rot="16593610">
          <a:off x="1804403" y="1823427"/>
          <a:ext cx="2333828" cy="11260"/>
        </a:xfrm>
        <a:custGeom>
          <a:avLst/>
          <a:gdLst/>
          <a:ahLst/>
          <a:cxnLst/>
          <a:rect l="0" t="0" r="0" b="0"/>
          <a:pathLst>
            <a:path>
              <a:moveTo>
                <a:pt x="0" y="5630"/>
              </a:moveTo>
              <a:lnTo>
                <a:pt x="2333828"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2912972" y="1770712"/>
        <a:ext cx="116691" cy="116691"/>
      </dsp:txXfrm>
    </dsp:sp>
    <dsp:sp modelId="{1B7FA852-C9BB-449E-83F3-FA5F31E9A080}">
      <dsp:nvSpPr>
        <dsp:cNvPr id="0" name=""/>
        <dsp:cNvSpPr/>
      </dsp:nvSpPr>
      <dsp:spPr>
        <a:xfrm>
          <a:off x="3104633" y="482831"/>
          <a:ext cx="5039865"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Clima de negocios</a:t>
          </a:r>
        </a:p>
      </dsp:txBody>
      <dsp:txXfrm>
        <a:off x="3115584" y="493782"/>
        <a:ext cx="5017963" cy="352003"/>
      </dsp:txXfrm>
    </dsp:sp>
    <dsp:sp modelId="{BD6E4166-3225-4337-B41E-C3B80109EBAB}">
      <dsp:nvSpPr>
        <dsp:cNvPr id="0" name=""/>
        <dsp:cNvSpPr/>
      </dsp:nvSpPr>
      <dsp:spPr>
        <a:xfrm rot="16725388">
          <a:off x="2028190" y="2038604"/>
          <a:ext cx="1910460" cy="11260"/>
        </a:xfrm>
        <a:custGeom>
          <a:avLst/>
          <a:gdLst/>
          <a:ahLst/>
          <a:cxnLst/>
          <a:rect l="0" t="0" r="0" b="0"/>
          <a:pathLst>
            <a:path>
              <a:moveTo>
                <a:pt x="0" y="5630"/>
              </a:moveTo>
              <a:lnTo>
                <a:pt x="1910460"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2935659" y="1996473"/>
        <a:ext cx="95523" cy="95523"/>
      </dsp:txXfrm>
    </dsp:sp>
    <dsp:sp modelId="{694FC265-2BF8-4DC6-8ADC-EDA8D14F6F50}">
      <dsp:nvSpPr>
        <dsp:cNvPr id="0" name=""/>
        <dsp:cNvSpPr/>
      </dsp:nvSpPr>
      <dsp:spPr>
        <a:xfrm>
          <a:off x="3128840" y="913185"/>
          <a:ext cx="5039865"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Costos totales</a:t>
          </a:r>
        </a:p>
      </dsp:txBody>
      <dsp:txXfrm>
        <a:off x="3139791" y="924136"/>
        <a:ext cx="5017963" cy="352003"/>
      </dsp:txXfrm>
    </dsp:sp>
    <dsp:sp modelId="{0078B44D-A960-4D05-A10D-374CDBD2FFE0}">
      <dsp:nvSpPr>
        <dsp:cNvPr id="0" name=""/>
        <dsp:cNvSpPr/>
      </dsp:nvSpPr>
      <dsp:spPr>
        <a:xfrm rot="16876779">
          <a:off x="2239959" y="2253600"/>
          <a:ext cx="1486922" cy="11260"/>
        </a:xfrm>
        <a:custGeom>
          <a:avLst/>
          <a:gdLst/>
          <a:ahLst/>
          <a:cxnLst/>
          <a:rect l="0" t="0" r="0" b="0"/>
          <a:pathLst>
            <a:path>
              <a:moveTo>
                <a:pt x="0" y="5630"/>
              </a:moveTo>
              <a:lnTo>
                <a:pt x="1486922"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2946247" y="2222058"/>
        <a:ext cx="74346" cy="74346"/>
      </dsp:txXfrm>
    </dsp:sp>
    <dsp:sp modelId="{CBBA0C57-78A2-4977-9E3E-E7F3166AB324}">
      <dsp:nvSpPr>
        <dsp:cNvPr id="0" name=""/>
        <dsp:cNvSpPr/>
      </dsp:nvSpPr>
      <dsp:spPr>
        <a:xfrm>
          <a:off x="3128840" y="1343177"/>
          <a:ext cx="5039865"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Infraestructura</a:t>
          </a:r>
        </a:p>
      </dsp:txBody>
      <dsp:txXfrm>
        <a:off x="3139791" y="1354128"/>
        <a:ext cx="5017963" cy="352003"/>
      </dsp:txXfrm>
    </dsp:sp>
    <dsp:sp modelId="{BD76A260-AED9-498A-A9BA-C648001218D2}">
      <dsp:nvSpPr>
        <dsp:cNvPr id="0" name=""/>
        <dsp:cNvSpPr/>
      </dsp:nvSpPr>
      <dsp:spPr>
        <a:xfrm rot="17147642">
          <a:off x="2449144" y="2468596"/>
          <a:ext cx="1068552" cy="11260"/>
        </a:xfrm>
        <a:custGeom>
          <a:avLst/>
          <a:gdLst/>
          <a:ahLst/>
          <a:cxnLst/>
          <a:rect l="0" t="0" r="0" b="0"/>
          <a:pathLst>
            <a:path>
              <a:moveTo>
                <a:pt x="0" y="5630"/>
              </a:moveTo>
              <a:lnTo>
                <a:pt x="1068552"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2956707" y="2447512"/>
        <a:ext cx="53427" cy="53427"/>
      </dsp:txXfrm>
    </dsp:sp>
    <dsp:sp modelId="{1FF8457E-3EA4-4B74-92FE-DA1FC1C2B87D}">
      <dsp:nvSpPr>
        <dsp:cNvPr id="0" name=""/>
        <dsp:cNvSpPr/>
      </dsp:nvSpPr>
      <dsp:spPr>
        <a:xfrm>
          <a:off x="3128840" y="1773168"/>
          <a:ext cx="5039865"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Calidad de mano de obra</a:t>
          </a:r>
        </a:p>
      </dsp:txBody>
      <dsp:txXfrm>
        <a:off x="3139791" y="1784119"/>
        <a:ext cx="5017963" cy="352003"/>
      </dsp:txXfrm>
    </dsp:sp>
    <dsp:sp modelId="{8BFB1CC7-5B73-48DD-9881-2B76A15D15ED}">
      <dsp:nvSpPr>
        <dsp:cNvPr id="0" name=""/>
        <dsp:cNvSpPr/>
      </dsp:nvSpPr>
      <dsp:spPr>
        <a:xfrm rot="17755670">
          <a:off x="2650835" y="2683592"/>
          <a:ext cx="665171" cy="11260"/>
        </a:xfrm>
        <a:custGeom>
          <a:avLst/>
          <a:gdLst/>
          <a:ahLst/>
          <a:cxnLst/>
          <a:rect l="0" t="0" r="0" b="0"/>
          <a:pathLst>
            <a:path>
              <a:moveTo>
                <a:pt x="0" y="5630"/>
              </a:moveTo>
              <a:lnTo>
                <a:pt x="665171"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2966791" y="2672593"/>
        <a:ext cx="33258" cy="33258"/>
      </dsp:txXfrm>
    </dsp:sp>
    <dsp:sp modelId="{E47E4867-5837-49AF-B01E-96FD95648474}">
      <dsp:nvSpPr>
        <dsp:cNvPr id="0" name=""/>
        <dsp:cNvSpPr/>
      </dsp:nvSpPr>
      <dsp:spPr>
        <a:xfrm>
          <a:off x="3128840" y="2203160"/>
          <a:ext cx="5039865"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Proveedores</a:t>
          </a:r>
        </a:p>
      </dsp:txBody>
      <dsp:txXfrm>
        <a:off x="3139791" y="2214111"/>
        <a:ext cx="5017963" cy="352003"/>
      </dsp:txXfrm>
    </dsp:sp>
    <dsp:sp modelId="{11F480AF-25B2-4852-9AD4-9CC1F6F4E9C9}">
      <dsp:nvSpPr>
        <dsp:cNvPr id="0" name=""/>
        <dsp:cNvSpPr/>
      </dsp:nvSpPr>
      <dsp:spPr>
        <a:xfrm rot="19797237">
          <a:off x="2815427" y="2898587"/>
          <a:ext cx="335987" cy="11260"/>
        </a:xfrm>
        <a:custGeom>
          <a:avLst/>
          <a:gdLst/>
          <a:ahLst/>
          <a:cxnLst/>
          <a:rect l="0" t="0" r="0" b="0"/>
          <a:pathLst>
            <a:path>
              <a:moveTo>
                <a:pt x="0" y="5630"/>
              </a:moveTo>
              <a:lnTo>
                <a:pt x="335987"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2975021" y="2895818"/>
        <a:ext cx="16799" cy="16799"/>
      </dsp:txXfrm>
    </dsp:sp>
    <dsp:sp modelId="{53AD3312-24C4-4E28-8363-79EFD89CFB04}">
      <dsp:nvSpPr>
        <dsp:cNvPr id="0" name=""/>
        <dsp:cNvSpPr/>
      </dsp:nvSpPr>
      <dsp:spPr>
        <a:xfrm>
          <a:off x="3128840" y="2633151"/>
          <a:ext cx="5039865"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Otras instalaciones de la misma compañía</a:t>
          </a:r>
        </a:p>
      </dsp:txBody>
      <dsp:txXfrm>
        <a:off x="3139791" y="2644102"/>
        <a:ext cx="5017963" cy="352003"/>
      </dsp:txXfrm>
    </dsp:sp>
    <dsp:sp modelId="{A31900EB-6494-4631-ABBF-78189E175A41}">
      <dsp:nvSpPr>
        <dsp:cNvPr id="0" name=""/>
        <dsp:cNvSpPr/>
      </dsp:nvSpPr>
      <dsp:spPr>
        <a:xfrm rot="2357220">
          <a:off x="2795536" y="3101670"/>
          <a:ext cx="375768" cy="11260"/>
        </a:xfrm>
        <a:custGeom>
          <a:avLst/>
          <a:gdLst/>
          <a:ahLst/>
          <a:cxnLst/>
          <a:rect l="0" t="0" r="0" b="0"/>
          <a:pathLst>
            <a:path>
              <a:moveTo>
                <a:pt x="0" y="5630"/>
              </a:moveTo>
              <a:lnTo>
                <a:pt x="375768"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2974026" y="3097907"/>
        <a:ext cx="18788" cy="18788"/>
      </dsp:txXfrm>
    </dsp:sp>
    <dsp:sp modelId="{9EF1E101-288F-457C-B52F-BDA09ABB9BC8}">
      <dsp:nvSpPr>
        <dsp:cNvPr id="0" name=""/>
        <dsp:cNvSpPr/>
      </dsp:nvSpPr>
      <dsp:spPr>
        <a:xfrm>
          <a:off x="3128840" y="3039317"/>
          <a:ext cx="5039865"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Zonas de libre comercio</a:t>
          </a:r>
        </a:p>
      </dsp:txBody>
      <dsp:txXfrm>
        <a:off x="3139791" y="3050268"/>
        <a:ext cx="5017963" cy="352003"/>
      </dsp:txXfrm>
    </dsp:sp>
    <dsp:sp modelId="{29B5BC9F-4326-4F41-9951-52604377A240}">
      <dsp:nvSpPr>
        <dsp:cNvPr id="0" name=""/>
        <dsp:cNvSpPr/>
      </dsp:nvSpPr>
      <dsp:spPr>
        <a:xfrm rot="3907178">
          <a:off x="2632076" y="3305195"/>
          <a:ext cx="710973" cy="11260"/>
        </a:xfrm>
        <a:custGeom>
          <a:avLst/>
          <a:gdLst/>
          <a:ahLst/>
          <a:cxnLst/>
          <a:rect l="0" t="0" r="0" b="0"/>
          <a:pathLst>
            <a:path>
              <a:moveTo>
                <a:pt x="0" y="5630"/>
              </a:moveTo>
              <a:lnTo>
                <a:pt x="710973"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2969789" y="3293051"/>
        <a:ext cx="35548" cy="35548"/>
      </dsp:txXfrm>
    </dsp:sp>
    <dsp:sp modelId="{98DA0103-43FB-4526-B39D-2D5823F6186F}">
      <dsp:nvSpPr>
        <dsp:cNvPr id="0" name=""/>
        <dsp:cNvSpPr/>
      </dsp:nvSpPr>
      <dsp:spPr>
        <a:xfrm>
          <a:off x="3137126" y="3446366"/>
          <a:ext cx="5039865"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Riesgo político (escenarios geopolíticos)</a:t>
          </a:r>
        </a:p>
      </dsp:txBody>
      <dsp:txXfrm>
        <a:off x="3148077" y="3457317"/>
        <a:ext cx="5017963" cy="352003"/>
      </dsp:txXfrm>
    </dsp:sp>
    <dsp:sp modelId="{E6ADAAAF-0231-40A1-BA7A-3540AFB261E0}">
      <dsp:nvSpPr>
        <dsp:cNvPr id="0" name=""/>
        <dsp:cNvSpPr/>
      </dsp:nvSpPr>
      <dsp:spPr>
        <a:xfrm rot="4467012">
          <a:off x="2429653" y="3520190"/>
          <a:ext cx="1115820" cy="11260"/>
        </a:xfrm>
        <a:custGeom>
          <a:avLst/>
          <a:gdLst/>
          <a:ahLst/>
          <a:cxnLst/>
          <a:rect l="0" t="0" r="0" b="0"/>
          <a:pathLst>
            <a:path>
              <a:moveTo>
                <a:pt x="0" y="5630"/>
              </a:moveTo>
              <a:lnTo>
                <a:pt x="1115820"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2959668" y="3497925"/>
        <a:ext cx="55791" cy="55791"/>
      </dsp:txXfrm>
    </dsp:sp>
    <dsp:sp modelId="{09859260-B13D-4503-B6F4-E51E49C9509D}">
      <dsp:nvSpPr>
        <dsp:cNvPr id="0" name=""/>
        <dsp:cNvSpPr/>
      </dsp:nvSpPr>
      <dsp:spPr>
        <a:xfrm>
          <a:off x="3137126" y="3876357"/>
          <a:ext cx="5004913"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Barreras gubernamentales</a:t>
          </a:r>
        </a:p>
      </dsp:txBody>
      <dsp:txXfrm>
        <a:off x="3148077" y="3887308"/>
        <a:ext cx="4983011" cy="352003"/>
      </dsp:txXfrm>
    </dsp:sp>
    <dsp:sp modelId="{E7598270-AE5A-4F2B-BB0F-D3BC032902CA}">
      <dsp:nvSpPr>
        <dsp:cNvPr id="0" name=""/>
        <dsp:cNvSpPr/>
      </dsp:nvSpPr>
      <dsp:spPr>
        <a:xfrm rot="4725511">
          <a:off x="2220359" y="3735186"/>
          <a:ext cx="1534408" cy="11260"/>
        </a:xfrm>
        <a:custGeom>
          <a:avLst/>
          <a:gdLst/>
          <a:ahLst/>
          <a:cxnLst/>
          <a:rect l="0" t="0" r="0" b="0"/>
          <a:pathLst>
            <a:path>
              <a:moveTo>
                <a:pt x="0" y="5630"/>
              </a:moveTo>
              <a:lnTo>
                <a:pt x="1534408"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2949203" y="3702456"/>
        <a:ext cx="76720" cy="76720"/>
      </dsp:txXfrm>
    </dsp:sp>
    <dsp:sp modelId="{FA115556-6167-4C93-B22A-4636D4B233F4}">
      <dsp:nvSpPr>
        <dsp:cNvPr id="0" name=""/>
        <dsp:cNvSpPr/>
      </dsp:nvSpPr>
      <dsp:spPr>
        <a:xfrm>
          <a:off x="3137126" y="4306349"/>
          <a:ext cx="5004913"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Bloques comerciales</a:t>
          </a:r>
        </a:p>
      </dsp:txBody>
      <dsp:txXfrm>
        <a:off x="3148077" y="4317300"/>
        <a:ext cx="4983011" cy="352003"/>
      </dsp:txXfrm>
    </dsp:sp>
    <dsp:sp modelId="{205EF84F-608D-42E6-BEEB-0A678022AF46}">
      <dsp:nvSpPr>
        <dsp:cNvPr id="0" name=""/>
        <dsp:cNvSpPr/>
      </dsp:nvSpPr>
      <dsp:spPr>
        <a:xfrm rot="4872735">
          <a:off x="2008591" y="3950182"/>
          <a:ext cx="1957945" cy="11260"/>
        </a:xfrm>
        <a:custGeom>
          <a:avLst/>
          <a:gdLst/>
          <a:ahLst/>
          <a:cxnLst/>
          <a:rect l="0" t="0" r="0" b="0"/>
          <a:pathLst>
            <a:path>
              <a:moveTo>
                <a:pt x="0" y="5630"/>
              </a:moveTo>
              <a:lnTo>
                <a:pt x="1957945"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2938615" y="3906864"/>
        <a:ext cx="97897" cy="97897"/>
      </dsp:txXfrm>
    </dsp:sp>
    <dsp:sp modelId="{0577A45F-269A-46B0-80C1-8887DA3438F4}">
      <dsp:nvSpPr>
        <dsp:cNvPr id="0" name=""/>
        <dsp:cNvSpPr/>
      </dsp:nvSpPr>
      <dsp:spPr>
        <a:xfrm>
          <a:off x="3137126" y="4736340"/>
          <a:ext cx="5004913"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Regulaciones ambientales</a:t>
          </a:r>
        </a:p>
      </dsp:txBody>
      <dsp:txXfrm>
        <a:off x="3148077" y="4747291"/>
        <a:ext cx="4983011" cy="352003"/>
      </dsp:txXfrm>
    </dsp:sp>
    <dsp:sp modelId="{2EB6724A-2FCF-4E00-B920-73D53DF1388F}">
      <dsp:nvSpPr>
        <dsp:cNvPr id="0" name=""/>
        <dsp:cNvSpPr/>
      </dsp:nvSpPr>
      <dsp:spPr>
        <a:xfrm rot="4967483">
          <a:off x="1795666" y="4165177"/>
          <a:ext cx="2383794" cy="11260"/>
        </a:xfrm>
        <a:custGeom>
          <a:avLst/>
          <a:gdLst/>
          <a:ahLst/>
          <a:cxnLst/>
          <a:rect l="0" t="0" r="0" b="0"/>
          <a:pathLst>
            <a:path>
              <a:moveTo>
                <a:pt x="0" y="5630"/>
              </a:moveTo>
              <a:lnTo>
                <a:pt x="2383794"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S" sz="800" kern="1200"/>
        </a:p>
      </dsp:txBody>
      <dsp:txXfrm>
        <a:off x="2927969" y="4111213"/>
        <a:ext cx="119189" cy="119189"/>
      </dsp:txXfrm>
    </dsp:sp>
    <dsp:sp modelId="{0BACE17F-2563-4142-8F26-8B28983F1B20}">
      <dsp:nvSpPr>
        <dsp:cNvPr id="0" name=""/>
        <dsp:cNvSpPr/>
      </dsp:nvSpPr>
      <dsp:spPr>
        <a:xfrm>
          <a:off x="3137126" y="5166331"/>
          <a:ext cx="5004913"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Comunidad anfitriona</a:t>
          </a:r>
        </a:p>
      </dsp:txBody>
      <dsp:txXfrm>
        <a:off x="3148077" y="5177282"/>
        <a:ext cx="4983011" cy="352003"/>
      </dsp:txXfrm>
    </dsp:sp>
    <dsp:sp modelId="{645BB43B-CD18-49F6-8D36-4A7E8012B9E3}">
      <dsp:nvSpPr>
        <dsp:cNvPr id="0" name=""/>
        <dsp:cNvSpPr/>
      </dsp:nvSpPr>
      <dsp:spPr>
        <a:xfrm rot="5033476">
          <a:off x="1582111" y="4380173"/>
          <a:ext cx="2810905" cy="11260"/>
        </a:xfrm>
        <a:custGeom>
          <a:avLst/>
          <a:gdLst/>
          <a:ahLst/>
          <a:cxnLst/>
          <a:rect l="0" t="0" r="0" b="0"/>
          <a:pathLst>
            <a:path>
              <a:moveTo>
                <a:pt x="0" y="5630"/>
              </a:moveTo>
              <a:lnTo>
                <a:pt x="2810905" y="563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s-ES" sz="1000" kern="1200"/>
        </a:p>
      </dsp:txBody>
      <dsp:txXfrm>
        <a:off x="2917291" y="4315531"/>
        <a:ext cx="140545" cy="140545"/>
      </dsp:txXfrm>
    </dsp:sp>
    <dsp:sp modelId="{B01D5D08-141F-45D6-9D6E-DB951B6B8DCB}">
      <dsp:nvSpPr>
        <dsp:cNvPr id="0" name=""/>
        <dsp:cNvSpPr/>
      </dsp:nvSpPr>
      <dsp:spPr>
        <a:xfrm>
          <a:off x="3137126" y="5596323"/>
          <a:ext cx="5004913" cy="373905"/>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Ventaja competitiva</a:t>
          </a:r>
        </a:p>
      </dsp:txBody>
      <dsp:txXfrm>
        <a:off x="3148077" y="5607274"/>
        <a:ext cx="4983011" cy="3520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A571CD-726F-45BE-8A18-F8AE036171BC}">
      <dsp:nvSpPr>
        <dsp:cNvPr id="0" name=""/>
        <dsp:cNvSpPr/>
      </dsp:nvSpPr>
      <dsp:spPr>
        <a:xfrm>
          <a:off x="119895" y="2240211"/>
          <a:ext cx="1989055" cy="647921"/>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latin typeface="Arial Narrow" pitchFamily="34" charset="0"/>
            </a:rPr>
            <a:t>Principios del almacenamiento</a:t>
          </a:r>
        </a:p>
      </dsp:txBody>
      <dsp:txXfrm>
        <a:off x="138872" y="2259188"/>
        <a:ext cx="1951101" cy="609967"/>
      </dsp:txXfrm>
    </dsp:sp>
    <dsp:sp modelId="{A41A60F6-5871-4F5F-9E7D-64E4A72FE3D5}">
      <dsp:nvSpPr>
        <dsp:cNvPr id="0" name=""/>
        <dsp:cNvSpPr/>
      </dsp:nvSpPr>
      <dsp:spPr>
        <a:xfrm rot="16983315">
          <a:off x="1220799" y="1435136"/>
          <a:ext cx="2294640" cy="22741"/>
        </a:xfrm>
        <a:custGeom>
          <a:avLst/>
          <a:gdLst/>
          <a:ahLst/>
          <a:cxnLst/>
          <a:rect l="0" t="0" r="0" b="0"/>
          <a:pathLst>
            <a:path>
              <a:moveTo>
                <a:pt x="0" y="11370"/>
              </a:moveTo>
              <a:lnTo>
                <a:pt x="2294640" y="11370"/>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solidFill>
              <a:schemeClr val="tx1"/>
            </a:solidFill>
            <a:latin typeface="Arial Narrow" pitchFamily="34" charset="0"/>
          </a:endParaRPr>
        </a:p>
      </dsp:txBody>
      <dsp:txXfrm>
        <a:off x="2310753" y="1389140"/>
        <a:ext cx="114732" cy="114732"/>
      </dsp:txXfrm>
    </dsp:sp>
    <dsp:sp modelId="{5EE2F7EC-2939-44B2-9DE7-B223393C3FBE}">
      <dsp:nvSpPr>
        <dsp:cNvPr id="0" name=""/>
        <dsp:cNvSpPr/>
      </dsp:nvSpPr>
      <dsp:spPr>
        <a:xfrm>
          <a:off x="2627288" y="4880"/>
          <a:ext cx="5677752" cy="647921"/>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latin typeface="Arial Narrow" pitchFamily="34" charset="0"/>
            </a:rPr>
            <a:t>La unidad más grande: </a:t>
          </a:r>
          <a:r>
            <a:rPr lang="es-ES" sz="1600" kern="1200" dirty="0">
              <a:solidFill>
                <a:schemeClr val="tx1"/>
              </a:solidFill>
              <a:latin typeface="Arial Narrow" pitchFamily="34" charset="0"/>
            </a:rPr>
            <a:t>El movimiento de productos debe hacerse en la mayor cantidad posible</a:t>
          </a:r>
        </a:p>
      </dsp:txBody>
      <dsp:txXfrm>
        <a:off x="2646265" y="23857"/>
        <a:ext cx="5639798" cy="609967"/>
      </dsp:txXfrm>
    </dsp:sp>
    <dsp:sp modelId="{68E7A7FF-F63F-4FD8-A859-03B9B5380004}">
      <dsp:nvSpPr>
        <dsp:cNvPr id="0" name=""/>
        <dsp:cNvSpPr/>
      </dsp:nvSpPr>
      <dsp:spPr>
        <a:xfrm rot="17350740">
          <a:off x="1579223" y="1807691"/>
          <a:ext cx="1577792" cy="22741"/>
        </a:xfrm>
        <a:custGeom>
          <a:avLst/>
          <a:gdLst/>
          <a:ahLst/>
          <a:cxnLst/>
          <a:rect l="0" t="0" r="0" b="0"/>
          <a:pathLst>
            <a:path>
              <a:moveTo>
                <a:pt x="0" y="11370"/>
              </a:moveTo>
              <a:lnTo>
                <a:pt x="1577792" y="11370"/>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solidFill>
              <a:schemeClr val="tx1"/>
            </a:solidFill>
            <a:latin typeface="Arial Narrow" pitchFamily="34" charset="0"/>
          </a:endParaRPr>
        </a:p>
      </dsp:txBody>
      <dsp:txXfrm>
        <a:off x="2328674" y="1779617"/>
        <a:ext cx="78889" cy="78889"/>
      </dsp:txXfrm>
    </dsp:sp>
    <dsp:sp modelId="{9B00B391-A75F-49B3-821F-C6E64DD586DE}">
      <dsp:nvSpPr>
        <dsp:cNvPr id="0" name=""/>
        <dsp:cNvSpPr/>
      </dsp:nvSpPr>
      <dsp:spPr>
        <a:xfrm>
          <a:off x="2627288" y="749990"/>
          <a:ext cx="5677752" cy="647921"/>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latin typeface="Arial Narrow" pitchFamily="34" charset="0"/>
            </a:rPr>
            <a:t>La ruta mas corta: </a:t>
          </a:r>
          <a:r>
            <a:rPr lang="es-ES" sz="1600" kern="1200" dirty="0">
              <a:solidFill>
                <a:schemeClr val="tx1"/>
              </a:solidFill>
              <a:latin typeface="Arial Narrow" pitchFamily="34" charset="0"/>
            </a:rPr>
            <a:t>Menos distancias en los procesos mas frecuentes y tiempos de operación cortos.  </a:t>
          </a:r>
        </a:p>
      </dsp:txBody>
      <dsp:txXfrm>
        <a:off x="2646265" y="768967"/>
        <a:ext cx="5639798" cy="609967"/>
      </dsp:txXfrm>
    </dsp:sp>
    <dsp:sp modelId="{ACF07238-AE3C-4733-B0ED-77D64258C35B}">
      <dsp:nvSpPr>
        <dsp:cNvPr id="0" name=""/>
        <dsp:cNvSpPr/>
      </dsp:nvSpPr>
      <dsp:spPr>
        <a:xfrm rot="18289469">
          <a:off x="1914285" y="2180246"/>
          <a:ext cx="907668" cy="22741"/>
        </a:xfrm>
        <a:custGeom>
          <a:avLst/>
          <a:gdLst/>
          <a:ahLst/>
          <a:cxnLst/>
          <a:rect l="0" t="0" r="0" b="0"/>
          <a:pathLst>
            <a:path>
              <a:moveTo>
                <a:pt x="0" y="11370"/>
              </a:moveTo>
              <a:lnTo>
                <a:pt x="907668" y="11370"/>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solidFill>
              <a:schemeClr val="tx1"/>
            </a:solidFill>
            <a:latin typeface="Arial Narrow" pitchFamily="34" charset="0"/>
          </a:endParaRPr>
        </a:p>
      </dsp:txBody>
      <dsp:txXfrm>
        <a:off x="2345427" y="2168925"/>
        <a:ext cx="45383" cy="45383"/>
      </dsp:txXfrm>
    </dsp:sp>
    <dsp:sp modelId="{EACE5C43-58DE-4B8F-958F-1937EBDA6FDE}">
      <dsp:nvSpPr>
        <dsp:cNvPr id="0" name=""/>
        <dsp:cNvSpPr/>
      </dsp:nvSpPr>
      <dsp:spPr>
        <a:xfrm>
          <a:off x="2627288" y="1495100"/>
          <a:ext cx="5677752" cy="647921"/>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latin typeface="Arial Narrow" pitchFamily="34" charset="0"/>
            </a:rPr>
            <a:t>El espacio mas pequeño</a:t>
          </a:r>
          <a:r>
            <a:rPr lang="es-ES" sz="1600" kern="1200" dirty="0">
              <a:solidFill>
                <a:schemeClr val="tx1"/>
              </a:solidFill>
              <a:latin typeface="Arial Narrow" pitchFamily="34" charset="0"/>
            </a:rPr>
            <a:t>: Mayor rotación de stock  (mayor aprovechamiento del área disponible)</a:t>
          </a:r>
        </a:p>
      </dsp:txBody>
      <dsp:txXfrm>
        <a:off x="2646265" y="1514077"/>
        <a:ext cx="5639798" cy="609967"/>
      </dsp:txXfrm>
    </dsp:sp>
    <dsp:sp modelId="{65365CAF-3353-41FA-93FA-A4125819E91C}">
      <dsp:nvSpPr>
        <dsp:cNvPr id="0" name=""/>
        <dsp:cNvSpPr/>
      </dsp:nvSpPr>
      <dsp:spPr>
        <a:xfrm>
          <a:off x="2108950" y="2552801"/>
          <a:ext cx="518337" cy="22741"/>
        </a:xfrm>
        <a:custGeom>
          <a:avLst/>
          <a:gdLst/>
          <a:ahLst/>
          <a:cxnLst/>
          <a:rect l="0" t="0" r="0" b="0"/>
          <a:pathLst>
            <a:path>
              <a:moveTo>
                <a:pt x="0" y="11370"/>
              </a:moveTo>
              <a:lnTo>
                <a:pt x="518337" y="11370"/>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solidFill>
              <a:schemeClr val="tx1"/>
            </a:solidFill>
            <a:latin typeface="Arial Narrow" pitchFamily="34" charset="0"/>
          </a:endParaRPr>
        </a:p>
      </dsp:txBody>
      <dsp:txXfrm>
        <a:off x="2355161" y="2551213"/>
        <a:ext cx="25916" cy="25916"/>
      </dsp:txXfrm>
    </dsp:sp>
    <dsp:sp modelId="{728786E2-7AE8-4AFF-8FDD-40FB8E2E5429}">
      <dsp:nvSpPr>
        <dsp:cNvPr id="0" name=""/>
        <dsp:cNvSpPr/>
      </dsp:nvSpPr>
      <dsp:spPr>
        <a:xfrm>
          <a:off x="2627288" y="2240211"/>
          <a:ext cx="5677752" cy="647921"/>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latin typeface="Arial Narrow" pitchFamily="34" charset="0"/>
            </a:rPr>
            <a:t>El tiempo mas corto: </a:t>
          </a:r>
          <a:r>
            <a:rPr lang="es-ES" sz="1600" kern="1200" dirty="0">
              <a:solidFill>
                <a:schemeClr val="tx1"/>
              </a:solidFill>
              <a:latin typeface="Arial Narrow" pitchFamily="34" charset="0"/>
            </a:rPr>
            <a:t>El tiempo de los procesos debe ser breve </a:t>
          </a:r>
        </a:p>
      </dsp:txBody>
      <dsp:txXfrm>
        <a:off x="2646265" y="2259188"/>
        <a:ext cx="5639798" cy="609967"/>
      </dsp:txXfrm>
    </dsp:sp>
    <dsp:sp modelId="{26FA6B0D-7172-4610-BFEA-A1B9C3453810}">
      <dsp:nvSpPr>
        <dsp:cNvPr id="0" name=""/>
        <dsp:cNvSpPr/>
      </dsp:nvSpPr>
      <dsp:spPr>
        <a:xfrm rot="3310531">
          <a:off x="1914285" y="2925356"/>
          <a:ext cx="907668" cy="22741"/>
        </a:xfrm>
        <a:custGeom>
          <a:avLst/>
          <a:gdLst/>
          <a:ahLst/>
          <a:cxnLst/>
          <a:rect l="0" t="0" r="0" b="0"/>
          <a:pathLst>
            <a:path>
              <a:moveTo>
                <a:pt x="0" y="11370"/>
              </a:moveTo>
              <a:lnTo>
                <a:pt x="907668" y="11370"/>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solidFill>
              <a:schemeClr val="tx1"/>
            </a:solidFill>
            <a:latin typeface="Arial Narrow" pitchFamily="34" charset="0"/>
          </a:endParaRPr>
        </a:p>
      </dsp:txBody>
      <dsp:txXfrm>
        <a:off x="2345427" y="2914035"/>
        <a:ext cx="45383" cy="45383"/>
      </dsp:txXfrm>
    </dsp:sp>
    <dsp:sp modelId="{1933BA59-7FAE-4E38-8E60-0FA192F2B652}">
      <dsp:nvSpPr>
        <dsp:cNvPr id="0" name=""/>
        <dsp:cNvSpPr/>
      </dsp:nvSpPr>
      <dsp:spPr>
        <a:xfrm>
          <a:off x="2627288" y="2985321"/>
          <a:ext cx="5677752" cy="647921"/>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latin typeface="Arial Narrow" pitchFamily="34" charset="0"/>
            </a:rPr>
            <a:t>El mínimo numero de manipulaciones</a:t>
          </a:r>
          <a:r>
            <a:rPr lang="es-ES" sz="1600" kern="1200" dirty="0">
              <a:solidFill>
                <a:schemeClr val="tx1"/>
              </a:solidFill>
              <a:latin typeface="Arial Narrow" pitchFamily="34" charset="0"/>
            </a:rPr>
            <a:t>: Salvaguardar los bienes y mercancías , manteniendo los estándares de calidad exigidos por el cliente, el medio y los organismos de control</a:t>
          </a:r>
        </a:p>
      </dsp:txBody>
      <dsp:txXfrm>
        <a:off x="2646265" y="3004298"/>
        <a:ext cx="5639798" cy="609967"/>
      </dsp:txXfrm>
    </dsp:sp>
    <dsp:sp modelId="{C3519FDA-9E7E-4FAF-81B9-A32F463EA220}">
      <dsp:nvSpPr>
        <dsp:cNvPr id="0" name=""/>
        <dsp:cNvSpPr/>
      </dsp:nvSpPr>
      <dsp:spPr>
        <a:xfrm rot="4249260">
          <a:off x="1579223" y="3297911"/>
          <a:ext cx="1577792" cy="22741"/>
        </a:xfrm>
        <a:custGeom>
          <a:avLst/>
          <a:gdLst/>
          <a:ahLst/>
          <a:cxnLst/>
          <a:rect l="0" t="0" r="0" b="0"/>
          <a:pathLst>
            <a:path>
              <a:moveTo>
                <a:pt x="0" y="11370"/>
              </a:moveTo>
              <a:lnTo>
                <a:pt x="1577792" y="11370"/>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solidFill>
              <a:schemeClr val="tx1"/>
            </a:solidFill>
            <a:latin typeface="Arial Narrow" pitchFamily="34" charset="0"/>
          </a:endParaRPr>
        </a:p>
      </dsp:txBody>
      <dsp:txXfrm>
        <a:off x="2328674" y="3269837"/>
        <a:ext cx="78889" cy="78889"/>
      </dsp:txXfrm>
    </dsp:sp>
    <dsp:sp modelId="{6F684CB6-3F59-43D9-BCEA-A982602F9ABE}">
      <dsp:nvSpPr>
        <dsp:cNvPr id="0" name=""/>
        <dsp:cNvSpPr/>
      </dsp:nvSpPr>
      <dsp:spPr>
        <a:xfrm>
          <a:off x="2627288" y="3730431"/>
          <a:ext cx="5677752" cy="647921"/>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latin typeface="Arial Narrow" pitchFamily="34" charset="0"/>
            </a:rPr>
            <a:t>Agrupar y recolectar: </a:t>
          </a:r>
          <a:r>
            <a:rPr lang="es-ES" sz="1600" kern="1200" dirty="0">
              <a:solidFill>
                <a:schemeClr val="tx1"/>
              </a:solidFill>
              <a:latin typeface="Arial Narrow" pitchFamily="34" charset="0"/>
            </a:rPr>
            <a:t>Manejo conjunto de productos y procesos similares  (creación de grupos diferenciados de artículos y zonas especificas de operación)</a:t>
          </a:r>
        </a:p>
      </dsp:txBody>
      <dsp:txXfrm>
        <a:off x="2646265" y="3749408"/>
        <a:ext cx="5639798" cy="609967"/>
      </dsp:txXfrm>
    </dsp:sp>
    <dsp:sp modelId="{8E7CAAED-378C-4A6C-B8FC-4239EAE33297}">
      <dsp:nvSpPr>
        <dsp:cNvPr id="0" name=""/>
        <dsp:cNvSpPr/>
      </dsp:nvSpPr>
      <dsp:spPr>
        <a:xfrm rot="4616685">
          <a:off x="1220799" y="3670466"/>
          <a:ext cx="2294640" cy="22741"/>
        </a:xfrm>
        <a:custGeom>
          <a:avLst/>
          <a:gdLst/>
          <a:ahLst/>
          <a:cxnLst/>
          <a:rect l="0" t="0" r="0" b="0"/>
          <a:pathLst>
            <a:path>
              <a:moveTo>
                <a:pt x="0" y="11370"/>
              </a:moveTo>
              <a:lnTo>
                <a:pt x="2294640" y="11370"/>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ES" sz="1400" kern="1200">
            <a:solidFill>
              <a:schemeClr val="tx1"/>
            </a:solidFill>
            <a:latin typeface="Arial Narrow" pitchFamily="34" charset="0"/>
          </a:endParaRPr>
        </a:p>
      </dsp:txBody>
      <dsp:txXfrm>
        <a:off x="2310753" y="3624471"/>
        <a:ext cx="114732" cy="114732"/>
      </dsp:txXfrm>
    </dsp:sp>
    <dsp:sp modelId="{2B43C223-B8AB-4B2A-8283-39DE2CF2CBC6}">
      <dsp:nvSpPr>
        <dsp:cNvPr id="0" name=""/>
        <dsp:cNvSpPr/>
      </dsp:nvSpPr>
      <dsp:spPr>
        <a:xfrm>
          <a:off x="2627288" y="4475541"/>
          <a:ext cx="5677752" cy="647921"/>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latin typeface="Arial Narrow" pitchFamily="34" charset="0"/>
            </a:rPr>
            <a:t>Línea balanceada: </a:t>
          </a:r>
          <a:r>
            <a:rPr lang="es-ES" sz="1600" kern="1200" dirty="0">
              <a:solidFill>
                <a:schemeClr val="tx1"/>
              </a:solidFill>
              <a:latin typeface="Arial Narrow" pitchFamily="34" charset="0"/>
            </a:rPr>
            <a:t>Maximizar el flujo de materiales a lo largo de la cadena de suministros </a:t>
          </a:r>
        </a:p>
      </dsp:txBody>
      <dsp:txXfrm>
        <a:off x="2646265" y="4494518"/>
        <a:ext cx="5639798" cy="60996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50768A-8C11-477D-97CD-6550BE9AF36E}">
      <dsp:nvSpPr>
        <dsp:cNvPr id="0" name=""/>
        <dsp:cNvSpPr/>
      </dsp:nvSpPr>
      <dsp:spPr>
        <a:xfrm rot="5400000">
          <a:off x="5496347" y="-2217721"/>
          <a:ext cx="568829" cy="5440718"/>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s-AR" sz="1400" kern="1200" dirty="0">
              <a:latin typeface="Arial Narrow" pitchFamily="34" charset="0"/>
            </a:rPr>
            <a:t>Almacenes en propiedad</a:t>
          </a:r>
        </a:p>
        <a:p>
          <a:pPr marL="114300" lvl="1" indent="-114300" algn="l" defTabSz="622300">
            <a:lnSpc>
              <a:spcPct val="90000"/>
            </a:lnSpc>
            <a:spcBef>
              <a:spcPct val="0"/>
            </a:spcBef>
            <a:spcAft>
              <a:spcPct val="15000"/>
            </a:spcAft>
            <a:buChar char="•"/>
          </a:pPr>
          <a:r>
            <a:rPr lang="es-AR" sz="1400" kern="1200" dirty="0">
              <a:latin typeface="Arial Narrow" pitchFamily="34" charset="0"/>
            </a:rPr>
            <a:t>Almacenes en alquiler</a:t>
          </a:r>
        </a:p>
      </dsp:txBody>
      <dsp:txXfrm rot="-5400000">
        <a:off x="3060403" y="245991"/>
        <a:ext cx="5412950" cy="513293"/>
      </dsp:txXfrm>
    </dsp:sp>
    <dsp:sp modelId="{F76D1636-C16B-4372-A605-3E6B48F67420}">
      <dsp:nvSpPr>
        <dsp:cNvPr id="0" name=""/>
        <dsp:cNvSpPr/>
      </dsp:nvSpPr>
      <dsp:spPr>
        <a:xfrm>
          <a:off x="0" y="1760"/>
          <a:ext cx="3060403" cy="983563"/>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AR" sz="1800" b="1" kern="1200" dirty="0">
              <a:solidFill>
                <a:schemeClr val="tx1"/>
              </a:solidFill>
              <a:latin typeface="Arial Narrow" pitchFamily="34" charset="0"/>
            </a:rPr>
            <a:t>SEGÚN EL RÉGIMEN JURÍDICO</a:t>
          </a:r>
        </a:p>
      </dsp:txBody>
      <dsp:txXfrm>
        <a:off x="48014" y="49774"/>
        <a:ext cx="2964375" cy="887535"/>
      </dsp:txXfrm>
    </dsp:sp>
    <dsp:sp modelId="{344D73C2-7031-48C1-A4EA-5F4E1516E4D2}">
      <dsp:nvSpPr>
        <dsp:cNvPr id="0" name=""/>
        <dsp:cNvSpPr/>
      </dsp:nvSpPr>
      <dsp:spPr>
        <a:xfrm rot="5400000">
          <a:off x="5064580" y="-955265"/>
          <a:ext cx="1437678" cy="5435404"/>
        </a:xfrm>
        <a:prstGeom prst="round2SameRect">
          <a:avLst/>
        </a:prstGeom>
        <a:solidFill>
          <a:schemeClr val="accent4">
            <a:tint val="40000"/>
            <a:alpha val="90000"/>
            <a:hueOff val="-986427"/>
            <a:satOff val="5539"/>
            <a:lumOff val="352"/>
            <a:alphaOff val="0"/>
          </a:schemeClr>
        </a:solidFill>
        <a:ln w="9525" cap="flat" cmpd="sng" algn="ctr">
          <a:solidFill>
            <a:schemeClr val="accent4">
              <a:tint val="40000"/>
              <a:alpha val="90000"/>
              <a:hueOff val="-986427"/>
              <a:satOff val="5539"/>
              <a:lumOff val="35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s-AR" sz="1400" kern="1200" dirty="0">
              <a:latin typeface="Arial Narrow" pitchFamily="34" charset="0"/>
            </a:rPr>
            <a:t>Almacén de materias primas</a:t>
          </a:r>
        </a:p>
        <a:p>
          <a:pPr marL="114300" lvl="1" indent="-114300" algn="l" defTabSz="622300">
            <a:lnSpc>
              <a:spcPct val="90000"/>
            </a:lnSpc>
            <a:spcBef>
              <a:spcPct val="0"/>
            </a:spcBef>
            <a:spcAft>
              <a:spcPct val="15000"/>
            </a:spcAft>
            <a:buChar char="•"/>
          </a:pPr>
          <a:r>
            <a:rPr lang="es-AR" sz="1400" kern="1200" dirty="0">
              <a:latin typeface="Arial Narrow" pitchFamily="34" charset="0"/>
            </a:rPr>
            <a:t>Almacén de productos </a:t>
          </a:r>
          <a:r>
            <a:rPr lang="es-AR" sz="1400" kern="1200" dirty="0" err="1">
              <a:latin typeface="Arial Narrow" pitchFamily="34" charset="0"/>
            </a:rPr>
            <a:t>semi</a:t>
          </a:r>
          <a:r>
            <a:rPr lang="es-AR" sz="1400" kern="1200" dirty="0">
              <a:latin typeface="Arial Narrow" pitchFamily="34" charset="0"/>
            </a:rPr>
            <a:t>-terminados o en curso</a:t>
          </a:r>
        </a:p>
        <a:p>
          <a:pPr marL="114300" lvl="1" indent="-114300" algn="l" defTabSz="622300">
            <a:lnSpc>
              <a:spcPct val="90000"/>
            </a:lnSpc>
            <a:spcBef>
              <a:spcPct val="0"/>
            </a:spcBef>
            <a:spcAft>
              <a:spcPct val="15000"/>
            </a:spcAft>
            <a:buChar char="•"/>
          </a:pPr>
          <a:r>
            <a:rPr lang="es-AR" sz="1400" kern="1200" dirty="0">
              <a:latin typeface="Arial Narrow" pitchFamily="34" charset="0"/>
            </a:rPr>
            <a:t>Almacén de productos terminados</a:t>
          </a:r>
        </a:p>
        <a:p>
          <a:pPr marL="114300" lvl="1" indent="-114300" algn="l" defTabSz="622300">
            <a:lnSpc>
              <a:spcPct val="90000"/>
            </a:lnSpc>
            <a:spcBef>
              <a:spcPct val="0"/>
            </a:spcBef>
            <a:spcAft>
              <a:spcPct val="15000"/>
            </a:spcAft>
            <a:buChar char="•"/>
          </a:pPr>
          <a:r>
            <a:rPr lang="es-AR" sz="1400" kern="1200" dirty="0">
              <a:latin typeface="Arial Narrow" pitchFamily="34" charset="0"/>
            </a:rPr>
            <a:t>Almacén de recambios</a:t>
          </a:r>
        </a:p>
        <a:p>
          <a:pPr marL="114300" lvl="1" indent="-114300" algn="l" defTabSz="622300">
            <a:lnSpc>
              <a:spcPct val="90000"/>
            </a:lnSpc>
            <a:spcBef>
              <a:spcPct val="0"/>
            </a:spcBef>
            <a:spcAft>
              <a:spcPct val="15000"/>
            </a:spcAft>
            <a:buChar char="•"/>
          </a:pPr>
          <a:r>
            <a:rPr lang="es-AR" sz="1400" kern="1200" dirty="0">
              <a:latin typeface="Arial Narrow" pitchFamily="34" charset="0"/>
            </a:rPr>
            <a:t>Almacén de materiales auxiliares</a:t>
          </a:r>
        </a:p>
        <a:p>
          <a:pPr marL="114300" lvl="1" indent="-114300" algn="l" defTabSz="622300">
            <a:lnSpc>
              <a:spcPct val="90000"/>
            </a:lnSpc>
            <a:spcBef>
              <a:spcPct val="0"/>
            </a:spcBef>
            <a:spcAft>
              <a:spcPct val="15000"/>
            </a:spcAft>
            <a:buChar char="•"/>
          </a:pPr>
          <a:r>
            <a:rPr lang="es-AR" sz="1400" kern="1200" dirty="0">
              <a:latin typeface="Arial Narrow" pitchFamily="34" charset="0"/>
            </a:rPr>
            <a:t>Almacén de envases y embalajes</a:t>
          </a:r>
        </a:p>
      </dsp:txBody>
      <dsp:txXfrm rot="-5400000">
        <a:off x="3065717" y="1113780"/>
        <a:ext cx="5365222" cy="1297314"/>
      </dsp:txXfrm>
    </dsp:sp>
    <dsp:sp modelId="{0454E4F4-CCA2-49F4-904D-C07EC8BA157A}">
      <dsp:nvSpPr>
        <dsp:cNvPr id="0" name=""/>
        <dsp:cNvSpPr/>
      </dsp:nvSpPr>
      <dsp:spPr>
        <a:xfrm>
          <a:off x="0" y="1261559"/>
          <a:ext cx="3057415" cy="983563"/>
        </a:xfrm>
        <a:prstGeom prst="roundRect">
          <a:avLst/>
        </a:prstGeom>
        <a:gradFill rotWithShape="0">
          <a:gsLst>
            <a:gs pos="0">
              <a:schemeClr val="accent4">
                <a:hueOff val="-1116192"/>
                <a:satOff val="6725"/>
                <a:lumOff val="539"/>
                <a:alphaOff val="0"/>
                <a:tint val="50000"/>
                <a:satMod val="300000"/>
              </a:schemeClr>
            </a:gs>
            <a:gs pos="35000">
              <a:schemeClr val="accent4">
                <a:hueOff val="-1116192"/>
                <a:satOff val="6725"/>
                <a:lumOff val="539"/>
                <a:alphaOff val="0"/>
                <a:tint val="37000"/>
                <a:satMod val="300000"/>
              </a:schemeClr>
            </a:gs>
            <a:gs pos="100000">
              <a:schemeClr val="accent4">
                <a:hueOff val="-1116192"/>
                <a:satOff val="6725"/>
                <a:lumOff val="53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AR" sz="1800" b="1" kern="1200" dirty="0">
              <a:solidFill>
                <a:schemeClr val="tx1"/>
              </a:solidFill>
              <a:latin typeface="Arial Narrow" pitchFamily="34" charset="0"/>
            </a:rPr>
            <a:t>SEGÚN EL TIPO DE MERCANCÍA ALMACENADA</a:t>
          </a:r>
        </a:p>
      </dsp:txBody>
      <dsp:txXfrm>
        <a:off x="48014" y="1309573"/>
        <a:ext cx="2961387" cy="887535"/>
      </dsp:txXfrm>
    </dsp:sp>
    <dsp:sp modelId="{A4759407-B7FE-421B-AC88-7AF8EBB3B20C}">
      <dsp:nvSpPr>
        <dsp:cNvPr id="0" name=""/>
        <dsp:cNvSpPr/>
      </dsp:nvSpPr>
      <dsp:spPr>
        <a:xfrm rot="5400000">
          <a:off x="5509153" y="301876"/>
          <a:ext cx="543217" cy="5440718"/>
        </a:xfrm>
        <a:prstGeom prst="round2SameRect">
          <a:avLst/>
        </a:prstGeom>
        <a:solidFill>
          <a:schemeClr val="accent4">
            <a:tint val="40000"/>
            <a:alpha val="90000"/>
            <a:hueOff val="-1972855"/>
            <a:satOff val="11079"/>
            <a:lumOff val="704"/>
            <a:alphaOff val="0"/>
          </a:schemeClr>
        </a:solidFill>
        <a:ln w="9525" cap="flat" cmpd="sng" algn="ctr">
          <a:solidFill>
            <a:schemeClr val="accent4">
              <a:tint val="40000"/>
              <a:alpha val="90000"/>
              <a:hueOff val="-1972855"/>
              <a:satOff val="11079"/>
              <a:lumOff val="70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s-AR" sz="1400" kern="1200" dirty="0">
              <a:latin typeface="Arial Narrow" pitchFamily="34" charset="0"/>
            </a:rPr>
            <a:t>Almacenes de tránsito </a:t>
          </a:r>
          <a:r>
            <a:rPr lang="es-AR" sz="1400" kern="1200" dirty="0" err="1">
              <a:latin typeface="Arial Narrow" pitchFamily="34" charset="0"/>
            </a:rPr>
            <a:t>cross</a:t>
          </a:r>
          <a:r>
            <a:rPr lang="es-AR" sz="1400" kern="1200" dirty="0">
              <a:latin typeface="Arial Narrow" pitchFamily="34" charset="0"/>
            </a:rPr>
            <a:t> dock o plataforma de distribución</a:t>
          </a:r>
        </a:p>
      </dsp:txBody>
      <dsp:txXfrm rot="-5400000">
        <a:off x="3060403" y="2777144"/>
        <a:ext cx="5414200" cy="490181"/>
      </dsp:txXfrm>
    </dsp:sp>
    <dsp:sp modelId="{AF1370D2-4CDB-4809-B15E-E34EA21DA78C}">
      <dsp:nvSpPr>
        <dsp:cNvPr id="0" name=""/>
        <dsp:cNvSpPr/>
      </dsp:nvSpPr>
      <dsp:spPr>
        <a:xfrm>
          <a:off x="0" y="2521357"/>
          <a:ext cx="3060403" cy="983563"/>
        </a:xfrm>
        <a:prstGeom prst="roundRect">
          <a:avLst/>
        </a:prstGeom>
        <a:gradFill rotWithShape="0">
          <a:gsLst>
            <a:gs pos="0">
              <a:schemeClr val="accent4">
                <a:hueOff val="-2232385"/>
                <a:satOff val="13449"/>
                <a:lumOff val="1078"/>
                <a:alphaOff val="0"/>
                <a:tint val="50000"/>
                <a:satMod val="300000"/>
              </a:schemeClr>
            </a:gs>
            <a:gs pos="35000">
              <a:schemeClr val="accent4">
                <a:hueOff val="-2232385"/>
                <a:satOff val="13449"/>
                <a:lumOff val="1078"/>
                <a:alphaOff val="0"/>
                <a:tint val="37000"/>
                <a:satMod val="300000"/>
              </a:schemeClr>
            </a:gs>
            <a:gs pos="100000">
              <a:schemeClr val="accent4">
                <a:hueOff val="-2232385"/>
                <a:satOff val="13449"/>
                <a:lumOff val="107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AR" sz="1800" b="1" kern="1200" dirty="0">
              <a:solidFill>
                <a:schemeClr val="tx1"/>
              </a:solidFill>
              <a:latin typeface="Arial Narrow" pitchFamily="34" charset="0"/>
            </a:rPr>
            <a:t>SEGÚN LA FUNCIÓN LOGÍSTICA</a:t>
          </a:r>
        </a:p>
      </dsp:txBody>
      <dsp:txXfrm>
        <a:off x="48014" y="2569371"/>
        <a:ext cx="2964375" cy="887535"/>
      </dsp:txXfrm>
    </dsp:sp>
    <dsp:sp modelId="{652ACAAA-B403-441E-974A-576EB8BEB0EC}">
      <dsp:nvSpPr>
        <dsp:cNvPr id="0" name=""/>
        <dsp:cNvSpPr/>
      </dsp:nvSpPr>
      <dsp:spPr>
        <a:xfrm rot="5400000">
          <a:off x="5387337" y="1334617"/>
          <a:ext cx="786850" cy="5440718"/>
        </a:xfrm>
        <a:prstGeom prst="round2SameRect">
          <a:avLst/>
        </a:prstGeom>
        <a:solidFill>
          <a:schemeClr val="accent4">
            <a:tint val="40000"/>
            <a:alpha val="90000"/>
            <a:hueOff val="-2959282"/>
            <a:satOff val="16618"/>
            <a:lumOff val="1056"/>
            <a:alphaOff val="0"/>
          </a:schemeClr>
        </a:solidFill>
        <a:ln w="9525" cap="flat" cmpd="sng" algn="ctr">
          <a:solidFill>
            <a:schemeClr val="accent4">
              <a:tint val="40000"/>
              <a:alpha val="90000"/>
              <a:hueOff val="-2959282"/>
              <a:satOff val="16618"/>
              <a:lumOff val="105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s-AR" sz="1400" kern="1200" dirty="0">
              <a:latin typeface="Arial Narrow" pitchFamily="34" charset="0"/>
            </a:rPr>
            <a:t>Almacenes de interior</a:t>
          </a:r>
        </a:p>
        <a:p>
          <a:pPr marL="114300" lvl="1" indent="-114300" algn="l" defTabSz="622300">
            <a:lnSpc>
              <a:spcPct val="90000"/>
            </a:lnSpc>
            <a:spcBef>
              <a:spcPct val="0"/>
            </a:spcBef>
            <a:spcAft>
              <a:spcPct val="15000"/>
            </a:spcAft>
            <a:buChar char="•"/>
          </a:pPr>
          <a:r>
            <a:rPr lang="es-AR" sz="1400" kern="1200" dirty="0">
              <a:latin typeface="Arial Narrow" pitchFamily="34" charset="0"/>
            </a:rPr>
            <a:t>Almacenes de exterior</a:t>
          </a:r>
        </a:p>
      </dsp:txBody>
      <dsp:txXfrm rot="-5400000">
        <a:off x="3060404" y="3699962"/>
        <a:ext cx="5402307" cy="710028"/>
      </dsp:txXfrm>
    </dsp:sp>
    <dsp:sp modelId="{DF840FAC-4501-468F-AD9E-1931FD5CB8C8}">
      <dsp:nvSpPr>
        <dsp:cNvPr id="0" name=""/>
        <dsp:cNvSpPr/>
      </dsp:nvSpPr>
      <dsp:spPr>
        <a:xfrm>
          <a:off x="0" y="3554099"/>
          <a:ext cx="3060403" cy="983563"/>
        </a:xfrm>
        <a:prstGeom prst="roundRect">
          <a:avLst/>
        </a:prstGeom>
        <a:gradFill rotWithShape="0">
          <a:gsLst>
            <a:gs pos="0">
              <a:schemeClr val="accent4">
                <a:hueOff val="-3348577"/>
                <a:satOff val="20174"/>
                <a:lumOff val="1617"/>
                <a:alphaOff val="0"/>
                <a:tint val="50000"/>
                <a:satMod val="300000"/>
              </a:schemeClr>
            </a:gs>
            <a:gs pos="35000">
              <a:schemeClr val="accent4">
                <a:hueOff val="-3348577"/>
                <a:satOff val="20174"/>
                <a:lumOff val="1617"/>
                <a:alphaOff val="0"/>
                <a:tint val="37000"/>
                <a:satMod val="300000"/>
              </a:schemeClr>
            </a:gs>
            <a:gs pos="100000">
              <a:schemeClr val="accent4">
                <a:hueOff val="-3348577"/>
                <a:satOff val="20174"/>
                <a:lumOff val="161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AR" sz="1800" b="1" kern="1200" dirty="0">
              <a:solidFill>
                <a:schemeClr val="tx1"/>
              </a:solidFill>
              <a:latin typeface="Arial Narrow" pitchFamily="34" charset="0"/>
            </a:rPr>
            <a:t>SEGÚN SU UBICACIÓN</a:t>
          </a:r>
        </a:p>
      </dsp:txBody>
      <dsp:txXfrm>
        <a:off x="48014" y="3602113"/>
        <a:ext cx="2964375" cy="887535"/>
      </dsp:txXfrm>
    </dsp:sp>
    <dsp:sp modelId="{D0BEF02B-3565-47F8-96D6-7F850B02B338}">
      <dsp:nvSpPr>
        <dsp:cNvPr id="0" name=""/>
        <dsp:cNvSpPr/>
      </dsp:nvSpPr>
      <dsp:spPr>
        <a:xfrm rot="5400000">
          <a:off x="5387337" y="2358263"/>
          <a:ext cx="786850" cy="5440718"/>
        </a:xfrm>
        <a:prstGeom prst="round2SameRect">
          <a:avLst/>
        </a:prstGeom>
        <a:solidFill>
          <a:schemeClr val="accent4">
            <a:tint val="40000"/>
            <a:alpha val="90000"/>
            <a:hueOff val="-3945710"/>
            <a:satOff val="22157"/>
            <a:lumOff val="1408"/>
            <a:alphaOff val="0"/>
          </a:schemeClr>
        </a:solidFill>
        <a:ln w="9525" cap="flat" cmpd="sng" algn="ctr">
          <a:solidFill>
            <a:schemeClr val="accent4">
              <a:tint val="40000"/>
              <a:alpha val="90000"/>
              <a:hueOff val="-3945710"/>
              <a:satOff val="22157"/>
              <a:lumOff val="140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s-AR" sz="1400" kern="1200" dirty="0">
              <a:latin typeface="Arial Narrow" pitchFamily="34" charset="0"/>
            </a:rPr>
            <a:t>Almacenes centrales</a:t>
          </a:r>
        </a:p>
        <a:p>
          <a:pPr marL="114300" lvl="1" indent="-114300" algn="l" defTabSz="622300">
            <a:lnSpc>
              <a:spcPct val="90000"/>
            </a:lnSpc>
            <a:spcBef>
              <a:spcPct val="0"/>
            </a:spcBef>
            <a:spcAft>
              <a:spcPct val="15000"/>
            </a:spcAft>
            <a:buChar char="•"/>
          </a:pPr>
          <a:r>
            <a:rPr lang="es-AR" sz="1400" kern="1200" dirty="0">
              <a:latin typeface="Arial Narrow" pitchFamily="34" charset="0"/>
            </a:rPr>
            <a:t>Almacenes regionales</a:t>
          </a:r>
        </a:p>
      </dsp:txBody>
      <dsp:txXfrm rot="-5400000">
        <a:off x="3060404" y="4723608"/>
        <a:ext cx="5402307" cy="710028"/>
      </dsp:txXfrm>
    </dsp:sp>
    <dsp:sp modelId="{088FED58-7F46-452D-80B1-0E4DBB774798}">
      <dsp:nvSpPr>
        <dsp:cNvPr id="0" name=""/>
        <dsp:cNvSpPr/>
      </dsp:nvSpPr>
      <dsp:spPr>
        <a:xfrm>
          <a:off x="0" y="4586840"/>
          <a:ext cx="3060403" cy="983563"/>
        </a:xfrm>
        <a:prstGeom prst="roundRect">
          <a:avLst/>
        </a:prstGeom>
        <a:gradFill rotWithShape="0">
          <a:gsLst>
            <a:gs pos="0">
              <a:schemeClr val="accent4">
                <a:hueOff val="-4464770"/>
                <a:satOff val="26899"/>
                <a:lumOff val="2156"/>
                <a:alphaOff val="0"/>
                <a:tint val="50000"/>
                <a:satMod val="300000"/>
              </a:schemeClr>
            </a:gs>
            <a:gs pos="35000">
              <a:schemeClr val="accent4">
                <a:hueOff val="-4464770"/>
                <a:satOff val="26899"/>
                <a:lumOff val="2156"/>
                <a:alphaOff val="0"/>
                <a:tint val="37000"/>
                <a:satMod val="300000"/>
              </a:schemeClr>
            </a:gs>
            <a:gs pos="100000">
              <a:schemeClr val="accent4">
                <a:hueOff val="-4464770"/>
                <a:satOff val="26899"/>
                <a:lumOff val="215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AR" sz="1800" b="1" kern="1200" dirty="0">
              <a:solidFill>
                <a:schemeClr val="tx1"/>
              </a:solidFill>
              <a:latin typeface="Arial Narrow" pitchFamily="34" charset="0"/>
            </a:rPr>
            <a:t>SEGÚN SU LOCALIZACIÓN</a:t>
          </a:r>
        </a:p>
      </dsp:txBody>
      <dsp:txXfrm>
        <a:off x="48014" y="4634854"/>
        <a:ext cx="2964375" cy="8875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468DA-2633-43E0-9003-490AC69C1680}">
      <dsp:nvSpPr>
        <dsp:cNvPr id="0" name=""/>
        <dsp:cNvSpPr/>
      </dsp:nvSpPr>
      <dsp:spPr>
        <a:xfrm>
          <a:off x="457621" y="1628428"/>
          <a:ext cx="1330139" cy="66506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dirty="0">
              <a:latin typeface="Arial Narrow" pitchFamily="34" charset="0"/>
            </a:rPr>
            <a:t>Tipos de almacenamiento</a:t>
          </a:r>
        </a:p>
      </dsp:txBody>
      <dsp:txXfrm>
        <a:off x="477100" y="1647907"/>
        <a:ext cx="1291181" cy="626111"/>
      </dsp:txXfrm>
    </dsp:sp>
    <dsp:sp modelId="{39696B2B-B751-46FD-B054-712FF9B7EAF3}">
      <dsp:nvSpPr>
        <dsp:cNvPr id="0" name=""/>
        <dsp:cNvSpPr/>
      </dsp:nvSpPr>
      <dsp:spPr>
        <a:xfrm rot="17414074">
          <a:off x="1284620" y="1224030"/>
          <a:ext cx="1538336" cy="30468"/>
        </a:xfrm>
        <a:custGeom>
          <a:avLst/>
          <a:gdLst/>
          <a:ahLst/>
          <a:cxnLst/>
          <a:rect l="0" t="0" r="0" b="0"/>
          <a:pathLst>
            <a:path>
              <a:moveTo>
                <a:pt x="0" y="15234"/>
              </a:moveTo>
              <a:lnTo>
                <a:pt x="1538336" y="1523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latin typeface="Arial Narrow" pitchFamily="34" charset="0"/>
          </a:endParaRPr>
        </a:p>
      </dsp:txBody>
      <dsp:txXfrm>
        <a:off x="2015330" y="1200806"/>
        <a:ext cx="76916" cy="76916"/>
      </dsp:txXfrm>
    </dsp:sp>
    <dsp:sp modelId="{F2CDDC51-664B-43E4-8EE2-E1AAE8ACC784}">
      <dsp:nvSpPr>
        <dsp:cNvPr id="0" name=""/>
        <dsp:cNvSpPr/>
      </dsp:nvSpPr>
      <dsp:spPr>
        <a:xfrm>
          <a:off x="2319817" y="185031"/>
          <a:ext cx="1330139" cy="665069"/>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dirty="0">
              <a:latin typeface="Arial Narrow" pitchFamily="34" charset="0"/>
            </a:rPr>
            <a:t>CONVENCIONAL</a:t>
          </a:r>
        </a:p>
      </dsp:txBody>
      <dsp:txXfrm>
        <a:off x="2339296" y="204510"/>
        <a:ext cx="1291181" cy="626111"/>
      </dsp:txXfrm>
    </dsp:sp>
    <dsp:sp modelId="{2B1E8CEE-0296-4213-A31A-F0D2AF7BF2DF}">
      <dsp:nvSpPr>
        <dsp:cNvPr id="0" name=""/>
        <dsp:cNvSpPr/>
      </dsp:nvSpPr>
      <dsp:spPr>
        <a:xfrm>
          <a:off x="3649956" y="502331"/>
          <a:ext cx="532055" cy="30468"/>
        </a:xfrm>
        <a:custGeom>
          <a:avLst/>
          <a:gdLst/>
          <a:ahLst/>
          <a:cxnLst/>
          <a:rect l="0" t="0" r="0" b="0"/>
          <a:pathLst>
            <a:path>
              <a:moveTo>
                <a:pt x="0" y="15234"/>
              </a:moveTo>
              <a:lnTo>
                <a:pt x="532055" y="1523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latin typeface="Arial Narrow" pitchFamily="34" charset="0"/>
          </a:endParaRPr>
        </a:p>
      </dsp:txBody>
      <dsp:txXfrm>
        <a:off x="3902682" y="504264"/>
        <a:ext cx="26602" cy="26602"/>
      </dsp:txXfrm>
    </dsp:sp>
    <dsp:sp modelId="{12E55E20-48AC-47FD-BA1F-3623BA4629D7}">
      <dsp:nvSpPr>
        <dsp:cNvPr id="0" name=""/>
        <dsp:cNvSpPr/>
      </dsp:nvSpPr>
      <dsp:spPr>
        <a:xfrm>
          <a:off x="4182012" y="2818"/>
          <a:ext cx="1932799" cy="1029494"/>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AR" sz="1300" kern="1200" dirty="0">
              <a:latin typeface="Arial Narrow" pitchFamily="34" charset="0"/>
            </a:rPr>
            <a:t>Uso de montacargas y/o personal para transportar el producto en piezas, cajas, camas o pallets. Almacenamiento a nivel piso</a:t>
          </a:r>
        </a:p>
      </dsp:txBody>
      <dsp:txXfrm>
        <a:off x="4212165" y="32971"/>
        <a:ext cx="1872493" cy="969188"/>
      </dsp:txXfrm>
    </dsp:sp>
    <dsp:sp modelId="{231AB631-57BE-4152-827A-55B0D97A2792}">
      <dsp:nvSpPr>
        <dsp:cNvPr id="0" name=""/>
        <dsp:cNvSpPr/>
      </dsp:nvSpPr>
      <dsp:spPr>
        <a:xfrm rot="1606531">
          <a:off x="1755811" y="2079967"/>
          <a:ext cx="595954" cy="30468"/>
        </a:xfrm>
        <a:custGeom>
          <a:avLst/>
          <a:gdLst/>
          <a:ahLst/>
          <a:cxnLst/>
          <a:rect l="0" t="0" r="0" b="0"/>
          <a:pathLst>
            <a:path>
              <a:moveTo>
                <a:pt x="0" y="15234"/>
              </a:moveTo>
              <a:lnTo>
                <a:pt x="595954" y="1523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latin typeface="Arial Narrow" pitchFamily="34" charset="0"/>
          </a:endParaRPr>
        </a:p>
      </dsp:txBody>
      <dsp:txXfrm>
        <a:off x="2038890" y="2080302"/>
        <a:ext cx="29797" cy="29797"/>
      </dsp:txXfrm>
    </dsp:sp>
    <dsp:sp modelId="{71FA9E77-F8DE-4AB0-8F26-EBDF4E3EC554}">
      <dsp:nvSpPr>
        <dsp:cNvPr id="0" name=""/>
        <dsp:cNvSpPr/>
      </dsp:nvSpPr>
      <dsp:spPr>
        <a:xfrm>
          <a:off x="2319817" y="1896904"/>
          <a:ext cx="1330139" cy="665069"/>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dirty="0">
              <a:latin typeface="Arial Narrow" pitchFamily="34" charset="0"/>
            </a:rPr>
            <a:t>ALMACENAJE SELECTIVO</a:t>
          </a:r>
        </a:p>
      </dsp:txBody>
      <dsp:txXfrm>
        <a:off x="2339296" y="1916383"/>
        <a:ext cx="1291181" cy="626111"/>
      </dsp:txXfrm>
    </dsp:sp>
    <dsp:sp modelId="{2182BC43-162D-45E4-B0B8-1D517A87A4EC}">
      <dsp:nvSpPr>
        <dsp:cNvPr id="0" name=""/>
        <dsp:cNvSpPr/>
      </dsp:nvSpPr>
      <dsp:spPr>
        <a:xfrm>
          <a:off x="3649956" y="2214204"/>
          <a:ext cx="532055" cy="30468"/>
        </a:xfrm>
        <a:custGeom>
          <a:avLst/>
          <a:gdLst/>
          <a:ahLst/>
          <a:cxnLst/>
          <a:rect l="0" t="0" r="0" b="0"/>
          <a:pathLst>
            <a:path>
              <a:moveTo>
                <a:pt x="0" y="15234"/>
              </a:moveTo>
              <a:lnTo>
                <a:pt x="532055" y="1523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latin typeface="Arial Narrow" pitchFamily="34" charset="0"/>
          </a:endParaRPr>
        </a:p>
      </dsp:txBody>
      <dsp:txXfrm>
        <a:off x="3902682" y="2216137"/>
        <a:ext cx="26602" cy="26602"/>
      </dsp:txXfrm>
    </dsp:sp>
    <dsp:sp modelId="{B3165793-CDD3-431D-8F63-E2C6A3D08B61}">
      <dsp:nvSpPr>
        <dsp:cNvPr id="0" name=""/>
        <dsp:cNvSpPr/>
      </dsp:nvSpPr>
      <dsp:spPr>
        <a:xfrm>
          <a:off x="4182012" y="1676187"/>
          <a:ext cx="1999292" cy="1106503"/>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AR" sz="1300" kern="1200" dirty="0">
              <a:latin typeface="Arial Narrow" pitchFamily="34" charset="0"/>
            </a:rPr>
            <a:t>Provee espacio para una estiba por posición; es apropiado para bienes con número reducido de pallets por lote.</a:t>
          </a:r>
        </a:p>
      </dsp:txBody>
      <dsp:txXfrm>
        <a:off x="4214420" y="1708595"/>
        <a:ext cx="1934476" cy="1041687"/>
      </dsp:txXfrm>
    </dsp:sp>
    <dsp:sp modelId="{522F0172-4F89-46F3-A494-667FB3E64827}">
      <dsp:nvSpPr>
        <dsp:cNvPr id="0" name=""/>
        <dsp:cNvSpPr/>
      </dsp:nvSpPr>
      <dsp:spPr>
        <a:xfrm rot="18289469">
          <a:off x="5981487" y="1831789"/>
          <a:ext cx="931691" cy="30468"/>
        </a:xfrm>
        <a:custGeom>
          <a:avLst/>
          <a:gdLst/>
          <a:ahLst/>
          <a:cxnLst/>
          <a:rect l="0" t="0" r="0" b="0"/>
          <a:pathLst>
            <a:path>
              <a:moveTo>
                <a:pt x="0" y="15234"/>
              </a:moveTo>
              <a:lnTo>
                <a:pt x="931691" y="15234"/>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latin typeface="Arial Narrow" pitchFamily="34" charset="0"/>
          </a:endParaRPr>
        </a:p>
      </dsp:txBody>
      <dsp:txXfrm>
        <a:off x="6424040" y="1823731"/>
        <a:ext cx="46584" cy="46584"/>
      </dsp:txXfrm>
    </dsp:sp>
    <dsp:sp modelId="{E05CA09C-7651-4EC2-8D39-415611E65EB7}">
      <dsp:nvSpPr>
        <dsp:cNvPr id="0" name=""/>
        <dsp:cNvSpPr/>
      </dsp:nvSpPr>
      <dsp:spPr>
        <a:xfrm>
          <a:off x="6713360" y="1132073"/>
          <a:ext cx="1330139" cy="665069"/>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dirty="0">
              <a:latin typeface="Arial Narrow" pitchFamily="34" charset="0"/>
            </a:rPr>
            <a:t>Bodegaje de doble profundidad</a:t>
          </a:r>
        </a:p>
      </dsp:txBody>
      <dsp:txXfrm>
        <a:off x="6732839" y="1151552"/>
        <a:ext cx="1291181" cy="626111"/>
      </dsp:txXfrm>
    </dsp:sp>
    <dsp:sp modelId="{96BFF6F3-D5A8-4F4D-BBCC-7FF746E4CF5F}">
      <dsp:nvSpPr>
        <dsp:cNvPr id="0" name=""/>
        <dsp:cNvSpPr/>
      </dsp:nvSpPr>
      <dsp:spPr>
        <a:xfrm>
          <a:off x="6181304" y="2214204"/>
          <a:ext cx="532055" cy="30468"/>
        </a:xfrm>
        <a:custGeom>
          <a:avLst/>
          <a:gdLst/>
          <a:ahLst/>
          <a:cxnLst/>
          <a:rect l="0" t="0" r="0" b="0"/>
          <a:pathLst>
            <a:path>
              <a:moveTo>
                <a:pt x="0" y="15234"/>
              </a:moveTo>
              <a:lnTo>
                <a:pt x="532055" y="15234"/>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latin typeface="Arial Narrow" pitchFamily="34" charset="0"/>
          </a:endParaRPr>
        </a:p>
      </dsp:txBody>
      <dsp:txXfrm>
        <a:off x="6434031" y="2216137"/>
        <a:ext cx="26602" cy="26602"/>
      </dsp:txXfrm>
    </dsp:sp>
    <dsp:sp modelId="{76C7F458-36E5-4477-B918-DDABE9EBF6B4}">
      <dsp:nvSpPr>
        <dsp:cNvPr id="0" name=""/>
        <dsp:cNvSpPr/>
      </dsp:nvSpPr>
      <dsp:spPr>
        <a:xfrm>
          <a:off x="6713360" y="1896904"/>
          <a:ext cx="1330139" cy="665069"/>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dirty="0">
              <a:latin typeface="Arial Narrow" pitchFamily="34" charset="0"/>
            </a:rPr>
            <a:t>Almacenaje de manejo interno</a:t>
          </a:r>
        </a:p>
      </dsp:txBody>
      <dsp:txXfrm>
        <a:off x="6732839" y="1916383"/>
        <a:ext cx="1291181" cy="626111"/>
      </dsp:txXfrm>
    </dsp:sp>
    <dsp:sp modelId="{DFED9D7F-81AB-4A6F-8403-2DFBA6FF4D58}">
      <dsp:nvSpPr>
        <dsp:cNvPr id="0" name=""/>
        <dsp:cNvSpPr/>
      </dsp:nvSpPr>
      <dsp:spPr>
        <a:xfrm rot="3310531">
          <a:off x="5981487" y="2596619"/>
          <a:ext cx="931691" cy="30468"/>
        </a:xfrm>
        <a:custGeom>
          <a:avLst/>
          <a:gdLst/>
          <a:ahLst/>
          <a:cxnLst/>
          <a:rect l="0" t="0" r="0" b="0"/>
          <a:pathLst>
            <a:path>
              <a:moveTo>
                <a:pt x="0" y="15234"/>
              </a:moveTo>
              <a:lnTo>
                <a:pt x="931691" y="15234"/>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latin typeface="Arial Narrow" pitchFamily="34" charset="0"/>
          </a:endParaRPr>
        </a:p>
      </dsp:txBody>
      <dsp:txXfrm>
        <a:off x="6424040" y="2588561"/>
        <a:ext cx="46584" cy="46584"/>
      </dsp:txXfrm>
    </dsp:sp>
    <dsp:sp modelId="{DA0FDEA1-EB1F-45A5-947C-0C3E1436C466}">
      <dsp:nvSpPr>
        <dsp:cNvPr id="0" name=""/>
        <dsp:cNvSpPr/>
      </dsp:nvSpPr>
      <dsp:spPr>
        <a:xfrm>
          <a:off x="6713360" y="2661734"/>
          <a:ext cx="1330139" cy="665069"/>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dirty="0">
              <a:latin typeface="Arial Narrow" pitchFamily="34" charset="0"/>
            </a:rPr>
            <a:t>Almacenamiento de empujar carga</a:t>
          </a:r>
        </a:p>
      </dsp:txBody>
      <dsp:txXfrm>
        <a:off x="6732839" y="2681213"/>
        <a:ext cx="1291181" cy="626111"/>
      </dsp:txXfrm>
    </dsp:sp>
    <dsp:sp modelId="{5C4E6EB9-2D03-4808-9818-3E6663B3384B}">
      <dsp:nvSpPr>
        <dsp:cNvPr id="0" name=""/>
        <dsp:cNvSpPr/>
      </dsp:nvSpPr>
      <dsp:spPr>
        <a:xfrm rot="4185926">
          <a:off x="1284620" y="2667428"/>
          <a:ext cx="1538336" cy="30468"/>
        </a:xfrm>
        <a:custGeom>
          <a:avLst/>
          <a:gdLst/>
          <a:ahLst/>
          <a:cxnLst/>
          <a:rect l="0" t="0" r="0" b="0"/>
          <a:pathLst>
            <a:path>
              <a:moveTo>
                <a:pt x="0" y="15234"/>
              </a:moveTo>
              <a:lnTo>
                <a:pt x="1538336" y="1523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latin typeface="Arial Narrow" pitchFamily="34" charset="0"/>
          </a:endParaRPr>
        </a:p>
      </dsp:txBody>
      <dsp:txXfrm>
        <a:off x="2015330" y="2644203"/>
        <a:ext cx="76916" cy="76916"/>
      </dsp:txXfrm>
    </dsp:sp>
    <dsp:sp modelId="{23367FF1-0176-42EC-842B-47D89FE85A90}">
      <dsp:nvSpPr>
        <dsp:cNvPr id="0" name=""/>
        <dsp:cNvSpPr/>
      </dsp:nvSpPr>
      <dsp:spPr>
        <a:xfrm>
          <a:off x="2319817" y="3071826"/>
          <a:ext cx="1330139" cy="665069"/>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dirty="0">
              <a:latin typeface="Arial Narrow" pitchFamily="34" charset="0"/>
            </a:rPr>
            <a:t>BODEGAJE AUTOMÁTICO</a:t>
          </a:r>
        </a:p>
      </dsp:txBody>
      <dsp:txXfrm>
        <a:off x="2339296" y="3091305"/>
        <a:ext cx="1291181" cy="626111"/>
      </dsp:txXfrm>
    </dsp:sp>
    <dsp:sp modelId="{54C2618C-B8BF-4450-9540-FA662C0CEC52}">
      <dsp:nvSpPr>
        <dsp:cNvPr id="0" name=""/>
        <dsp:cNvSpPr/>
      </dsp:nvSpPr>
      <dsp:spPr>
        <a:xfrm>
          <a:off x="3649956" y="3389126"/>
          <a:ext cx="532055" cy="30468"/>
        </a:xfrm>
        <a:custGeom>
          <a:avLst/>
          <a:gdLst/>
          <a:ahLst/>
          <a:cxnLst/>
          <a:rect l="0" t="0" r="0" b="0"/>
          <a:pathLst>
            <a:path>
              <a:moveTo>
                <a:pt x="0" y="15234"/>
              </a:moveTo>
              <a:lnTo>
                <a:pt x="532055" y="1523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latin typeface="Arial Narrow" pitchFamily="34" charset="0"/>
          </a:endParaRPr>
        </a:p>
      </dsp:txBody>
      <dsp:txXfrm>
        <a:off x="3902682" y="3391059"/>
        <a:ext cx="26602" cy="26602"/>
      </dsp:txXfrm>
    </dsp:sp>
    <dsp:sp modelId="{1188950F-121B-44A3-868E-9B5B49E4D3D9}">
      <dsp:nvSpPr>
        <dsp:cNvPr id="0" name=""/>
        <dsp:cNvSpPr/>
      </dsp:nvSpPr>
      <dsp:spPr>
        <a:xfrm>
          <a:off x="4182012" y="2882450"/>
          <a:ext cx="2046991" cy="1043820"/>
        </a:xfrm>
        <a:prstGeom prst="roundRect">
          <a:avLst>
            <a:gd name="adj" fmla="val 100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AR" sz="1300" kern="1200" dirty="0">
              <a:latin typeface="Arial Narrow" pitchFamily="34" charset="0"/>
            </a:rPr>
            <a:t>sistema de acopio automático y dinámico de alta densidad con transferencia vertical, provee movimiento de estibas entre niveles.</a:t>
          </a:r>
        </a:p>
      </dsp:txBody>
      <dsp:txXfrm>
        <a:off x="4212584" y="2913022"/>
        <a:ext cx="1985847" cy="9826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66846-4F12-4C18-8B54-5810A6F338EA}">
      <dsp:nvSpPr>
        <dsp:cNvPr id="0" name=""/>
        <dsp:cNvSpPr/>
      </dsp:nvSpPr>
      <dsp:spPr>
        <a:xfrm>
          <a:off x="98965" y="1576039"/>
          <a:ext cx="1823842" cy="911921"/>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a:latin typeface="Arial Narrow" pitchFamily="34" charset="0"/>
            </a:rPr>
            <a:t>Elementos para escoger la ubicación de un CEDI</a:t>
          </a:r>
          <a:endParaRPr lang="es-AR" sz="1400" kern="1200" dirty="0">
            <a:latin typeface="Arial Narrow" pitchFamily="34" charset="0"/>
          </a:endParaRPr>
        </a:p>
      </dsp:txBody>
      <dsp:txXfrm>
        <a:off x="125674" y="1602748"/>
        <a:ext cx="1770424" cy="858503"/>
      </dsp:txXfrm>
    </dsp:sp>
    <dsp:sp modelId="{D8F468C3-1518-4068-AC6E-69619F2B75FF}">
      <dsp:nvSpPr>
        <dsp:cNvPr id="0" name=""/>
        <dsp:cNvSpPr/>
      </dsp:nvSpPr>
      <dsp:spPr>
        <a:xfrm rot="17692822">
          <a:off x="1420576" y="1225272"/>
          <a:ext cx="1733999" cy="40390"/>
        </a:xfrm>
        <a:custGeom>
          <a:avLst/>
          <a:gdLst/>
          <a:ahLst/>
          <a:cxnLst/>
          <a:rect l="0" t="0" r="0" b="0"/>
          <a:pathLst>
            <a:path>
              <a:moveTo>
                <a:pt x="0" y="20195"/>
              </a:moveTo>
              <a:lnTo>
                <a:pt x="1733999" y="2019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2244226" y="1202118"/>
        <a:ext cx="86699" cy="86699"/>
      </dsp:txXfrm>
    </dsp:sp>
    <dsp:sp modelId="{9BC3E30B-EF83-47A2-BB44-43F8B839502D}">
      <dsp:nvSpPr>
        <dsp:cNvPr id="0" name=""/>
        <dsp:cNvSpPr/>
      </dsp:nvSpPr>
      <dsp:spPr>
        <a:xfrm>
          <a:off x="2652344" y="2975"/>
          <a:ext cx="2062564" cy="911921"/>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a:latin typeface="Arial Narrow" pitchFamily="34" charset="0"/>
            </a:rPr>
            <a:t>FACTORES GENERALES</a:t>
          </a:r>
          <a:endParaRPr lang="es-AR" sz="1400" kern="1200" dirty="0">
            <a:latin typeface="Arial Narrow" pitchFamily="34" charset="0"/>
          </a:endParaRPr>
        </a:p>
      </dsp:txBody>
      <dsp:txXfrm>
        <a:off x="2679053" y="29684"/>
        <a:ext cx="2009146" cy="858503"/>
      </dsp:txXfrm>
    </dsp:sp>
    <dsp:sp modelId="{5DD5F252-071E-4552-B9D0-811F7E655DB0}">
      <dsp:nvSpPr>
        <dsp:cNvPr id="0" name=""/>
        <dsp:cNvSpPr/>
      </dsp:nvSpPr>
      <dsp:spPr>
        <a:xfrm>
          <a:off x="4714909" y="438741"/>
          <a:ext cx="729536" cy="40390"/>
        </a:xfrm>
        <a:custGeom>
          <a:avLst/>
          <a:gdLst/>
          <a:ahLst/>
          <a:cxnLst/>
          <a:rect l="0" t="0" r="0" b="0"/>
          <a:pathLst>
            <a:path>
              <a:moveTo>
                <a:pt x="0" y="20195"/>
              </a:moveTo>
              <a:lnTo>
                <a:pt x="729536" y="2019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5061439" y="440697"/>
        <a:ext cx="36476" cy="36476"/>
      </dsp:txXfrm>
    </dsp:sp>
    <dsp:sp modelId="{032C14D0-677F-44F2-BED8-CC2F45BDC542}">
      <dsp:nvSpPr>
        <dsp:cNvPr id="0" name=""/>
        <dsp:cNvSpPr/>
      </dsp:nvSpPr>
      <dsp:spPr>
        <a:xfrm>
          <a:off x="5444446" y="2975"/>
          <a:ext cx="3100586" cy="91192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AR" sz="1300" kern="1200">
              <a:latin typeface="Arial Narrow" pitchFamily="34" charset="0"/>
            </a:rPr>
            <a:t>Proximidad con los clientes, accesibilidad al lugar, utilidades disponibles en la zona, carga o demanda generada, MO disponibles, costos de transporte</a:t>
          </a:r>
          <a:endParaRPr lang="es-AR" sz="1300" kern="1200" dirty="0">
            <a:latin typeface="Arial Narrow" pitchFamily="34" charset="0"/>
          </a:endParaRPr>
        </a:p>
      </dsp:txBody>
      <dsp:txXfrm>
        <a:off x="5471155" y="29684"/>
        <a:ext cx="3047168" cy="858503"/>
      </dsp:txXfrm>
    </dsp:sp>
    <dsp:sp modelId="{DCA70DB2-9CCE-431E-B8ED-8FDAC7F83F1F}">
      <dsp:nvSpPr>
        <dsp:cNvPr id="0" name=""/>
        <dsp:cNvSpPr/>
      </dsp:nvSpPr>
      <dsp:spPr>
        <a:xfrm rot="19457599">
          <a:off x="1838362" y="1749627"/>
          <a:ext cx="898427" cy="40390"/>
        </a:xfrm>
        <a:custGeom>
          <a:avLst/>
          <a:gdLst/>
          <a:ahLst/>
          <a:cxnLst/>
          <a:rect l="0" t="0" r="0" b="0"/>
          <a:pathLst>
            <a:path>
              <a:moveTo>
                <a:pt x="0" y="20195"/>
              </a:moveTo>
              <a:lnTo>
                <a:pt x="898427" y="2019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2265115" y="1747362"/>
        <a:ext cx="44921" cy="44921"/>
      </dsp:txXfrm>
    </dsp:sp>
    <dsp:sp modelId="{7BB3BFE2-0572-4513-84A5-3DA4C4323035}">
      <dsp:nvSpPr>
        <dsp:cNvPr id="0" name=""/>
        <dsp:cNvSpPr/>
      </dsp:nvSpPr>
      <dsp:spPr>
        <a:xfrm>
          <a:off x="2652344" y="1051684"/>
          <a:ext cx="2062564" cy="911921"/>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a:latin typeface="Arial Narrow" pitchFamily="34" charset="0"/>
            </a:rPr>
            <a:t>CONSIDERACIONES EXTERNAS PARA EL EDIFICIO</a:t>
          </a:r>
          <a:endParaRPr lang="es-AR" sz="1400" kern="1200" dirty="0">
            <a:latin typeface="Arial Narrow" pitchFamily="34" charset="0"/>
          </a:endParaRPr>
        </a:p>
      </dsp:txBody>
      <dsp:txXfrm>
        <a:off x="2679053" y="1078393"/>
        <a:ext cx="2009146" cy="858503"/>
      </dsp:txXfrm>
    </dsp:sp>
    <dsp:sp modelId="{A6D1C1DA-C253-46AA-A7AF-FE0E28A0F93A}">
      <dsp:nvSpPr>
        <dsp:cNvPr id="0" name=""/>
        <dsp:cNvSpPr/>
      </dsp:nvSpPr>
      <dsp:spPr>
        <a:xfrm>
          <a:off x="4714909" y="1487450"/>
          <a:ext cx="729536" cy="40390"/>
        </a:xfrm>
        <a:custGeom>
          <a:avLst/>
          <a:gdLst/>
          <a:ahLst/>
          <a:cxnLst/>
          <a:rect l="0" t="0" r="0" b="0"/>
          <a:pathLst>
            <a:path>
              <a:moveTo>
                <a:pt x="0" y="20195"/>
              </a:moveTo>
              <a:lnTo>
                <a:pt x="729536" y="2019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5061439" y="1489406"/>
        <a:ext cx="36476" cy="36476"/>
      </dsp:txXfrm>
    </dsp:sp>
    <dsp:sp modelId="{08B3C8B8-6522-491C-A0B9-2E1616110EBF}">
      <dsp:nvSpPr>
        <dsp:cNvPr id="0" name=""/>
        <dsp:cNvSpPr/>
      </dsp:nvSpPr>
      <dsp:spPr>
        <a:xfrm>
          <a:off x="5444446" y="1051684"/>
          <a:ext cx="3100586" cy="91192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AR" sz="1300" kern="1200">
              <a:latin typeface="Arial Narrow" pitchFamily="34" charset="0"/>
            </a:rPr>
            <a:t>Estética del edificio, Logística del sitio, acceso a vehículos, almacenamiento de contenedores, puertas para muelles y de acceso (emergencia), parqueaderos, seguridad del lugar y del edificio, área de servicios (para los empleados)</a:t>
          </a:r>
          <a:endParaRPr lang="es-AR" sz="1300" kern="1200" dirty="0">
            <a:latin typeface="Arial Narrow" pitchFamily="34" charset="0"/>
          </a:endParaRPr>
        </a:p>
      </dsp:txBody>
      <dsp:txXfrm>
        <a:off x="5471155" y="1078393"/>
        <a:ext cx="3047168" cy="858503"/>
      </dsp:txXfrm>
    </dsp:sp>
    <dsp:sp modelId="{77670752-6212-410C-8CD0-60CDB797134B}">
      <dsp:nvSpPr>
        <dsp:cNvPr id="0" name=""/>
        <dsp:cNvSpPr/>
      </dsp:nvSpPr>
      <dsp:spPr>
        <a:xfrm rot="2142401">
          <a:off x="1838362" y="2273982"/>
          <a:ext cx="898427" cy="40390"/>
        </a:xfrm>
        <a:custGeom>
          <a:avLst/>
          <a:gdLst/>
          <a:ahLst/>
          <a:cxnLst/>
          <a:rect l="0" t="0" r="0" b="0"/>
          <a:pathLst>
            <a:path>
              <a:moveTo>
                <a:pt x="0" y="20195"/>
              </a:moveTo>
              <a:lnTo>
                <a:pt x="898427" y="2019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2265115" y="2271716"/>
        <a:ext cx="44921" cy="44921"/>
      </dsp:txXfrm>
    </dsp:sp>
    <dsp:sp modelId="{71A9D010-271B-43CB-AA73-C1C90E66B9FD}">
      <dsp:nvSpPr>
        <dsp:cNvPr id="0" name=""/>
        <dsp:cNvSpPr/>
      </dsp:nvSpPr>
      <dsp:spPr>
        <a:xfrm>
          <a:off x="2652344" y="2100394"/>
          <a:ext cx="2062564" cy="911921"/>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a:latin typeface="Arial Narrow" pitchFamily="34" charset="0"/>
            </a:rPr>
            <a:t>CONSIDERACIONES INTERNAS PARA EL EDIFICIO</a:t>
          </a:r>
          <a:endParaRPr lang="es-AR" sz="1400" kern="1200" dirty="0">
            <a:latin typeface="Arial Narrow" pitchFamily="34" charset="0"/>
          </a:endParaRPr>
        </a:p>
      </dsp:txBody>
      <dsp:txXfrm>
        <a:off x="2679053" y="2127103"/>
        <a:ext cx="2009146" cy="858503"/>
      </dsp:txXfrm>
    </dsp:sp>
    <dsp:sp modelId="{E67913BB-1CD7-40C0-81A0-322CE524D3E1}">
      <dsp:nvSpPr>
        <dsp:cNvPr id="0" name=""/>
        <dsp:cNvSpPr/>
      </dsp:nvSpPr>
      <dsp:spPr>
        <a:xfrm>
          <a:off x="4714909" y="2536159"/>
          <a:ext cx="729536" cy="40390"/>
        </a:xfrm>
        <a:custGeom>
          <a:avLst/>
          <a:gdLst/>
          <a:ahLst/>
          <a:cxnLst/>
          <a:rect l="0" t="0" r="0" b="0"/>
          <a:pathLst>
            <a:path>
              <a:moveTo>
                <a:pt x="0" y="20195"/>
              </a:moveTo>
              <a:lnTo>
                <a:pt x="729536" y="2019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5061439" y="2538116"/>
        <a:ext cx="36476" cy="36476"/>
      </dsp:txXfrm>
    </dsp:sp>
    <dsp:sp modelId="{0EB8A3E5-F237-412A-9A11-BAFE53092A78}">
      <dsp:nvSpPr>
        <dsp:cNvPr id="0" name=""/>
        <dsp:cNvSpPr/>
      </dsp:nvSpPr>
      <dsp:spPr>
        <a:xfrm>
          <a:off x="5444446" y="2100394"/>
          <a:ext cx="3100586" cy="91192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AR" sz="1300" kern="1200">
              <a:latin typeface="Arial Narrow" pitchFamily="34" charset="0"/>
            </a:rPr>
            <a:t>Altura libre, distribución de columnas, iluminación interior, diseño de pisos, carga de techos, seguridad industrial (marcación de zonas), zonas de tratamiento especial.</a:t>
          </a:r>
          <a:endParaRPr lang="es-AR" sz="1300" kern="1200" dirty="0">
            <a:latin typeface="Arial Narrow" pitchFamily="34" charset="0"/>
          </a:endParaRPr>
        </a:p>
      </dsp:txBody>
      <dsp:txXfrm>
        <a:off x="5471155" y="2127103"/>
        <a:ext cx="3047168" cy="858503"/>
      </dsp:txXfrm>
    </dsp:sp>
    <dsp:sp modelId="{B6C4B81D-A5E7-4674-9C33-572CB5A74547}">
      <dsp:nvSpPr>
        <dsp:cNvPr id="0" name=""/>
        <dsp:cNvSpPr/>
      </dsp:nvSpPr>
      <dsp:spPr>
        <a:xfrm rot="3907178">
          <a:off x="1420576" y="2798336"/>
          <a:ext cx="1733999" cy="40390"/>
        </a:xfrm>
        <a:custGeom>
          <a:avLst/>
          <a:gdLst/>
          <a:ahLst/>
          <a:cxnLst/>
          <a:rect l="0" t="0" r="0" b="0"/>
          <a:pathLst>
            <a:path>
              <a:moveTo>
                <a:pt x="0" y="20195"/>
              </a:moveTo>
              <a:lnTo>
                <a:pt x="1733999" y="2019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2244226" y="2775181"/>
        <a:ext cx="86699" cy="86699"/>
      </dsp:txXfrm>
    </dsp:sp>
    <dsp:sp modelId="{C0195FEE-6468-4F19-964A-7E83045861E9}">
      <dsp:nvSpPr>
        <dsp:cNvPr id="0" name=""/>
        <dsp:cNvSpPr/>
      </dsp:nvSpPr>
      <dsp:spPr>
        <a:xfrm>
          <a:off x="2652344" y="3149103"/>
          <a:ext cx="2062564" cy="911921"/>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AR" sz="1400" kern="1200">
              <a:latin typeface="Arial Narrow" pitchFamily="34" charset="0"/>
            </a:rPr>
            <a:t>CONSIDERACIONES PARA EL TERRENO</a:t>
          </a:r>
          <a:endParaRPr lang="es-AR" sz="1400" kern="1200" dirty="0">
            <a:latin typeface="Arial Narrow" pitchFamily="34" charset="0"/>
          </a:endParaRPr>
        </a:p>
      </dsp:txBody>
      <dsp:txXfrm>
        <a:off x="2679053" y="3175812"/>
        <a:ext cx="2009146" cy="858503"/>
      </dsp:txXfrm>
    </dsp:sp>
    <dsp:sp modelId="{91769EBA-AC3C-4253-8DB7-48F8DE8DA648}">
      <dsp:nvSpPr>
        <dsp:cNvPr id="0" name=""/>
        <dsp:cNvSpPr/>
      </dsp:nvSpPr>
      <dsp:spPr>
        <a:xfrm>
          <a:off x="4714909" y="3584868"/>
          <a:ext cx="729536" cy="40390"/>
        </a:xfrm>
        <a:custGeom>
          <a:avLst/>
          <a:gdLst/>
          <a:ahLst/>
          <a:cxnLst/>
          <a:rect l="0" t="0" r="0" b="0"/>
          <a:pathLst>
            <a:path>
              <a:moveTo>
                <a:pt x="0" y="20195"/>
              </a:moveTo>
              <a:lnTo>
                <a:pt x="729536" y="2019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s-AR" sz="1400" kern="1200">
            <a:solidFill>
              <a:schemeClr val="tx1"/>
            </a:solidFill>
            <a:latin typeface="Arial Narrow" pitchFamily="34" charset="0"/>
          </a:endParaRPr>
        </a:p>
      </dsp:txBody>
      <dsp:txXfrm>
        <a:off x="5061439" y="3586825"/>
        <a:ext cx="36476" cy="36476"/>
      </dsp:txXfrm>
    </dsp:sp>
    <dsp:sp modelId="{1BD68E7C-14CF-4622-B616-3FFE05855EB0}">
      <dsp:nvSpPr>
        <dsp:cNvPr id="0" name=""/>
        <dsp:cNvSpPr/>
      </dsp:nvSpPr>
      <dsp:spPr>
        <a:xfrm>
          <a:off x="5444446" y="3149103"/>
          <a:ext cx="3100586" cy="911921"/>
        </a:xfrm>
        <a:prstGeom prst="roundRect">
          <a:avLst>
            <a:gd name="adj" fmla="val 100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AR" sz="1300" kern="1200">
              <a:latin typeface="Arial Narrow" pitchFamily="34" charset="0"/>
            </a:rPr>
            <a:t>Topografía del sitio, suelos (aspecto legal y técnico), área del terreno, sensibilidad ambiental, condiciones legales</a:t>
          </a:r>
          <a:endParaRPr lang="es-AR" sz="1300" kern="1200" dirty="0">
            <a:latin typeface="Arial Narrow" pitchFamily="34" charset="0"/>
          </a:endParaRPr>
        </a:p>
      </dsp:txBody>
      <dsp:txXfrm>
        <a:off x="5471155" y="3175812"/>
        <a:ext cx="3047168" cy="858503"/>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2C034A5B-5E25-4E24-BCE5-55B9B07D292A}" type="datetimeFigureOut">
              <a:rPr lang="es-ES" smtClean="0"/>
              <a:pPr/>
              <a:t>10/09/2026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2EFBA20-1910-4959-A73E-52A19BC1494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2C034A5B-5E25-4E24-BCE5-55B9B07D292A}" type="datetimeFigureOut">
              <a:rPr lang="es-ES" smtClean="0"/>
              <a:pPr/>
              <a:t>10/09/2026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2EFBA20-1910-4959-A73E-52A19BC1494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2C034A5B-5E25-4E24-BCE5-55B9B07D292A}" type="datetimeFigureOut">
              <a:rPr lang="es-ES" smtClean="0"/>
              <a:pPr/>
              <a:t>10/09/2026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2EFBA20-1910-4959-A73E-52A19BC1494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2C034A5B-5E25-4E24-BCE5-55B9B07D292A}" type="datetimeFigureOut">
              <a:rPr lang="es-ES" smtClean="0"/>
              <a:pPr/>
              <a:t>10/09/2026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2EFBA20-1910-4959-A73E-52A19BC1494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2C034A5B-5E25-4E24-BCE5-55B9B07D292A}" type="datetimeFigureOut">
              <a:rPr lang="es-ES" smtClean="0"/>
              <a:pPr/>
              <a:t>10/09/2026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72EFBA20-1910-4959-A73E-52A19BC1494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2C034A5B-5E25-4E24-BCE5-55B9B07D292A}" type="datetimeFigureOut">
              <a:rPr lang="es-ES" smtClean="0"/>
              <a:pPr/>
              <a:t>10/09/2026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72EFBA20-1910-4959-A73E-52A19BC1494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C034A5B-5E25-4E24-BCE5-55B9B07D292A}" type="datetimeFigureOut">
              <a:rPr lang="es-ES" smtClean="0"/>
              <a:pPr/>
              <a:t>10/09/2026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72EFBA20-1910-4959-A73E-52A19BC1494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2C034A5B-5E25-4E24-BCE5-55B9B07D292A}" type="datetimeFigureOut">
              <a:rPr lang="es-ES" smtClean="0"/>
              <a:pPr/>
              <a:t>10/09/2026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2EFBA20-1910-4959-A73E-52A19BC1494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2C034A5B-5E25-4E24-BCE5-55B9B07D292A}" type="datetimeFigureOut">
              <a:rPr lang="es-ES" smtClean="0"/>
              <a:pPr/>
              <a:t>10/09/2026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2EFBA20-1910-4959-A73E-52A19BC1494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2C034A5B-5E25-4E24-BCE5-55B9B07D292A}" type="datetimeFigureOut">
              <a:rPr lang="es-ES" smtClean="0"/>
              <a:pPr/>
              <a:t>10/09/2026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2EFBA20-1910-4959-A73E-52A19BC1494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2C034A5B-5E25-4E24-BCE5-55B9B07D292A}" type="datetimeFigureOut">
              <a:rPr lang="es-ES" smtClean="0"/>
              <a:pPr/>
              <a:t>10/09/2026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2EFBA20-1910-4959-A73E-52A19BC1494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034A5B-5E25-4E24-BCE5-55B9B07D292A}" type="datetimeFigureOut">
              <a:rPr lang="es-ES" smtClean="0"/>
              <a:pPr/>
              <a:t>10/09/2026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EFBA20-1910-4959-A73E-52A19BC1494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9.jpe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Layout" Target="../diagrams/layout7.xml"/><Relationship Id="rId7" Type="http://schemas.openxmlformats.org/officeDocument/2006/relationships/image" Target="../media/image14.jpe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9" Type="http://schemas.openxmlformats.org/officeDocument/2006/relationships/image" Target="../media/image16.jpeg"/></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s://www.mecalux.com.ar/manual-logistico-almacenaje/diseno-de-depositos/flujo-deposito" TargetMode="External"/><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hyperlink" Target="http://www.atoxgrupo.com/website/noticias/clasificacion-inventarios-ab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11 Imagen" descr="que-es-la-logistica-de-almacenamiento.jpg"/>
          <p:cNvPicPr>
            <a:picLocks noChangeAspect="1"/>
          </p:cNvPicPr>
          <p:nvPr/>
        </p:nvPicPr>
        <p:blipFill>
          <a:blip r:embed="rId2" cstate="print"/>
          <a:stretch>
            <a:fillRect/>
          </a:stretch>
        </p:blipFill>
        <p:spPr>
          <a:xfrm>
            <a:off x="214282" y="1300147"/>
            <a:ext cx="8786874" cy="5343563"/>
          </a:xfrm>
          <a:prstGeom prst="rect">
            <a:avLst/>
          </a:prstGeom>
          <a:ln>
            <a:noFill/>
          </a:ln>
          <a:effectLst>
            <a:softEdge rad="112500"/>
          </a:effectLst>
        </p:spPr>
      </p:pic>
      <p:grpSp>
        <p:nvGrpSpPr>
          <p:cNvPr id="6" name="5 Grupo"/>
          <p:cNvGrpSpPr/>
          <p:nvPr/>
        </p:nvGrpSpPr>
        <p:grpSpPr>
          <a:xfrm>
            <a:off x="285720" y="214290"/>
            <a:ext cx="8715435" cy="1643073"/>
            <a:chOff x="214283" y="285729"/>
            <a:chExt cx="8715435" cy="1643073"/>
          </a:xfrm>
        </p:grpSpPr>
        <p:sp>
          <p:nvSpPr>
            <p:cNvPr id="7" name="3 Título"/>
            <p:cNvSpPr txBox="1">
              <a:spLocks/>
            </p:cNvSpPr>
            <p:nvPr/>
          </p:nvSpPr>
          <p:spPr>
            <a:xfrm>
              <a:off x="928662" y="458777"/>
              <a:ext cx="6572296" cy="1470025"/>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2800" b="1" i="0" u="none" strike="noStrike" kern="1200" cap="none" spc="0" normalizeH="0" baseline="0" noProof="0" dirty="0">
                  <a:ln>
                    <a:noFill/>
                  </a:ln>
                  <a:solidFill>
                    <a:schemeClr val="tx1"/>
                  </a:solidFill>
                  <a:effectLst/>
                  <a:uLnTx/>
                  <a:uFillTx/>
                  <a:latin typeface="Arial Narrow" pitchFamily="34" charset="0"/>
                  <a:ea typeface="+mj-ea"/>
                  <a:cs typeface="+mj-cs"/>
                </a:rPr>
                <a:t>UNIVERSIDAD NACIONAL DE MISIONES</a:t>
              </a:r>
              <a:br>
                <a:rPr kumimoji="0" lang="es-ES" sz="2800" b="1" i="0" u="none" strike="noStrike" kern="1200" cap="none" spc="0" normalizeH="0" baseline="0" noProof="0" dirty="0">
                  <a:ln>
                    <a:noFill/>
                  </a:ln>
                  <a:solidFill>
                    <a:schemeClr val="tx1"/>
                  </a:solidFill>
                  <a:effectLst/>
                  <a:uLnTx/>
                  <a:uFillTx/>
                  <a:latin typeface="Arial Narrow" pitchFamily="34" charset="0"/>
                  <a:ea typeface="+mj-ea"/>
                  <a:cs typeface="+mj-cs"/>
                </a:rPr>
              </a:br>
              <a:r>
                <a:rPr kumimoji="0" lang="es-ES" sz="2800" b="1" i="0" u="none" strike="noStrike" kern="1200" cap="none" spc="0" normalizeH="0" baseline="0" noProof="0" dirty="0">
                  <a:ln>
                    <a:noFill/>
                  </a:ln>
                  <a:solidFill>
                    <a:schemeClr val="tx1"/>
                  </a:solidFill>
                  <a:effectLst/>
                  <a:uLnTx/>
                  <a:uFillTx/>
                  <a:latin typeface="Arial Narrow" pitchFamily="34" charset="0"/>
                  <a:ea typeface="+mj-ea"/>
                  <a:cs typeface="+mj-cs"/>
                </a:rPr>
                <a:t>FACULTAD DE INGENIERÌA</a:t>
              </a:r>
            </a:p>
          </p:txBody>
        </p:sp>
        <p:pic>
          <p:nvPicPr>
            <p:cNvPr id="8" name="7 Imagen" descr="descarga.jpg"/>
            <p:cNvPicPr>
              <a:picLocks noChangeAspect="1"/>
            </p:cNvPicPr>
            <p:nvPr/>
          </p:nvPicPr>
          <p:blipFill>
            <a:blip r:embed="rId3" cstate="print"/>
            <a:stretch>
              <a:fillRect/>
            </a:stretch>
          </p:blipFill>
          <p:spPr>
            <a:xfrm>
              <a:off x="214283" y="285729"/>
              <a:ext cx="1193338" cy="1000131"/>
            </a:xfrm>
            <a:prstGeom prst="rect">
              <a:avLst/>
            </a:prstGeom>
          </p:spPr>
        </p:pic>
        <p:pic>
          <p:nvPicPr>
            <p:cNvPr id="9" name="8 Imagen" descr="descarga (1).jpg"/>
            <p:cNvPicPr>
              <a:picLocks noChangeAspect="1"/>
            </p:cNvPicPr>
            <p:nvPr/>
          </p:nvPicPr>
          <p:blipFill>
            <a:blip r:embed="rId4" cstate="print"/>
            <a:srcRect l="35537" t="39209" r="16942"/>
            <a:stretch>
              <a:fillRect/>
            </a:stretch>
          </p:blipFill>
          <p:spPr>
            <a:xfrm>
              <a:off x="7000892" y="357166"/>
              <a:ext cx="1928826" cy="944839"/>
            </a:xfrm>
            <a:prstGeom prst="rect">
              <a:avLst/>
            </a:prstGeom>
          </p:spPr>
        </p:pic>
      </p:grpSp>
      <p:sp>
        <p:nvSpPr>
          <p:cNvPr id="10" name="4 Subtítulo"/>
          <p:cNvSpPr txBox="1">
            <a:spLocks/>
          </p:cNvSpPr>
          <p:nvPr/>
        </p:nvSpPr>
        <p:spPr>
          <a:xfrm>
            <a:off x="475928" y="1643050"/>
            <a:ext cx="8496944" cy="1752600"/>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s-ES" sz="3600" b="0" i="0" u="none" strike="noStrike" kern="1200" cap="none" spc="0" normalizeH="0" baseline="0" noProof="0" dirty="0">
                <a:ln>
                  <a:noFill/>
                </a:ln>
                <a:solidFill>
                  <a:schemeClr val="tx1"/>
                </a:solidFill>
                <a:effectLst/>
                <a:uLnTx/>
                <a:uFillTx/>
                <a:latin typeface="Arial Narrow" pitchFamily="34" charset="0"/>
                <a:ea typeface="+mn-ea"/>
                <a:cs typeface="+mn-cs"/>
              </a:rPr>
              <a:t>INGENIERÍA INDUSTRIAL II</a:t>
            </a:r>
          </a:p>
          <a:p>
            <a:pPr marL="342900" marR="0" lvl="0" indent="-342900" algn="ctr" defTabSz="914400" rtl="0" eaLnBrk="1" fontAlgn="auto" latinLnBrk="0" hangingPunct="1">
              <a:lnSpc>
                <a:spcPct val="100000"/>
              </a:lnSpc>
              <a:spcBef>
                <a:spcPct val="20000"/>
              </a:spcBef>
              <a:spcAft>
                <a:spcPts val="0"/>
              </a:spcAft>
              <a:buClrTx/>
              <a:buSzTx/>
              <a:tabLst/>
              <a:defRPr/>
            </a:pPr>
            <a:endParaRPr kumimoji="0" lang="es-ES" sz="2800" b="0" i="0" u="none" strike="noStrike" kern="1200" cap="none" spc="0" normalizeH="0" baseline="0" noProof="0" dirty="0">
              <a:ln>
                <a:noFill/>
              </a:ln>
              <a:solidFill>
                <a:schemeClr val="tx1"/>
              </a:solidFill>
              <a:effectLst/>
              <a:uLnTx/>
              <a:uFillTx/>
              <a:latin typeface="Arial Narrow" pitchFamily="34" charset="0"/>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s-ES" sz="2800" b="1" i="0" u="none" strike="noStrike" kern="1200" cap="none" spc="0" normalizeH="0" baseline="0" noProof="0" dirty="0">
                <a:ln>
                  <a:noFill/>
                </a:ln>
                <a:solidFill>
                  <a:schemeClr val="tx1"/>
                </a:solidFill>
                <a:effectLst/>
                <a:uLnTx/>
                <a:uFillTx/>
                <a:latin typeface="Arial Narrow" pitchFamily="34" charset="0"/>
                <a:ea typeface="+mn-ea"/>
                <a:cs typeface="+mn-cs"/>
              </a:rPr>
              <a:t>UNIDAD III</a:t>
            </a:r>
          </a:p>
          <a:p>
            <a:pPr marL="342900" marR="0" lvl="0" indent="-342900" algn="ctr" defTabSz="914400" rtl="0" eaLnBrk="1" fontAlgn="auto" latinLnBrk="0" hangingPunct="1">
              <a:lnSpc>
                <a:spcPct val="100000"/>
              </a:lnSpc>
              <a:spcBef>
                <a:spcPct val="20000"/>
              </a:spcBef>
              <a:spcAft>
                <a:spcPts val="0"/>
              </a:spcAft>
              <a:buClrTx/>
              <a:buSzTx/>
              <a:tabLst/>
              <a:defRPr/>
            </a:pPr>
            <a:endParaRPr kumimoji="0" lang="es-ES" sz="2800" b="0" i="0" u="none" strike="noStrike" kern="1200" cap="none" spc="0" normalizeH="0" baseline="0" noProof="0" dirty="0">
              <a:ln>
                <a:noFill/>
              </a:ln>
              <a:solidFill>
                <a:schemeClr val="tx1"/>
              </a:solidFill>
              <a:effectLst/>
              <a:uLnTx/>
              <a:uFillTx/>
              <a:latin typeface="Arial Narrow" pitchFamily="34" charset="0"/>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s-ES" sz="3200" b="1" i="0" u="none" strike="noStrike" kern="1200" cap="none" spc="0" normalizeH="0" baseline="0" noProof="0" dirty="0">
                <a:ln>
                  <a:noFill/>
                </a:ln>
                <a:solidFill>
                  <a:schemeClr val="tx1"/>
                </a:solidFill>
                <a:effectLst/>
                <a:uLnTx/>
                <a:uFillTx/>
                <a:latin typeface="Arial Narrow" pitchFamily="34" charset="0"/>
                <a:ea typeface="+mn-ea"/>
                <a:cs typeface="+mn-cs"/>
              </a:rPr>
              <a:t>ALMACENAJE</a:t>
            </a:r>
          </a:p>
          <a:p>
            <a:pPr marL="342900" marR="0" lvl="0" indent="-342900" algn="ctr" defTabSz="914400" rtl="0" eaLnBrk="1" fontAlgn="auto" latinLnBrk="0" hangingPunct="1">
              <a:lnSpc>
                <a:spcPct val="100000"/>
              </a:lnSpc>
              <a:spcBef>
                <a:spcPct val="20000"/>
              </a:spcBef>
              <a:spcAft>
                <a:spcPts val="0"/>
              </a:spcAft>
              <a:buClrTx/>
              <a:buSzTx/>
              <a:tabLst/>
              <a:defRPr/>
            </a:pPr>
            <a:endParaRPr kumimoji="0" lang="es-ES" sz="2800" b="0" i="0" u="none" strike="noStrike" kern="1200" cap="none" spc="0" normalizeH="0" baseline="0" noProof="0" dirty="0">
              <a:ln>
                <a:noFill/>
              </a:ln>
              <a:solidFill>
                <a:schemeClr val="tx1"/>
              </a:solidFill>
              <a:effectLst/>
              <a:uLnTx/>
              <a:uFillTx/>
              <a:latin typeface="Arial Narrow" pitchFamily="34" charset="0"/>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s-ES" sz="2800" b="0" i="0" u="none" strike="noStrike" kern="1200" cap="none" spc="0" normalizeH="0" baseline="0" noProof="0">
                <a:ln>
                  <a:noFill/>
                </a:ln>
                <a:solidFill>
                  <a:schemeClr val="tx1"/>
                </a:solidFill>
                <a:effectLst/>
                <a:uLnTx/>
                <a:uFillTx/>
                <a:latin typeface="Arial Narrow" pitchFamily="34" charset="0"/>
                <a:ea typeface="+mn-ea"/>
                <a:cs typeface="+mn-cs"/>
              </a:rPr>
              <a:t>AÑO 2026</a:t>
            </a:r>
            <a:endParaRPr kumimoji="0" lang="es-ES" sz="2800" b="0" i="0" u="none" strike="noStrike" kern="1200" cap="none" spc="0" normalizeH="0" baseline="0" noProof="0" dirty="0">
              <a:ln>
                <a:noFill/>
              </a:ln>
              <a:solidFill>
                <a:schemeClr val="tx1"/>
              </a:solidFill>
              <a:effectLst/>
              <a:uLnTx/>
              <a:uFillTx/>
              <a:latin typeface="Arial Narrow" pitchFamily="34" charset="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19A9D77-F684-D7F8-D102-B720E58CB5DA}"/>
              </a:ext>
            </a:extLst>
          </p:cNvPr>
          <p:cNvSpPr txBox="1"/>
          <p:nvPr/>
        </p:nvSpPr>
        <p:spPr>
          <a:xfrm>
            <a:off x="323528" y="116632"/>
            <a:ext cx="8496944" cy="6463308"/>
          </a:xfrm>
          <a:prstGeom prst="rect">
            <a:avLst/>
          </a:prstGeom>
          <a:noFill/>
        </p:spPr>
        <p:txBody>
          <a:bodyPr wrap="square">
            <a:spAutoFit/>
          </a:bodyPr>
          <a:lstStyle/>
          <a:p>
            <a:pPr algn="ctr"/>
            <a:r>
              <a:rPr lang="es-ES" sz="3200" b="1" dirty="0">
                <a:solidFill>
                  <a:srgbClr val="00ACC6"/>
                </a:solidFill>
                <a:latin typeface="Founders"/>
              </a:rPr>
              <a:t>¿Qué es un </a:t>
            </a:r>
            <a:r>
              <a:rPr lang="es-ES" sz="3200" b="1" i="0" dirty="0">
                <a:solidFill>
                  <a:srgbClr val="00ACC6"/>
                </a:solidFill>
                <a:effectLst/>
                <a:latin typeface="Founders"/>
              </a:rPr>
              <a:t>Almacén?</a:t>
            </a:r>
          </a:p>
          <a:p>
            <a:pPr algn="ctr"/>
            <a:endParaRPr lang="es-ES" b="1" i="1" dirty="0">
              <a:solidFill>
                <a:srgbClr val="000000"/>
              </a:solidFill>
              <a:effectLst/>
              <a:latin typeface="Founders"/>
            </a:endParaRPr>
          </a:p>
          <a:p>
            <a:pPr algn="ctr"/>
            <a:r>
              <a:rPr lang="es-ES" b="1" i="1" dirty="0">
                <a:solidFill>
                  <a:srgbClr val="000000"/>
                </a:solidFill>
                <a:effectLst/>
                <a:latin typeface="Founders"/>
              </a:rPr>
              <a:t>Espacio físico donde se depositan, guardan, preservan y custodian</a:t>
            </a:r>
            <a:r>
              <a:rPr lang="es-ES" b="0" i="1" dirty="0">
                <a:solidFill>
                  <a:srgbClr val="000000"/>
                </a:solidFill>
                <a:effectLst/>
                <a:latin typeface="Founders"/>
              </a:rPr>
              <a:t> los productos, piezas, elementos, herramientas, equipos y máquinas que pertenecen a una organización.</a:t>
            </a:r>
          </a:p>
          <a:p>
            <a:pPr algn="just"/>
            <a:endParaRPr lang="es-ES" b="0" i="0" dirty="0">
              <a:solidFill>
                <a:srgbClr val="000000"/>
              </a:solidFill>
              <a:effectLst/>
              <a:latin typeface="Founders"/>
            </a:endParaRPr>
          </a:p>
          <a:p>
            <a:pPr algn="just"/>
            <a:r>
              <a:rPr lang="es-ES" sz="2000" b="1" dirty="0">
                <a:solidFill>
                  <a:srgbClr val="00ACC6"/>
                </a:solidFill>
                <a:latin typeface="Founders"/>
              </a:rPr>
              <a:t>Características ideales:</a:t>
            </a:r>
          </a:p>
          <a:p>
            <a:pPr algn="just"/>
            <a:endParaRPr lang="es-ES" sz="2000" b="1" dirty="0">
              <a:solidFill>
                <a:srgbClr val="00ACC6"/>
              </a:solidFill>
              <a:latin typeface="Founders"/>
            </a:endParaRPr>
          </a:p>
          <a:p>
            <a:pPr algn="just">
              <a:buFont typeface="Wingdings" pitchFamily="2" charset="2"/>
              <a:buChar char="Ø"/>
            </a:pPr>
            <a:r>
              <a:rPr lang="es-ES" b="1" i="0" dirty="0">
                <a:solidFill>
                  <a:srgbClr val="000000"/>
                </a:solidFill>
                <a:effectLst/>
                <a:latin typeface="Founders"/>
              </a:rPr>
              <a:t>Ubicación geográfica estratégica</a:t>
            </a:r>
            <a:r>
              <a:rPr lang="es-ES" b="0" i="0" dirty="0">
                <a:solidFill>
                  <a:srgbClr val="000000"/>
                </a:solidFill>
                <a:effectLst/>
                <a:latin typeface="Founders"/>
              </a:rPr>
              <a:t>.</a:t>
            </a:r>
          </a:p>
          <a:p>
            <a:pPr algn="just">
              <a:buFont typeface="Wingdings" pitchFamily="2" charset="2"/>
              <a:buChar char="Ø"/>
            </a:pPr>
            <a:endParaRPr lang="es-ES" dirty="0">
              <a:solidFill>
                <a:srgbClr val="000000"/>
              </a:solidFill>
              <a:latin typeface="Founders"/>
            </a:endParaRPr>
          </a:p>
          <a:p>
            <a:pPr algn="just">
              <a:buFont typeface="Wingdings" pitchFamily="2" charset="2"/>
              <a:buChar char="Ø"/>
            </a:pPr>
            <a:r>
              <a:rPr lang="es-ES" b="1" i="0" dirty="0">
                <a:solidFill>
                  <a:srgbClr val="000000"/>
                </a:solidFill>
                <a:effectLst/>
                <a:latin typeface="Founders"/>
              </a:rPr>
              <a:t>Dimensiones acorde con los volúmenes y formatos</a:t>
            </a:r>
            <a:r>
              <a:rPr lang="es-ES" b="0" i="0" dirty="0">
                <a:solidFill>
                  <a:srgbClr val="000000"/>
                </a:solidFill>
                <a:effectLst/>
                <a:latin typeface="Founders"/>
              </a:rPr>
              <a:t> de todos los productos, materiales, equipos y maquinarias guardados.</a:t>
            </a:r>
          </a:p>
          <a:p>
            <a:pPr algn="just">
              <a:buFont typeface="Wingdings" pitchFamily="2" charset="2"/>
              <a:buChar char="Ø"/>
            </a:pPr>
            <a:endParaRPr lang="es-ES" dirty="0">
              <a:solidFill>
                <a:srgbClr val="000000"/>
              </a:solidFill>
              <a:latin typeface="Founders"/>
            </a:endParaRPr>
          </a:p>
          <a:p>
            <a:pPr algn="just">
              <a:buFont typeface="Wingdings" pitchFamily="2" charset="2"/>
              <a:buChar char="Ø"/>
            </a:pPr>
            <a:r>
              <a:rPr lang="es-ES" b="1" i="0" dirty="0">
                <a:solidFill>
                  <a:srgbClr val="000000"/>
                </a:solidFill>
                <a:effectLst/>
                <a:latin typeface="Founders"/>
              </a:rPr>
              <a:t>Estructura adecuada</a:t>
            </a:r>
            <a:r>
              <a:rPr lang="es-ES" b="0" i="0" dirty="0">
                <a:solidFill>
                  <a:srgbClr val="000000"/>
                </a:solidFill>
                <a:effectLst/>
                <a:latin typeface="Founders"/>
              </a:rPr>
              <a:t> para una movilidad segura de los operarios y los equipos de transporte internos.</a:t>
            </a:r>
          </a:p>
          <a:p>
            <a:pPr algn="just">
              <a:buFont typeface="Wingdings" pitchFamily="2" charset="2"/>
              <a:buChar char="Ø"/>
            </a:pPr>
            <a:endParaRPr lang="es-ES" b="0" i="0" dirty="0">
              <a:solidFill>
                <a:srgbClr val="000000"/>
              </a:solidFill>
              <a:effectLst/>
              <a:latin typeface="Founders"/>
            </a:endParaRPr>
          </a:p>
          <a:p>
            <a:pPr algn="just">
              <a:buFont typeface="Wingdings" pitchFamily="2" charset="2"/>
              <a:buChar char="Ø"/>
            </a:pPr>
            <a:r>
              <a:rPr lang="es-ES" b="1" i="0" dirty="0">
                <a:solidFill>
                  <a:srgbClr val="000000"/>
                </a:solidFill>
                <a:effectLst/>
                <a:latin typeface="Founders"/>
              </a:rPr>
              <a:t>Buenos niveles de seguridad y control</a:t>
            </a:r>
            <a:r>
              <a:rPr lang="es-ES" b="0" i="0" dirty="0">
                <a:solidFill>
                  <a:srgbClr val="000000"/>
                </a:solidFill>
                <a:effectLst/>
                <a:latin typeface="Founders"/>
              </a:rPr>
              <a:t> de calidad de cada una de sus áreas internas y externas.</a:t>
            </a:r>
          </a:p>
          <a:p>
            <a:pPr algn="just">
              <a:buFont typeface="Wingdings" pitchFamily="2" charset="2"/>
              <a:buChar char="Ø"/>
            </a:pPr>
            <a:endParaRPr lang="es-ES" b="0" i="0" dirty="0">
              <a:solidFill>
                <a:srgbClr val="000000"/>
              </a:solidFill>
              <a:effectLst/>
              <a:latin typeface="Founders"/>
            </a:endParaRPr>
          </a:p>
          <a:p>
            <a:pPr algn="just">
              <a:buFont typeface="Wingdings" pitchFamily="2" charset="2"/>
              <a:buChar char="Ø"/>
            </a:pPr>
            <a:r>
              <a:rPr lang="es-ES" b="1" i="0" dirty="0">
                <a:solidFill>
                  <a:srgbClr val="000000"/>
                </a:solidFill>
                <a:effectLst/>
                <a:latin typeface="Founders"/>
              </a:rPr>
              <a:t>Buena iluminación, adecuada circulación de aire y todos los controles</a:t>
            </a:r>
            <a:r>
              <a:rPr lang="es-ES" b="0" i="0" dirty="0">
                <a:solidFill>
                  <a:srgbClr val="000000"/>
                </a:solidFill>
                <a:effectLst/>
                <a:latin typeface="Founders"/>
              </a:rPr>
              <a:t> necesarios para evitar problemas de temperatura, humedad y otros factores que perjudiquen mercancías y los elementos de trabajo.</a:t>
            </a:r>
          </a:p>
        </p:txBody>
      </p:sp>
    </p:spTree>
    <p:extLst>
      <p:ext uri="{BB962C8B-B14F-4D97-AF65-F5344CB8AC3E}">
        <p14:creationId xmlns:p14="http://schemas.microsoft.com/office/powerpoint/2010/main" val="2527457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015F26C-5C48-74EC-69C9-2064448ECEBB}"/>
              </a:ext>
            </a:extLst>
          </p:cNvPr>
          <p:cNvSpPr txBox="1"/>
          <p:nvPr/>
        </p:nvSpPr>
        <p:spPr>
          <a:xfrm>
            <a:off x="539552" y="620688"/>
            <a:ext cx="7992888" cy="1969770"/>
          </a:xfrm>
          <a:prstGeom prst="rect">
            <a:avLst/>
          </a:prstGeom>
          <a:noFill/>
        </p:spPr>
        <p:txBody>
          <a:bodyPr wrap="square">
            <a:spAutoFit/>
          </a:bodyPr>
          <a:lstStyle/>
          <a:p>
            <a:pPr algn="ctr"/>
            <a:r>
              <a:rPr lang="es-ES" sz="3200" b="1" dirty="0">
                <a:solidFill>
                  <a:srgbClr val="00ACC6"/>
                </a:solidFill>
                <a:latin typeface="Founders"/>
              </a:rPr>
              <a:t>¿Qué es la gestión de almacenes?</a:t>
            </a:r>
          </a:p>
          <a:p>
            <a:pPr algn="l"/>
            <a:endParaRPr lang="es-ES" b="1" i="0" dirty="0">
              <a:effectLst/>
              <a:latin typeface="AvenirLTPro"/>
            </a:endParaRPr>
          </a:p>
          <a:p>
            <a:pPr algn="ctr"/>
            <a:r>
              <a:rPr lang="es-ES" b="0" i="1" dirty="0">
                <a:effectLst/>
                <a:latin typeface="AvenirLTPro"/>
              </a:rPr>
              <a:t>Es el proceso de control de las operaciones y los recursos de un almacén o centro de distribución (CEDI), incluye la supervisión del almacenamiento, la manipulación, el movimiento de productos y la gestión del espacio, la mano de obra, el equipo y la tecnología.</a:t>
            </a:r>
          </a:p>
        </p:txBody>
      </p:sp>
      <p:sp>
        <p:nvSpPr>
          <p:cNvPr id="5" name="CuadroTexto 4">
            <a:extLst>
              <a:ext uri="{FF2B5EF4-FFF2-40B4-BE49-F238E27FC236}">
                <a16:creationId xmlns:a16="http://schemas.microsoft.com/office/drawing/2014/main" id="{161474CE-86EC-8F09-BA33-3F01E3BA5CD3}"/>
              </a:ext>
            </a:extLst>
          </p:cNvPr>
          <p:cNvSpPr txBox="1"/>
          <p:nvPr/>
        </p:nvSpPr>
        <p:spPr>
          <a:xfrm>
            <a:off x="395536" y="3356992"/>
            <a:ext cx="8352928" cy="1692771"/>
          </a:xfrm>
          <a:prstGeom prst="rect">
            <a:avLst/>
          </a:prstGeom>
          <a:noFill/>
        </p:spPr>
        <p:txBody>
          <a:bodyPr wrap="square">
            <a:spAutoFit/>
          </a:bodyPr>
          <a:lstStyle/>
          <a:p>
            <a:pPr algn="ctr"/>
            <a:r>
              <a:rPr lang="es-ES" sz="3200" b="1" dirty="0">
                <a:solidFill>
                  <a:srgbClr val="00ACC6"/>
                </a:solidFill>
                <a:latin typeface="Founders"/>
              </a:rPr>
              <a:t>¿Qué es la gestión de inventarios?</a:t>
            </a:r>
          </a:p>
          <a:p>
            <a:pPr algn="l"/>
            <a:endParaRPr lang="es-ES" b="1" i="0" dirty="0">
              <a:effectLst/>
              <a:latin typeface="AvenirLTPro"/>
            </a:endParaRPr>
          </a:p>
          <a:p>
            <a:pPr algn="ctr"/>
            <a:r>
              <a:rPr lang="es-ES" b="0" i="1" dirty="0">
                <a:effectLst/>
                <a:latin typeface="AvenirLTPro"/>
              </a:rPr>
              <a:t>Es el proceso de monitorizar los stocks, optimizar la rotación de inventarios y controlar la disponibilidad de productos y materiales, manteniéndolos en un nivel adecuado para cumplir los niveles de servicio y la demanda.</a:t>
            </a:r>
          </a:p>
        </p:txBody>
      </p:sp>
    </p:spTree>
    <p:extLst>
      <p:ext uri="{BB962C8B-B14F-4D97-AF65-F5344CB8AC3E}">
        <p14:creationId xmlns:p14="http://schemas.microsoft.com/office/powerpoint/2010/main" val="113916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498D4EC-12AC-323D-0411-BEFE5229AF14}"/>
              </a:ext>
            </a:extLst>
          </p:cNvPr>
          <p:cNvSpPr txBox="1"/>
          <p:nvPr/>
        </p:nvSpPr>
        <p:spPr>
          <a:xfrm>
            <a:off x="323528" y="260648"/>
            <a:ext cx="8424936" cy="369332"/>
          </a:xfrm>
          <a:prstGeom prst="rect">
            <a:avLst/>
          </a:prstGeom>
          <a:noFill/>
        </p:spPr>
        <p:txBody>
          <a:bodyPr wrap="square">
            <a:spAutoFit/>
          </a:bodyPr>
          <a:lstStyle/>
          <a:p>
            <a:pPr algn="ctr"/>
            <a:r>
              <a:rPr lang="es-ES" b="1" i="0" dirty="0">
                <a:effectLst/>
                <a:latin typeface="Founders"/>
              </a:rPr>
              <a:t>Diferencias entre gestión de almacenes y gestión de inventarios</a:t>
            </a:r>
            <a:r>
              <a:rPr lang="es-ES" b="0" i="0" dirty="0">
                <a:effectLst/>
                <a:latin typeface="Founders"/>
              </a:rPr>
              <a:t> </a:t>
            </a:r>
          </a:p>
        </p:txBody>
      </p:sp>
      <p:graphicFrame>
        <p:nvGraphicFramePr>
          <p:cNvPr id="4" name="Tabla 3">
            <a:extLst>
              <a:ext uri="{FF2B5EF4-FFF2-40B4-BE49-F238E27FC236}">
                <a16:creationId xmlns:a16="http://schemas.microsoft.com/office/drawing/2014/main" id="{F393239E-898F-184F-76B8-E8B9DD96D3B8}"/>
              </a:ext>
            </a:extLst>
          </p:cNvPr>
          <p:cNvGraphicFramePr>
            <a:graphicFrameLocks noGrp="1"/>
          </p:cNvGraphicFramePr>
          <p:nvPr>
            <p:extLst>
              <p:ext uri="{D42A27DB-BD31-4B8C-83A1-F6EECF244321}">
                <p14:modId xmlns:p14="http://schemas.microsoft.com/office/powerpoint/2010/main" val="553997754"/>
              </p:ext>
            </p:extLst>
          </p:nvPr>
        </p:nvGraphicFramePr>
        <p:xfrm>
          <a:off x="359532" y="908720"/>
          <a:ext cx="8424936" cy="5472606"/>
        </p:xfrm>
        <a:graphic>
          <a:graphicData uri="http://schemas.openxmlformats.org/drawingml/2006/table">
            <a:tbl>
              <a:tblPr firstRow="1" bandRow="1">
                <a:tableStyleId>{F2DE63D5-997A-4646-A377-4702673A728D}</a:tableStyleId>
              </a:tblPr>
              <a:tblGrid>
                <a:gridCol w="4320480">
                  <a:extLst>
                    <a:ext uri="{9D8B030D-6E8A-4147-A177-3AD203B41FA5}">
                      <a16:colId xmlns:a16="http://schemas.microsoft.com/office/drawing/2014/main" val="1493470465"/>
                    </a:ext>
                  </a:extLst>
                </a:gridCol>
                <a:gridCol w="4104456">
                  <a:extLst>
                    <a:ext uri="{9D8B030D-6E8A-4147-A177-3AD203B41FA5}">
                      <a16:colId xmlns:a16="http://schemas.microsoft.com/office/drawing/2014/main" val="4088615342"/>
                    </a:ext>
                  </a:extLst>
                </a:gridCol>
              </a:tblGrid>
              <a:tr h="469898">
                <a:tc>
                  <a:txBody>
                    <a:bodyPr/>
                    <a:lstStyle/>
                    <a:p>
                      <a:pPr algn="ctr"/>
                      <a:r>
                        <a:rPr lang="es-ES" sz="1800" b="0" i="1" kern="1200" dirty="0">
                          <a:solidFill>
                            <a:schemeClr val="tx1"/>
                          </a:solidFill>
                          <a:effectLst/>
                          <a:latin typeface="AvenirLTPro"/>
                          <a:ea typeface="+mn-ea"/>
                          <a:cs typeface="+mn-cs"/>
                        </a:rPr>
                        <a:t>ALMACENES</a:t>
                      </a:r>
                      <a:endParaRPr lang="es-AR" sz="1800" b="0" i="1" kern="1200" dirty="0">
                        <a:solidFill>
                          <a:schemeClr val="tx1"/>
                        </a:solidFill>
                        <a:effectLst/>
                        <a:latin typeface="AvenirLTPro"/>
                        <a:ea typeface="+mn-ea"/>
                        <a:cs typeface="+mn-cs"/>
                      </a:endParaRPr>
                    </a:p>
                  </a:txBody>
                  <a:tcP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s-ES" sz="1800" b="0" i="1" kern="1200" dirty="0">
                          <a:solidFill>
                            <a:schemeClr val="tx1"/>
                          </a:solidFill>
                          <a:effectLst/>
                          <a:latin typeface="AvenirLTPro"/>
                          <a:ea typeface="+mn-ea"/>
                          <a:cs typeface="+mn-cs"/>
                        </a:rPr>
                        <a:t>INVENTARIOS</a:t>
                      </a:r>
                      <a:endParaRPr lang="es-AR" sz="1800" b="0" i="1" kern="1200" dirty="0">
                        <a:solidFill>
                          <a:schemeClr val="tx1"/>
                        </a:solidFill>
                        <a:effectLst/>
                        <a:latin typeface="AvenirLTPro"/>
                        <a:ea typeface="+mn-ea"/>
                        <a:cs typeface="+mn-cs"/>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0548431"/>
                  </a:ext>
                </a:extLst>
              </a:tr>
              <a:tr h="844828">
                <a:tc>
                  <a:txBody>
                    <a:bodyPr/>
                    <a:lstStyle/>
                    <a:p>
                      <a:pPr marL="0" algn="just" defTabSz="914400" rtl="0" eaLnBrk="1" latinLnBrk="0" hangingPunct="1"/>
                      <a:r>
                        <a:rPr lang="es-ES" sz="1500" b="0" i="1" kern="1200" dirty="0">
                          <a:solidFill>
                            <a:schemeClr val="tx1"/>
                          </a:solidFill>
                          <a:effectLst/>
                          <a:latin typeface="AvenirLTPro"/>
                          <a:ea typeface="+mn-ea"/>
                          <a:cs typeface="+mn-cs"/>
                        </a:rPr>
                        <a:t>Organización del </a:t>
                      </a:r>
                      <a:r>
                        <a:rPr lang="es-ES" sz="1500" b="0" i="1" kern="1200" dirty="0" err="1">
                          <a:solidFill>
                            <a:schemeClr val="tx1"/>
                          </a:solidFill>
                          <a:effectLst/>
                          <a:latin typeface="AvenirLTPro"/>
                          <a:ea typeface="+mn-ea"/>
                          <a:cs typeface="+mn-cs"/>
                        </a:rPr>
                        <a:t>layout</a:t>
                      </a:r>
                      <a:r>
                        <a:rPr lang="es-ES" sz="1500" b="0" i="1" kern="1200" dirty="0">
                          <a:solidFill>
                            <a:schemeClr val="tx1"/>
                          </a:solidFill>
                          <a:effectLst/>
                          <a:latin typeface="AvenirLTPro"/>
                          <a:ea typeface="+mn-ea"/>
                          <a:cs typeface="+mn-cs"/>
                        </a:rPr>
                        <a:t> y flujos de entrada y salida de productos (almacenamiento, manipulación y movimiento)</a:t>
                      </a:r>
                      <a:endParaRPr lang="es-AR" sz="1500" b="0" i="1" kern="1200" dirty="0">
                        <a:solidFill>
                          <a:schemeClr val="tx1"/>
                        </a:solidFill>
                        <a:effectLst/>
                        <a:latin typeface="AvenirLTPro"/>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just" defTabSz="914400" rtl="0" eaLnBrk="1" latinLnBrk="0" hangingPunct="1"/>
                      <a:r>
                        <a:rPr lang="es-ES" sz="1500" b="0" i="1" kern="1200" dirty="0">
                          <a:solidFill>
                            <a:schemeClr val="tx1"/>
                          </a:solidFill>
                          <a:effectLst/>
                          <a:latin typeface="AvenirLTPro"/>
                          <a:ea typeface="+mn-ea"/>
                          <a:cs typeface="+mn-cs"/>
                        </a:rPr>
                        <a:t>Seguimiento del stock físico, determinación de los niveles óptimos de stock y los procesos de pedido y reposición.</a:t>
                      </a:r>
                      <a:endParaRPr lang="es-AR" sz="1500" b="0" i="1" kern="1200" dirty="0">
                        <a:solidFill>
                          <a:schemeClr val="tx1"/>
                        </a:solidFill>
                        <a:effectLst/>
                        <a:latin typeface="AvenirLTPro"/>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1374656"/>
                  </a:ext>
                </a:extLst>
              </a:tr>
              <a:tr h="1093307">
                <a:tc>
                  <a:txBody>
                    <a:bodyPr/>
                    <a:lstStyle/>
                    <a:p>
                      <a:pPr marL="0" algn="just" defTabSz="914400" rtl="0" eaLnBrk="1" latinLnBrk="0" hangingPunct="1"/>
                      <a:r>
                        <a:rPr lang="es-ES" sz="1500" b="0" i="1" kern="1200" dirty="0">
                          <a:solidFill>
                            <a:schemeClr val="tx1"/>
                          </a:solidFill>
                          <a:effectLst/>
                          <a:latin typeface="AvenirLTPro"/>
                          <a:ea typeface="+mn-ea"/>
                          <a:cs typeface="+mn-cs"/>
                        </a:rPr>
                        <a:t>Utilización óptima del espacio, de la mano de obra y del equipo para lograr operaciones de almacén eficientes y eficaces</a:t>
                      </a:r>
                      <a:endParaRPr lang="es-AR" sz="1500" b="0" i="1" kern="1200" dirty="0">
                        <a:solidFill>
                          <a:schemeClr val="tx1"/>
                        </a:solidFill>
                        <a:effectLst/>
                        <a:latin typeface="AvenirLTPro"/>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just" defTabSz="914400" rtl="0" eaLnBrk="1" latinLnBrk="0" hangingPunct="1"/>
                      <a:r>
                        <a:rPr lang="es-ES" sz="1500" b="0" i="1" kern="1200" dirty="0">
                          <a:solidFill>
                            <a:schemeClr val="tx1"/>
                          </a:solidFill>
                          <a:effectLst/>
                          <a:latin typeface="AvenirLTPro"/>
                          <a:ea typeface="+mn-ea"/>
                          <a:cs typeface="+mn-cs"/>
                        </a:rPr>
                        <a:t>Se enfoca en la gestión estratégica de los niveles de stock a lo largo de toda la cadena de suministro, desde los proveedores hasta los clientes.</a:t>
                      </a:r>
                      <a:endParaRPr lang="es-AR" sz="1500" b="0" i="1" kern="1200" dirty="0">
                        <a:solidFill>
                          <a:schemeClr val="tx1"/>
                        </a:solidFill>
                        <a:effectLst/>
                        <a:latin typeface="AvenirLTPro"/>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3604019"/>
                  </a:ext>
                </a:extLst>
              </a:tr>
              <a:tr h="1093307">
                <a:tc>
                  <a:txBody>
                    <a:bodyPr/>
                    <a:lstStyle/>
                    <a:p>
                      <a:pPr marL="0" algn="just" defTabSz="914400" rtl="0" eaLnBrk="1" latinLnBrk="0" hangingPunct="1"/>
                      <a:r>
                        <a:rPr lang="es-ES" sz="1500" b="0" i="1" kern="1200" dirty="0">
                          <a:solidFill>
                            <a:schemeClr val="tx1"/>
                          </a:solidFill>
                          <a:effectLst/>
                          <a:latin typeface="AvenirLTPro"/>
                          <a:ea typeface="+mn-ea"/>
                          <a:cs typeface="+mn-cs"/>
                        </a:rPr>
                        <a:t>Suele orientarse a las métricas de eficiencia operativa, como la precisión del inventario, el </a:t>
                      </a:r>
                      <a:r>
                        <a:rPr lang="es-ES" sz="1500" b="0" i="1" kern="1200" dirty="0" err="1">
                          <a:solidFill>
                            <a:schemeClr val="tx1"/>
                          </a:solidFill>
                          <a:effectLst/>
                          <a:latin typeface="AvenirLTPro"/>
                          <a:ea typeface="+mn-ea"/>
                          <a:cs typeface="+mn-cs"/>
                        </a:rPr>
                        <a:t>leadtime</a:t>
                      </a:r>
                      <a:r>
                        <a:rPr lang="es-ES" sz="1500" b="0" i="1" kern="1200" dirty="0">
                          <a:solidFill>
                            <a:schemeClr val="tx1"/>
                          </a:solidFill>
                          <a:effectLst/>
                          <a:latin typeface="AvenirLTPro"/>
                          <a:ea typeface="+mn-ea"/>
                          <a:cs typeface="+mn-cs"/>
                        </a:rPr>
                        <a:t> de los pedidos, la productividad y las expediciones a tiempo</a:t>
                      </a:r>
                      <a:endParaRPr lang="es-AR" sz="1500" b="0" i="1" kern="1200" dirty="0">
                        <a:solidFill>
                          <a:schemeClr val="tx1"/>
                        </a:solidFill>
                        <a:effectLst/>
                        <a:latin typeface="AvenirLTPro"/>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just" defTabSz="914400" rtl="0" eaLnBrk="1" latinLnBrk="0" hangingPunct="1"/>
                      <a:r>
                        <a:rPr lang="es-ES" sz="1500" b="0" i="1" kern="1200" dirty="0">
                          <a:solidFill>
                            <a:schemeClr val="tx1"/>
                          </a:solidFill>
                          <a:effectLst/>
                          <a:latin typeface="AvenirLTPro"/>
                          <a:ea typeface="+mn-ea"/>
                          <a:cs typeface="+mn-cs"/>
                        </a:rPr>
                        <a:t>Está impulsada por el rendimiento financiero del inventario y el nivel de servicio, incluso indicadores como la rotación del inventario, los días de inventario y las roturas de stock.</a:t>
                      </a:r>
                      <a:endParaRPr lang="es-AR" sz="1500" b="0" i="1" kern="1200" dirty="0">
                        <a:solidFill>
                          <a:schemeClr val="tx1"/>
                        </a:solidFill>
                        <a:effectLst/>
                        <a:latin typeface="AvenirLTPro"/>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8129291"/>
                  </a:ext>
                </a:extLst>
              </a:tr>
              <a:tr h="1341786">
                <a:tc>
                  <a:txBody>
                    <a:bodyPr/>
                    <a:lstStyle/>
                    <a:p>
                      <a:pPr marL="0" algn="just" defTabSz="914400" rtl="0" eaLnBrk="1" latinLnBrk="0" hangingPunct="1"/>
                      <a:r>
                        <a:rPr lang="es-ES" sz="1500" b="0" i="1" kern="1200" dirty="0">
                          <a:solidFill>
                            <a:schemeClr val="tx1"/>
                          </a:solidFill>
                          <a:effectLst/>
                          <a:latin typeface="AvenirLTPro"/>
                          <a:ea typeface="+mn-ea"/>
                          <a:cs typeface="+mn-cs"/>
                        </a:rPr>
                        <a:t>Se basa en programas informáticos para agilizar las operaciones de almacén: sistemas de gestión de almacenes, sistemas de almacenamiento y recuperación automatizados (AS/RS), sistemas de transporte y escáneres de códigos de barras</a:t>
                      </a:r>
                      <a:endParaRPr lang="es-AR" sz="1500" b="0" i="1" kern="1200" dirty="0">
                        <a:solidFill>
                          <a:schemeClr val="tx1"/>
                        </a:solidFill>
                        <a:effectLst/>
                        <a:latin typeface="AvenirLTPro"/>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just" defTabSz="914400" rtl="0" eaLnBrk="1" latinLnBrk="0" hangingPunct="1"/>
                      <a:r>
                        <a:rPr lang="es-ES" sz="1500" b="0" i="1" kern="1200" dirty="0">
                          <a:solidFill>
                            <a:schemeClr val="tx1"/>
                          </a:solidFill>
                          <a:effectLst/>
                          <a:latin typeface="AvenirLTPro"/>
                          <a:ea typeface="+mn-ea"/>
                          <a:cs typeface="+mn-cs"/>
                        </a:rPr>
                        <a:t>Se basa en tecnologías para optimizar los niveles de stock y reducir los costes incurridos: software de gestión de inventarios, software de planificación y previsión de la demanda y sistemas automatizados de control de inventarios.</a:t>
                      </a:r>
                      <a:endParaRPr lang="es-AR" sz="1500" b="0" i="1" kern="1200" dirty="0">
                        <a:solidFill>
                          <a:schemeClr val="tx1"/>
                        </a:solidFill>
                        <a:effectLst/>
                        <a:latin typeface="AvenirLTPro"/>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1915544"/>
                  </a:ext>
                </a:extLst>
              </a:tr>
              <a:tr h="629480">
                <a:tc gridSpan="2">
                  <a:txBody>
                    <a:bodyPr/>
                    <a:lstStyle/>
                    <a:p>
                      <a:pPr algn="ctr"/>
                      <a:r>
                        <a:rPr lang="es-ES" sz="1600" b="1" i="1" kern="1200" dirty="0">
                          <a:effectLst/>
                        </a:rPr>
                        <a:t>A pesar de las diferencias:</a:t>
                      </a:r>
                      <a:r>
                        <a:rPr lang="es-ES" sz="1600" b="1" i="1" kern="1200" baseline="0" dirty="0">
                          <a:effectLst/>
                        </a:rPr>
                        <a:t> </a:t>
                      </a:r>
                      <a:r>
                        <a:rPr lang="es-ES" sz="1600" b="1" i="1" kern="1200" dirty="0">
                          <a:effectLst/>
                        </a:rPr>
                        <a:t>ámbito, enfoque, métricas y tecnologías, la gestión de almacenes y la gestión de inventarios son aspectos complementarios de la gestión de la cadena de suministro</a:t>
                      </a:r>
                      <a:endParaRPr lang="es-AR" sz="1600" b="1" i="1" dirty="0">
                        <a:latin typeface="Founders"/>
                      </a:endParaRPr>
                    </a:p>
                  </a:txBody>
                  <a:tcPr>
                    <a:lnT w="12700" cap="flat" cmpd="sng" algn="ctr">
                      <a:solidFill>
                        <a:schemeClr val="tx1"/>
                      </a:solidFill>
                      <a:prstDash val="solid"/>
                      <a:round/>
                      <a:headEnd type="none" w="med" len="med"/>
                      <a:tailEnd type="none" w="med" len="med"/>
                    </a:lnT>
                  </a:tcPr>
                </a:tc>
                <a:tc hMerge="1">
                  <a:txBody>
                    <a:bodyPr/>
                    <a:lstStyle/>
                    <a:p>
                      <a:endParaRPr lang="es-AR" dirty="0"/>
                    </a:p>
                  </a:txBody>
                  <a:tcPr/>
                </a:tc>
                <a:extLst>
                  <a:ext uri="{0D108BD9-81ED-4DB2-BD59-A6C34878D82A}">
                    <a16:rowId xmlns:a16="http://schemas.microsoft.com/office/drawing/2014/main" val="1231143623"/>
                  </a:ext>
                </a:extLst>
              </a:tr>
            </a:tbl>
          </a:graphicData>
        </a:graphic>
      </p:graphicFrame>
    </p:spTree>
    <p:extLst>
      <p:ext uri="{BB962C8B-B14F-4D97-AF65-F5344CB8AC3E}">
        <p14:creationId xmlns:p14="http://schemas.microsoft.com/office/powerpoint/2010/main" val="2723976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884EA7A-A557-14D5-BB15-43E25563324B}"/>
              </a:ext>
            </a:extLst>
          </p:cNvPr>
          <p:cNvSpPr txBox="1"/>
          <p:nvPr/>
        </p:nvSpPr>
        <p:spPr>
          <a:xfrm>
            <a:off x="251520" y="404664"/>
            <a:ext cx="8496944" cy="5109091"/>
          </a:xfrm>
          <a:prstGeom prst="rect">
            <a:avLst/>
          </a:prstGeom>
          <a:noFill/>
        </p:spPr>
        <p:txBody>
          <a:bodyPr wrap="square">
            <a:spAutoFit/>
          </a:bodyPr>
          <a:lstStyle/>
          <a:p>
            <a:pPr algn="ctr"/>
            <a:r>
              <a:rPr lang="es-ES" sz="2800" b="1" dirty="0">
                <a:solidFill>
                  <a:srgbClr val="00ACC6"/>
                </a:solidFill>
                <a:latin typeface="Founders"/>
              </a:rPr>
              <a:t>¿Por qué la gestión de almacenes e inventarios es importante para las organizaciones?</a:t>
            </a:r>
          </a:p>
          <a:p>
            <a:pPr algn="l"/>
            <a:endParaRPr lang="es-ES" b="0" i="0" dirty="0">
              <a:effectLst/>
              <a:latin typeface="AvenirLTPro"/>
            </a:endParaRPr>
          </a:p>
          <a:p>
            <a:pPr algn="l"/>
            <a:endParaRPr lang="es-ES" dirty="0">
              <a:latin typeface="AvenirLTPro"/>
            </a:endParaRPr>
          </a:p>
          <a:p>
            <a:pPr algn="just"/>
            <a:r>
              <a:rPr lang="es-ES" b="1" i="1" dirty="0">
                <a:latin typeface="AvenirLTPro"/>
              </a:rPr>
              <a:t>Una gestión eficaz del almacén:</a:t>
            </a:r>
          </a:p>
          <a:p>
            <a:pPr marL="285750" indent="-285750" algn="just">
              <a:buFont typeface="Wingdings" panose="05000000000000000000" pitchFamily="2" charset="2"/>
              <a:buChar char="Ø"/>
            </a:pPr>
            <a:r>
              <a:rPr lang="es-ES" i="1" dirty="0">
                <a:latin typeface="AvenirLTPro"/>
              </a:rPr>
              <a:t>Ayuda a los negocios a mantener la precisión del inventario y reducir las pérdidas</a:t>
            </a:r>
          </a:p>
          <a:p>
            <a:pPr marL="285750" indent="-285750" algn="just">
              <a:buFont typeface="Wingdings" panose="05000000000000000000" pitchFamily="2" charset="2"/>
              <a:buChar char="Ø"/>
            </a:pPr>
            <a:r>
              <a:rPr lang="es-ES" i="1" dirty="0">
                <a:latin typeface="AvenirLTPro"/>
              </a:rPr>
              <a:t>Garantiza que los productos se almacenan y trasladan de forma eficiente, minimizando los daños y aumentando el rendimiento operativo</a:t>
            </a:r>
          </a:p>
          <a:p>
            <a:pPr marL="285750" indent="-285750" algn="just">
              <a:buFont typeface="Wingdings" panose="05000000000000000000" pitchFamily="2" charset="2"/>
              <a:buChar char="Ø"/>
            </a:pPr>
            <a:r>
              <a:rPr lang="es-ES" i="1" dirty="0">
                <a:latin typeface="AvenirLTPro"/>
              </a:rPr>
              <a:t>Facilita el cumplimiento de los pedidos a tiempo y con calidad, lo que es vital para satisfacer la demanda y mantener una ventaja competitiva.</a:t>
            </a:r>
          </a:p>
          <a:p>
            <a:pPr algn="just"/>
            <a:endParaRPr lang="es-ES" i="1" dirty="0">
              <a:latin typeface="AvenirLTPro"/>
            </a:endParaRPr>
          </a:p>
          <a:p>
            <a:pPr algn="just"/>
            <a:r>
              <a:rPr lang="es-ES" b="1" i="1" dirty="0">
                <a:latin typeface="AvenirLTPro"/>
              </a:rPr>
              <a:t>Una gestión eficaz del inventario:</a:t>
            </a:r>
          </a:p>
          <a:p>
            <a:pPr marL="285750" indent="-285750" algn="just">
              <a:buFont typeface="Wingdings" panose="05000000000000000000" pitchFamily="2" charset="2"/>
              <a:buChar char="Ø"/>
            </a:pPr>
            <a:r>
              <a:rPr lang="es-ES" i="1" dirty="0">
                <a:latin typeface="AvenirLTPro"/>
              </a:rPr>
              <a:t>Ayuda a los negocios a suministrar los productos adecuados en el lugar y el momento adecuados</a:t>
            </a:r>
          </a:p>
          <a:p>
            <a:pPr marL="285750" indent="-285750" algn="just">
              <a:buFont typeface="Wingdings" panose="05000000000000000000" pitchFamily="2" charset="2"/>
              <a:buChar char="Ø"/>
            </a:pPr>
            <a:r>
              <a:rPr lang="es-ES" i="1" dirty="0">
                <a:latin typeface="AvenirLTPro"/>
              </a:rPr>
              <a:t>Reduce el exceso de inventario y los costes de almacenamiento</a:t>
            </a:r>
          </a:p>
          <a:p>
            <a:pPr marL="285750" indent="-285750" algn="just">
              <a:buFont typeface="Wingdings" panose="05000000000000000000" pitchFamily="2" charset="2"/>
              <a:buChar char="Ø"/>
            </a:pPr>
            <a:r>
              <a:rPr lang="es-ES" i="1" dirty="0">
                <a:latin typeface="AvenirLTPro"/>
              </a:rPr>
              <a:t>Permite a las empresas optimizar su rotación de inventario, lo que en última instancia conlleva un aumento de la rentabilidad.</a:t>
            </a:r>
          </a:p>
        </p:txBody>
      </p:sp>
    </p:spTree>
    <p:extLst>
      <p:ext uri="{BB962C8B-B14F-4D97-AF65-F5344CB8AC3E}">
        <p14:creationId xmlns:p14="http://schemas.microsoft.com/office/powerpoint/2010/main" val="1870568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23528" y="260648"/>
            <a:ext cx="8496944" cy="523220"/>
          </a:xfrm>
          <a:prstGeom prst="rect">
            <a:avLst/>
          </a:prstGeom>
          <a:noFill/>
        </p:spPr>
        <p:txBody>
          <a:bodyPr wrap="square" rtlCol="0">
            <a:spAutoFit/>
          </a:bodyPr>
          <a:lstStyle/>
          <a:p>
            <a:pPr algn="ctr"/>
            <a:r>
              <a:rPr lang="es-ES" sz="2800" b="1" dirty="0">
                <a:solidFill>
                  <a:srgbClr val="00ACC6"/>
                </a:solidFill>
                <a:latin typeface="Founders"/>
              </a:rPr>
              <a:t>INVENTARIO</a:t>
            </a:r>
          </a:p>
        </p:txBody>
      </p:sp>
      <p:sp>
        <p:nvSpPr>
          <p:cNvPr id="3" name="2 Rectángulo"/>
          <p:cNvSpPr/>
          <p:nvPr/>
        </p:nvSpPr>
        <p:spPr>
          <a:xfrm>
            <a:off x="179512" y="1628800"/>
            <a:ext cx="3672408" cy="5078313"/>
          </a:xfrm>
          <a:prstGeom prst="rect">
            <a:avLst/>
          </a:prstGeom>
        </p:spPr>
        <p:txBody>
          <a:bodyPr wrap="square">
            <a:spAutoFit/>
          </a:bodyPr>
          <a:lstStyle/>
          <a:p>
            <a:pPr algn="just">
              <a:buFont typeface="Wingdings" pitchFamily="2" charset="2"/>
              <a:buChar char="ü"/>
            </a:pPr>
            <a:r>
              <a:rPr lang="es-ES" b="1" i="1" dirty="0">
                <a:latin typeface="AvenirLTPro"/>
              </a:rPr>
              <a:t>Sistema de inventario: </a:t>
            </a:r>
            <a:r>
              <a:rPr lang="es-ES" i="1" dirty="0">
                <a:latin typeface="AvenirLTPro"/>
              </a:rPr>
              <a:t>conjunto de políticas y controles que vigilan los niveles del Inventario y determinan aquellos a mantener, el momento en que es necesario reabastecerlo y qué tan grandes deben ser los pedidos.</a:t>
            </a:r>
          </a:p>
          <a:p>
            <a:pPr algn="just">
              <a:buFont typeface="Wingdings" pitchFamily="2" charset="2"/>
              <a:buChar char="ü"/>
            </a:pPr>
            <a:endParaRPr lang="es-ES" i="1" dirty="0">
              <a:latin typeface="AvenirLTPro"/>
            </a:endParaRPr>
          </a:p>
          <a:p>
            <a:pPr algn="just">
              <a:buFont typeface="Wingdings" pitchFamily="2" charset="2"/>
              <a:buChar char="ü"/>
            </a:pPr>
            <a:r>
              <a:rPr lang="es-ES" b="1" i="1" dirty="0">
                <a:latin typeface="AvenirLTPro"/>
              </a:rPr>
              <a:t>Inventario de manufactura: </a:t>
            </a:r>
            <a:r>
              <a:rPr lang="es-ES" i="1" dirty="0">
                <a:latin typeface="AvenirLTPro"/>
              </a:rPr>
              <a:t>piezas que  contribuyen o se vuelven parte de la producción de una empresa (materia prima, productos terminados, partes componentes, suministros y trabajo en proceso). </a:t>
            </a:r>
          </a:p>
          <a:p>
            <a:pPr algn="just">
              <a:buFont typeface="Wingdings" pitchFamily="2" charset="2"/>
              <a:buChar char="ü"/>
            </a:pPr>
            <a:endParaRPr lang="es-ES" i="1" dirty="0">
              <a:latin typeface="AvenirLTPro"/>
            </a:endParaRPr>
          </a:p>
          <a:p>
            <a:pPr algn="just">
              <a:buFont typeface="Wingdings" pitchFamily="2" charset="2"/>
              <a:buChar char="ü"/>
            </a:pPr>
            <a:r>
              <a:rPr lang="es-ES" b="1" i="1" dirty="0">
                <a:latin typeface="AvenirLTPro"/>
              </a:rPr>
              <a:t>Inventario (en términos de servicio): </a:t>
            </a:r>
            <a:r>
              <a:rPr lang="es-ES" i="1" dirty="0">
                <a:latin typeface="AvenirLTPro"/>
              </a:rPr>
              <a:t>bienes tangibles a vender y los suministros necesarios para administrar el servicio. </a:t>
            </a:r>
          </a:p>
        </p:txBody>
      </p:sp>
      <p:grpSp>
        <p:nvGrpSpPr>
          <p:cNvPr id="4" name="3 Grupo"/>
          <p:cNvGrpSpPr/>
          <p:nvPr/>
        </p:nvGrpSpPr>
        <p:grpSpPr>
          <a:xfrm>
            <a:off x="4139952" y="2060848"/>
            <a:ext cx="4536504" cy="3692154"/>
            <a:chOff x="1691680" y="764703"/>
            <a:chExt cx="4896544" cy="3764162"/>
          </a:xfrm>
        </p:grpSpPr>
        <p:pic>
          <p:nvPicPr>
            <p:cNvPr id="5" name="Picture 2"/>
            <p:cNvPicPr>
              <a:picLocks noChangeAspect="1" noChangeArrowheads="1"/>
            </p:cNvPicPr>
            <p:nvPr/>
          </p:nvPicPr>
          <p:blipFill>
            <a:blip r:embed="rId2" cstate="print"/>
            <a:srcRect l="24242" t="16531" r="9091" b="4942"/>
            <a:stretch>
              <a:fillRect/>
            </a:stretch>
          </p:blipFill>
          <p:spPr bwMode="auto">
            <a:xfrm>
              <a:off x="2123728" y="764703"/>
              <a:ext cx="3888432" cy="3456385"/>
            </a:xfrm>
            <a:prstGeom prst="rect">
              <a:avLst/>
            </a:prstGeom>
            <a:ln>
              <a:noFill/>
            </a:ln>
            <a:effectLst>
              <a:outerShdw blurRad="292100" dist="139700" dir="2700000" algn="tl" rotWithShape="0">
                <a:srgbClr val="333333">
                  <a:alpha val="65000"/>
                </a:srgbClr>
              </a:outerShdw>
            </a:effectLst>
          </p:spPr>
        </p:pic>
        <p:sp>
          <p:nvSpPr>
            <p:cNvPr id="6" name="5 CuadroTexto"/>
            <p:cNvSpPr txBox="1"/>
            <p:nvPr/>
          </p:nvSpPr>
          <p:spPr>
            <a:xfrm>
              <a:off x="1691680" y="4221088"/>
              <a:ext cx="4896544" cy="307777"/>
            </a:xfrm>
            <a:prstGeom prst="rect">
              <a:avLst/>
            </a:prstGeom>
            <a:noFill/>
          </p:spPr>
          <p:txBody>
            <a:bodyPr wrap="square" rtlCol="0">
              <a:spAutoFit/>
            </a:bodyPr>
            <a:lstStyle/>
            <a:p>
              <a:pPr algn="ctr"/>
              <a:r>
                <a:rPr lang="es-ES" sz="1400" dirty="0">
                  <a:latin typeface="Arial Narrow" pitchFamily="34" charset="0"/>
                </a:rPr>
                <a:t>Inventarios de la cadena de suministro. Fuente: Chase y otros; 2009.</a:t>
              </a:r>
            </a:p>
          </p:txBody>
        </p:sp>
      </p:grpSp>
      <p:sp>
        <p:nvSpPr>
          <p:cNvPr id="7" name="6 Rectángulo"/>
          <p:cNvSpPr/>
          <p:nvPr/>
        </p:nvSpPr>
        <p:spPr>
          <a:xfrm>
            <a:off x="539552" y="908720"/>
            <a:ext cx="8100392" cy="36933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es-ES" b="1" dirty="0">
                <a:latin typeface="Arial Narrow" pitchFamily="34" charset="0"/>
              </a:rPr>
              <a:t>Inventario son las existencias de una pieza o recurso utilizado en una organización.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1259632" y="957358"/>
            <a:ext cx="6552728" cy="5400600"/>
            <a:chOff x="971600" y="908720"/>
            <a:chExt cx="5544616" cy="4555668"/>
          </a:xfrm>
        </p:grpSpPr>
        <p:pic>
          <p:nvPicPr>
            <p:cNvPr id="3" name="Picture 2"/>
            <p:cNvPicPr>
              <a:picLocks noChangeAspect="1" noChangeArrowheads="1"/>
            </p:cNvPicPr>
            <p:nvPr/>
          </p:nvPicPr>
          <p:blipFill>
            <a:blip r:embed="rId2" cstate="print"/>
            <a:srcRect l="8537" t="13403" r="4878" b="4689"/>
            <a:stretch>
              <a:fillRect/>
            </a:stretch>
          </p:blipFill>
          <p:spPr bwMode="auto">
            <a:xfrm>
              <a:off x="1187624" y="908720"/>
              <a:ext cx="5112568" cy="3960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3 CuadroTexto"/>
            <p:cNvSpPr txBox="1"/>
            <p:nvPr/>
          </p:nvSpPr>
          <p:spPr>
            <a:xfrm>
              <a:off x="971600" y="4941168"/>
              <a:ext cx="5544616" cy="523220"/>
            </a:xfrm>
            <a:prstGeom prst="rect">
              <a:avLst/>
            </a:prstGeom>
            <a:noFill/>
          </p:spPr>
          <p:txBody>
            <a:bodyPr wrap="square" rtlCol="0">
              <a:spAutoFit/>
            </a:bodyPr>
            <a:lstStyle/>
            <a:p>
              <a:pPr algn="ctr"/>
              <a:r>
                <a:rPr lang="es-ES" sz="1400" dirty="0">
                  <a:latin typeface="Arial Narrow" pitchFamily="34" charset="0"/>
                </a:rPr>
                <a:t>Esquema de las principales operaciones y actividades de la planeación del abastecimiento. Fuente: Chase y otros; 2009.</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2267650346"/>
              </p:ext>
            </p:extLst>
          </p:nvPr>
        </p:nvGraphicFramePr>
        <p:xfrm>
          <a:off x="827584" y="1196752"/>
          <a:ext cx="763284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CuadroTexto"/>
          <p:cNvSpPr txBox="1"/>
          <p:nvPr/>
        </p:nvSpPr>
        <p:spPr>
          <a:xfrm>
            <a:off x="446930" y="159023"/>
            <a:ext cx="8250140" cy="954107"/>
          </a:xfrm>
          <a:prstGeom prst="rect">
            <a:avLst/>
          </a:prstGeom>
          <a:noFill/>
        </p:spPr>
        <p:txBody>
          <a:bodyPr wrap="square" rtlCol="0">
            <a:spAutoFit/>
          </a:bodyPr>
          <a:lstStyle/>
          <a:p>
            <a:pPr algn="ctr"/>
            <a:r>
              <a:rPr lang="es-ES" sz="2800" b="1" dirty="0">
                <a:solidFill>
                  <a:srgbClr val="00ACC6"/>
                </a:solidFill>
                <a:latin typeface="Founders"/>
              </a:rPr>
              <a:t>RAZONES PARA MANTENER UN SUMINISTRO DE INVENTARIO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078020" y="204688"/>
            <a:ext cx="6089937" cy="523220"/>
          </a:xfrm>
          <a:prstGeom prst="rect">
            <a:avLst/>
          </a:prstGeom>
        </p:spPr>
        <p:txBody>
          <a:bodyPr wrap="none">
            <a:spAutoFit/>
          </a:bodyPr>
          <a:lstStyle/>
          <a:p>
            <a:r>
              <a:rPr lang="es-AR" sz="2800" b="1" dirty="0">
                <a:solidFill>
                  <a:srgbClr val="00ACC6"/>
                </a:solidFill>
                <a:latin typeface="Founders"/>
              </a:rPr>
              <a:t>Funciones y objetivos de los inventarios</a:t>
            </a:r>
          </a:p>
        </p:txBody>
      </p:sp>
      <p:sp>
        <p:nvSpPr>
          <p:cNvPr id="3" name="2 Rectángulo"/>
          <p:cNvSpPr/>
          <p:nvPr/>
        </p:nvSpPr>
        <p:spPr>
          <a:xfrm>
            <a:off x="214282" y="836712"/>
            <a:ext cx="8786874" cy="353943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es-AR" sz="1600" dirty="0">
                <a:latin typeface="Arial Narrow" pitchFamily="34" charset="0"/>
              </a:rPr>
              <a:t>Las </a:t>
            </a:r>
            <a:r>
              <a:rPr lang="es-AR" sz="1600" b="1" dirty="0">
                <a:latin typeface="Arial Narrow" pitchFamily="34" charset="0"/>
              </a:rPr>
              <a:t>principales funciones </a:t>
            </a:r>
            <a:r>
              <a:rPr lang="es-AR" sz="1600" dirty="0">
                <a:latin typeface="Arial Narrow" pitchFamily="34" charset="0"/>
              </a:rPr>
              <a:t>de los inventarios son:</a:t>
            </a:r>
          </a:p>
          <a:p>
            <a:pPr algn="just"/>
            <a:endParaRPr lang="es-AR" sz="1600" dirty="0">
              <a:latin typeface="Arial Narrow" pitchFamily="34" charset="0"/>
            </a:endParaRPr>
          </a:p>
          <a:p>
            <a:pPr algn="just">
              <a:buFont typeface="Wingdings" pitchFamily="2" charset="2"/>
              <a:buChar char="ü"/>
            </a:pPr>
            <a:r>
              <a:rPr lang="es-AR" sz="1600" dirty="0">
                <a:latin typeface="Arial Narrow" pitchFamily="34" charset="0"/>
              </a:rPr>
              <a:t>Equilibrar la oferta y la demanda.</a:t>
            </a:r>
          </a:p>
          <a:p>
            <a:pPr algn="just">
              <a:buFont typeface="Wingdings" pitchFamily="2" charset="2"/>
              <a:buChar char="ü"/>
            </a:pPr>
            <a:r>
              <a:rPr lang="es-AR" sz="1600" dirty="0">
                <a:latin typeface="Arial Narrow" pitchFamily="34" charset="0"/>
              </a:rPr>
              <a:t>Permitir la especialización de la producción.</a:t>
            </a:r>
          </a:p>
          <a:p>
            <a:pPr algn="just">
              <a:buFont typeface="Wingdings" pitchFamily="2" charset="2"/>
              <a:buChar char="ü"/>
            </a:pPr>
            <a:r>
              <a:rPr lang="es-AR" sz="1600" dirty="0">
                <a:latin typeface="Arial Narrow" pitchFamily="34" charset="0"/>
              </a:rPr>
              <a:t>Proteger la compañía ante la inseguridad de la demanda y el abastecimiento.</a:t>
            </a:r>
          </a:p>
          <a:p>
            <a:pPr algn="just">
              <a:buFont typeface="Wingdings" pitchFamily="2" charset="2"/>
              <a:buChar char="ü"/>
            </a:pPr>
            <a:r>
              <a:rPr lang="es-AR" sz="1600" dirty="0">
                <a:latin typeface="Arial Narrow" pitchFamily="34" charset="0"/>
              </a:rPr>
              <a:t>Actuar como recurso disponible en los diferentes niveles de la cadena de distribución.</a:t>
            </a:r>
          </a:p>
          <a:p>
            <a:pPr algn="just">
              <a:buFont typeface="Wingdings" pitchFamily="2" charset="2"/>
              <a:buChar char="ü"/>
            </a:pPr>
            <a:r>
              <a:rPr lang="es-AR" sz="1600" dirty="0">
                <a:latin typeface="Arial Narrow" pitchFamily="34" charset="0"/>
              </a:rPr>
              <a:t>Los inventarios de materias primas posibilitan tomar decisiones de producción a corto plazo.</a:t>
            </a:r>
          </a:p>
          <a:p>
            <a:pPr algn="just">
              <a:buFont typeface="Wingdings" pitchFamily="2" charset="2"/>
              <a:buChar char="ü"/>
            </a:pPr>
            <a:r>
              <a:rPr lang="es-AR" sz="1600" dirty="0">
                <a:latin typeface="Arial Narrow" pitchFamily="34" charset="0"/>
              </a:rPr>
              <a:t>Los inventarios de materiales en proceso permiten el desglose de las etapas de manufactura. </a:t>
            </a:r>
          </a:p>
          <a:p>
            <a:pPr algn="just">
              <a:buFont typeface="Wingdings" pitchFamily="2" charset="2"/>
              <a:buChar char="ü"/>
            </a:pPr>
            <a:r>
              <a:rPr lang="es-AR" sz="1600" dirty="0">
                <a:latin typeface="Arial Narrow" pitchFamily="34" charset="0"/>
              </a:rPr>
              <a:t>Los inventarios de artículos terminados posibilitan separar la función  fabril y la demanda de los clientes.</a:t>
            </a:r>
          </a:p>
          <a:p>
            <a:pPr algn="just">
              <a:buFont typeface="Wingdings" pitchFamily="2" charset="2"/>
              <a:buChar char="ü"/>
            </a:pPr>
            <a:r>
              <a:rPr lang="es-AR" sz="1600" dirty="0">
                <a:latin typeface="Arial Narrow" pitchFamily="34" charset="0"/>
              </a:rPr>
              <a:t>La función de los inventarios no se limita a la manufactura; también se aplica a las ventas al </a:t>
            </a:r>
            <a:r>
              <a:rPr lang="es-AR" sz="1600" dirty="0" err="1">
                <a:latin typeface="Arial Narrow" pitchFamily="34" charset="0"/>
              </a:rPr>
              <a:t>detal</a:t>
            </a:r>
            <a:r>
              <a:rPr lang="es-AR" sz="1600" dirty="0">
                <a:latin typeface="Arial Narrow" pitchFamily="34" charset="0"/>
              </a:rPr>
              <a:t>. </a:t>
            </a:r>
          </a:p>
          <a:p>
            <a:pPr algn="just">
              <a:buFont typeface="Wingdings" pitchFamily="2" charset="2"/>
              <a:buChar char="ü"/>
            </a:pPr>
            <a:r>
              <a:rPr lang="es-AR" sz="1600" dirty="0">
                <a:latin typeface="Arial Narrow" pitchFamily="34" charset="0"/>
              </a:rPr>
              <a:t>Aprovechar economías de escala. </a:t>
            </a:r>
          </a:p>
          <a:p>
            <a:pPr algn="just">
              <a:buFont typeface="Wingdings" pitchFamily="2" charset="2"/>
              <a:buChar char="ü"/>
            </a:pPr>
            <a:r>
              <a:rPr lang="es-AR" sz="1600" dirty="0">
                <a:latin typeface="Arial Narrow" pitchFamily="34" charset="0"/>
              </a:rPr>
              <a:t>Servir a los clientes. </a:t>
            </a:r>
          </a:p>
          <a:p>
            <a:pPr algn="just">
              <a:buFont typeface="Wingdings" pitchFamily="2" charset="2"/>
              <a:buChar char="ü"/>
            </a:pPr>
            <a:r>
              <a:rPr lang="es-AR" sz="1600" dirty="0">
                <a:latin typeface="Arial Narrow" pitchFamily="34" charset="0"/>
              </a:rPr>
              <a:t>Suavizar manufactura y desacoplar procesos. </a:t>
            </a:r>
          </a:p>
          <a:p>
            <a:pPr algn="just">
              <a:buFont typeface="Wingdings" pitchFamily="2" charset="2"/>
              <a:buChar char="ü"/>
            </a:pPr>
            <a:r>
              <a:rPr lang="es-AR" sz="1600" dirty="0">
                <a:latin typeface="Arial Narrow" pitchFamily="34" charset="0"/>
              </a:rPr>
              <a:t>Se requiere tiempo para procesar y mover artículos.</a:t>
            </a:r>
          </a:p>
        </p:txBody>
      </p:sp>
      <p:sp>
        <p:nvSpPr>
          <p:cNvPr id="4" name="3 Rectángulo"/>
          <p:cNvSpPr/>
          <p:nvPr/>
        </p:nvSpPr>
        <p:spPr>
          <a:xfrm>
            <a:off x="251520" y="4716860"/>
            <a:ext cx="8712968" cy="181588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es-AR" sz="1600" dirty="0">
                <a:latin typeface="Arial Narrow" pitchFamily="34" charset="0"/>
              </a:rPr>
              <a:t>En relación con los </a:t>
            </a:r>
            <a:r>
              <a:rPr lang="es-AR" sz="1600" b="1" dirty="0">
                <a:latin typeface="Arial Narrow" pitchFamily="34" charset="0"/>
              </a:rPr>
              <a:t>principales objetivos de la gestión de stock </a:t>
            </a:r>
            <a:r>
              <a:rPr lang="es-AR" sz="1600" dirty="0">
                <a:latin typeface="Arial Narrow" pitchFamily="34" charset="0"/>
              </a:rPr>
              <a:t>se encuentran:</a:t>
            </a:r>
          </a:p>
          <a:p>
            <a:pPr algn="just"/>
            <a:endParaRPr lang="es-AR" sz="1600" dirty="0">
              <a:latin typeface="Arial Narrow" pitchFamily="34" charset="0"/>
            </a:endParaRPr>
          </a:p>
          <a:p>
            <a:pPr algn="just">
              <a:buFont typeface="Wingdings" pitchFamily="2" charset="2"/>
              <a:buChar char="ü"/>
            </a:pPr>
            <a:r>
              <a:rPr lang="es-AR" sz="1600" i="1" dirty="0">
                <a:latin typeface="Arial Narrow" pitchFamily="34" charset="0"/>
              </a:rPr>
              <a:t>Apoyar la rentabilidad de la compañía.</a:t>
            </a:r>
          </a:p>
          <a:p>
            <a:pPr algn="just">
              <a:buFont typeface="Wingdings" pitchFamily="2" charset="2"/>
              <a:buChar char="ü"/>
            </a:pPr>
            <a:r>
              <a:rPr lang="es-AR" sz="1600" i="1" dirty="0">
                <a:latin typeface="Arial Narrow" pitchFamily="34" charset="0"/>
              </a:rPr>
              <a:t>Disminuir las ventas perdidas.</a:t>
            </a:r>
          </a:p>
          <a:p>
            <a:pPr algn="just">
              <a:buFont typeface="Wingdings" pitchFamily="2" charset="2"/>
              <a:buChar char="ü"/>
            </a:pPr>
            <a:r>
              <a:rPr lang="es-AR" sz="1600" i="1" dirty="0">
                <a:latin typeface="Arial Narrow" pitchFamily="34" charset="0"/>
              </a:rPr>
              <a:t>Entregar oportunamente.</a:t>
            </a:r>
          </a:p>
          <a:p>
            <a:pPr algn="just">
              <a:buFont typeface="Wingdings" pitchFamily="2" charset="2"/>
              <a:buChar char="ü"/>
            </a:pPr>
            <a:r>
              <a:rPr lang="es-AR" sz="1600" i="1" dirty="0">
                <a:latin typeface="Arial Narrow" pitchFamily="34" charset="0"/>
              </a:rPr>
              <a:t>Dar un nivel adecuado de servicio con un costo de stock en equilibrio.</a:t>
            </a:r>
          </a:p>
          <a:p>
            <a:pPr algn="just">
              <a:buFont typeface="Wingdings" pitchFamily="2" charset="2"/>
              <a:buChar char="ü"/>
            </a:pPr>
            <a:r>
              <a:rPr lang="es-AR" sz="1600" i="1" dirty="0">
                <a:latin typeface="Arial Narrow" pitchFamily="34" charset="0"/>
              </a:rPr>
              <a:t>Responder ante imprevistos de la demanda y la oferta (amortiguador).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14282" y="428604"/>
            <a:ext cx="8715436" cy="240065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es-AR" sz="1500" b="1" dirty="0">
                <a:latin typeface="Arial Narrow" pitchFamily="34" charset="0"/>
              </a:rPr>
              <a:t>Retos para la gestión de inventarios:</a:t>
            </a:r>
          </a:p>
          <a:p>
            <a:pPr algn="just">
              <a:buFont typeface="Wingdings" pitchFamily="2" charset="2"/>
              <a:buChar char="ü"/>
            </a:pPr>
            <a:r>
              <a:rPr lang="es-AR" sz="1500" dirty="0">
                <a:latin typeface="Arial Narrow" pitchFamily="34" charset="0"/>
              </a:rPr>
              <a:t>Reducir los requerimientos de almacenamiento.</a:t>
            </a:r>
          </a:p>
          <a:p>
            <a:pPr algn="just">
              <a:buFont typeface="Wingdings" pitchFamily="2" charset="2"/>
              <a:buChar char="ü"/>
            </a:pPr>
            <a:r>
              <a:rPr lang="es-AR" sz="1500" dirty="0">
                <a:latin typeface="Arial Narrow" pitchFamily="34" charset="0"/>
              </a:rPr>
              <a:t>Disminuir la obsolescencia de producto.</a:t>
            </a:r>
          </a:p>
          <a:p>
            <a:pPr algn="just">
              <a:buFont typeface="Wingdings" pitchFamily="2" charset="2"/>
              <a:buChar char="ü"/>
            </a:pPr>
            <a:r>
              <a:rPr lang="es-AR" sz="1500" dirty="0">
                <a:latin typeface="Arial Narrow" pitchFamily="34" charset="0"/>
              </a:rPr>
              <a:t>Aminorar los daños y averías a los bienes por manejo.</a:t>
            </a:r>
          </a:p>
          <a:p>
            <a:pPr algn="just">
              <a:buFont typeface="Wingdings" pitchFamily="2" charset="2"/>
              <a:buChar char="ü"/>
            </a:pPr>
            <a:r>
              <a:rPr lang="es-AR" sz="1500" dirty="0">
                <a:latin typeface="Arial Narrow" pitchFamily="34" charset="0"/>
              </a:rPr>
              <a:t>Racionalizar los niveles de capital atado al inventario y los costos de oportunidad.</a:t>
            </a:r>
          </a:p>
          <a:p>
            <a:pPr algn="just">
              <a:buFont typeface="Wingdings" pitchFamily="2" charset="2"/>
              <a:buChar char="ü"/>
            </a:pPr>
            <a:r>
              <a:rPr lang="es-AR" sz="1500" dirty="0">
                <a:latin typeface="Arial Narrow" pitchFamily="34" charset="0"/>
              </a:rPr>
              <a:t>Cumplimiento de compromisos comerciales.</a:t>
            </a:r>
          </a:p>
          <a:p>
            <a:pPr algn="just">
              <a:buFont typeface="Wingdings" pitchFamily="2" charset="2"/>
              <a:buChar char="ü"/>
            </a:pPr>
            <a:r>
              <a:rPr lang="es-AR" sz="1500" dirty="0">
                <a:latin typeface="Arial Narrow" pitchFamily="34" charset="0"/>
              </a:rPr>
              <a:t>Cumplimiento de especificaciones del artículo.</a:t>
            </a:r>
          </a:p>
          <a:p>
            <a:pPr algn="just">
              <a:buFont typeface="Wingdings" pitchFamily="2" charset="2"/>
              <a:buChar char="ü"/>
            </a:pPr>
            <a:r>
              <a:rPr lang="es-AR" sz="1500" dirty="0">
                <a:latin typeface="Arial Narrow" pitchFamily="34" charset="0"/>
              </a:rPr>
              <a:t>Atención inmediata de ventas.</a:t>
            </a:r>
          </a:p>
          <a:p>
            <a:pPr algn="just">
              <a:buFont typeface="Wingdings" pitchFamily="2" charset="2"/>
              <a:buChar char="ü"/>
            </a:pPr>
            <a:r>
              <a:rPr lang="es-AR" sz="1500" dirty="0">
                <a:latin typeface="Arial Narrow" pitchFamily="34" charset="0"/>
              </a:rPr>
              <a:t>Recortar al máximo el ciclo de pedido.</a:t>
            </a:r>
          </a:p>
          <a:p>
            <a:pPr algn="just">
              <a:buFont typeface="Wingdings" pitchFamily="2" charset="2"/>
              <a:buChar char="ü"/>
            </a:pPr>
            <a:r>
              <a:rPr lang="es-AR" sz="1500" dirty="0">
                <a:latin typeface="Arial Narrow" pitchFamily="34" charset="0"/>
              </a:rPr>
              <a:t>Respuesta del 100 % con pedidos perfectos.</a:t>
            </a:r>
          </a:p>
        </p:txBody>
      </p:sp>
      <p:graphicFrame>
        <p:nvGraphicFramePr>
          <p:cNvPr id="3" name="2 Diagrama"/>
          <p:cNvGraphicFramePr/>
          <p:nvPr>
            <p:extLst>
              <p:ext uri="{D42A27DB-BD31-4B8C-83A1-F6EECF244321}">
                <p14:modId xmlns:p14="http://schemas.microsoft.com/office/powerpoint/2010/main" val="525112335"/>
              </p:ext>
            </p:extLst>
          </p:nvPr>
        </p:nvGraphicFramePr>
        <p:xfrm>
          <a:off x="285720" y="3000372"/>
          <a:ext cx="8643998" cy="3643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p:cNvSpPr/>
          <p:nvPr/>
        </p:nvSpPr>
        <p:spPr>
          <a:xfrm>
            <a:off x="4286248" y="428604"/>
            <a:ext cx="4584717" cy="369332"/>
          </a:xfrm>
          <a:prstGeom prst="rect">
            <a:avLst/>
          </a:prstGeom>
        </p:spPr>
        <p:txBody>
          <a:bodyPr wrap="none">
            <a:spAutoFit/>
          </a:bodyPr>
          <a:lstStyle/>
          <a:p>
            <a:pPr algn="just"/>
            <a:r>
              <a:rPr lang="es-AR" b="1" dirty="0">
                <a:solidFill>
                  <a:srgbClr val="FF0000"/>
                </a:solidFill>
                <a:latin typeface="Arial Narrow" pitchFamily="34" charset="0"/>
              </a:rPr>
              <a:t>https://www.youtube.com/watch?v=oAY_VqxUfio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b="1665"/>
          <a:stretch>
            <a:fillRect/>
          </a:stretch>
        </p:blipFill>
        <p:spPr bwMode="auto">
          <a:xfrm>
            <a:off x="4860032" y="188640"/>
            <a:ext cx="4101988" cy="5688632"/>
          </a:xfrm>
          <a:prstGeom prst="rect">
            <a:avLst/>
          </a:prstGeom>
          <a:noFill/>
          <a:ln w="9525">
            <a:noFill/>
            <a:miter lim="800000"/>
            <a:headEnd/>
            <a:tailEnd/>
          </a:ln>
          <a:effectLst/>
        </p:spPr>
      </p:pic>
      <p:sp>
        <p:nvSpPr>
          <p:cNvPr id="5" name="4 Rectángulo"/>
          <p:cNvSpPr/>
          <p:nvPr/>
        </p:nvSpPr>
        <p:spPr>
          <a:xfrm>
            <a:off x="179512" y="1556792"/>
            <a:ext cx="4464496" cy="2031325"/>
          </a:xfrm>
          <a:prstGeom prst="rect">
            <a:avLst/>
          </a:prstGeom>
        </p:spPr>
        <p:txBody>
          <a:bodyPr wrap="square">
            <a:spAutoFit/>
          </a:bodyPr>
          <a:lstStyle/>
          <a:p>
            <a:pPr algn="just"/>
            <a:r>
              <a:rPr lang="es-419" dirty="0">
                <a:latin typeface="Arial Narrow" pitchFamily="34" charset="0"/>
              </a:rPr>
              <a:t>La gestión de almacenes puede definirse como el </a:t>
            </a:r>
            <a:r>
              <a:rPr lang="es-419" b="1" dirty="0">
                <a:latin typeface="Arial Narrow" pitchFamily="34" charset="0"/>
              </a:rPr>
              <a:t>proceso logístico </a:t>
            </a:r>
            <a:r>
              <a:rPr lang="es-419" dirty="0">
                <a:latin typeface="Arial Narrow" pitchFamily="34" charset="0"/>
              </a:rPr>
              <a:t>que se encarga de la recepción, el almacenamiento y el movimiento dentro de un mismo almacén hasta el punto de consumo de cualquier unidad logística, así como el tratamiento de información de los datos generados en cada uno de los procesos.</a:t>
            </a:r>
            <a:endParaRPr lang="es-ES" dirty="0">
              <a:latin typeface="Arial Narrow" pitchFamily="34" charset="0"/>
            </a:endParaRPr>
          </a:p>
        </p:txBody>
      </p:sp>
      <p:sp>
        <p:nvSpPr>
          <p:cNvPr id="6" name="5 CuadroTexto"/>
          <p:cNvSpPr txBox="1"/>
          <p:nvPr/>
        </p:nvSpPr>
        <p:spPr>
          <a:xfrm>
            <a:off x="251520" y="548680"/>
            <a:ext cx="5040560" cy="523220"/>
          </a:xfrm>
          <a:prstGeom prst="rect">
            <a:avLst/>
          </a:prstGeom>
          <a:noFill/>
        </p:spPr>
        <p:txBody>
          <a:bodyPr wrap="square" rtlCol="0">
            <a:spAutoFit/>
          </a:bodyPr>
          <a:lstStyle/>
          <a:p>
            <a:pPr algn="ctr"/>
            <a:r>
              <a:rPr lang="es-419" sz="2800" b="1" dirty="0">
                <a:solidFill>
                  <a:srgbClr val="00ACC6"/>
                </a:solidFill>
                <a:latin typeface="Founders"/>
              </a:rPr>
              <a:t>GESTIÓN DE ALMACENES</a:t>
            </a:r>
            <a:endParaRPr lang="es-ES" sz="2800" b="1" dirty="0">
              <a:solidFill>
                <a:srgbClr val="00ACC6"/>
              </a:solidFill>
              <a:latin typeface="Founders"/>
            </a:endParaRPr>
          </a:p>
        </p:txBody>
      </p:sp>
      <p:pic>
        <p:nvPicPr>
          <p:cNvPr id="1028" name="Picture 4"/>
          <p:cNvPicPr>
            <a:picLocks noChangeAspect="1" noChangeArrowheads="1"/>
          </p:cNvPicPr>
          <p:nvPr/>
        </p:nvPicPr>
        <p:blipFill>
          <a:blip r:embed="rId3" cstate="print"/>
          <a:srcRect/>
          <a:stretch>
            <a:fillRect/>
          </a:stretch>
        </p:blipFill>
        <p:spPr bwMode="auto">
          <a:xfrm>
            <a:off x="467544" y="3861048"/>
            <a:ext cx="4392488" cy="2823742"/>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67544" y="217676"/>
            <a:ext cx="8136904" cy="523220"/>
          </a:xfrm>
          <a:prstGeom prst="rect">
            <a:avLst/>
          </a:prstGeom>
          <a:noFill/>
        </p:spPr>
        <p:txBody>
          <a:bodyPr wrap="square" rtlCol="0">
            <a:spAutoFit/>
          </a:bodyPr>
          <a:lstStyle/>
          <a:p>
            <a:pPr algn="ctr"/>
            <a:r>
              <a:rPr lang="es-ES" sz="2400" b="1" dirty="0">
                <a:latin typeface="Arial Narrow" pitchFamily="34" charset="0"/>
              </a:rPr>
              <a:t> </a:t>
            </a:r>
            <a:r>
              <a:rPr lang="es-ES" sz="2800" b="1" dirty="0">
                <a:solidFill>
                  <a:srgbClr val="00ACC6"/>
                </a:solidFill>
                <a:latin typeface="Founders"/>
              </a:rPr>
              <a:t>FUNCIONES DE LOS ALMACENES</a:t>
            </a:r>
          </a:p>
        </p:txBody>
      </p:sp>
      <p:sp>
        <p:nvSpPr>
          <p:cNvPr id="4" name="3 CuadroTexto"/>
          <p:cNvSpPr txBox="1"/>
          <p:nvPr/>
        </p:nvSpPr>
        <p:spPr>
          <a:xfrm>
            <a:off x="323528" y="2132856"/>
            <a:ext cx="8496944" cy="1138773"/>
          </a:xfrm>
          <a:prstGeom prst="rect">
            <a:avLst/>
          </a:prstGeom>
          <a:noFill/>
        </p:spPr>
        <p:txBody>
          <a:bodyPr wrap="square" rtlCol="0">
            <a:spAutoFit/>
          </a:bodyPr>
          <a:lstStyle/>
          <a:p>
            <a:pPr algn="just">
              <a:buFont typeface="Wingdings" pitchFamily="2" charset="2"/>
              <a:buChar char="ü"/>
            </a:pPr>
            <a:r>
              <a:rPr lang="es-ES" sz="1700" dirty="0">
                <a:latin typeface="Arial Narrow" pitchFamily="34" charset="0"/>
              </a:rPr>
              <a:t>El </a:t>
            </a:r>
            <a:r>
              <a:rPr lang="es-ES" sz="1700" b="1" i="1" dirty="0">
                <a:latin typeface="Arial Narrow" pitchFamily="34" charset="0"/>
              </a:rPr>
              <a:t>almacenamiento existe para contribuir a la eficiencia de la manufactura y la distribución</a:t>
            </a:r>
            <a:r>
              <a:rPr lang="es-ES" sz="1700" dirty="0">
                <a:latin typeface="Arial Narrow" pitchFamily="34" charset="0"/>
              </a:rPr>
              <a:t>. </a:t>
            </a:r>
          </a:p>
          <a:p>
            <a:pPr algn="just"/>
            <a:r>
              <a:rPr lang="es-ES" sz="1700" dirty="0">
                <a:latin typeface="Arial Narrow" pitchFamily="34" charset="0"/>
              </a:rPr>
              <a:t>Los centros de distribución y almacenes se diseñan para atender las actividades principales de manejo (recepción, manejo interno, empacado y preparación) y almacenamiento (recepción-entrega inmediata) de inventarios.</a:t>
            </a:r>
          </a:p>
        </p:txBody>
      </p:sp>
      <p:sp>
        <p:nvSpPr>
          <p:cNvPr id="5" name="4 Rectángulo"/>
          <p:cNvSpPr/>
          <p:nvPr/>
        </p:nvSpPr>
        <p:spPr>
          <a:xfrm>
            <a:off x="251520" y="836712"/>
            <a:ext cx="8568952" cy="1138773"/>
          </a:xfrm>
          <a:prstGeom prst="rect">
            <a:avLst/>
          </a:prstGeom>
        </p:spPr>
        <p:txBody>
          <a:bodyPr wrap="square">
            <a:spAutoFit/>
          </a:bodyPr>
          <a:lstStyle/>
          <a:p>
            <a:pPr algn="just">
              <a:buFont typeface="Wingdings" pitchFamily="2" charset="2"/>
              <a:buChar char="ü"/>
            </a:pPr>
            <a:r>
              <a:rPr lang="es-ES" sz="1700" dirty="0">
                <a:latin typeface="Arial Narrow" pitchFamily="34" charset="0"/>
              </a:rPr>
              <a:t>Una </a:t>
            </a:r>
            <a:r>
              <a:rPr lang="es-ES" sz="1700" b="1" dirty="0">
                <a:latin typeface="Arial Narrow" pitchFamily="34" charset="0"/>
              </a:rPr>
              <a:t>bodega o almacén</a:t>
            </a:r>
            <a:r>
              <a:rPr lang="es-ES" sz="1700" dirty="0">
                <a:latin typeface="Arial Narrow" pitchFamily="34" charset="0"/>
              </a:rPr>
              <a:t> puede definirse como un espacio planificado para ubicar, mantener y manipular mercancías y materiales. </a:t>
            </a:r>
          </a:p>
          <a:p>
            <a:pPr algn="just">
              <a:buFont typeface="Wingdings" pitchFamily="2" charset="2"/>
              <a:buChar char="ü"/>
            </a:pPr>
            <a:endParaRPr lang="es-ES" sz="1700" dirty="0">
              <a:latin typeface="Arial Narrow" pitchFamily="34" charset="0"/>
            </a:endParaRPr>
          </a:p>
          <a:p>
            <a:pPr algn="just">
              <a:buFont typeface="Wingdings" pitchFamily="2" charset="2"/>
              <a:buChar char="ü"/>
            </a:pPr>
            <a:r>
              <a:rPr lang="es-ES" sz="1700" dirty="0">
                <a:latin typeface="Arial Narrow" pitchFamily="34" charset="0"/>
              </a:rPr>
              <a:t>Existen dos funciones dominantes: </a:t>
            </a:r>
            <a:r>
              <a:rPr lang="es-ES" sz="1700" b="1" i="1" dirty="0">
                <a:latin typeface="Arial Narrow" pitchFamily="34" charset="0"/>
              </a:rPr>
              <a:t>el almacenamiento y el manejo de materiales. </a:t>
            </a:r>
          </a:p>
        </p:txBody>
      </p:sp>
      <p:pic>
        <p:nvPicPr>
          <p:cNvPr id="7" name="6 Imagen" descr="gestion-de-almacenes.png"/>
          <p:cNvPicPr>
            <a:picLocks noChangeAspect="1"/>
          </p:cNvPicPr>
          <p:nvPr/>
        </p:nvPicPr>
        <p:blipFill>
          <a:blip r:embed="rId2" cstate="print">
            <a:clrChange>
              <a:clrFrom>
                <a:srgbClr val="FFFFFF"/>
              </a:clrFrom>
              <a:clrTo>
                <a:srgbClr val="FFFFFF">
                  <a:alpha val="0"/>
                </a:srgbClr>
              </a:clrTo>
            </a:clrChange>
          </a:blip>
          <a:srcRect l="5457" r="1778"/>
          <a:stretch>
            <a:fillRect/>
          </a:stretch>
        </p:blipFill>
        <p:spPr>
          <a:xfrm>
            <a:off x="1727684" y="3282491"/>
            <a:ext cx="5616624" cy="302733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3602716260"/>
              </p:ext>
            </p:extLst>
          </p:nvPr>
        </p:nvGraphicFramePr>
        <p:xfrm>
          <a:off x="395536" y="1397000"/>
          <a:ext cx="8352928" cy="4984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CuadroTexto"/>
          <p:cNvSpPr txBox="1"/>
          <p:nvPr/>
        </p:nvSpPr>
        <p:spPr>
          <a:xfrm>
            <a:off x="539552" y="476672"/>
            <a:ext cx="8280920" cy="954107"/>
          </a:xfrm>
          <a:prstGeom prst="rect">
            <a:avLst/>
          </a:prstGeom>
          <a:noFill/>
        </p:spPr>
        <p:txBody>
          <a:bodyPr wrap="square" rtlCol="0">
            <a:spAutoFit/>
          </a:bodyPr>
          <a:lstStyle/>
          <a:p>
            <a:pPr algn="ctr"/>
            <a:r>
              <a:rPr lang="es-ES" sz="2800" b="1" dirty="0">
                <a:solidFill>
                  <a:srgbClr val="00ACC6"/>
                </a:solidFill>
                <a:latin typeface="Founders"/>
              </a:rPr>
              <a:t>FUNCIONES Y OBJETIVOS DE LOS CENTROS DE DISTRIBUCION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661654045"/>
              </p:ext>
            </p:extLst>
          </p:nvPr>
        </p:nvGraphicFramePr>
        <p:xfrm>
          <a:off x="395536" y="487068"/>
          <a:ext cx="8352928"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2 Imagen" descr="descarga (17).jpg"/>
          <p:cNvPicPr>
            <a:picLocks noChangeAspect="1"/>
          </p:cNvPicPr>
          <p:nvPr/>
        </p:nvPicPr>
        <p:blipFill>
          <a:blip r:embed="rId7" cstate="print"/>
          <a:stretch>
            <a:fillRect/>
          </a:stretch>
        </p:blipFill>
        <p:spPr>
          <a:xfrm>
            <a:off x="714348" y="4286256"/>
            <a:ext cx="2171700" cy="210502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nvGraphicFramePr>
        <p:xfrm>
          <a:off x="395536" y="1196752"/>
          <a:ext cx="8424936" cy="5128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CuadroTexto"/>
          <p:cNvSpPr txBox="1"/>
          <p:nvPr/>
        </p:nvSpPr>
        <p:spPr>
          <a:xfrm>
            <a:off x="323528" y="260648"/>
            <a:ext cx="8568952" cy="954107"/>
          </a:xfrm>
          <a:prstGeom prst="rect">
            <a:avLst/>
          </a:prstGeom>
          <a:noFill/>
        </p:spPr>
        <p:txBody>
          <a:bodyPr wrap="square" rtlCol="0">
            <a:spAutoFit/>
          </a:bodyPr>
          <a:lstStyle/>
          <a:p>
            <a:pPr algn="ctr"/>
            <a:r>
              <a:rPr lang="es-ES" sz="2800" b="1" dirty="0">
                <a:solidFill>
                  <a:srgbClr val="00ACC6"/>
                </a:solidFill>
                <a:latin typeface="Founders"/>
              </a:rPr>
              <a:t>PRINCIPIOS FUNDAMENTALES DE STOCK PARA LA GESTION DE ALMACENES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539552" y="214290"/>
            <a:ext cx="8136904" cy="523220"/>
          </a:xfrm>
          <a:prstGeom prst="rect">
            <a:avLst/>
          </a:prstGeom>
          <a:noFill/>
        </p:spPr>
        <p:txBody>
          <a:bodyPr wrap="square" rtlCol="0">
            <a:spAutoFit/>
          </a:bodyPr>
          <a:lstStyle/>
          <a:p>
            <a:pPr algn="ctr"/>
            <a:r>
              <a:rPr lang="es-ES" sz="2800" b="1" dirty="0">
                <a:solidFill>
                  <a:srgbClr val="00ACC6"/>
                </a:solidFill>
                <a:latin typeface="Founders"/>
              </a:rPr>
              <a:t>TIPOS DE ALMACENES</a:t>
            </a:r>
          </a:p>
        </p:txBody>
      </p:sp>
      <p:graphicFrame>
        <p:nvGraphicFramePr>
          <p:cNvPr id="5" name="4 Diagrama"/>
          <p:cNvGraphicFramePr/>
          <p:nvPr>
            <p:extLst>
              <p:ext uri="{D42A27DB-BD31-4B8C-83A1-F6EECF244321}">
                <p14:modId xmlns:p14="http://schemas.microsoft.com/office/powerpoint/2010/main" val="1007770386"/>
              </p:ext>
            </p:extLst>
          </p:nvPr>
        </p:nvGraphicFramePr>
        <p:xfrm>
          <a:off x="357443" y="836712"/>
          <a:ext cx="8501122" cy="5572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5 Grupo"/>
          <p:cNvGrpSpPr/>
          <p:nvPr/>
        </p:nvGrpSpPr>
        <p:grpSpPr>
          <a:xfrm>
            <a:off x="2823194" y="3960518"/>
            <a:ext cx="3929660" cy="2572338"/>
            <a:chOff x="1835696" y="1844824"/>
            <a:chExt cx="5688632" cy="4339644"/>
          </a:xfrm>
        </p:grpSpPr>
        <p:pic>
          <p:nvPicPr>
            <p:cNvPr id="1026" name="Picture 2"/>
            <p:cNvPicPr>
              <a:picLocks noChangeAspect="1" noChangeArrowheads="1"/>
            </p:cNvPicPr>
            <p:nvPr/>
          </p:nvPicPr>
          <p:blipFill>
            <a:blip r:embed="rId2" cstate="print"/>
            <a:srcRect t="15932" r="10211"/>
            <a:stretch>
              <a:fillRect/>
            </a:stretch>
          </p:blipFill>
          <p:spPr bwMode="auto">
            <a:xfrm>
              <a:off x="1945953" y="1844824"/>
              <a:ext cx="5362351" cy="3731493"/>
            </a:xfrm>
            <a:prstGeom prst="rect">
              <a:avLst/>
            </a:prstGeom>
            <a:noFill/>
            <a:ln w="9525">
              <a:noFill/>
              <a:miter lim="800000"/>
              <a:headEnd/>
              <a:tailEnd/>
            </a:ln>
          </p:spPr>
        </p:pic>
        <p:sp>
          <p:nvSpPr>
            <p:cNvPr id="5" name="4 CuadroTexto"/>
            <p:cNvSpPr txBox="1"/>
            <p:nvPr/>
          </p:nvSpPr>
          <p:spPr>
            <a:xfrm>
              <a:off x="1835696" y="5661248"/>
              <a:ext cx="5688632" cy="523220"/>
            </a:xfrm>
            <a:prstGeom prst="rect">
              <a:avLst/>
            </a:prstGeom>
            <a:noFill/>
          </p:spPr>
          <p:txBody>
            <a:bodyPr wrap="square" rtlCol="0">
              <a:spAutoFit/>
            </a:bodyPr>
            <a:lstStyle/>
            <a:p>
              <a:pPr algn="ctr"/>
              <a:r>
                <a:rPr lang="es-ES" sz="1400" dirty="0">
                  <a:latin typeface="Arial Narrow" pitchFamily="34" charset="0"/>
                </a:rPr>
                <a:t>Configuración general de los procesos en un centro de distribución. Fuente: Mora García; 2010.</a:t>
              </a:r>
            </a:p>
          </p:txBody>
        </p:sp>
      </p:grpSp>
      <p:sp>
        <p:nvSpPr>
          <p:cNvPr id="7" name="6 CuadroTexto"/>
          <p:cNvSpPr txBox="1"/>
          <p:nvPr/>
        </p:nvSpPr>
        <p:spPr>
          <a:xfrm>
            <a:off x="539552" y="159023"/>
            <a:ext cx="8136904" cy="523220"/>
          </a:xfrm>
          <a:prstGeom prst="rect">
            <a:avLst/>
          </a:prstGeom>
          <a:noFill/>
        </p:spPr>
        <p:txBody>
          <a:bodyPr wrap="square" rtlCol="0">
            <a:spAutoFit/>
          </a:bodyPr>
          <a:lstStyle/>
          <a:p>
            <a:pPr algn="ctr"/>
            <a:r>
              <a:rPr lang="es-ES" sz="2800" b="1" dirty="0">
                <a:solidFill>
                  <a:srgbClr val="00ACC6"/>
                </a:solidFill>
                <a:latin typeface="Founders"/>
              </a:rPr>
              <a:t>ACTIVIDADES DE LOS SISTEMAS DE ALMACENAJE</a:t>
            </a:r>
          </a:p>
        </p:txBody>
      </p:sp>
      <p:pic>
        <p:nvPicPr>
          <p:cNvPr id="3074" name="Picture 2"/>
          <p:cNvPicPr>
            <a:picLocks noChangeAspect="1" noChangeArrowheads="1"/>
          </p:cNvPicPr>
          <p:nvPr/>
        </p:nvPicPr>
        <p:blipFill>
          <a:blip r:embed="rId3" cstate="print"/>
          <a:srcRect/>
          <a:stretch>
            <a:fillRect/>
          </a:stretch>
        </p:blipFill>
        <p:spPr bwMode="auto">
          <a:xfrm>
            <a:off x="2267744" y="843938"/>
            <a:ext cx="5040560" cy="301711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3DE5F10-B973-188F-7CDD-16C4575BBDF1}"/>
              </a:ext>
            </a:extLst>
          </p:cNvPr>
          <p:cNvSpPr txBox="1"/>
          <p:nvPr/>
        </p:nvSpPr>
        <p:spPr>
          <a:xfrm>
            <a:off x="251520" y="693851"/>
            <a:ext cx="8496944" cy="5632311"/>
          </a:xfrm>
          <a:prstGeom prst="rect">
            <a:avLst/>
          </a:prstGeom>
          <a:noFill/>
        </p:spPr>
        <p:txBody>
          <a:bodyPr wrap="square">
            <a:spAutoFit/>
          </a:bodyPr>
          <a:lstStyle/>
          <a:p>
            <a:pPr marL="342900" indent="-342900" algn="just">
              <a:buAutoNum type="arabicPeriod"/>
            </a:pPr>
            <a:r>
              <a:rPr lang="es-ES" b="1" i="1" dirty="0">
                <a:latin typeface="AvenirLTPro"/>
              </a:rPr>
              <a:t>Recibo y descargue: </a:t>
            </a:r>
            <a:r>
              <a:rPr lang="es-ES" i="1" dirty="0">
                <a:latin typeface="AvenirLTPro"/>
              </a:rPr>
              <a:t>una vez que arriba el vehículo al muelle de descarga o de carga se desarrollan todas las operaciones para recibir o despachar la mercancía desde y hacia el vehículo. </a:t>
            </a:r>
          </a:p>
          <a:p>
            <a:pPr marL="342900" indent="-342900" algn="just">
              <a:buAutoNum type="arabicPeriod"/>
            </a:pPr>
            <a:r>
              <a:rPr lang="es-ES" b="1" i="1" dirty="0">
                <a:latin typeface="AvenirLTPro"/>
              </a:rPr>
              <a:t>Movimiento y almacenamiento: </a:t>
            </a:r>
            <a:r>
              <a:rPr lang="es-ES" i="1" dirty="0">
                <a:latin typeface="AvenirLTPro"/>
              </a:rPr>
              <a:t>consiste en todas las operaciones que se hacen para llevar la mercancía a su posición de almacenamiento, y desde este lugar hasta los muelles de carga. </a:t>
            </a:r>
          </a:p>
          <a:p>
            <a:pPr marL="342900" indent="-342900" algn="just">
              <a:buAutoNum type="arabicPeriod"/>
            </a:pPr>
            <a:r>
              <a:rPr lang="es-ES" b="1" i="1" dirty="0">
                <a:latin typeface="AvenirLTPro"/>
              </a:rPr>
              <a:t>Recogida (</a:t>
            </a:r>
            <a:r>
              <a:rPr lang="es-ES" b="1" i="1" dirty="0" err="1">
                <a:latin typeface="AvenirLTPro"/>
              </a:rPr>
              <a:t>order</a:t>
            </a:r>
            <a:r>
              <a:rPr lang="es-ES" b="1" i="1" dirty="0">
                <a:latin typeface="AvenirLTPro"/>
              </a:rPr>
              <a:t> </a:t>
            </a:r>
            <a:r>
              <a:rPr lang="es-ES" b="1" i="1" dirty="0" err="1">
                <a:latin typeface="AvenirLTPro"/>
              </a:rPr>
              <a:t>picking</a:t>
            </a:r>
            <a:r>
              <a:rPr lang="es-ES" b="1" i="1" dirty="0">
                <a:latin typeface="AvenirLTPro"/>
              </a:rPr>
              <a:t>): </a:t>
            </a:r>
            <a:r>
              <a:rPr lang="es-ES" i="1" dirty="0">
                <a:latin typeface="AvenirLTPro"/>
              </a:rPr>
              <a:t>consiste en recoger la mercancía en la posición de almacenamiento de acuerdo con los requerimientos de los clientes o de quien solicite el pedido. </a:t>
            </a:r>
          </a:p>
          <a:p>
            <a:pPr marL="342900" indent="-342900" algn="just">
              <a:buAutoNum type="arabicPeriod"/>
            </a:pPr>
            <a:r>
              <a:rPr lang="es-ES" b="1" i="1" dirty="0">
                <a:latin typeface="AvenirLTPro"/>
              </a:rPr>
              <a:t>Empaque y cargue: </a:t>
            </a:r>
            <a:r>
              <a:rPr lang="es-ES" i="1" dirty="0">
                <a:latin typeface="AvenirLTPro"/>
              </a:rPr>
              <a:t>una vez recogida la mercancía de su posición de almacenamiento se procede a empacarla o a embalarla (formar un pallet) de acuerdo con los requerimientos del pedido. </a:t>
            </a:r>
          </a:p>
          <a:p>
            <a:pPr marL="342900" indent="-342900" algn="just">
              <a:buAutoNum type="arabicPeriod"/>
            </a:pPr>
            <a:r>
              <a:rPr lang="es-ES" b="1" i="1" dirty="0">
                <a:latin typeface="AvenirLTPro"/>
              </a:rPr>
              <a:t>Mantenimiento, sanidad, seguridad: </a:t>
            </a:r>
            <a:r>
              <a:rPr lang="es-ES" i="1" dirty="0">
                <a:latin typeface="AvenirLTPro"/>
              </a:rPr>
              <a:t>son tareas de apoyo a las labores del almacén. Estas son tareas necesarias y de apoyo para la administración del almacén. </a:t>
            </a:r>
          </a:p>
          <a:p>
            <a:pPr marL="342900" indent="-342900" algn="just">
              <a:buAutoNum type="arabicPeriod"/>
            </a:pPr>
            <a:r>
              <a:rPr lang="es-ES" b="1" i="1" dirty="0">
                <a:latin typeface="AvenirLTPro"/>
              </a:rPr>
              <a:t>Control de vehículos (recibo y despacho): </a:t>
            </a:r>
            <a:r>
              <a:rPr lang="es-ES" i="1" dirty="0">
                <a:latin typeface="AvenirLTPro"/>
              </a:rPr>
              <a:t>consiste en programar y coordinar las fechas, las horas, los puertos de llegada y salida de los vehículos para dejar y llevar la mercancía </a:t>
            </a:r>
          </a:p>
          <a:p>
            <a:pPr marL="342900" indent="-342900" algn="just">
              <a:buAutoNum type="arabicPeriod"/>
            </a:pPr>
            <a:r>
              <a:rPr lang="es-ES" b="1" i="1" dirty="0">
                <a:latin typeface="AvenirLTPro"/>
              </a:rPr>
              <a:t>Manejo de retornos: </a:t>
            </a:r>
            <a:r>
              <a:rPr lang="es-ES" i="1" dirty="0">
                <a:latin typeface="AvenirLTPro"/>
              </a:rPr>
              <a:t>consiste en administrar las devoluciones por calidad, por sobrantes o por obsoletos que se dan al interior del centro de distribución o que lleguen de terceros a quienes se les envió mercancía. </a:t>
            </a:r>
            <a:endParaRPr lang="es-AR" i="1" dirty="0">
              <a:latin typeface="AvenirLTPro"/>
            </a:endParaRPr>
          </a:p>
        </p:txBody>
      </p:sp>
    </p:spTree>
    <p:extLst>
      <p:ext uri="{BB962C8B-B14F-4D97-AF65-F5344CB8AC3E}">
        <p14:creationId xmlns:p14="http://schemas.microsoft.com/office/powerpoint/2010/main" val="3089827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42910" y="357166"/>
            <a:ext cx="2789546" cy="369332"/>
          </a:xfrm>
          <a:prstGeom prst="rect">
            <a:avLst/>
          </a:prstGeom>
        </p:spPr>
        <p:txBody>
          <a:bodyPr wrap="none">
            <a:spAutoFit/>
          </a:bodyPr>
          <a:lstStyle/>
          <a:p>
            <a:r>
              <a:rPr lang="es-AR" b="1" dirty="0">
                <a:latin typeface="Arial Narrow" pitchFamily="34" charset="0"/>
              </a:rPr>
              <a:t>1.- Recepción de mercancías</a:t>
            </a:r>
          </a:p>
        </p:txBody>
      </p:sp>
      <p:grpSp>
        <p:nvGrpSpPr>
          <p:cNvPr id="6" name="5 Grupo"/>
          <p:cNvGrpSpPr/>
          <p:nvPr/>
        </p:nvGrpSpPr>
        <p:grpSpPr>
          <a:xfrm>
            <a:off x="2143108" y="905516"/>
            <a:ext cx="4214842" cy="2809236"/>
            <a:chOff x="2143108" y="785794"/>
            <a:chExt cx="4214842" cy="2809236"/>
          </a:xfrm>
        </p:grpSpPr>
        <p:pic>
          <p:nvPicPr>
            <p:cNvPr id="1026" name="Picture 2"/>
            <p:cNvPicPr>
              <a:picLocks noChangeAspect="1" noChangeArrowheads="1"/>
            </p:cNvPicPr>
            <p:nvPr/>
          </p:nvPicPr>
          <p:blipFill>
            <a:blip r:embed="rId2" cstate="print"/>
            <a:srcRect/>
            <a:stretch>
              <a:fillRect/>
            </a:stretch>
          </p:blipFill>
          <p:spPr bwMode="auto">
            <a:xfrm>
              <a:off x="2143108" y="785794"/>
              <a:ext cx="4143404" cy="2266423"/>
            </a:xfrm>
            <a:prstGeom prst="rect">
              <a:avLst/>
            </a:prstGeom>
            <a:noFill/>
            <a:ln w="9525">
              <a:noFill/>
              <a:miter lim="800000"/>
              <a:headEnd/>
              <a:tailEnd/>
            </a:ln>
            <a:effectLst/>
          </p:spPr>
        </p:pic>
        <p:sp>
          <p:nvSpPr>
            <p:cNvPr id="5" name="4 CuadroTexto"/>
            <p:cNvSpPr txBox="1"/>
            <p:nvPr/>
          </p:nvSpPr>
          <p:spPr>
            <a:xfrm>
              <a:off x="2143108" y="3071810"/>
              <a:ext cx="4214842" cy="523220"/>
            </a:xfrm>
            <a:prstGeom prst="rect">
              <a:avLst/>
            </a:prstGeom>
            <a:noFill/>
          </p:spPr>
          <p:txBody>
            <a:bodyPr wrap="square" rtlCol="0">
              <a:spAutoFit/>
            </a:bodyPr>
            <a:lstStyle/>
            <a:p>
              <a:pPr algn="ctr"/>
              <a:r>
                <a:rPr lang="es-AR" sz="1400" dirty="0">
                  <a:latin typeface="Arial Narrow" pitchFamily="34" charset="0"/>
                </a:rPr>
                <a:t>Secuencia del proceso de recepción. Fuente: Mora García; 2010.</a:t>
              </a:r>
            </a:p>
          </p:txBody>
        </p:sp>
      </p:grpSp>
      <p:sp>
        <p:nvSpPr>
          <p:cNvPr id="7" name="6 Rectángulo"/>
          <p:cNvSpPr/>
          <p:nvPr/>
        </p:nvSpPr>
        <p:spPr>
          <a:xfrm>
            <a:off x="428596" y="3835320"/>
            <a:ext cx="8429684" cy="2308324"/>
          </a:xfrm>
          <a:prstGeom prst="rect">
            <a:avLst/>
          </a:prstGeom>
        </p:spPr>
        <p:txBody>
          <a:bodyPr wrap="square">
            <a:spAutoFit/>
          </a:bodyPr>
          <a:lstStyle/>
          <a:p>
            <a:pPr algn="just"/>
            <a:r>
              <a:rPr lang="es-AR" dirty="0">
                <a:latin typeface="AvenirLTPro"/>
              </a:rPr>
              <a:t>Las causas del daño o deterioro en el almacenamiento pueden atribuirse a varios factores, muchos de los cuales se dan en el proceso de recepción:</a:t>
            </a:r>
          </a:p>
          <a:p>
            <a:pPr algn="just"/>
            <a:endParaRPr lang="es-AR" dirty="0">
              <a:latin typeface="AvenirLTPro"/>
            </a:endParaRPr>
          </a:p>
          <a:p>
            <a:pPr algn="just">
              <a:buFont typeface="Wingdings" pitchFamily="2" charset="2"/>
              <a:buChar char="ü"/>
            </a:pPr>
            <a:r>
              <a:rPr lang="es-AR" b="1" dirty="0">
                <a:latin typeface="AvenirLTPro"/>
              </a:rPr>
              <a:t>Biológico</a:t>
            </a:r>
            <a:r>
              <a:rPr lang="es-AR" dirty="0">
                <a:latin typeface="AvenirLTPro"/>
              </a:rPr>
              <a:t> (descomposición de los alimentos).</a:t>
            </a:r>
          </a:p>
          <a:p>
            <a:pPr algn="just">
              <a:buFont typeface="Wingdings" pitchFamily="2" charset="2"/>
              <a:buChar char="ü"/>
            </a:pPr>
            <a:r>
              <a:rPr lang="es-AR" b="1" dirty="0">
                <a:latin typeface="AvenirLTPro"/>
              </a:rPr>
              <a:t>Reacciones químicas </a:t>
            </a:r>
            <a:r>
              <a:rPr lang="es-AR" dirty="0">
                <a:latin typeface="AvenirLTPro"/>
              </a:rPr>
              <a:t>(reacciones químicas en el interior de los tejidos). </a:t>
            </a:r>
          </a:p>
          <a:p>
            <a:pPr algn="just">
              <a:buFont typeface="Wingdings" pitchFamily="2" charset="2"/>
              <a:buChar char="ü"/>
            </a:pPr>
            <a:r>
              <a:rPr lang="es-AR" b="1" dirty="0">
                <a:latin typeface="AvenirLTPro"/>
              </a:rPr>
              <a:t>Contaminación.</a:t>
            </a:r>
          </a:p>
          <a:p>
            <a:pPr algn="just">
              <a:buFont typeface="Wingdings" pitchFamily="2" charset="2"/>
              <a:buChar char="ü"/>
            </a:pPr>
            <a:r>
              <a:rPr lang="es-AR" b="1" dirty="0">
                <a:latin typeface="AvenirLTPro"/>
              </a:rPr>
              <a:t>Temperatura </a:t>
            </a:r>
            <a:r>
              <a:rPr lang="es-AR" dirty="0">
                <a:latin typeface="AvenirLTPro"/>
              </a:rPr>
              <a:t>(cambios impropios de temperatura en las áreas de almacenaje)</a:t>
            </a:r>
          </a:p>
          <a:p>
            <a:pPr algn="just">
              <a:buFont typeface="Wingdings" pitchFamily="2" charset="2"/>
              <a:buChar char="ü"/>
            </a:pPr>
            <a:r>
              <a:rPr lang="es-AR" b="1" dirty="0">
                <a:latin typeface="AvenirLTPro"/>
              </a:rPr>
              <a:t>Daño físico </a:t>
            </a:r>
            <a:r>
              <a:rPr lang="es-AR" dirty="0">
                <a:latin typeface="AvenirLTPro"/>
              </a:rPr>
              <a:t>(manipulación inadecuada).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85720" y="123597"/>
            <a:ext cx="4790336" cy="2446824"/>
          </a:xfrm>
          <a:prstGeom prst="rect">
            <a:avLst/>
          </a:prstGeom>
        </p:spPr>
        <p:txBody>
          <a:bodyPr wrap="square">
            <a:spAutoFit/>
          </a:bodyPr>
          <a:lstStyle/>
          <a:p>
            <a:r>
              <a:rPr lang="es-AR" sz="1700" b="1" dirty="0">
                <a:latin typeface="Arial Narrow" pitchFamily="34" charset="0"/>
              </a:rPr>
              <a:t>2.- Almacenamiento y acomodo</a:t>
            </a:r>
          </a:p>
          <a:p>
            <a:endParaRPr lang="es-AR" sz="1700" b="1" dirty="0">
              <a:latin typeface="Arial Narrow" pitchFamily="34" charset="0"/>
            </a:endParaRPr>
          </a:p>
          <a:p>
            <a:r>
              <a:rPr lang="es-AR" sz="1700" b="1" i="1" dirty="0">
                <a:latin typeface="Arial Narrow" pitchFamily="34" charset="0"/>
              </a:rPr>
              <a:t>Factores que inciden en el costo de una operación de almacenaje:</a:t>
            </a:r>
          </a:p>
          <a:p>
            <a:pPr algn="just">
              <a:buFont typeface="Wingdings" pitchFamily="2" charset="2"/>
              <a:buChar char="ü"/>
            </a:pPr>
            <a:r>
              <a:rPr lang="es-AR" sz="1700" i="1" dirty="0">
                <a:latin typeface="Arial Narrow" pitchFamily="34" charset="0"/>
              </a:rPr>
              <a:t>La edificación.</a:t>
            </a:r>
          </a:p>
          <a:p>
            <a:pPr algn="just">
              <a:buFont typeface="Wingdings" pitchFamily="2" charset="2"/>
              <a:buChar char="ü"/>
            </a:pPr>
            <a:r>
              <a:rPr lang="es-AR" sz="1700" i="1" dirty="0">
                <a:latin typeface="Arial Narrow" pitchFamily="34" charset="0"/>
              </a:rPr>
              <a:t>El equipo.</a:t>
            </a:r>
          </a:p>
          <a:p>
            <a:pPr algn="just">
              <a:buFont typeface="Wingdings" pitchFamily="2" charset="2"/>
              <a:buChar char="ü"/>
            </a:pPr>
            <a:r>
              <a:rPr lang="es-AR" sz="1700" i="1" dirty="0">
                <a:latin typeface="Arial Narrow" pitchFamily="34" charset="0"/>
              </a:rPr>
              <a:t>El personal.</a:t>
            </a:r>
          </a:p>
          <a:p>
            <a:pPr algn="just">
              <a:buFont typeface="Wingdings" pitchFamily="2" charset="2"/>
              <a:buChar char="ü"/>
            </a:pPr>
            <a:r>
              <a:rPr lang="es-AR" sz="1700" i="1" dirty="0">
                <a:latin typeface="Arial Narrow" pitchFamily="34" charset="0"/>
              </a:rPr>
              <a:t>El nivel de inventario.</a:t>
            </a:r>
          </a:p>
          <a:p>
            <a:pPr algn="just">
              <a:buFont typeface="Wingdings" pitchFamily="2" charset="2"/>
              <a:buChar char="ü"/>
            </a:pPr>
            <a:r>
              <a:rPr lang="es-AR" sz="1700" i="1" dirty="0">
                <a:latin typeface="Arial Narrow" pitchFamily="34" charset="0"/>
              </a:rPr>
              <a:t>Los costos de operación.</a:t>
            </a:r>
          </a:p>
        </p:txBody>
      </p:sp>
      <p:sp>
        <p:nvSpPr>
          <p:cNvPr id="4" name="3 Rectángulo"/>
          <p:cNvSpPr/>
          <p:nvPr/>
        </p:nvSpPr>
        <p:spPr>
          <a:xfrm>
            <a:off x="285720" y="2648546"/>
            <a:ext cx="8358246" cy="877163"/>
          </a:xfrm>
          <a:prstGeom prst="rect">
            <a:avLst/>
          </a:prstGeom>
        </p:spPr>
        <p:txBody>
          <a:bodyPr wrap="square">
            <a:spAutoFit/>
          </a:bodyPr>
          <a:lstStyle/>
          <a:p>
            <a:pPr algn="just">
              <a:buFont typeface="Wingdings" pitchFamily="2" charset="2"/>
              <a:buChar char="ü"/>
            </a:pPr>
            <a:r>
              <a:rPr lang="es-AR" sz="1700" b="1" i="1" dirty="0">
                <a:latin typeface="Arial Narrow" pitchFamily="34" charset="0"/>
              </a:rPr>
              <a:t>Cada almacén debe utilizar al máximo el volumen del edificio</a:t>
            </a:r>
            <a:r>
              <a:rPr lang="es-AR" sz="1700" dirty="0">
                <a:latin typeface="Arial Narrow" pitchFamily="34" charset="0"/>
              </a:rPr>
              <a:t>, definiendo el sentido del flujo de materiales con base en el tipo de operación; con una clara zonificación sobre la base de velocidad de los productos.</a:t>
            </a:r>
          </a:p>
        </p:txBody>
      </p:sp>
      <p:sp>
        <p:nvSpPr>
          <p:cNvPr id="5" name="4 Rectángulo"/>
          <p:cNvSpPr/>
          <p:nvPr/>
        </p:nvSpPr>
        <p:spPr>
          <a:xfrm>
            <a:off x="285720" y="3657431"/>
            <a:ext cx="8286808" cy="877163"/>
          </a:xfrm>
          <a:prstGeom prst="rect">
            <a:avLst/>
          </a:prstGeom>
        </p:spPr>
        <p:txBody>
          <a:bodyPr wrap="square">
            <a:spAutoFit/>
          </a:bodyPr>
          <a:lstStyle/>
          <a:p>
            <a:pPr algn="just">
              <a:buFont typeface="Wingdings" pitchFamily="2" charset="2"/>
              <a:buChar char="ü"/>
            </a:pPr>
            <a:r>
              <a:rPr lang="es-AR" sz="1700" b="1" i="1" dirty="0">
                <a:latin typeface="Arial Narrow" pitchFamily="34" charset="0"/>
              </a:rPr>
              <a:t>El bodegaje es uno de los aspectos fundamentales del proceso logístico en los centros de distribución o bodegas. </a:t>
            </a:r>
            <a:r>
              <a:rPr lang="es-AR" sz="1700" dirty="0">
                <a:latin typeface="Arial Narrow" pitchFamily="34" charset="0"/>
              </a:rPr>
              <a:t>Su objetivo es, además de guardar la mercancía, protegerla y conservarla adecuadamente durante un período de tiempo determinado.</a:t>
            </a:r>
          </a:p>
        </p:txBody>
      </p:sp>
      <p:sp>
        <p:nvSpPr>
          <p:cNvPr id="9" name="8 Rectángulo"/>
          <p:cNvSpPr/>
          <p:nvPr/>
        </p:nvSpPr>
        <p:spPr>
          <a:xfrm>
            <a:off x="251520" y="4725144"/>
            <a:ext cx="8572560" cy="1661993"/>
          </a:xfrm>
          <a:prstGeom prst="rect">
            <a:avLst/>
          </a:prstGeom>
        </p:spPr>
        <p:txBody>
          <a:bodyPr wrap="square">
            <a:spAutoFit/>
          </a:bodyPr>
          <a:lstStyle/>
          <a:p>
            <a:pPr algn="just">
              <a:buFont typeface="Wingdings" pitchFamily="2" charset="2"/>
              <a:buChar char="ü"/>
            </a:pPr>
            <a:r>
              <a:rPr lang="es-AR" sz="1700" dirty="0">
                <a:latin typeface="Arial Narrow" pitchFamily="34" charset="0"/>
              </a:rPr>
              <a:t>El </a:t>
            </a:r>
            <a:r>
              <a:rPr lang="es-AR" sz="1700" b="1" i="1" dirty="0">
                <a:latin typeface="Arial Narrow" pitchFamily="34" charset="0"/>
              </a:rPr>
              <a:t>fin fundamental del bodegaje es suministrar los productos necesarios </a:t>
            </a:r>
            <a:r>
              <a:rPr lang="es-AR" sz="1700" dirty="0">
                <a:latin typeface="Arial Narrow" pitchFamily="34" charset="0"/>
              </a:rPr>
              <a:t>en justa calidad y cantidad, en el momento preciso y con los menores costos.</a:t>
            </a:r>
          </a:p>
          <a:p>
            <a:pPr algn="just"/>
            <a:endParaRPr lang="es-AR" sz="1700" dirty="0">
              <a:latin typeface="Arial Narrow" pitchFamily="34" charset="0"/>
            </a:endParaRPr>
          </a:p>
          <a:p>
            <a:pPr algn="just">
              <a:buFont typeface="Wingdings" pitchFamily="2" charset="2"/>
              <a:buChar char="ü"/>
            </a:pPr>
            <a:r>
              <a:rPr lang="es-AR" sz="1700" dirty="0">
                <a:latin typeface="Arial Narrow" pitchFamily="34" charset="0"/>
              </a:rPr>
              <a:t>La función de almacenamiento comprende el complejo de operaciones que tiene por objeto el ocuparse de los materiales que la compañía mueve, conserva y manipula para la consecución de sus fines fabriles y comerciales.</a:t>
            </a:r>
          </a:p>
        </p:txBody>
      </p:sp>
      <p:pic>
        <p:nvPicPr>
          <p:cNvPr id="11" name="Picture 2"/>
          <p:cNvPicPr>
            <a:picLocks noChangeAspect="1" noChangeArrowheads="1"/>
          </p:cNvPicPr>
          <p:nvPr/>
        </p:nvPicPr>
        <p:blipFill>
          <a:blip r:embed="rId2" cstate="print"/>
          <a:srcRect/>
          <a:stretch>
            <a:fillRect/>
          </a:stretch>
        </p:blipFill>
        <p:spPr bwMode="auto">
          <a:xfrm>
            <a:off x="5004048" y="476672"/>
            <a:ext cx="3977205" cy="2016223"/>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871698735"/>
              </p:ext>
            </p:extLst>
          </p:nvPr>
        </p:nvGraphicFramePr>
        <p:xfrm>
          <a:off x="428596" y="285728"/>
          <a:ext cx="8501122" cy="39290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6 Imagen" descr="almacen-automatico-transportadores.1.8.jpg"/>
          <p:cNvPicPr>
            <a:picLocks noChangeAspect="1"/>
          </p:cNvPicPr>
          <p:nvPr/>
        </p:nvPicPr>
        <p:blipFill>
          <a:blip r:embed="rId7" cstate="print"/>
          <a:stretch>
            <a:fillRect/>
          </a:stretch>
        </p:blipFill>
        <p:spPr>
          <a:xfrm>
            <a:off x="6215074" y="4524383"/>
            <a:ext cx="2750363" cy="1833575"/>
          </a:xfrm>
          <a:prstGeom prst="rect">
            <a:avLst/>
          </a:prstGeom>
          <a:ln>
            <a:noFill/>
          </a:ln>
          <a:effectLst>
            <a:outerShdw blurRad="292100" dist="139700" dir="2700000" algn="tl" rotWithShape="0">
              <a:srgbClr val="333333">
                <a:alpha val="65000"/>
              </a:srgbClr>
            </a:outerShdw>
          </a:effectLst>
        </p:spPr>
      </p:pic>
      <p:pic>
        <p:nvPicPr>
          <p:cNvPr id="8" name="7 Imagen" descr="b2ap3_thumbnail_chemical-storage-629651_640.jpg"/>
          <p:cNvPicPr>
            <a:picLocks noChangeAspect="1"/>
          </p:cNvPicPr>
          <p:nvPr/>
        </p:nvPicPr>
        <p:blipFill>
          <a:blip r:embed="rId8" cstate="print"/>
          <a:stretch>
            <a:fillRect/>
          </a:stretch>
        </p:blipFill>
        <p:spPr>
          <a:xfrm>
            <a:off x="285721" y="4572008"/>
            <a:ext cx="2786082" cy="1764519"/>
          </a:xfrm>
          <a:prstGeom prst="rect">
            <a:avLst/>
          </a:prstGeom>
          <a:ln>
            <a:noFill/>
          </a:ln>
          <a:effectLst>
            <a:outerShdw blurRad="292100" dist="139700" dir="2700000" algn="tl" rotWithShape="0">
              <a:srgbClr val="333333">
                <a:alpha val="65000"/>
              </a:srgbClr>
            </a:outerShdw>
          </a:effectLst>
        </p:spPr>
      </p:pic>
      <p:pic>
        <p:nvPicPr>
          <p:cNvPr id="9" name="8 Imagen" descr="sistema-convencional-de-almacenaje-1.jpg"/>
          <p:cNvPicPr>
            <a:picLocks noChangeAspect="1"/>
          </p:cNvPicPr>
          <p:nvPr/>
        </p:nvPicPr>
        <p:blipFill>
          <a:blip r:embed="rId9" cstate="print"/>
          <a:stretch>
            <a:fillRect/>
          </a:stretch>
        </p:blipFill>
        <p:spPr>
          <a:xfrm>
            <a:off x="3268431" y="4643446"/>
            <a:ext cx="2803767" cy="157163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57158" y="559338"/>
            <a:ext cx="8429684" cy="369332"/>
          </a:xfrm>
          <a:prstGeom prst="rect">
            <a:avLst/>
          </a:prstGeom>
        </p:spPr>
        <p:txBody>
          <a:bodyPr wrap="square">
            <a:spAutoFit/>
          </a:bodyPr>
          <a:lstStyle/>
          <a:p>
            <a:pPr algn="just"/>
            <a:r>
              <a:rPr lang="es-AR" b="1" dirty="0">
                <a:latin typeface="Arial Narrow" pitchFamily="34" charset="0"/>
              </a:rPr>
              <a:t>3.- Selección y alistamiento de pedidos</a:t>
            </a:r>
            <a:endParaRPr lang="es-AR" dirty="0">
              <a:latin typeface="Arial Narrow" pitchFamily="34" charset="0"/>
            </a:endParaRPr>
          </a:p>
        </p:txBody>
      </p:sp>
      <p:sp>
        <p:nvSpPr>
          <p:cNvPr id="4" name="3 Rectángulo"/>
          <p:cNvSpPr/>
          <p:nvPr/>
        </p:nvSpPr>
        <p:spPr>
          <a:xfrm>
            <a:off x="357158" y="1214422"/>
            <a:ext cx="8286808" cy="1477328"/>
          </a:xfrm>
          <a:prstGeom prst="rect">
            <a:avLst/>
          </a:prstGeom>
        </p:spPr>
        <p:txBody>
          <a:bodyPr wrap="square">
            <a:spAutoFit/>
          </a:bodyPr>
          <a:lstStyle/>
          <a:p>
            <a:pPr algn="just">
              <a:buFont typeface="Wingdings" pitchFamily="2" charset="2"/>
              <a:buChar char="ü"/>
            </a:pPr>
            <a:r>
              <a:rPr lang="es-AR" dirty="0">
                <a:latin typeface="Arial Narrow" pitchFamily="34" charset="0"/>
              </a:rPr>
              <a:t>El proceso de embalaje y despacho es una área crítica para el funcionamiento de los centros de distribución; ya que los productos se deben embalar en forma diferente y precisa, de acuerdo con el tipo de canal o cliente atendido: hipermercados, distribuidores, canal tienda, exportaciones, etc. Se deben emplear técnicas que permitan un despacho y cargue de camiones eficiente y efectivo.</a:t>
            </a:r>
          </a:p>
        </p:txBody>
      </p:sp>
      <p:grpSp>
        <p:nvGrpSpPr>
          <p:cNvPr id="7" name="6 Grupo"/>
          <p:cNvGrpSpPr/>
          <p:nvPr/>
        </p:nvGrpSpPr>
        <p:grpSpPr>
          <a:xfrm>
            <a:off x="2428860" y="2643182"/>
            <a:ext cx="4714908" cy="3880806"/>
            <a:chOff x="2428860" y="3143248"/>
            <a:chExt cx="4214842" cy="3523616"/>
          </a:xfrm>
        </p:grpSpPr>
        <p:pic>
          <p:nvPicPr>
            <p:cNvPr id="3074" name="Picture 2"/>
            <p:cNvPicPr>
              <a:picLocks noChangeAspect="1" noChangeArrowheads="1"/>
            </p:cNvPicPr>
            <p:nvPr/>
          </p:nvPicPr>
          <p:blipFill>
            <a:blip r:embed="rId2" cstate="print"/>
            <a:srcRect/>
            <a:stretch>
              <a:fillRect/>
            </a:stretch>
          </p:blipFill>
          <p:spPr bwMode="auto">
            <a:xfrm>
              <a:off x="2643174" y="3143248"/>
              <a:ext cx="3643338" cy="3077383"/>
            </a:xfrm>
            <a:prstGeom prst="rect">
              <a:avLst/>
            </a:prstGeom>
            <a:ln>
              <a:noFill/>
            </a:ln>
            <a:effectLst>
              <a:outerShdw blurRad="292100" dist="139700" dir="2700000" algn="tl" rotWithShape="0">
                <a:srgbClr val="333333">
                  <a:alpha val="65000"/>
                </a:srgbClr>
              </a:outerShdw>
            </a:effectLst>
          </p:spPr>
        </p:pic>
        <p:sp>
          <p:nvSpPr>
            <p:cNvPr id="6" name="5 CuadroTexto"/>
            <p:cNvSpPr txBox="1"/>
            <p:nvPr/>
          </p:nvSpPr>
          <p:spPr>
            <a:xfrm>
              <a:off x="2428860" y="6143644"/>
              <a:ext cx="4214842" cy="523220"/>
            </a:xfrm>
            <a:prstGeom prst="rect">
              <a:avLst/>
            </a:prstGeom>
            <a:noFill/>
          </p:spPr>
          <p:txBody>
            <a:bodyPr wrap="square" rtlCol="0">
              <a:spAutoFit/>
            </a:bodyPr>
            <a:lstStyle/>
            <a:p>
              <a:pPr algn="ctr"/>
              <a:r>
                <a:rPr lang="es-AR" sz="1400" dirty="0">
                  <a:latin typeface="Arial Narrow" pitchFamily="34" charset="0"/>
                </a:rPr>
                <a:t>Elementos del proceso de selección y preparación de pedidos. Fuente: Mora García; 2010.</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552" y="285728"/>
            <a:ext cx="8136904" cy="523220"/>
          </a:xfrm>
          <a:prstGeom prst="rect">
            <a:avLst/>
          </a:prstGeom>
          <a:noFill/>
        </p:spPr>
        <p:txBody>
          <a:bodyPr wrap="square" rtlCol="0">
            <a:spAutoFit/>
          </a:bodyPr>
          <a:lstStyle/>
          <a:p>
            <a:pPr algn="ctr"/>
            <a:r>
              <a:rPr lang="es-ES" sz="2800" b="1" dirty="0">
                <a:solidFill>
                  <a:srgbClr val="00ACC6"/>
                </a:solidFill>
                <a:latin typeface="Founders"/>
              </a:rPr>
              <a:t>ZONAS DE LOS ALMACENES</a:t>
            </a:r>
          </a:p>
        </p:txBody>
      </p:sp>
      <p:sp>
        <p:nvSpPr>
          <p:cNvPr id="4" name="3 Rectángulo"/>
          <p:cNvSpPr/>
          <p:nvPr/>
        </p:nvSpPr>
        <p:spPr>
          <a:xfrm>
            <a:off x="357158" y="922455"/>
            <a:ext cx="8429684" cy="4801314"/>
          </a:xfrm>
          <a:prstGeom prst="rect">
            <a:avLst/>
          </a:prstGeom>
        </p:spPr>
        <p:txBody>
          <a:bodyPr wrap="square">
            <a:spAutoFit/>
          </a:bodyPr>
          <a:lstStyle/>
          <a:p>
            <a:pPr algn="just"/>
            <a:r>
              <a:rPr lang="es-AR" dirty="0">
                <a:latin typeface="Arial Narrow" pitchFamily="34" charset="0"/>
              </a:rPr>
              <a:t>En el diseño de un nuevo centro de distribución o la expansión de uno existente, es crucial establecer el uso más eficiente del espacio al menor costo operacional posible.</a:t>
            </a:r>
          </a:p>
          <a:p>
            <a:pPr algn="just"/>
            <a:endParaRPr lang="es-AR" dirty="0"/>
          </a:p>
          <a:p>
            <a:pPr algn="just"/>
            <a:r>
              <a:rPr lang="es-AR" dirty="0">
                <a:latin typeface="Arial Narrow" pitchFamily="34" charset="0"/>
              </a:rPr>
              <a:t>Un centro de distribución (CEDI) es un nodo amortiguador de la red logística que permite compensar diferencias entre el flujo de abastecimiento y la demanda, bien sea de producto terminado, materias primas o producto en proceso.</a:t>
            </a:r>
          </a:p>
          <a:p>
            <a:pPr algn="just"/>
            <a:endParaRPr lang="es-AR" b="1" dirty="0">
              <a:latin typeface="Arial Narrow" pitchFamily="34" charset="0"/>
            </a:endParaRPr>
          </a:p>
          <a:p>
            <a:pPr algn="just"/>
            <a:r>
              <a:rPr lang="es-AR" b="1" dirty="0">
                <a:latin typeface="Arial Narrow" pitchFamily="34" charset="0"/>
              </a:rPr>
              <a:t>Razones para pensar en un CEDI:</a:t>
            </a:r>
          </a:p>
          <a:p>
            <a:pPr algn="just"/>
            <a:endParaRPr lang="es-AR" b="1" dirty="0">
              <a:latin typeface="Arial Narrow" pitchFamily="34" charset="0"/>
            </a:endParaRPr>
          </a:p>
          <a:p>
            <a:pPr marL="285750" indent="-285750" algn="just">
              <a:buFont typeface="Wingdings" panose="05000000000000000000" pitchFamily="2" charset="2"/>
              <a:buChar char="Ø"/>
            </a:pPr>
            <a:r>
              <a:rPr lang="es-AR" i="1" dirty="0">
                <a:latin typeface="Arial Narrow" pitchFamily="34" charset="0"/>
              </a:rPr>
              <a:t>El centro de distribución debe ser rentable para la operación logística de la compañía.</a:t>
            </a:r>
          </a:p>
          <a:p>
            <a:pPr marL="285750" indent="-285750" algn="just">
              <a:buFont typeface="Wingdings" panose="05000000000000000000" pitchFamily="2" charset="2"/>
              <a:buChar char="Ø"/>
            </a:pPr>
            <a:r>
              <a:rPr lang="es-AR" i="1" dirty="0">
                <a:latin typeface="Arial Narrow" pitchFamily="34" charset="0"/>
              </a:rPr>
              <a:t>Cambios en el mercado; cercanía con clientes y proveedores.</a:t>
            </a:r>
          </a:p>
          <a:p>
            <a:pPr marL="285750" indent="-285750" algn="just">
              <a:buFont typeface="Wingdings" panose="05000000000000000000" pitchFamily="2" charset="2"/>
              <a:buChar char="Ø"/>
            </a:pPr>
            <a:r>
              <a:rPr lang="es-AR" i="1" dirty="0">
                <a:latin typeface="Arial Narrow" pitchFamily="34" charset="0"/>
              </a:rPr>
              <a:t>Modificaciones en la política de la empresa; CEDI de un operador logístico o propio.</a:t>
            </a:r>
          </a:p>
          <a:p>
            <a:pPr marL="285750" indent="-285750" algn="just">
              <a:buFont typeface="Wingdings" panose="05000000000000000000" pitchFamily="2" charset="2"/>
              <a:buChar char="Ø"/>
            </a:pPr>
            <a:r>
              <a:rPr lang="es-AR" i="1" dirty="0">
                <a:latin typeface="Arial Narrow" pitchFamily="34" charset="0"/>
              </a:rPr>
              <a:t>Tamaño equivocado: los almacenes actuales no son suficientes.</a:t>
            </a:r>
          </a:p>
          <a:p>
            <a:pPr marL="285750" indent="-285750" algn="just">
              <a:buFont typeface="Wingdings" panose="05000000000000000000" pitchFamily="2" charset="2"/>
              <a:buChar char="Ø"/>
            </a:pPr>
            <a:r>
              <a:rPr lang="es-AR" i="1" dirty="0">
                <a:latin typeface="Arial Narrow" pitchFamily="34" charset="0"/>
              </a:rPr>
              <a:t>Cambios en el transporte interno; equipos de manejo obsoletos.</a:t>
            </a:r>
          </a:p>
          <a:p>
            <a:pPr marL="285750" indent="-285750" algn="just">
              <a:buFont typeface="Wingdings" panose="05000000000000000000" pitchFamily="2" charset="2"/>
              <a:buChar char="Ø"/>
            </a:pPr>
            <a:r>
              <a:rPr lang="es-AR" i="1" dirty="0">
                <a:latin typeface="Arial Narrow" pitchFamily="34" charset="0"/>
              </a:rPr>
              <a:t>Variaciones en los impuestos, valorización y otros tributos que afectan el edificio.</a:t>
            </a:r>
          </a:p>
          <a:p>
            <a:pPr marL="285750" indent="-285750" algn="just">
              <a:buFont typeface="Wingdings" panose="05000000000000000000" pitchFamily="2" charset="2"/>
              <a:buChar char="Ø"/>
            </a:pPr>
            <a:r>
              <a:rPr lang="es-AR" i="1" dirty="0">
                <a:latin typeface="Arial Narrow" pitchFamily="34" charset="0"/>
              </a:rPr>
              <a:t>Cambios técnicos: edificio obsoleto frente a los nuevos requerimientos de almacenamiento.</a:t>
            </a:r>
          </a:p>
          <a:p>
            <a:pPr marL="285750" indent="-285750" algn="just">
              <a:buFont typeface="Wingdings" panose="05000000000000000000" pitchFamily="2" charset="2"/>
              <a:buChar char="Ø"/>
            </a:pPr>
            <a:r>
              <a:rPr lang="es-AR" i="1" dirty="0">
                <a:latin typeface="Arial Narrow" pitchFamily="34" charset="0"/>
              </a:rPr>
              <a:t>Símbolo de progreso: un edificio que haga ver a la compañía pujante.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14282" y="214290"/>
            <a:ext cx="8715436" cy="1477328"/>
          </a:xfrm>
          <a:prstGeom prst="rect">
            <a:avLst/>
          </a:prstGeom>
        </p:spPr>
        <p:txBody>
          <a:bodyPr wrap="square">
            <a:spAutoFit/>
          </a:bodyPr>
          <a:lstStyle/>
          <a:p>
            <a:pPr algn="just"/>
            <a:r>
              <a:rPr lang="es-AR" b="1" dirty="0">
                <a:latin typeface="Arial Narrow" pitchFamily="34" charset="0"/>
              </a:rPr>
              <a:t>Localización del centro de distribución </a:t>
            </a:r>
            <a:r>
              <a:rPr lang="es-AR" dirty="0">
                <a:latin typeface="Arial Narrow" pitchFamily="34" charset="0"/>
              </a:rPr>
              <a:t>(Modelo de Gravedad):</a:t>
            </a:r>
          </a:p>
          <a:p>
            <a:pPr algn="just"/>
            <a:endParaRPr lang="es-AR" dirty="0">
              <a:latin typeface="Arial Narrow" pitchFamily="34" charset="0"/>
            </a:endParaRPr>
          </a:p>
          <a:p>
            <a:pPr algn="just"/>
            <a:r>
              <a:rPr lang="es-AR" dirty="0">
                <a:latin typeface="Arial Narrow" pitchFamily="34" charset="0"/>
              </a:rPr>
              <a:t>Analizando los flujos de entrada y salida de carga desde las fábricas a las instalaciones de distribución y, seguidamente, de los locales de distribución al mercado de clientes o al consumidor final; se determina la región geográfica óptima para una nueva construcción.</a:t>
            </a:r>
          </a:p>
        </p:txBody>
      </p:sp>
      <p:grpSp>
        <p:nvGrpSpPr>
          <p:cNvPr id="10" name="9 Grupo"/>
          <p:cNvGrpSpPr/>
          <p:nvPr/>
        </p:nvGrpSpPr>
        <p:grpSpPr>
          <a:xfrm>
            <a:off x="2857488" y="3376886"/>
            <a:ext cx="6143668" cy="3266825"/>
            <a:chOff x="2714612" y="3563986"/>
            <a:chExt cx="5715040" cy="3332177"/>
          </a:xfrm>
        </p:grpSpPr>
        <p:pic>
          <p:nvPicPr>
            <p:cNvPr id="4099" name="Picture 3"/>
            <p:cNvPicPr>
              <a:picLocks noChangeAspect="1" noChangeArrowheads="1"/>
            </p:cNvPicPr>
            <p:nvPr/>
          </p:nvPicPr>
          <p:blipFill>
            <a:blip r:embed="rId2" cstate="print"/>
            <a:srcRect/>
            <a:stretch>
              <a:fillRect/>
            </a:stretch>
          </p:blipFill>
          <p:spPr bwMode="auto">
            <a:xfrm>
              <a:off x="2786050" y="3563986"/>
              <a:ext cx="5491161" cy="3040708"/>
            </a:xfrm>
            <a:prstGeom prst="rect">
              <a:avLst/>
            </a:prstGeom>
            <a:ln>
              <a:noFill/>
            </a:ln>
            <a:effectLst>
              <a:outerShdw blurRad="292100" dist="139700" dir="2700000" algn="tl" rotWithShape="0">
                <a:srgbClr val="333333">
                  <a:alpha val="65000"/>
                </a:srgbClr>
              </a:outerShdw>
            </a:effectLst>
          </p:spPr>
        </p:pic>
        <p:sp>
          <p:nvSpPr>
            <p:cNvPr id="5" name="4 CuadroTexto"/>
            <p:cNvSpPr txBox="1"/>
            <p:nvPr/>
          </p:nvSpPr>
          <p:spPr>
            <a:xfrm>
              <a:off x="2714612" y="6588386"/>
              <a:ext cx="5715040" cy="307777"/>
            </a:xfrm>
            <a:prstGeom prst="rect">
              <a:avLst/>
            </a:prstGeom>
            <a:noFill/>
          </p:spPr>
          <p:txBody>
            <a:bodyPr wrap="square" rtlCol="0">
              <a:spAutoFit/>
            </a:bodyPr>
            <a:lstStyle/>
            <a:p>
              <a:pPr algn="ctr"/>
              <a:r>
                <a:rPr lang="es-AR" sz="1400" dirty="0">
                  <a:latin typeface="Arial Narrow" pitchFamily="34" charset="0"/>
                </a:rPr>
                <a:t>Relación costos de transporte – Instalaciones logísticas. Fuente: Mora García; 2010.</a:t>
              </a:r>
            </a:p>
          </p:txBody>
        </p:sp>
      </p:grpSp>
      <p:pic>
        <p:nvPicPr>
          <p:cNvPr id="9" name="8 Imagen" descr="localizacin-y-distribucin-de-plantas-8-728.jpg"/>
          <p:cNvPicPr>
            <a:picLocks noChangeAspect="1"/>
          </p:cNvPicPr>
          <p:nvPr/>
        </p:nvPicPr>
        <p:blipFill>
          <a:blip r:embed="rId3" cstate="print"/>
          <a:srcRect l="8242" t="35715" r="10851" b="16208"/>
          <a:stretch>
            <a:fillRect/>
          </a:stretch>
        </p:blipFill>
        <p:spPr>
          <a:xfrm>
            <a:off x="285720" y="1785927"/>
            <a:ext cx="3714776" cy="1655574"/>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3230779663"/>
              </p:ext>
            </p:extLst>
          </p:nvPr>
        </p:nvGraphicFramePr>
        <p:xfrm>
          <a:off x="357158" y="936636"/>
          <a:ext cx="864399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14282" y="308598"/>
            <a:ext cx="8715436" cy="1477328"/>
          </a:xfrm>
          <a:prstGeom prst="rect">
            <a:avLst/>
          </a:prstGeom>
        </p:spPr>
        <p:txBody>
          <a:bodyPr wrap="square">
            <a:spAutoFit/>
          </a:bodyPr>
          <a:lstStyle/>
          <a:p>
            <a:pPr algn="just"/>
            <a:r>
              <a:rPr lang="es-AR" b="1" dirty="0">
                <a:latin typeface="Arial Narrow" pitchFamily="34" charset="0"/>
              </a:rPr>
              <a:t>Distribución y asignación de espacios:</a:t>
            </a:r>
          </a:p>
          <a:p>
            <a:pPr algn="just"/>
            <a:r>
              <a:rPr lang="es-AR" dirty="0">
                <a:latin typeface="Arial Narrow" pitchFamily="34" charset="0"/>
              </a:rPr>
              <a:t>Los procedimientos para la construcción de una bodega varían según la cantidad y la clase de espacio disponible; mercancías por almacenar; equipos y personal de trabajo. </a:t>
            </a:r>
          </a:p>
          <a:p>
            <a:pPr algn="just"/>
            <a:endParaRPr lang="es-AR" dirty="0">
              <a:latin typeface="Arial Narrow" pitchFamily="34" charset="0"/>
            </a:endParaRPr>
          </a:p>
          <a:p>
            <a:pPr algn="just"/>
            <a:r>
              <a:rPr lang="es-AR" u="sng" dirty="0">
                <a:latin typeface="Arial Narrow" pitchFamily="34" charset="0"/>
              </a:rPr>
              <a:t>Principios a tener en cuenta a la hora del diseño:</a:t>
            </a:r>
          </a:p>
        </p:txBody>
      </p:sp>
      <p:grpSp>
        <p:nvGrpSpPr>
          <p:cNvPr id="9" name="8 Grupo"/>
          <p:cNvGrpSpPr/>
          <p:nvPr/>
        </p:nvGrpSpPr>
        <p:grpSpPr>
          <a:xfrm>
            <a:off x="214282" y="1936704"/>
            <a:ext cx="8643998" cy="4278378"/>
            <a:chOff x="214282" y="1816136"/>
            <a:chExt cx="8643998" cy="4278378"/>
          </a:xfrm>
        </p:grpSpPr>
        <p:sp>
          <p:nvSpPr>
            <p:cNvPr id="5" name="4 Rectángulo"/>
            <p:cNvSpPr/>
            <p:nvPr/>
          </p:nvSpPr>
          <p:spPr>
            <a:xfrm>
              <a:off x="214282" y="1816136"/>
              <a:ext cx="8572560" cy="2062103"/>
            </a:xfrm>
            <a:prstGeom prst="rect">
              <a:avLst/>
            </a:prstGeom>
          </p:spPr>
          <p:txBody>
            <a:bodyPr wrap="square">
              <a:spAutoFit/>
            </a:bodyPr>
            <a:lstStyle/>
            <a:p>
              <a:pPr algn="just">
                <a:buFont typeface="Wingdings" pitchFamily="2" charset="2"/>
                <a:buChar char="ü"/>
              </a:pPr>
              <a:r>
                <a:rPr lang="es-AR" sz="1600" dirty="0">
                  <a:latin typeface="Arial Narrow" pitchFamily="34" charset="0"/>
                </a:rPr>
                <a:t>El edificio debe ser de una sola planta.</a:t>
              </a:r>
            </a:p>
            <a:p>
              <a:pPr algn="just">
                <a:buFont typeface="Wingdings" pitchFamily="2" charset="2"/>
                <a:buChar char="ü"/>
              </a:pPr>
              <a:r>
                <a:rPr lang="es-AR" sz="1600" dirty="0">
                  <a:latin typeface="Arial Narrow" pitchFamily="34" charset="0"/>
                </a:rPr>
                <a:t>La altura libre o útil de la instalación estará determinada por el tipo de mercancías y equipos de manejo de materiales empleados.</a:t>
              </a:r>
            </a:p>
            <a:p>
              <a:pPr algn="just">
                <a:buFont typeface="Wingdings" pitchFamily="2" charset="2"/>
                <a:buChar char="ü"/>
              </a:pPr>
              <a:r>
                <a:rPr lang="es-AR" sz="1600" dirty="0">
                  <a:latin typeface="Arial Narrow" pitchFamily="34" charset="0"/>
                </a:rPr>
                <a:t>La capacidad de resistencia y el acabado de los pisos deberán ser acordes con la clase de equipos y bienes que se vayan a manipular en el almacén.</a:t>
              </a:r>
            </a:p>
            <a:p>
              <a:pPr algn="just">
                <a:buFont typeface="Wingdings" pitchFamily="2" charset="2"/>
                <a:buChar char="ü"/>
              </a:pPr>
              <a:r>
                <a:rPr lang="es-AR" sz="1600" dirty="0">
                  <a:latin typeface="Arial Narrow" pitchFamily="34" charset="0"/>
                </a:rPr>
                <a:t>Las paredes internas de la bodega deberán ser completamente lisas.</a:t>
              </a:r>
            </a:p>
            <a:p>
              <a:pPr algn="just">
                <a:buFont typeface="Wingdings" pitchFamily="2" charset="2"/>
                <a:buChar char="ü"/>
              </a:pPr>
              <a:r>
                <a:rPr lang="es-AR" sz="1600" dirty="0">
                  <a:latin typeface="Arial Narrow" pitchFamily="34" charset="0"/>
                </a:rPr>
                <a:t>Se debe distribuir el espacio, según funciones, superficies, disponibilidad y adecuación, en zonas de almacenaje, recepción, despacho, oficina y servicios auxiliares.</a:t>
              </a:r>
            </a:p>
          </p:txBody>
        </p:sp>
        <p:sp>
          <p:nvSpPr>
            <p:cNvPr id="6" name="5 Rectángulo"/>
            <p:cNvSpPr/>
            <p:nvPr/>
          </p:nvSpPr>
          <p:spPr>
            <a:xfrm>
              <a:off x="214282" y="3786190"/>
              <a:ext cx="8643998" cy="2308324"/>
            </a:xfrm>
            <a:prstGeom prst="rect">
              <a:avLst/>
            </a:prstGeom>
          </p:spPr>
          <p:txBody>
            <a:bodyPr wrap="square">
              <a:spAutoFit/>
            </a:bodyPr>
            <a:lstStyle/>
            <a:p>
              <a:pPr algn="just">
                <a:buFont typeface="Wingdings" pitchFamily="2" charset="2"/>
                <a:buChar char="ü"/>
              </a:pPr>
              <a:r>
                <a:rPr lang="es-AR" sz="1600" dirty="0">
                  <a:latin typeface="Arial Narrow" pitchFamily="34" charset="0"/>
                </a:rPr>
                <a:t>Tomas para agua y energía eléctrica, equipos de seguridad contra incendio, robo y salidas de emergencia.</a:t>
              </a:r>
            </a:p>
            <a:p>
              <a:pPr algn="just">
                <a:buFont typeface="Wingdings" pitchFamily="2" charset="2"/>
                <a:buChar char="ü"/>
              </a:pPr>
              <a:r>
                <a:rPr lang="es-AR" sz="1600" dirty="0">
                  <a:latin typeface="Arial Narrow" pitchFamily="34" charset="0"/>
                </a:rPr>
                <a:t>El lugar, el tamaño y el numero de columnas que soporten la estructura, afectarán la disposición de los corredores y áreas de almacenamiento.</a:t>
              </a:r>
            </a:p>
            <a:p>
              <a:pPr algn="just">
                <a:buFont typeface="Wingdings" pitchFamily="2" charset="2"/>
                <a:buChar char="ü"/>
              </a:pPr>
              <a:r>
                <a:rPr lang="es-AR" sz="1600" dirty="0">
                  <a:latin typeface="Arial Narrow" pitchFamily="34" charset="0"/>
                </a:rPr>
                <a:t>Buena iluminación natural y suficiente ventilación para dispersar el calor y los olores.</a:t>
              </a:r>
            </a:p>
            <a:p>
              <a:pPr algn="just">
                <a:buFont typeface="Wingdings" pitchFamily="2" charset="2"/>
                <a:buChar char="ü"/>
              </a:pPr>
              <a:r>
                <a:rPr lang="es-AR" sz="1600" dirty="0">
                  <a:latin typeface="Arial Narrow" pitchFamily="34" charset="0"/>
                </a:rPr>
                <a:t>Las puertas de acceso al nivel del piso sean anchas y altas.</a:t>
              </a:r>
            </a:p>
            <a:p>
              <a:pPr algn="just">
                <a:buFont typeface="Wingdings" pitchFamily="2" charset="2"/>
                <a:buChar char="ü"/>
              </a:pPr>
              <a:r>
                <a:rPr lang="es-AR" sz="1600" dirty="0">
                  <a:latin typeface="Arial Narrow" pitchFamily="34" charset="0"/>
                </a:rPr>
                <a:t>Los pasillos que dividen los grandes bloques de almacenamiento deben ser rectos y no tener columnas ni otra clase de obstáculos.</a:t>
              </a:r>
            </a:p>
            <a:p>
              <a:pPr algn="just">
                <a:buFont typeface="Wingdings" pitchFamily="2" charset="2"/>
                <a:buChar char="ü"/>
              </a:pPr>
              <a:r>
                <a:rPr lang="es-AR" sz="1600" dirty="0">
                  <a:latin typeface="Arial Narrow" pitchFamily="34" charset="0"/>
                </a:rPr>
                <a:t>Los corredores se deben extender a lo largo de toda la bodega y ser lo suficientemente amplios</a:t>
              </a:r>
            </a:p>
            <a:p>
              <a:pPr algn="just">
                <a:buFont typeface="Wingdings" pitchFamily="2" charset="2"/>
                <a:buChar char="ü"/>
              </a:pPr>
              <a:r>
                <a:rPr lang="es-AR" sz="1600" dirty="0">
                  <a:latin typeface="Arial Narrow" pitchFamily="34" charset="0"/>
                </a:rPr>
                <a:t>Parqueaderos para vehículos de carga.</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85720" y="521499"/>
            <a:ext cx="8643998" cy="3693319"/>
          </a:xfrm>
          <a:prstGeom prst="rect">
            <a:avLst/>
          </a:prstGeom>
        </p:spPr>
        <p:txBody>
          <a:bodyPr wrap="square">
            <a:spAutoFit/>
          </a:bodyPr>
          <a:lstStyle/>
          <a:p>
            <a:pPr algn="just"/>
            <a:r>
              <a:rPr lang="es-AR" b="1" dirty="0">
                <a:latin typeface="Arial Narrow" pitchFamily="34" charset="0"/>
              </a:rPr>
              <a:t>Zonas del centro de distribución:</a:t>
            </a:r>
          </a:p>
          <a:p>
            <a:pPr algn="just"/>
            <a:endParaRPr lang="es-AR" b="1" dirty="0">
              <a:latin typeface="Arial Narrow" pitchFamily="34" charset="0"/>
            </a:endParaRPr>
          </a:p>
          <a:p>
            <a:pPr algn="just"/>
            <a:r>
              <a:rPr lang="es-AR" dirty="0">
                <a:latin typeface="Arial Narrow" pitchFamily="34" charset="0"/>
              </a:rPr>
              <a:t>En el diseño de la instalación logística debe darse cabida a las siguientes zonas de procesos y almacenamiento:</a:t>
            </a:r>
          </a:p>
          <a:p>
            <a:pPr algn="just">
              <a:buFont typeface="Wingdings" pitchFamily="2" charset="2"/>
              <a:buChar char="ü"/>
            </a:pPr>
            <a:r>
              <a:rPr lang="es-AR" dirty="0">
                <a:latin typeface="Arial Narrow" pitchFamily="34" charset="0"/>
              </a:rPr>
              <a:t>Muelles de cargue y descargue.</a:t>
            </a:r>
          </a:p>
          <a:p>
            <a:pPr algn="just">
              <a:buFont typeface="Wingdings" pitchFamily="2" charset="2"/>
              <a:buChar char="ü"/>
            </a:pPr>
            <a:r>
              <a:rPr lang="es-AR" dirty="0">
                <a:latin typeface="Arial Narrow" pitchFamily="34" charset="0"/>
              </a:rPr>
              <a:t>Zona de recepción.</a:t>
            </a:r>
          </a:p>
          <a:p>
            <a:pPr algn="just">
              <a:buFont typeface="Wingdings" pitchFamily="2" charset="2"/>
              <a:buChar char="ü"/>
            </a:pPr>
            <a:r>
              <a:rPr lang="es-AR" dirty="0">
                <a:latin typeface="Arial Narrow" pitchFamily="34" charset="0"/>
              </a:rPr>
              <a:t>Zona de stock.</a:t>
            </a:r>
          </a:p>
          <a:p>
            <a:pPr algn="just">
              <a:buFont typeface="Wingdings" pitchFamily="2" charset="2"/>
              <a:buChar char="ü"/>
            </a:pPr>
            <a:r>
              <a:rPr lang="es-AR" dirty="0">
                <a:latin typeface="Arial Narrow" pitchFamily="34" charset="0"/>
              </a:rPr>
              <a:t>Zona de </a:t>
            </a:r>
            <a:r>
              <a:rPr lang="es-AR" dirty="0" err="1">
                <a:latin typeface="Arial Narrow" pitchFamily="34" charset="0"/>
              </a:rPr>
              <a:t>picking</a:t>
            </a:r>
            <a:r>
              <a:rPr lang="es-AR" dirty="0">
                <a:latin typeface="Arial Narrow" pitchFamily="34" charset="0"/>
              </a:rPr>
              <a:t>.</a:t>
            </a:r>
          </a:p>
          <a:p>
            <a:pPr algn="just">
              <a:buFont typeface="Wingdings" pitchFamily="2" charset="2"/>
              <a:buChar char="ü"/>
            </a:pPr>
            <a:r>
              <a:rPr lang="es-AR" dirty="0">
                <a:latin typeface="Arial Narrow" pitchFamily="34" charset="0"/>
              </a:rPr>
              <a:t>Zona de preparación de pedidos.</a:t>
            </a:r>
          </a:p>
          <a:p>
            <a:pPr algn="just">
              <a:buFont typeface="Wingdings" pitchFamily="2" charset="2"/>
              <a:buChar char="ü"/>
            </a:pPr>
            <a:r>
              <a:rPr lang="es-AR" dirty="0">
                <a:latin typeface="Arial Narrow" pitchFamily="34" charset="0"/>
              </a:rPr>
              <a:t>Zona de verificación.</a:t>
            </a:r>
          </a:p>
          <a:p>
            <a:pPr algn="just">
              <a:buFont typeface="Wingdings" pitchFamily="2" charset="2"/>
              <a:buChar char="ü"/>
            </a:pPr>
            <a:r>
              <a:rPr lang="es-AR" dirty="0">
                <a:latin typeface="Arial Narrow" pitchFamily="34" charset="0"/>
              </a:rPr>
              <a:t>Zona de oficinas y áreas de servicio:</a:t>
            </a:r>
          </a:p>
          <a:p>
            <a:pPr algn="just">
              <a:buFont typeface="Wingdings" pitchFamily="2" charset="2"/>
              <a:buChar char="ü"/>
            </a:pPr>
            <a:r>
              <a:rPr lang="es-AR" dirty="0">
                <a:latin typeface="Arial Narrow" pitchFamily="34" charset="0"/>
              </a:rPr>
              <a:t>Zonas especiales: Devoluciones; Almacenamiento de materiales (estibas, canastas, etc.), Repuestos y equipos de mantenimiento, Cuarto de baterías, Parqueadero de equipos.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552" y="620688"/>
            <a:ext cx="8136904" cy="1200329"/>
          </a:xfrm>
          <a:prstGeom prst="rect">
            <a:avLst/>
          </a:prstGeom>
          <a:noFill/>
        </p:spPr>
        <p:txBody>
          <a:bodyPr wrap="square" rtlCol="0">
            <a:spAutoFit/>
          </a:bodyPr>
          <a:lstStyle/>
          <a:p>
            <a:pPr>
              <a:buFont typeface="Arial" pitchFamily="34" charset="0"/>
              <a:buChar char="•"/>
            </a:pPr>
            <a:endParaRPr lang="es-ES" dirty="0"/>
          </a:p>
          <a:p>
            <a:pPr>
              <a:buFont typeface="Arial" pitchFamily="34" charset="0"/>
              <a:buChar char="•"/>
            </a:pPr>
            <a:endParaRPr lang="es-ES" dirty="0"/>
          </a:p>
          <a:p>
            <a:pPr>
              <a:buFont typeface="Arial" pitchFamily="34" charset="0"/>
              <a:buChar char="•"/>
            </a:pPr>
            <a:endParaRPr lang="es-ES" dirty="0"/>
          </a:p>
          <a:p>
            <a:pPr>
              <a:buFont typeface="Arial" pitchFamily="34" charset="0"/>
              <a:buChar char="•"/>
            </a:pPr>
            <a:endParaRPr lang="es-ES" dirty="0"/>
          </a:p>
        </p:txBody>
      </p:sp>
      <p:sp>
        <p:nvSpPr>
          <p:cNvPr id="3" name="2 CuadroTexto"/>
          <p:cNvSpPr txBox="1"/>
          <p:nvPr/>
        </p:nvSpPr>
        <p:spPr>
          <a:xfrm>
            <a:off x="437230" y="262716"/>
            <a:ext cx="8136904" cy="523220"/>
          </a:xfrm>
          <a:prstGeom prst="rect">
            <a:avLst/>
          </a:prstGeom>
          <a:noFill/>
        </p:spPr>
        <p:txBody>
          <a:bodyPr wrap="square" rtlCol="0">
            <a:spAutoFit/>
          </a:bodyPr>
          <a:lstStyle/>
          <a:p>
            <a:pPr algn="ctr"/>
            <a:r>
              <a:rPr lang="es-ES" sz="2800" b="1" dirty="0">
                <a:solidFill>
                  <a:srgbClr val="00ACC6"/>
                </a:solidFill>
                <a:latin typeface="Founders"/>
              </a:rPr>
              <a:t>FLUJOS DE MATERIALES DE UN ALMACEN</a:t>
            </a:r>
          </a:p>
        </p:txBody>
      </p:sp>
      <p:sp>
        <p:nvSpPr>
          <p:cNvPr id="8" name="7 Rectángulo"/>
          <p:cNvSpPr/>
          <p:nvPr/>
        </p:nvSpPr>
        <p:spPr>
          <a:xfrm>
            <a:off x="251520" y="4192510"/>
            <a:ext cx="8424936" cy="2308324"/>
          </a:xfrm>
          <a:prstGeom prst="rect">
            <a:avLst/>
          </a:prstGeom>
        </p:spPr>
        <p:txBody>
          <a:bodyPr wrap="square">
            <a:spAutoFit/>
          </a:bodyPr>
          <a:lstStyle/>
          <a:p>
            <a:pPr algn="just"/>
            <a:r>
              <a:rPr lang="es-ES" dirty="0">
                <a:latin typeface="Arial Narrow" pitchFamily="34" charset="0"/>
              </a:rPr>
              <a:t>El </a:t>
            </a:r>
            <a:r>
              <a:rPr lang="es-ES" b="1" dirty="0">
                <a:latin typeface="Arial Narrow" pitchFamily="34" charset="0"/>
              </a:rPr>
              <a:t>flujo de materiales en el depósito</a:t>
            </a:r>
            <a:r>
              <a:rPr lang="es-ES" dirty="0">
                <a:latin typeface="Arial Narrow" pitchFamily="34" charset="0"/>
              </a:rPr>
              <a:t>  es temporal y todo lo que entra en la instalación ha de volver a salir. Este flujo en el depósito puede ser simple o complejo (dependiendo del tipo de  empresa, de las operaciones internas, de la cantidad de mercancías y de la forma de moverla). </a:t>
            </a:r>
          </a:p>
          <a:p>
            <a:pPr algn="just"/>
            <a:endParaRPr lang="es-ES" dirty="0">
              <a:latin typeface="Arial Narrow" pitchFamily="34" charset="0"/>
            </a:endParaRPr>
          </a:p>
          <a:p>
            <a:pPr algn="just"/>
            <a:r>
              <a:rPr lang="es-ES" b="1" dirty="0">
                <a:latin typeface="Arial Narrow" pitchFamily="34" charset="0"/>
              </a:rPr>
              <a:t>Tipos de flujos: </a:t>
            </a:r>
            <a:r>
              <a:rPr lang="es-ES" dirty="0">
                <a:latin typeface="Arial Narrow" pitchFamily="34" charset="0"/>
              </a:rPr>
              <a:t>son los movimientos que se realizan con las unidades en su entrada al depósito, por su interior y en su salida.</a:t>
            </a:r>
          </a:p>
          <a:p>
            <a:pPr algn="just">
              <a:buFont typeface="Wingdings" pitchFamily="2" charset="2"/>
              <a:buChar char="ü"/>
            </a:pPr>
            <a:r>
              <a:rPr lang="es-ES" b="1" dirty="0">
                <a:latin typeface="Arial Narrow" pitchFamily="34" charset="0"/>
              </a:rPr>
              <a:t>Flujo simple</a:t>
            </a:r>
            <a:r>
              <a:rPr lang="es-ES" dirty="0">
                <a:latin typeface="Arial Narrow" pitchFamily="34" charset="0"/>
              </a:rPr>
              <a:t>: Se suministran, sin fraccionar, las mismas unidades de carga que envía el proveedor.</a:t>
            </a:r>
          </a:p>
        </p:txBody>
      </p:sp>
      <p:grpSp>
        <p:nvGrpSpPr>
          <p:cNvPr id="7" name="6 Grupo"/>
          <p:cNvGrpSpPr/>
          <p:nvPr/>
        </p:nvGrpSpPr>
        <p:grpSpPr>
          <a:xfrm>
            <a:off x="2000232" y="928670"/>
            <a:ext cx="5286412" cy="3286148"/>
            <a:chOff x="2000232" y="928670"/>
            <a:chExt cx="5286412" cy="3286148"/>
          </a:xfrm>
        </p:grpSpPr>
        <p:pic>
          <p:nvPicPr>
            <p:cNvPr id="21508" name="Picture 4"/>
            <p:cNvPicPr>
              <a:picLocks noChangeAspect="1" noChangeArrowheads="1"/>
            </p:cNvPicPr>
            <p:nvPr/>
          </p:nvPicPr>
          <p:blipFill>
            <a:blip r:embed="rId2" cstate="print"/>
            <a:srcRect l="24157" r="6742"/>
            <a:stretch>
              <a:fillRect/>
            </a:stretch>
          </p:blipFill>
          <p:spPr bwMode="auto">
            <a:xfrm>
              <a:off x="3143240" y="928670"/>
              <a:ext cx="2928958" cy="2962838"/>
            </a:xfrm>
            <a:prstGeom prst="rect">
              <a:avLst/>
            </a:prstGeom>
            <a:ln>
              <a:noFill/>
            </a:ln>
            <a:effectLst>
              <a:outerShdw blurRad="292100" dist="139700" dir="2700000" algn="tl" rotWithShape="0">
                <a:srgbClr val="333333">
                  <a:alpha val="65000"/>
                </a:srgbClr>
              </a:outerShdw>
            </a:effectLst>
          </p:spPr>
        </p:pic>
        <p:sp>
          <p:nvSpPr>
            <p:cNvPr id="6" name="5 CuadroTexto"/>
            <p:cNvSpPr txBox="1"/>
            <p:nvPr/>
          </p:nvSpPr>
          <p:spPr>
            <a:xfrm>
              <a:off x="2000232" y="3907041"/>
              <a:ext cx="5286412" cy="307777"/>
            </a:xfrm>
            <a:prstGeom prst="rect">
              <a:avLst/>
            </a:prstGeom>
            <a:noFill/>
          </p:spPr>
          <p:txBody>
            <a:bodyPr wrap="square" rtlCol="0">
              <a:spAutoFit/>
            </a:bodyPr>
            <a:lstStyle/>
            <a:p>
              <a:pPr algn="ctr"/>
              <a:r>
                <a:rPr lang="es-AR" sz="1400" dirty="0">
                  <a:latin typeface="Arial Narrow" pitchFamily="34" charset="0"/>
                </a:rPr>
                <a:t>Diseño básico de un almacén. Fuente: </a:t>
              </a:r>
              <a:r>
                <a:rPr lang="es-AR" sz="1400" dirty="0" err="1">
                  <a:latin typeface="Arial Narrow" pitchFamily="34" charset="0"/>
                </a:rPr>
                <a:t>Bowersox</a:t>
              </a:r>
              <a:r>
                <a:rPr lang="es-AR" sz="1400" dirty="0">
                  <a:latin typeface="Arial Narrow" pitchFamily="34" charset="0"/>
                </a:rPr>
                <a:t> y otros; 2007.</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2996953"/>
            <a:ext cx="8280920" cy="1477328"/>
          </a:xfrm>
          <a:prstGeom prst="rect">
            <a:avLst/>
          </a:prstGeom>
        </p:spPr>
        <p:txBody>
          <a:bodyPr wrap="square">
            <a:spAutoFit/>
          </a:bodyPr>
          <a:lstStyle/>
          <a:p>
            <a:pPr algn="just">
              <a:buFont typeface="Wingdings" pitchFamily="2" charset="2"/>
              <a:buChar char="ü"/>
            </a:pPr>
            <a:r>
              <a:rPr lang="es-ES" b="1" dirty="0">
                <a:latin typeface="Arial Narrow" pitchFamily="34" charset="0"/>
              </a:rPr>
              <a:t>Flujo medio</a:t>
            </a:r>
            <a:r>
              <a:rPr lang="es-ES" dirty="0">
                <a:latin typeface="Arial Narrow" pitchFamily="34" charset="0"/>
              </a:rPr>
              <a:t>: En este tipo de flujo suele encontrarse en depósitos con operaciones sencillas de </a:t>
            </a:r>
            <a:r>
              <a:rPr lang="es-ES" dirty="0" err="1">
                <a:latin typeface="Arial Narrow" pitchFamily="34" charset="0"/>
              </a:rPr>
              <a:t>picking</a:t>
            </a:r>
            <a:r>
              <a:rPr lang="es-ES" dirty="0">
                <a:latin typeface="Arial Narrow" pitchFamily="34" charset="0"/>
              </a:rPr>
              <a:t> (preparación de pedidos) o combinadas, generalmente, con el suministro de pallets completos.</a:t>
            </a:r>
          </a:p>
          <a:p>
            <a:pPr algn="just"/>
            <a:br>
              <a:rPr lang="es-ES" dirty="0">
                <a:latin typeface="Arial Narrow" pitchFamily="34" charset="0"/>
              </a:rPr>
            </a:br>
            <a:endParaRPr lang="es-ES" dirty="0">
              <a:latin typeface="Arial Narrow" pitchFamily="34" charset="0"/>
            </a:endParaRPr>
          </a:p>
        </p:txBody>
      </p:sp>
      <p:pic>
        <p:nvPicPr>
          <p:cNvPr id="35842" name="Picture 2" descr="Flujo simple de un depósito"/>
          <p:cNvPicPr>
            <a:picLocks noChangeAspect="1" noChangeArrowheads="1"/>
          </p:cNvPicPr>
          <p:nvPr/>
        </p:nvPicPr>
        <p:blipFill>
          <a:blip r:embed="rId2" cstate="print"/>
          <a:srcRect/>
          <a:stretch>
            <a:fillRect/>
          </a:stretch>
        </p:blipFill>
        <p:spPr bwMode="auto">
          <a:xfrm>
            <a:off x="755576" y="476672"/>
            <a:ext cx="7334250" cy="2257426"/>
          </a:xfrm>
          <a:prstGeom prst="rect">
            <a:avLst/>
          </a:prstGeom>
          <a:noFill/>
        </p:spPr>
      </p:pic>
      <p:pic>
        <p:nvPicPr>
          <p:cNvPr id="35844" name="Picture 4" descr="Flujo medio de un depósito"/>
          <p:cNvPicPr>
            <a:picLocks noChangeAspect="1" noChangeArrowheads="1"/>
          </p:cNvPicPr>
          <p:nvPr/>
        </p:nvPicPr>
        <p:blipFill>
          <a:blip r:embed="rId3" cstate="print"/>
          <a:srcRect/>
          <a:stretch>
            <a:fillRect/>
          </a:stretch>
        </p:blipFill>
        <p:spPr bwMode="auto">
          <a:xfrm>
            <a:off x="899592" y="3861048"/>
            <a:ext cx="7334250" cy="256222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3528" y="476672"/>
            <a:ext cx="8568952" cy="646331"/>
          </a:xfrm>
          <a:prstGeom prst="rect">
            <a:avLst/>
          </a:prstGeom>
        </p:spPr>
        <p:txBody>
          <a:bodyPr wrap="square">
            <a:spAutoFit/>
          </a:bodyPr>
          <a:lstStyle/>
          <a:p>
            <a:pPr algn="just">
              <a:buFont typeface="Wingdings" pitchFamily="2" charset="2"/>
              <a:buChar char="ü"/>
            </a:pPr>
            <a:r>
              <a:rPr lang="es-ES" b="1" dirty="0">
                <a:latin typeface="Arial Narrow" pitchFamily="34" charset="0"/>
              </a:rPr>
              <a:t>Flujo complejo</a:t>
            </a:r>
            <a:r>
              <a:rPr lang="es-ES" dirty="0">
                <a:latin typeface="Arial Narrow" pitchFamily="34" charset="0"/>
              </a:rPr>
              <a:t>: Hay depósitos que disponen de distintas áreas de trabajo en función de los tipos de producto y su consumo. Suelen contar con zonas de manipulaciones intermedias. </a:t>
            </a:r>
          </a:p>
        </p:txBody>
      </p:sp>
      <p:pic>
        <p:nvPicPr>
          <p:cNvPr id="56322" name="Picture 2" descr="Diagrama de flujo complejo de un depósito"/>
          <p:cNvPicPr>
            <a:picLocks noChangeAspect="1" noChangeArrowheads="1"/>
          </p:cNvPicPr>
          <p:nvPr/>
        </p:nvPicPr>
        <p:blipFill>
          <a:blip r:embed="rId2" cstate="print"/>
          <a:srcRect/>
          <a:stretch>
            <a:fillRect/>
          </a:stretch>
        </p:blipFill>
        <p:spPr bwMode="auto">
          <a:xfrm>
            <a:off x="971600" y="1428736"/>
            <a:ext cx="7334250" cy="3952876"/>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39552" y="357166"/>
            <a:ext cx="8136904" cy="523220"/>
          </a:xfrm>
          <a:prstGeom prst="rect">
            <a:avLst/>
          </a:prstGeom>
          <a:noFill/>
        </p:spPr>
        <p:txBody>
          <a:bodyPr wrap="square" rtlCol="0">
            <a:spAutoFit/>
          </a:bodyPr>
          <a:lstStyle/>
          <a:p>
            <a:pPr algn="ctr"/>
            <a:r>
              <a:rPr lang="es-ES" sz="2800" b="1" dirty="0">
                <a:solidFill>
                  <a:srgbClr val="00ACC6"/>
                </a:solidFill>
                <a:latin typeface="Founders"/>
              </a:rPr>
              <a:t>CLASIFICACION Y UBICACIÓN DE ARTICULOS</a:t>
            </a:r>
          </a:p>
        </p:txBody>
      </p:sp>
      <p:sp>
        <p:nvSpPr>
          <p:cNvPr id="5" name="4 Rectángulo"/>
          <p:cNvSpPr/>
          <p:nvPr/>
        </p:nvSpPr>
        <p:spPr>
          <a:xfrm>
            <a:off x="214282" y="1012812"/>
            <a:ext cx="8643998" cy="1692771"/>
          </a:xfrm>
          <a:prstGeom prst="rect">
            <a:avLst/>
          </a:prstGeom>
        </p:spPr>
        <p:txBody>
          <a:bodyPr wrap="square">
            <a:spAutoFit/>
          </a:bodyPr>
          <a:lstStyle/>
          <a:p>
            <a:pPr algn="ctr"/>
            <a:r>
              <a:rPr lang="es-AR" b="1" i="1" dirty="0">
                <a:latin typeface="Arial Narrow" pitchFamily="34" charset="0"/>
              </a:rPr>
              <a:t>El bodegaje está condicionado a la forma, el tamaño, peso, calidad, resistencia y empaque de las mercancías (bultos, cajas, faros, atados, cartones, láminas y similares). </a:t>
            </a:r>
          </a:p>
          <a:p>
            <a:pPr algn="just"/>
            <a:endParaRPr lang="es-AR" dirty="0">
              <a:latin typeface="Arial Narrow" pitchFamily="34" charset="0"/>
            </a:endParaRPr>
          </a:p>
          <a:p>
            <a:pPr algn="just"/>
            <a:r>
              <a:rPr lang="es-AR" b="1" u="sng" dirty="0">
                <a:latin typeface="Arial Narrow" pitchFamily="34" charset="0"/>
              </a:rPr>
              <a:t>Recomendaciones para el diseño de áreas de almacenamiento:</a:t>
            </a:r>
          </a:p>
          <a:p>
            <a:pPr algn="just">
              <a:buFont typeface="Wingdings" pitchFamily="2" charset="2"/>
              <a:buChar char="ü"/>
            </a:pPr>
            <a:r>
              <a:rPr lang="es-AR" sz="1600" dirty="0">
                <a:latin typeface="Arial Narrow" pitchFamily="34" charset="0"/>
              </a:rPr>
              <a:t>Situar grandes existencias en áreas amplias y en hileras cortas, de máximo tres metros de profundidad, manteniendo así el fácil acceso a los bienes. </a:t>
            </a:r>
          </a:p>
        </p:txBody>
      </p:sp>
      <p:sp>
        <p:nvSpPr>
          <p:cNvPr id="6" name="5 Rectángulo"/>
          <p:cNvSpPr/>
          <p:nvPr/>
        </p:nvSpPr>
        <p:spPr>
          <a:xfrm>
            <a:off x="214282" y="2643182"/>
            <a:ext cx="8572560" cy="3293209"/>
          </a:xfrm>
          <a:prstGeom prst="rect">
            <a:avLst/>
          </a:prstGeom>
        </p:spPr>
        <p:txBody>
          <a:bodyPr wrap="square">
            <a:spAutoFit/>
          </a:bodyPr>
          <a:lstStyle/>
          <a:p>
            <a:pPr algn="just">
              <a:buFont typeface="Wingdings" pitchFamily="2" charset="2"/>
              <a:buChar char="ü"/>
            </a:pPr>
            <a:r>
              <a:rPr lang="es-AR" sz="1600" dirty="0">
                <a:latin typeface="Arial Narrow" pitchFamily="34" charset="0"/>
              </a:rPr>
              <a:t>Tener cuidado con la formación de estantes grandes y altos, evitando riesgos para las referencias y para los trabajadores.</a:t>
            </a:r>
          </a:p>
          <a:p>
            <a:pPr algn="just">
              <a:buFont typeface="Wingdings" pitchFamily="2" charset="2"/>
              <a:buChar char="ü"/>
            </a:pPr>
            <a:r>
              <a:rPr lang="es-AR" sz="1600" dirty="0">
                <a:latin typeface="Arial Narrow" pitchFamily="34" charset="0"/>
              </a:rPr>
              <a:t>Procurar que las unidades pesadas se localicen en lugares de fácil acceso.</a:t>
            </a:r>
          </a:p>
          <a:p>
            <a:pPr algn="just">
              <a:buFont typeface="Wingdings" pitchFamily="2" charset="2"/>
              <a:buChar char="ü"/>
            </a:pPr>
            <a:r>
              <a:rPr lang="es-AR" sz="1600" dirty="0">
                <a:latin typeface="Arial Narrow" pitchFamily="34" charset="0"/>
              </a:rPr>
              <a:t>La disposición de los estantes sea tan uniforme que demuestre seguridad, orden y cuidado en la conservación de la mercancía. </a:t>
            </a:r>
          </a:p>
          <a:p>
            <a:pPr algn="just">
              <a:buFont typeface="Wingdings" pitchFamily="2" charset="2"/>
              <a:buChar char="ü"/>
            </a:pPr>
            <a:r>
              <a:rPr lang="es-AR" sz="1600" dirty="0">
                <a:latin typeface="Arial Narrow" pitchFamily="34" charset="0"/>
              </a:rPr>
              <a:t>Llevar a cabo estrictas prácticas de aseo y mantenimiento, con el fin de garantizar el orden y la seguridad del almacén. </a:t>
            </a:r>
          </a:p>
          <a:p>
            <a:pPr algn="just">
              <a:buFont typeface="Wingdings" pitchFamily="2" charset="2"/>
              <a:buChar char="ü"/>
            </a:pPr>
            <a:r>
              <a:rPr lang="es-AR" sz="1600" dirty="0">
                <a:latin typeface="Arial Narrow" pitchFamily="34" charset="0"/>
              </a:rPr>
              <a:t>Las existencias de un mismo depósito deben quedar en un solo lugar (para facilitar identificación, inventario y su observación directa).</a:t>
            </a:r>
          </a:p>
          <a:p>
            <a:pPr algn="just">
              <a:buFont typeface="Wingdings" pitchFamily="2" charset="2"/>
              <a:buChar char="ü"/>
            </a:pPr>
            <a:r>
              <a:rPr lang="es-AR" sz="1600" dirty="0">
                <a:latin typeface="Arial Narrow" pitchFamily="34" charset="0"/>
              </a:rPr>
              <a:t>Es menester dejar, mínimo, un metro de espacio libre entre los arrumes y las paredes del centro de distribución.</a:t>
            </a:r>
          </a:p>
          <a:p>
            <a:pPr algn="just">
              <a:buFont typeface="Wingdings" pitchFamily="2" charset="2"/>
              <a:buChar char="ü"/>
            </a:pPr>
            <a:r>
              <a:rPr lang="es-AR" sz="1600" dirty="0">
                <a:latin typeface="Arial Narrow" pitchFamily="34" charset="0"/>
              </a:rPr>
              <a:t>Tener presente que las operaciones de cargue y descargue, desde el punto de vista de la seguridad y la eficiencia.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14282" y="474345"/>
            <a:ext cx="8715436" cy="2339102"/>
          </a:xfrm>
          <a:prstGeom prst="rect">
            <a:avLst/>
          </a:prstGeom>
        </p:spPr>
        <p:txBody>
          <a:bodyPr wrap="square">
            <a:spAutoFit/>
          </a:bodyPr>
          <a:lstStyle/>
          <a:p>
            <a:pPr algn="ctr"/>
            <a:r>
              <a:rPr lang="es-AR" sz="2800" b="1" dirty="0">
                <a:solidFill>
                  <a:srgbClr val="00ACC6"/>
                </a:solidFill>
                <a:latin typeface="Founders"/>
              </a:rPr>
              <a:t>Sistemas de almacenamiento, manejo de materiales y estanterías</a:t>
            </a:r>
          </a:p>
          <a:p>
            <a:pPr algn="just"/>
            <a:endParaRPr lang="es-AR" b="1" dirty="0">
              <a:latin typeface="Arial Narrow" pitchFamily="34" charset="0"/>
            </a:endParaRPr>
          </a:p>
          <a:p>
            <a:pPr algn="just">
              <a:buFont typeface="Wingdings" pitchFamily="2" charset="2"/>
              <a:buChar char="ü"/>
            </a:pPr>
            <a:r>
              <a:rPr lang="es-AR" b="1" dirty="0">
                <a:latin typeface="Arial Narrow" pitchFamily="34" charset="0"/>
              </a:rPr>
              <a:t>Equipos de manejo de materiales: </a:t>
            </a:r>
            <a:r>
              <a:rPr lang="es-AR" dirty="0">
                <a:latin typeface="Arial Narrow" pitchFamily="34" charset="0"/>
              </a:rPr>
              <a:t>Los equipos de manejo de materiales constituyen un amplio grupo de diversas soluciones, que varían de acuerdo con las necesidades de manejo; a los tamaños de las cargas; a las condiciones particulares de cada bien; a la infraestructura (de pisos, de altura disponible y de pasillos) e inclusive de acuerdo con la capacidad de inversión.</a:t>
            </a:r>
          </a:p>
        </p:txBody>
      </p:sp>
      <p:sp>
        <p:nvSpPr>
          <p:cNvPr id="3" name="2 Rectángulo"/>
          <p:cNvSpPr/>
          <p:nvPr/>
        </p:nvSpPr>
        <p:spPr>
          <a:xfrm>
            <a:off x="214282" y="3147933"/>
            <a:ext cx="8572560" cy="2862322"/>
          </a:xfrm>
          <a:prstGeom prst="rect">
            <a:avLst/>
          </a:prstGeom>
        </p:spPr>
        <p:txBody>
          <a:bodyPr wrap="square">
            <a:spAutoFit/>
          </a:bodyPr>
          <a:lstStyle/>
          <a:p>
            <a:pPr algn="just">
              <a:buFont typeface="Wingdings" pitchFamily="2" charset="2"/>
              <a:buChar char="ü"/>
            </a:pPr>
            <a:r>
              <a:rPr lang="es-AR" b="1" dirty="0">
                <a:latin typeface="Arial Narrow" pitchFamily="34" charset="0"/>
              </a:rPr>
              <a:t>Medios de Almacenamiento (estanterías): </a:t>
            </a:r>
            <a:r>
              <a:rPr lang="es-AR" dirty="0">
                <a:latin typeface="Arial Narrow" pitchFamily="34" charset="0"/>
              </a:rPr>
              <a:t>varían según las necesidades de manipulación de los materiales. </a:t>
            </a:r>
          </a:p>
          <a:p>
            <a:pPr algn="just"/>
            <a:endParaRPr lang="es-AR" dirty="0">
              <a:latin typeface="Arial Narrow" pitchFamily="34" charset="0"/>
            </a:endParaRPr>
          </a:p>
          <a:p>
            <a:pPr algn="just"/>
            <a:r>
              <a:rPr lang="es-AR" dirty="0">
                <a:latin typeface="Arial Narrow" pitchFamily="34" charset="0"/>
              </a:rPr>
              <a:t>Las variables asociadas a este manejo son:</a:t>
            </a:r>
          </a:p>
          <a:p>
            <a:pPr algn="just"/>
            <a:r>
              <a:rPr lang="es-AR" i="1" dirty="0">
                <a:latin typeface="Arial Narrow" pitchFamily="34" charset="0"/>
              </a:rPr>
              <a:t>• Dimensiones de la carga, tamaño de la estiba, caja o unidad de manejo.</a:t>
            </a:r>
          </a:p>
          <a:p>
            <a:pPr algn="just"/>
            <a:r>
              <a:rPr lang="es-AR" i="1" dirty="0">
                <a:latin typeface="Arial Narrow" pitchFamily="34" charset="0"/>
              </a:rPr>
              <a:t>• Peso de la carga. </a:t>
            </a:r>
          </a:p>
          <a:p>
            <a:pPr algn="just"/>
            <a:r>
              <a:rPr lang="es-AR" i="1" dirty="0">
                <a:latin typeface="Arial Narrow" pitchFamily="34" charset="0"/>
              </a:rPr>
              <a:t>• Estándares de almacenamiento (identificación de características particulares asociadas a las</a:t>
            </a:r>
          </a:p>
          <a:p>
            <a:pPr algn="just"/>
            <a:r>
              <a:rPr lang="es-AR" i="1" dirty="0">
                <a:latin typeface="Arial Narrow" pitchFamily="34" charset="0"/>
              </a:rPr>
              <a:t>condiciones de resistencia y manipulación de los productos)</a:t>
            </a:r>
          </a:p>
          <a:p>
            <a:pPr algn="just"/>
            <a:r>
              <a:rPr lang="es-AR" i="1" dirty="0">
                <a:latin typeface="Arial Narrow" pitchFamily="34" charset="0"/>
              </a:rPr>
              <a:t>• Rotación del inventario. </a:t>
            </a:r>
          </a:p>
          <a:p>
            <a:pPr algn="just"/>
            <a:r>
              <a:rPr lang="es-AR" i="1" dirty="0">
                <a:latin typeface="Arial Narrow" pitchFamily="34" charset="0"/>
              </a:rPr>
              <a:t>• Selectividad.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14282" y="500042"/>
            <a:ext cx="8643998" cy="2308324"/>
          </a:xfrm>
          <a:prstGeom prst="rect">
            <a:avLst/>
          </a:prstGeom>
        </p:spPr>
        <p:txBody>
          <a:bodyPr wrap="square">
            <a:spAutoFit/>
          </a:bodyPr>
          <a:lstStyle/>
          <a:p>
            <a:pPr algn="just"/>
            <a:r>
              <a:rPr lang="es-AR" dirty="0">
                <a:latin typeface="Arial Narrow" pitchFamily="34" charset="0"/>
              </a:rPr>
              <a:t>La clasificación de inventarios ABC es una técnica para </a:t>
            </a:r>
            <a:r>
              <a:rPr lang="es-AR" b="1" dirty="0">
                <a:latin typeface="Arial Narrow" pitchFamily="34" charset="0"/>
              </a:rPr>
              <a:t>segmentar las referencias de productos del almacén según su importancia</a:t>
            </a:r>
            <a:r>
              <a:rPr lang="es-AR" dirty="0">
                <a:latin typeface="Arial Narrow" pitchFamily="34" charset="0"/>
              </a:rPr>
              <a:t> en tres categorías (A, B y C), siguiendo un criterio (por ejemplo su valor de inventario) y basándose en el principio de </a:t>
            </a:r>
            <a:r>
              <a:rPr lang="es-AR" dirty="0" err="1">
                <a:latin typeface="Arial Narrow" pitchFamily="34" charset="0"/>
              </a:rPr>
              <a:t>Pareto</a:t>
            </a:r>
            <a:r>
              <a:rPr lang="es-AR" dirty="0">
                <a:latin typeface="Arial Narrow" pitchFamily="34" charset="0"/>
              </a:rPr>
              <a:t>, según la cual un pequeño porcentaje de las referencias serán responsables de la mayor parte de los objetivos globales del almacén (valor de inventario, facturación, beneficios, etc.). Esta clasificación ayuda a tomar decisiones y priorizar los recursos del almacén hacia los productos que más impacto tienen en los objetivos globales (los del grupo A), en lugar de focalizar esfuerzos y recursos por igual en todos los productos, lo que resultaría contraproducente con los artículos de menor importancia (grupo C).</a:t>
            </a:r>
          </a:p>
        </p:txBody>
      </p:sp>
      <p:sp>
        <p:nvSpPr>
          <p:cNvPr id="3" name="2 Rectángulo"/>
          <p:cNvSpPr/>
          <p:nvPr/>
        </p:nvSpPr>
        <p:spPr>
          <a:xfrm>
            <a:off x="214282" y="3000372"/>
            <a:ext cx="8501122" cy="1477328"/>
          </a:xfrm>
          <a:prstGeom prst="rect">
            <a:avLst/>
          </a:prstGeom>
        </p:spPr>
        <p:txBody>
          <a:bodyPr wrap="square">
            <a:spAutoFit/>
          </a:bodyPr>
          <a:lstStyle/>
          <a:p>
            <a:pPr algn="just">
              <a:buFont typeface="Wingdings" pitchFamily="2" charset="2"/>
              <a:buChar char="Ø"/>
            </a:pPr>
            <a:r>
              <a:rPr lang="es-AR" b="1" dirty="0">
                <a:latin typeface="Arial Narrow" pitchFamily="34" charset="0"/>
              </a:rPr>
              <a:t>Categoría A</a:t>
            </a:r>
            <a:r>
              <a:rPr lang="es-AR" dirty="0">
                <a:latin typeface="Arial Narrow" pitchFamily="34" charset="0"/>
              </a:rPr>
              <a:t>: En torno al 20% de las referencias representan aproximadamente el 80% del valor del inventario (regla 80/20).</a:t>
            </a:r>
          </a:p>
          <a:p>
            <a:pPr algn="just">
              <a:buFont typeface="Wingdings" pitchFamily="2" charset="2"/>
              <a:buChar char="Ø"/>
            </a:pPr>
            <a:r>
              <a:rPr lang="es-AR" b="1" dirty="0">
                <a:latin typeface="Arial Narrow" pitchFamily="34" charset="0"/>
              </a:rPr>
              <a:t>Categoría B</a:t>
            </a:r>
            <a:r>
              <a:rPr lang="es-AR" dirty="0">
                <a:latin typeface="Arial Narrow" pitchFamily="34" charset="0"/>
              </a:rPr>
              <a:t>: En torno al 30% de las referencias representan aproximadamente el 15% del valor del inventario.</a:t>
            </a:r>
          </a:p>
          <a:p>
            <a:pPr algn="just">
              <a:buFont typeface="Wingdings" pitchFamily="2" charset="2"/>
              <a:buChar char="Ø"/>
            </a:pPr>
            <a:r>
              <a:rPr lang="es-AR" b="1" dirty="0">
                <a:latin typeface="Arial Narrow" pitchFamily="34" charset="0"/>
              </a:rPr>
              <a:t>Categoría C</a:t>
            </a:r>
            <a:r>
              <a:rPr lang="es-AR" dirty="0">
                <a:latin typeface="Arial Narrow" pitchFamily="34" charset="0"/>
              </a:rPr>
              <a:t>: En torno al 50% de las referencias representan sólo el 5% del valor del inventario.</a:t>
            </a:r>
          </a:p>
        </p:txBody>
      </p:sp>
      <p:sp>
        <p:nvSpPr>
          <p:cNvPr id="4" name="3 Rectángulo"/>
          <p:cNvSpPr/>
          <p:nvPr/>
        </p:nvSpPr>
        <p:spPr>
          <a:xfrm>
            <a:off x="214282" y="4640057"/>
            <a:ext cx="8572560" cy="646331"/>
          </a:xfrm>
          <a:prstGeom prst="rect">
            <a:avLst/>
          </a:prstGeom>
        </p:spPr>
        <p:txBody>
          <a:bodyPr wrap="square">
            <a:spAutoFit/>
          </a:bodyPr>
          <a:lstStyle/>
          <a:p>
            <a:pPr algn="just"/>
            <a:r>
              <a:rPr lang="es-AR" dirty="0">
                <a:latin typeface="Arial Narrow" pitchFamily="34" charset="0"/>
              </a:rPr>
              <a:t>Estos porcentajes son orientativos, y variarán en cada caso, según el sector de negocio, características del almacén, niveles de rotación, etc. </a:t>
            </a:r>
          </a:p>
        </p:txBody>
      </p:sp>
      <p:sp>
        <p:nvSpPr>
          <p:cNvPr id="5" name="4 Rectángulo"/>
          <p:cNvSpPr/>
          <p:nvPr/>
        </p:nvSpPr>
        <p:spPr>
          <a:xfrm>
            <a:off x="214282" y="5425875"/>
            <a:ext cx="8501122" cy="646331"/>
          </a:xfrm>
          <a:prstGeom prst="rect">
            <a:avLst/>
          </a:prstGeom>
        </p:spPr>
        <p:txBody>
          <a:bodyPr wrap="square">
            <a:spAutoFit/>
          </a:bodyPr>
          <a:lstStyle/>
          <a:p>
            <a:pPr algn="just"/>
            <a:r>
              <a:rPr lang="es-AR" dirty="0">
                <a:latin typeface="Arial Narrow" pitchFamily="34" charset="0"/>
              </a:rPr>
              <a:t>El análisis ABC deberá ser actualizado periódicamente, puesto que, dependiendo de tendencias de mercado, ciclos de vida de los productos, etc.</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clasificacion-de-inventarios-abc.jpg"/>
          <p:cNvPicPr>
            <a:picLocks noChangeAspect="1"/>
          </p:cNvPicPr>
          <p:nvPr/>
        </p:nvPicPr>
        <p:blipFill>
          <a:blip r:embed="rId2" cstate="print"/>
          <a:srcRect t="15517"/>
          <a:stretch>
            <a:fillRect/>
          </a:stretch>
        </p:blipFill>
        <p:spPr>
          <a:xfrm>
            <a:off x="357158" y="642918"/>
            <a:ext cx="3974285" cy="3357586"/>
          </a:xfrm>
          <a:prstGeom prst="rect">
            <a:avLst/>
          </a:prstGeom>
        </p:spPr>
      </p:pic>
      <p:grpSp>
        <p:nvGrpSpPr>
          <p:cNvPr id="5" name="4 Grupo"/>
          <p:cNvGrpSpPr/>
          <p:nvPr/>
        </p:nvGrpSpPr>
        <p:grpSpPr>
          <a:xfrm>
            <a:off x="4500562" y="763769"/>
            <a:ext cx="4286280" cy="3093859"/>
            <a:chOff x="4429124" y="3571876"/>
            <a:chExt cx="4286280" cy="3093859"/>
          </a:xfrm>
        </p:grpSpPr>
        <p:pic>
          <p:nvPicPr>
            <p:cNvPr id="2050" name="Picture 2"/>
            <p:cNvPicPr>
              <a:picLocks noChangeAspect="1" noChangeArrowheads="1"/>
            </p:cNvPicPr>
            <p:nvPr/>
          </p:nvPicPr>
          <p:blipFill>
            <a:blip r:embed="rId3" cstate="print"/>
            <a:srcRect t="2708"/>
            <a:stretch>
              <a:fillRect/>
            </a:stretch>
          </p:blipFill>
          <p:spPr bwMode="auto">
            <a:xfrm>
              <a:off x="4714876" y="3571876"/>
              <a:ext cx="3700993" cy="2786082"/>
            </a:xfrm>
            <a:prstGeom prst="rect">
              <a:avLst/>
            </a:prstGeom>
            <a:noFill/>
            <a:ln w="9525">
              <a:noFill/>
              <a:miter lim="800000"/>
              <a:headEnd/>
              <a:tailEnd/>
            </a:ln>
            <a:effectLst/>
          </p:spPr>
        </p:pic>
        <p:sp>
          <p:nvSpPr>
            <p:cNvPr id="4" name="3 CuadroTexto"/>
            <p:cNvSpPr txBox="1"/>
            <p:nvPr/>
          </p:nvSpPr>
          <p:spPr>
            <a:xfrm>
              <a:off x="4429124" y="6357958"/>
              <a:ext cx="4286280" cy="307777"/>
            </a:xfrm>
            <a:prstGeom prst="rect">
              <a:avLst/>
            </a:prstGeom>
            <a:noFill/>
          </p:spPr>
          <p:txBody>
            <a:bodyPr wrap="square" rtlCol="0">
              <a:spAutoFit/>
            </a:bodyPr>
            <a:lstStyle/>
            <a:p>
              <a:pPr algn="ctr"/>
              <a:r>
                <a:rPr lang="es-AR" sz="1400" dirty="0">
                  <a:latin typeface="Arial Narrow" pitchFamily="34" charset="0"/>
                </a:rPr>
                <a:t>Manejo de los artículos ABC. Fuente: Mora García; 2010.</a:t>
              </a:r>
            </a:p>
          </p:txBody>
        </p:sp>
      </p:grpSp>
      <p:sp>
        <p:nvSpPr>
          <p:cNvPr id="6" name="5 Rectángulo"/>
          <p:cNvSpPr/>
          <p:nvPr/>
        </p:nvSpPr>
        <p:spPr>
          <a:xfrm>
            <a:off x="357158" y="4363058"/>
            <a:ext cx="8501122" cy="92333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s-AR" dirty="0">
                <a:latin typeface="Arial Narrow" pitchFamily="34" charset="0"/>
              </a:rPr>
              <a:t>Conclusión del análisis ABC: Los esfuerzos de deben centrar en aquellos pocos bienes que generan el 80% de las ventas; ya que éstos influyen también sobre el 80% de la rotación total y sobre el 80% del indicador de servicio.</a:t>
            </a:r>
          </a:p>
        </p:txBody>
      </p:sp>
      <p:sp>
        <p:nvSpPr>
          <p:cNvPr id="9" name="8 Rectángulo"/>
          <p:cNvSpPr/>
          <p:nvPr/>
        </p:nvSpPr>
        <p:spPr>
          <a:xfrm>
            <a:off x="2214546" y="5572140"/>
            <a:ext cx="5000660" cy="369332"/>
          </a:xfrm>
          <a:prstGeom prst="rect">
            <a:avLst/>
          </a:prstGeom>
        </p:spPr>
        <p:txBody>
          <a:bodyPr wrap="square">
            <a:spAutoFit/>
          </a:bodyPr>
          <a:lstStyle/>
          <a:p>
            <a:pPr algn="ctr"/>
            <a:r>
              <a:rPr lang="es-AR" dirty="0">
                <a:solidFill>
                  <a:srgbClr val="FF0000"/>
                </a:solidFill>
              </a:rPr>
              <a:t>https://www.youtube.com/watch?v=cdhZq3Q6YOI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4FF1EF3-1B87-9148-6FBF-67BE92C98BCC}"/>
              </a:ext>
            </a:extLst>
          </p:cNvPr>
          <p:cNvSpPr txBox="1"/>
          <p:nvPr/>
        </p:nvSpPr>
        <p:spPr>
          <a:xfrm>
            <a:off x="323528" y="260648"/>
            <a:ext cx="8568952" cy="1231106"/>
          </a:xfrm>
          <a:prstGeom prst="rect">
            <a:avLst/>
          </a:prstGeom>
          <a:noFill/>
        </p:spPr>
        <p:txBody>
          <a:bodyPr wrap="square">
            <a:spAutoFit/>
          </a:bodyPr>
          <a:lstStyle/>
          <a:p>
            <a:pPr algn="ctr"/>
            <a:r>
              <a:rPr lang="es-ES" sz="2800" b="1" dirty="0">
                <a:solidFill>
                  <a:srgbClr val="00ACC6"/>
                </a:solidFill>
                <a:latin typeface="Founders"/>
              </a:rPr>
              <a:t>INDICADORES DE GESTIÓN USADOS PARA EVALUAR LA GESTIÓN EN LOS CENTROS DE DISTRIBUCIÓN </a:t>
            </a:r>
          </a:p>
          <a:p>
            <a:pPr algn="just"/>
            <a:endParaRPr lang="es-ES" dirty="0">
              <a:latin typeface="Arial Narrow" pitchFamily="34" charset="0"/>
            </a:endParaRPr>
          </a:p>
        </p:txBody>
      </p:sp>
      <p:sp>
        <p:nvSpPr>
          <p:cNvPr id="5" name="CuadroTexto 4">
            <a:extLst>
              <a:ext uri="{FF2B5EF4-FFF2-40B4-BE49-F238E27FC236}">
                <a16:creationId xmlns:a16="http://schemas.microsoft.com/office/drawing/2014/main" id="{03432C6C-3FA8-D1F6-2D60-FEE5B0069FA0}"/>
              </a:ext>
            </a:extLst>
          </p:cNvPr>
          <p:cNvSpPr txBox="1"/>
          <p:nvPr/>
        </p:nvSpPr>
        <p:spPr>
          <a:xfrm>
            <a:off x="346926" y="1700808"/>
            <a:ext cx="8568952" cy="923330"/>
          </a:xfrm>
          <a:prstGeom prst="rect">
            <a:avLst/>
          </a:prstGeom>
          <a:noFill/>
        </p:spPr>
        <p:txBody>
          <a:bodyPr wrap="square">
            <a:spAutoFit/>
          </a:bodyPr>
          <a:lstStyle/>
          <a:p>
            <a:pPr algn="just"/>
            <a:r>
              <a:rPr lang="es-ES" b="1" dirty="0">
                <a:latin typeface="Arial Narrow" pitchFamily="34" charset="0"/>
              </a:rPr>
              <a:t>Indicadores asociados a la calidad del inventario: </a:t>
            </a:r>
            <a:r>
              <a:rPr lang="es-ES" dirty="0">
                <a:latin typeface="Arial Narrow" pitchFamily="34" charset="0"/>
              </a:rPr>
              <a:t>permiten evaluar que tan bien se está controlando no solo la calidad de los productos en el almacén, sino el servicio que se está ofreciendo a los clientes. </a:t>
            </a:r>
            <a:endParaRPr lang="es-AR" dirty="0">
              <a:latin typeface="Arial Narrow" pitchFamily="34" charset="0"/>
            </a:endParaRPr>
          </a:p>
        </p:txBody>
      </p:sp>
      <p:pic>
        <p:nvPicPr>
          <p:cNvPr id="7" name="Imagen 6">
            <a:extLst>
              <a:ext uri="{FF2B5EF4-FFF2-40B4-BE49-F238E27FC236}">
                <a16:creationId xmlns:a16="http://schemas.microsoft.com/office/drawing/2014/main" id="{8B9E00B1-C29C-3E9F-6226-6C817886C164}"/>
              </a:ext>
            </a:extLst>
          </p:cNvPr>
          <p:cNvPicPr>
            <a:picLocks noChangeAspect="1"/>
          </p:cNvPicPr>
          <p:nvPr/>
        </p:nvPicPr>
        <p:blipFill>
          <a:blip r:embed="rId2" cstate="print"/>
          <a:stretch>
            <a:fillRect/>
          </a:stretch>
        </p:blipFill>
        <p:spPr>
          <a:xfrm>
            <a:off x="539552" y="3068960"/>
            <a:ext cx="3424632" cy="2880320"/>
          </a:xfrm>
          <a:prstGeom prst="rect">
            <a:avLst/>
          </a:prstGeom>
        </p:spPr>
      </p:pic>
      <p:pic>
        <p:nvPicPr>
          <p:cNvPr id="9" name="Imagen 8">
            <a:extLst>
              <a:ext uri="{FF2B5EF4-FFF2-40B4-BE49-F238E27FC236}">
                <a16:creationId xmlns:a16="http://schemas.microsoft.com/office/drawing/2014/main" id="{0D9BD434-A065-ABEC-7584-9E716D13D10A}"/>
              </a:ext>
            </a:extLst>
          </p:cNvPr>
          <p:cNvPicPr>
            <a:picLocks noChangeAspect="1"/>
          </p:cNvPicPr>
          <p:nvPr/>
        </p:nvPicPr>
        <p:blipFill>
          <a:blip r:embed="rId3" cstate="print"/>
          <a:stretch>
            <a:fillRect/>
          </a:stretch>
        </p:blipFill>
        <p:spPr>
          <a:xfrm>
            <a:off x="4980549" y="2996952"/>
            <a:ext cx="3752395" cy="2076797"/>
          </a:xfrm>
          <a:prstGeom prst="rect">
            <a:avLst/>
          </a:prstGeom>
        </p:spPr>
      </p:pic>
    </p:spTree>
    <p:extLst>
      <p:ext uri="{BB962C8B-B14F-4D97-AF65-F5344CB8AC3E}">
        <p14:creationId xmlns:p14="http://schemas.microsoft.com/office/powerpoint/2010/main" val="1521564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77F3599-7152-83C7-EE36-C658EB13FD5C}"/>
              </a:ext>
            </a:extLst>
          </p:cNvPr>
          <p:cNvSpPr txBox="1"/>
          <p:nvPr/>
        </p:nvSpPr>
        <p:spPr>
          <a:xfrm>
            <a:off x="323528" y="260648"/>
            <a:ext cx="8496944" cy="923330"/>
          </a:xfrm>
          <a:prstGeom prst="rect">
            <a:avLst/>
          </a:prstGeom>
          <a:noFill/>
        </p:spPr>
        <p:txBody>
          <a:bodyPr wrap="square">
            <a:spAutoFit/>
          </a:bodyPr>
          <a:lstStyle/>
          <a:p>
            <a:pPr algn="just"/>
            <a:r>
              <a:rPr lang="es-ES" b="1" dirty="0">
                <a:latin typeface="Arial Narrow" pitchFamily="34" charset="0"/>
              </a:rPr>
              <a:t>Indicadores asociados a la productividad: </a:t>
            </a:r>
            <a:r>
              <a:rPr lang="es-ES" dirty="0">
                <a:latin typeface="Arial Narrow" pitchFamily="34" charset="0"/>
              </a:rPr>
              <a:t>permiten evaluar el modo en que los mandos gerenciales manejan el centro de distribución usando todos los recursos a su alcance, tanto físicos como humanos. </a:t>
            </a:r>
            <a:endParaRPr lang="es-AR" dirty="0">
              <a:latin typeface="Arial Narrow" pitchFamily="34" charset="0"/>
            </a:endParaRPr>
          </a:p>
        </p:txBody>
      </p:sp>
      <p:pic>
        <p:nvPicPr>
          <p:cNvPr id="5" name="Imagen 4">
            <a:extLst>
              <a:ext uri="{FF2B5EF4-FFF2-40B4-BE49-F238E27FC236}">
                <a16:creationId xmlns:a16="http://schemas.microsoft.com/office/drawing/2014/main" id="{77A6AD92-D2EC-D36C-3F0E-709DFCE93216}"/>
              </a:ext>
            </a:extLst>
          </p:cNvPr>
          <p:cNvPicPr>
            <a:picLocks noChangeAspect="1"/>
          </p:cNvPicPr>
          <p:nvPr/>
        </p:nvPicPr>
        <p:blipFill>
          <a:blip r:embed="rId2" cstate="print"/>
          <a:stretch>
            <a:fillRect/>
          </a:stretch>
        </p:blipFill>
        <p:spPr>
          <a:xfrm>
            <a:off x="2128242" y="1183978"/>
            <a:ext cx="3767436" cy="3227517"/>
          </a:xfrm>
          <a:prstGeom prst="rect">
            <a:avLst/>
          </a:prstGeom>
        </p:spPr>
      </p:pic>
      <p:pic>
        <p:nvPicPr>
          <p:cNvPr id="7" name="Imagen 6">
            <a:extLst>
              <a:ext uri="{FF2B5EF4-FFF2-40B4-BE49-F238E27FC236}">
                <a16:creationId xmlns:a16="http://schemas.microsoft.com/office/drawing/2014/main" id="{5C9CC81E-31E6-7298-6ABE-4D69F98FF330}"/>
              </a:ext>
            </a:extLst>
          </p:cNvPr>
          <p:cNvPicPr>
            <a:picLocks noChangeAspect="1"/>
          </p:cNvPicPr>
          <p:nvPr/>
        </p:nvPicPr>
        <p:blipFill>
          <a:blip r:embed="rId3" cstate="print"/>
          <a:srcRect b="77969"/>
          <a:stretch/>
        </p:blipFill>
        <p:spPr>
          <a:xfrm>
            <a:off x="2128242" y="4585719"/>
            <a:ext cx="4013586" cy="1157938"/>
          </a:xfrm>
          <a:prstGeom prst="rect">
            <a:avLst/>
          </a:prstGeom>
        </p:spPr>
      </p:pic>
    </p:spTree>
    <p:extLst>
      <p:ext uri="{BB962C8B-B14F-4D97-AF65-F5344CB8AC3E}">
        <p14:creationId xmlns:p14="http://schemas.microsoft.com/office/powerpoint/2010/main" val="17727855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5256C00-2AB7-2BF4-B6DB-1CC0220386CD}"/>
              </a:ext>
            </a:extLst>
          </p:cNvPr>
          <p:cNvSpPr txBox="1"/>
          <p:nvPr/>
        </p:nvSpPr>
        <p:spPr>
          <a:xfrm>
            <a:off x="323528" y="260648"/>
            <a:ext cx="8424936" cy="1200329"/>
          </a:xfrm>
          <a:prstGeom prst="rect">
            <a:avLst/>
          </a:prstGeom>
          <a:noFill/>
        </p:spPr>
        <p:txBody>
          <a:bodyPr wrap="square">
            <a:spAutoFit/>
          </a:bodyPr>
          <a:lstStyle/>
          <a:p>
            <a:pPr algn="just"/>
            <a:r>
              <a:rPr lang="es-ES" b="1" dirty="0">
                <a:latin typeface="Arial Narrow" panose="020B0606020202030204" pitchFamily="34" charset="0"/>
              </a:rPr>
              <a:t>Indicadores asociados al tiempo: </a:t>
            </a:r>
            <a:r>
              <a:rPr lang="es-ES" dirty="0">
                <a:latin typeface="Arial Narrow" panose="020B0606020202030204" pitchFamily="34" charset="0"/>
              </a:rPr>
              <a:t>permiten evaluar si el almacén está cumpliendo sus tareas más importantes, el surtido y la orden dentro de los tiempos requeridos. La medición de estos indicadores busca determinar qué actividades hacen que estas tareas tomen más tiempo de lo planeado. Estos indicadores son:</a:t>
            </a:r>
            <a:endParaRPr lang="es-AR" dirty="0">
              <a:latin typeface="Arial Narrow" panose="020B0606020202030204" pitchFamily="34" charset="0"/>
            </a:endParaRPr>
          </a:p>
        </p:txBody>
      </p:sp>
      <p:sp>
        <p:nvSpPr>
          <p:cNvPr id="5" name="CuadroTexto 4">
            <a:extLst>
              <a:ext uri="{FF2B5EF4-FFF2-40B4-BE49-F238E27FC236}">
                <a16:creationId xmlns:a16="http://schemas.microsoft.com/office/drawing/2014/main" id="{138A0B87-9F01-1F6C-05A3-E3D332845DD1}"/>
              </a:ext>
            </a:extLst>
          </p:cNvPr>
          <p:cNvSpPr txBox="1"/>
          <p:nvPr/>
        </p:nvSpPr>
        <p:spPr>
          <a:xfrm>
            <a:off x="179512" y="1988840"/>
            <a:ext cx="8280920" cy="2308324"/>
          </a:xfrm>
          <a:prstGeom prst="rect">
            <a:avLst/>
          </a:prstGeom>
          <a:noFill/>
        </p:spPr>
        <p:txBody>
          <a:bodyPr wrap="square">
            <a:spAutoFit/>
          </a:bodyPr>
          <a:lstStyle/>
          <a:p>
            <a:pPr marL="342900" indent="-342900" algn="just">
              <a:buAutoNum type="alphaLcPeriod"/>
            </a:pPr>
            <a:r>
              <a:rPr lang="es-ES" b="1" dirty="0">
                <a:latin typeface="Arial Narrow" panose="020B0606020202030204" pitchFamily="34" charset="0"/>
              </a:rPr>
              <a:t>Tiempo de surtido: </a:t>
            </a:r>
            <a:r>
              <a:rPr lang="es-ES" dirty="0">
                <a:latin typeface="Arial Narrow" panose="020B0606020202030204" pitchFamily="34" charset="0"/>
              </a:rPr>
              <a:t>Tiempo que se tarda un producto en ir desde la puerta de recibo hasta su ubicación en la estantería a su posición de almacenamiento. Muchas veces la administración del almacén incluye el tiempo de descargue de la mercancía del vehículo en el cual se llevó al almacén. </a:t>
            </a:r>
          </a:p>
          <a:p>
            <a:pPr marL="342900" indent="-342900" algn="just">
              <a:buAutoNum type="alphaLcPeriod"/>
            </a:pPr>
            <a:endParaRPr lang="es-ES" dirty="0">
              <a:latin typeface="Arial Narrow" panose="020B0606020202030204" pitchFamily="34" charset="0"/>
            </a:endParaRPr>
          </a:p>
          <a:p>
            <a:pPr marL="342900" indent="-342900" algn="just">
              <a:buAutoNum type="alphaLcPeriod"/>
            </a:pPr>
            <a:r>
              <a:rPr lang="es-ES" b="1" dirty="0">
                <a:latin typeface="Arial Narrow" panose="020B0606020202030204" pitchFamily="34" charset="0"/>
              </a:rPr>
              <a:t>Tiempo de orden: </a:t>
            </a:r>
            <a:r>
              <a:rPr lang="es-ES" dirty="0">
                <a:latin typeface="Arial Narrow" panose="020B0606020202030204" pitchFamily="34" charset="0"/>
              </a:rPr>
              <a:t>Es el tiempo que se tarda el pro ducto desde que se libera la orden de despacho en ir desde su posición de almacenamiento hasta la puerta de envío. Muchas veces se incluye el tiempo de embarque en el vehículo de transporte. </a:t>
            </a:r>
            <a:endParaRPr lang="es-AR" dirty="0">
              <a:latin typeface="Arial Narrow" panose="020B0606020202030204" pitchFamily="34" charset="0"/>
            </a:endParaRPr>
          </a:p>
        </p:txBody>
      </p:sp>
    </p:spTree>
    <p:extLst>
      <p:ext uri="{BB962C8B-B14F-4D97-AF65-F5344CB8AC3E}">
        <p14:creationId xmlns:p14="http://schemas.microsoft.com/office/powerpoint/2010/main" val="2689901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956F10C-97D4-AFBC-5DDE-4021F1588FAF}"/>
              </a:ext>
            </a:extLst>
          </p:cNvPr>
          <p:cNvSpPr txBox="1"/>
          <p:nvPr/>
        </p:nvSpPr>
        <p:spPr>
          <a:xfrm>
            <a:off x="467544" y="404664"/>
            <a:ext cx="8352928" cy="1631216"/>
          </a:xfrm>
          <a:prstGeom prst="rect">
            <a:avLst/>
          </a:prstGeom>
          <a:noFill/>
        </p:spPr>
        <p:txBody>
          <a:bodyPr wrap="square">
            <a:spAutoFit/>
          </a:bodyPr>
          <a:lstStyle/>
          <a:p>
            <a:pPr algn="ctr"/>
            <a:r>
              <a:rPr lang="es-ES" sz="2800" b="1" dirty="0">
                <a:solidFill>
                  <a:srgbClr val="00ACC6"/>
                </a:solidFill>
                <a:latin typeface="Founders"/>
              </a:rPr>
              <a:t>EQUIPOS DE TRANSPORTE INTERNO NECESARIOS</a:t>
            </a:r>
          </a:p>
          <a:p>
            <a:pPr algn="just"/>
            <a:endParaRPr lang="es-ES" dirty="0">
              <a:latin typeface="Arial Narrow" panose="020B0606020202030204" pitchFamily="34" charset="0"/>
            </a:endParaRPr>
          </a:p>
          <a:p>
            <a:pPr algn="just"/>
            <a:r>
              <a:rPr lang="es-ES" dirty="0">
                <a:latin typeface="Arial Narrow" panose="020B0606020202030204" pitchFamily="34" charset="0"/>
              </a:rPr>
              <a:t>Otros aspectos que deben considerarse para una buena gestión de almacenamiento es evaluar el tipo de equipos que el centro de distribución utiliza para el manejo de materiales y de almacenamiento. </a:t>
            </a:r>
            <a:endParaRPr lang="es-AR" dirty="0">
              <a:latin typeface="Arial Narrow" panose="020B0606020202030204" pitchFamily="34" charset="0"/>
            </a:endParaRPr>
          </a:p>
        </p:txBody>
      </p:sp>
      <p:sp>
        <p:nvSpPr>
          <p:cNvPr id="5" name="CuadroTexto 4">
            <a:extLst>
              <a:ext uri="{FF2B5EF4-FFF2-40B4-BE49-F238E27FC236}">
                <a16:creationId xmlns:a16="http://schemas.microsoft.com/office/drawing/2014/main" id="{55EE0DA6-A5BD-C1B0-73E7-46A964730148}"/>
              </a:ext>
            </a:extLst>
          </p:cNvPr>
          <p:cNvSpPr txBox="1"/>
          <p:nvPr/>
        </p:nvSpPr>
        <p:spPr>
          <a:xfrm>
            <a:off x="467544" y="2289646"/>
            <a:ext cx="8352928" cy="923330"/>
          </a:xfrm>
          <a:prstGeom prst="rect">
            <a:avLst/>
          </a:prstGeom>
          <a:noFill/>
        </p:spPr>
        <p:txBody>
          <a:bodyPr wrap="square">
            <a:spAutoFit/>
          </a:bodyPr>
          <a:lstStyle/>
          <a:p>
            <a:pPr algn="just"/>
            <a:r>
              <a:rPr lang="es-ES" dirty="0">
                <a:latin typeface="Arial Narrow" panose="020B0606020202030204" pitchFamily="34" charset="0"/>
              </a:rPr>
              <a:t>Una buena selección de estos equipos permite mejorar notoriamente la gestión de almacenamiento y se incrementan los indicadores que miden los tiempos de orden y de surtido de los materiales desde y hacia las diferentes posiciones de almacenamiento.</a:t>
            </a:r>
            <a:endParaRPr lang="es-AR" dirty="0">
              <a:latin typeface="Arial Narrow" panose="020B0606020202030204" pitchFamily="34" charset="0"/>
            </a:endParaRPr>
          </a:p>
        </p:txBody>
      </p:sp>
      <p:pic>
        <p:nvPicPr>
          <p:cNvPr id="7" name="Imagen 6">
            <a:extLst>
              <a:ext uri="{FF2B5EF4-FFF2-40B4-BE49-F238E27FC236}">
                <a16:creationId xmlns:a16="http://schemas.microsoft.com/office/drawing/2014/main" id="{78993176-2E64-0B48-C347-37F8DFA4B653}"/>
              </a:ext>
            </a:extLst>
          </p:cNvPr>
          <p:cNvPicPr>
            <a:picLocks noChangeAspect="1"/>
          </p:cNvPicPr>
          <p:nvPr/>
        </p:nvPicPr>
        <p:blipFill>
          <a:blip r:embed="rId2" cstate="print"/>
          <a:stretch>
            <a:fillRect/>
          </a:stretch>
        </p:blipFill>
        <p:spPr>
          <a:xfrm>
            <a:off x="957121" y="3722005"/>
            <a:ext cx="7229757" cy="2000621"/>
          </a:xfrm>
          <a:prstGeom prst="rect">
            <a:avLst/>
          </a:prstGeom>
        </p:spPr>
      </p:pic>
    </p:spTree>
    <p:extLst>
      <p:ext uri="{BB962C8B-B14F-4D97-AF65-F5344CB8AC3E}">
        <p14:creationId xmlns:p14="http://schemas.microsoft.com/office/powerpoint/2010/main" val="4170360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F4D6BBF-03D1-58D3-1C6C-120A66EF74E7}"/>
              </a:ext>
            </a:extLst>
          </p:cNvPr>
          <p:cNvSpPr txBox="1"/>
          <p:nvPr/>
        </p:nvSpPr>
        <p:spPr>
          <a:xfrm>
            <a:off x="287524" y="188640"/>
            <a:ext cx="8568952" cy="3877985"/>
          </a:xfrm>
          <a:prstGeom prst="rect">
            <a:avLst/>
          </a:prstGeom>
          <a:noFill/>
        </p:spPr>
        <p:txBody>
          <a:bodyPr wrap="square">
            <a:spAutoFit/>
          </a:bodyPr>
          <a:lstStyle/>
          <a:p>
            <a:pPr algn="ctr"/>
            <a:r>
              <a:rPr lang="es-ES" sz="2800" b="1" dirty="0">
                <a:solidFill>
                  <a:srgbClr val="00ACC6"/>
                </a:solidFill>
                <a:latin typeface="Founders"/>
              </a:rPr>
              <a:t>¿Cómo puede la tecnología ayudar en la gestión de almacenes e inventarios?</a:t>
            </a:r>
          </a:p>
          <a:p>
            <a:pPr algn="ctr"/>
            <a:endParaRPr lang="es-ES" sz="2800" b="1" dirty="0">
              <a:solidFill>
                <a:srgbClr val="00ACC6"/>
              </a:solidFill>
              <a:latin typeface="Founders"/>
            </a:endParaRPr>
          </a:p>
          <a:p>
            <a:pPr algn="just"/>
            <a:endParaRPr lang="es-ES" b="1" i="0" dirty="0">
              <a:effectLst/>
              <a:latin typeface="AvenirLTPro"/>
            </a:endParaRPr>
          </a:p>
          <a:p>
            <a:pPr algn="just"/>
            <a:r>
              <a:rPr lang="es-ES" b="0" i="0" dirty="0">
                <a:effectLst/>
                <a:latin typeface="AvenirLTPro"/>
              </a:rPr>
              <a:t>La planificación de almacén e inventario es crítica para una cadena de suministro estable y flexible. </a:t>
            </a:r>
          </a:p>
          <a:p>
            <a:pPr algn="just"/>
            <a:r>
              <a:rPr lang="es-ES" b="0" i="0" dirty="0">
                <a:effectLst/>
                <a:latin typeface="AvenirLTPro"/>
              </a:rPr>
              <a:t>La tecnología de gestión de almacenes integra la </a:t>
            </a:r>
            <a:r>
              <a:rPr lang="es-ES" b="1" i="0" dirty="0">
                <a:effectLst/>
                <a:latin typeface="AvenirLTPro"/>
              </a:rPr>
              <a:t>automatización de los procesos manuales</a:t>
            </a:r>
            <a:r>
              <a:rPr lang="es-ES" b="0" i="0" dirty="0">
                <a:effectLst/>
                <a:latin typeface="AvenirLTPro"/>
              </a:rPr>
              <a:t>, el </a:t>
            </a:r>
            <a:r>
              <a:rPr lang="es-ES" b="1" i="0" dirty="0">
                <a:effectLst/>
                <a:latin typeface="AvenirLTPro"/>
              </a:rPr>
              <a:t>seguimiento en tiempo real de los pedidos y el inventario</a:t>
            </a:r>
            <a:r>
              <a:rPr lang="es-ES" b="0" i="0" dirty="0">
                <a:effectLst/>
                <a:latin typeface="AvenirLTPro"/>
              </a:rPr>
              <a:t>, y la </a:t>
            </a:r>
            <a:r>
              <a:rPr lang="es-ES" b="1" i="0" dirty="0">
                <a:effectLst/>
                <a:latin typeface="AvenirLTPro"/>
              </a:rPr>
              <a:t>analítica de datos</a:t>
            </a:r>
            <a:r>
              <a:rPr lang="es-ES" b="0" i="0" dirty="0">
                <a:effectLst/>
                <a:latin typeface="AvenirLTPro"/>
              </a:rPr>
              <a:t>, lo que permite reducir el tiempo y el riesgo de error, ofrecer a las partes interesadas información en tiempo real y precisa, evitar las roturas de stock o el exceso de stock, y garantizar el cumplimiento de los pedidos y la toma de decisiones fundamentadas. </a:t>
            </a:r>
          </a:p>
        </p:txBody>
      </p:sp>
      <p:sp>
        <p:nvSpPr>
          <p:cNvPr id="2" name="CuadroTexto 1">
            <a:extLst>
              <a:ext uri="{FF2B5EF4-FFF2-40B4-BE49-F238E27FC236}">
                <a16:creationId xmlns:a16="http://schemas.microsoft.com/office/drawing/2014/main" id="{C518A76C-2004-68C2-A33B-9585D292F909}"/>
              </a:ext>
            </a:extLst>
          </p:cNvPr>
          <p:cNvSpPr txBox="1"/>
          <p:nvPr/>
        </p:nvSpPr>
        <p:spPr>
          <a:xfrm>
            <a:off x="251520" y="4089846"/>
            <a:ext cx="8496944" cy="923330"/>
          </a:xfrm>
          <a:prstGeom prst="rect">
            <a:avLst/>
          </a:prstGeom>
          <a:noFill/>
        </p:spPr>
        <p:txBody>
          <a:bodyPr wrap="square">
            <a:spAutoFit/>
          </a:bodyPr>
          <a:lstStyle/>
          <a:p>
            <a:pPr algn="just"/>
            <a:r>
              <a:rPr lang="es-ES" b="0" i="0" dirty="0">
                <a:effectLst/>
                <a:latin typeface="AvenirLTPro"/>
              </a:rPr>
              <a:t>Los sistemas de gestión de almacenes (WMS – </a:t>
            </a:r>
            <a:r>
              <a:rPr lang="es-ES" b="0" i="0" dirty="0" err="1">
                <a:effectLst/>
                <a:latin typeface="AvenirLTPro"/>
              </a:rPr>
              <a:t>Warehouse</a:t>
            </a:r>
            <a:r>
              <a:rPr lang="es-ES" b="0" i="0" dirty="0">
                <a:effectLst/>
                <a:latin typeface="AvenirLTPro"/>
              </a:rPr>
              <a:t> </a:t>
            </a:r>
            <a:r>
              <a:rPr lang="es-ES" b="0" i="0" dirty="0" err="1">
                <a:effectLst/>
                <a:latin typeface="AvenirLTPro"/>
              </a:rPr>
              <a:t>management</a:t>
            </a:r>
            <a:r>
              <a:rPr lang="es-ES" b="0" i="0" dirty="0">
                <a:effectLst/>
                <a:latin typeface="AvenirLTPro"/>
              </a:rPr>
              <a:t> </a:t>
            </a:r>
            <a:r>
              <a:rPr lang="es-ES" b="0" i="0" dirty="0" err="1">
                <a:effectLst/>
                <a:latin typeface="AvenirLTPro"/>
              </a:rPr>
              <a:t>systems</a:t>
            </a:r>
            <a:r>
              <a:rPr lang="es-ES" b="0" i="0" dirty="0">
                <a:effectLst/>
                <a:latin typeface="AvenirLTPro"/>
              </a:rPr>
              <a:t>) y los sistemas de gestión de inventarios (IMS – </a:t>
            </a:r>
            <a:r>
              <a:rPr lang="es-ES" b="0" i="0" dirty="0" err="1">
                <a:effectLst/>
                <a:latin typeface="AvenirLTPro"/>
              </a:rPr>
              <a:t>Inventory</a:t>
            </a:r>
            <a:r>
              <a:rPr lang="es-ES" b="0" i="0" dirty="0">
                <a:effectLst/>
                <a:latin typeface="AvenirLTPro"/>
              </a:rPr>
              <a:t> </a:t>
            </a:r>
            <a:r>
              <a:rPr lang="es-ES" b="0" i="0" dirty="0" err="1">
                <a:effectLst/>
                <a:latin typeface="AvenirLTPro"/>
              </a:rPr>
              <a:t>management</a:t>
            </a:r>
            <a:r>
              <a:rPr lang="es-ES" b="0" i="0" dirty="0">
                <a:effectLst/>
                <a:latin typeface="AvenirLTPro"/>
              </a:rPr>
              <a:t> </a:t>
            </a:r>
            <a:r>
              <a:rPr lang="es-ES" b="0" i="0" dirty="0" err="1">
                <a:effectLst/>
                <a:latin typeface="AvenirLTPro"/>
              </a:rPr>
              <a:t>systems</a:t>
            </a:r>
            <a:r>
              <a:rPr lang="es-ES" b="0" i="0" dirty="0">
                <a:effectLst/>
                <a:latin typeface="AvenirLTPro"/>
              </a:rPr>
              <a:t>) son dos tipos de software utilizados para gestionar las operaciones de un almacén</a:t>
            </a:r>
            <a:r>
              <a:rPr lang="es-ES" dirty="0">
                <a:latin typeface="AvenirLTPro"/>
              </a:rPr>
              <a:t>.</a:t>
            </a:r>
            <a:endParaRPr lang="es-ES" b="0" i="0" dirty="0">
              <a:effectLst/>
              <a:latin typeface="AvenirLTPro"/>
            </a:endParaRPr>
          </a:p>
        </p:txBody>
      </p:sp>
      <p:sp>
        <p:nvSpPr>
          <p:cNvPr id="4" name="CuadroTexto 3">
            <a:extLst>
              <a:ext uri="{FF2B5EF4-FFF2-40B4-BE49-F238E27FC236}">
                <a16:creationId xmlns:a16="http://schemas.microsoft.com/office/drawing/2014/main" id="{24EE0D46-B74F-6980-3CD0-832D9385D56D}"/>
              </a:ext>
            </a:extLst>
          </p:cNvPr>
          <p:cNvSpPr txBox="1"/>
          <p:nvPr/>
        </p:nvSpPr>
        <p:spPr>
          <a:xfrm>
            <a:off x="251520" y="5108991"/>
            <a:ext cx="8496944" cy="1200329"/>
          </a:xfrm>
          <a:prstGeom prst="rect">
            <a:avLst/>
          </a:prstGeom>
          <a:noFill/>
        </p:spPr>
        <p:txBody>
          <a:bodyPr wrap="square">
            <a:spAutoFit/>
          </a:bodyPr>
          <a:lstStyle/>
          <a:p>
            <a:pPr algn="just"/>
            <a:r>
              <a:rPr lang="es-ES" b="0" i="0" dirty="0">
                <a:effectLst/>
                <a:latin typeface="AvenirLTPro"/>
              </a:rPr>
              <a:t>El WMS se enfoca en las operaciones físicas de un almacén, la optimización del </a:t>
            </a:r>
            <a:r>
              <a:rPr lang="es-ES" b="0" i="0" dirty="0" err="1">
                <a:effectLst/>
                <a:latin typeface="AvenirLTPro"/>
              </a:rPr>
              <a:t>layout</a:t>
            </a:r>
            <a:r>
              <a:rPr lang="es-ES" b="0" i="0" dirty="0">
                <a:effectLst/>
                <a:latin typeface="AvenirLTPro"/>
              </a:rPr>
              <a:t> y el espacio, la gestión de pedidos y la automatización de tareas. El IMS se ocupa de la ubicación, el movimiento físico y la disponibilidad de los productos dentro de un almacén</a:t>
            </a:r>
            <a:r>
              <a:rPr lang="es-ES" dirty="0">
                <a:latin typeface="AvenirLTPro"/>
              </a:rPr>
              <a:t>.</a:t>
            </a:r>
            <a:endParaRPr lang="es-AR" dirty="0"/>
          </a:p>
        </p:txBody>
      </p:sp>
    </p:spTree>
    <p:extLst>
      <p:ext uri="{BB962C8B-B14F-4D97-AF65-F5344CB8AC3E}">
        <p14:creationId xmlns:p14="http://schemas.microsoft.com/office/powerpoint/2010/main" val="954684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539552" y="71414"/>
            <a:ext cx="8136904" cy="954107"/>
          </a:xfrm>
          <a:prstGeom prst="rect">
            <a:avLst/>
          </a:prstGeom>
          <a:noFill/>
        </p:spPr>
        <p:txBody>
          <a:bodyPr wrap="square" rtlCol="0">
            <a:spAutoFit/>
          </a:bodyPr>
          <a:lstStyle/>
          <a:p>
            <a:pPr algn="ctr"/>
            <a:r>
              <a:rPr lang="es-ES" sz="2800" b="1" dirty="0">
                <a:solidFill>
                  <a:srgbClr val="00ACC6"/>
                </a:solidFill>
                <a:latin typeface="Founders"/>
              </a:rPr>
              <a:t>SISTEMA DE GESTIÓN DE ALMACENES Y DEDIS – WMS (Sistemas de gerencia de almacén)</a:t>
            </a:r>
          </a:p>
        </p:txBody>
      </p:sp>
      <p:sp>
        <p:nvSpPr>
          <p:cNvPr id="4" name="3 Rectángulo"/>
          <p:cNvSpPr/>
          <p:nvPr/>
        </p:nvSpPr>
        <p:spPr>
          <a:xfrm>
            <a:off x="285720" y="4286256"/>
            <a:ext cx="8572560" cy="1077218"/>
          </a:xfrm>
          <a:prstGeom prst="rect">
            <a:avLst/>
          </a:prstGeom>
        </p:spPr>
        <p:txBody>
          <a:bodyPr wrap="square">
            <a:spAutoFit/>
          </a:bodyPr>
          <a:lstStyle/>
          <a:p>
            <a:pPr algn="just">
              <a:buFont typeface="Wingdings" pitchFamily="2" charset="2"/>
              <a:buChar char="ü"/>
            </a:pPr>
            <a:r>
              <a:rPr lang="es-AR" sz="1600" dirty="0">
                <a:latin typeface="Arial Narrow" pitchFamily="34" charset="0"/>
              </a:rPr>
              <a:t>Los productos automatizados de los sistemas de gerencia del almacén (WMS), que emplean la exploración de códigos de barras y tecnología de radiofrecuencia (RF), automatizan las operaciones manuales, las eficacias totales son aumentadas y la velocidad de la entrega mejora. Los errores de la selección y del envío se reducen dramáticamente, dando como resultado costos más bajos y una satisfacción más alta del cliente.</a:t>
            </a:r>
          </a:p>
        </p:txBody>
      </p:sp>
      <p:sp>
        <p:nvSpPr>
          <p:cNvPr id="6" name="5 Rectángulo"/>
          <p:cNvSpPr/>
          <p:nvPr/>
        </p:nvSpPr>
        <p:spPr>
          <a:xfrm>
            <a:off x="285720" y="5500702"/>
            <a:ext cx="8429684" cy="830997"/>
          </a:xfrm>
          <a:prstGeom prst="rect">
            <a:avLst/>
          </a:prstGeom>
        </p:spPr>
        <p:txBody>
          <a:bodyPr wrap="square">
            <a:spAutoFit/>
          </a:bodyPr>
          <a:lstStyle/>
          <a:p>
            <a:pPr algn="just">
              <a:buFont typeface="Wingdings" pitchFamily="2" charset="2"/>
              <a:buChar char="ü"/>
            </a:pPr>
            <a:r>
              <a:rPr lang="es-AR" sz="1600" dirty="0">
                <a:latin typeface="Arial Narrow" pitchFamily="34" charset="0"/>
              </a:rPr>
              <a:t>Colocar tecnología WMS en ejecución dentro de una empresa que use ya un sistema ERP, le permite a las organizaciones un retorno de la inversión a muy corto plazo y proporcionar el mejor servicio posible a sus clientes.</a:t>
            </a:r>
          </a:p>
        </p:txBody>
      </p:sp>
      <p:grpSp>
        <p:nvGrpSpPr>
          <p:cNvPr id="9" name="8 Grupo"/>
          <p:cNvGrpSpPr/>
          <p:nvPr/>
        </p:nvGrpSpPr>
        <p:grpSpPr>
          <a:xfrm>
            <a:off x="1714480" y="1142984"/>
            <a:ext cx="5929354" cy="2985923"/>
            <a:chOff x="1285852" y="994926"/>
            <a:chExt cx="7189342" cy="3589927"/>
          </a:xfrm>
        </p:grpSpPr>
        <p:pic>
          <p:nvPicPr>
            <p:cNvPr id="7" name="Picture 2"/>
            <p:cNvPicPr>
              <a:picLocks noChangeAspect="1" noChangeArrowheads="1"/>
            </p:cNvPicPr>
            <p:nvPr/>
          </p:nvPicPr>
          <p:blipFill>
            <a:blip r:embed="rId2" cstate="print"/>
            <a:srcRect l="20699" t="2860" r="2042"/>
            <a:stretch>
              <a:fillRect/>
            </a:stretch>
          </p:blipFill>
          <p:spPr bwMode="auto">
            <a:xfrm>
              <a:off x="2214546" y="994926"/>
              <a:ext cx="4643470" cy="3219892"/>
            </a:xfrm>
            <a:prstGeom prst="rect">
              <a:avLst/>
            </a:prstGeom>
            <a:ln>
              <a:noFill/>
            </a:ln>
            <a:effectLst>
              <a:outerShdw blurRad="292100" dist="139700" dir="2700000" algn="tl" rotWithShape="0">
                <a:srgbClr val="333333">
                  <a:alpha val="65000"/>
                </a:srgbClr>
              </a:outerShdw>
            </a:effectLst>
          </p:spPr>
        </p:pic>
        <p:sp>
          <p:nvSpPr>
            <p:cNvPr id="8" name="7 CuadroTexto"/>
            <p:cNvSpPr txBox="1"/>
            <p:nvPr/>
          </p:nvSpPr>
          <p:spPr>
            <a:xfrm>
              <a:off x="1285852" y="4214818"/>
              <a:ext cx="7189342" cy="370035"/>
            </a:xfrm>
            <a:prstGeom prst="rect">
              <a:avLst/>
            </a:prstGeom>
            <a:noFill/>
          </p:spPr>
          <p:txBody>
            <a:bodyPr wrap="square" rtlCol="0">
              <a:spAutoFit/>
            </a:bodyPr>
            <a:lstStyle/>
            <a:p>
              <a:pPr algn="ctr"/>
              <a:r>
                <a:rPr lang="es-AR" sz="1400" dirty="0">
                  <a:latin typeface="Arial Narrow" pitchFamily="34" charset="0"/>
                </a:rPr>
                <a:t>Funciones del sistema de administración del almacén. Fuente: </a:t>
              </a:r>
              <a:r>
                <a:rPr lang="es-AR" sz="1400" dirty="0" err="1">
                  <a:latin typeface="Arial Narrow" pitchFamily="34" charset="0"/>
                </a:rPr>
                <a:t>Bowersox</a:t>
              </a:r>
              <a:r>
                <a:rPr lang="es-AR" sz="1400" dirty="0">
                  <a:latin typeface="Arial Narrow" pitchFamily="34" charset="0"/>
                </a:rPr>
                <a:t> y otros; 2007.</a:t>
              </a:r>
            </a:p>
          </p:txBody>
        </p:sp>
      </p:grpSp>
      <p:sp>
        <p:nvSpPr>
          <p:cNvPr id="11" name="10 Rectángulo"/>
          <p:cNvSpPr/>
          <p:nvPr/>
        </p:nvSpPr>
        <p:spPr>
          <a:xfrm>
            <a:off x="4024079" y="6194182"/>
            <a:ext cx="4572000" cy="338554"/>
          </a:xfrm>
          <a:prstGeom prst="rect">
            <a:avLst/>
          </a:prstGeom>
        </p:spPr>
        <p:txBody>
          <a:bodyPr>
            <a:spAutoFit/>
          </a:bodyPr>
          <a:lstStyle/>
          <a:p>
            <a:pPr algn="ctr"/>
            <a:r>
              <a:rPr lang="es-AR" sz="1600" dirty="0">
                <a:solidFill>
                  <a:srgbClr val="FF0000"/>
                </a:solidFill>
              </a:rPr>
              <a:t>https://www.youtube.com/watch?v=ipelQ8H7wDs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285720" y="2636912"/>
            <a:ext cx="8643998" cy="2308324"/>
          </a:xfrm>
          <a:prstGeom prst="rect">
            <a:avLst/>
          </a:prstGeom>
        </p:spPr>
        <p:txBody>
          <a:bodyPr wrap="square">
            <a:spAutoFit/>
          </a:bodyPr>
          <a:lstStyle/>
          <a:p>
            <a:pPr algn="just"/>
            <a:r>
              <a:rPr lang="es-AR" dirty="0">
                <a:latin typeface="Arial Narrow" pitchFamily="34" charset="0"/>
              </a:rPr>
              <a:t>El papel del WMS (Sistema de Gestión de Almacenes) es apoyar los procesos logísticos. Modela una solución (optima) basada en la problemática de configuración de la bodega y en el proceso de toma de inventarios. </a:t>
            </a:r>
          </a:p>
          <a:p>
            <a:pPr algn="just"/>
            <a:endParaRPr lang="es-AR" dirty="0">
              <a:latin typeface="Arial Narrow" pitchFamily="34" charset="0"/>
            </a:endParaRPr>
          </a:p>
          <a:p>
            <a:pPr algn="just"/>
            <a:r>
              <a:rPr lang="es-AR" dirty="0">
                <a:latin typeface="Arial Narrow" pitchFamily="34" charset="0"/>
              </a:rPr>
              <a:t>Las herramientas más frecuentes son la programación y optimización de existencias de entrada y salida. A medida que la función logística continúe dándose, el software WMS posibilitará visibilidad y control total dentro del almacén en operación; gracias a sus capacidades de visualización de datos en tiempo real.</a:t>
            </a:r>
          </a:p>
        </p:txBody>
      </p:sp>
      <p:sp>
        <p:nvSpPr>
          <p:cNvPr id="8" name="7 Rectángulo"/>
          <p:cNvSpPr/>
          <p:nvPr/>
        </p:nvSpPr>
        <p:spPr>
          <a:xfrm>
            <a:off x="285720" y="272173"/>
            <a:ext cx="8429684" cy="2031325"/>
          </a:xfrm>
          <a:prstGeom prst="rect">
            <a:avLst/>
          </a:prstGeom>
        </p:spPr>
        <p:txBody>
          <a:bodyPr wrap="square">
            <a:spAutoFit/>
          </a:bodyPr>
          <a:lstStyle/>
          <a:p>
            <a:pPr algn="just"/>
            <a:r>
              <a:rPr lang="es-AR" dirty="0">
                <a:latin typeface="Arial Narrow" pitchFamily="34" charset="0"/>
              </a:rPr>
              <a:t>Las </a:t>
            </a:r>
            <a:r>
              <a:rPr lang="es-AR" u="sng" dirty="0">
                <a:latin typeface="Arial Narrow" pitchFamily="34" charset="0"/>
              </a:rPr>
              <a:t>principales ventajas </a:t>
            </a:r>
            <a:r>
              <a:rPr lang="es-AR" dirty="0">
                <a:latin typeface="Arial Narrow" pitchFamily="34" charset="0"/>
              </a:rPr>
              <a:t>del WMS son:</a:t>
            </a:r>
          </a:p>
          <a:p>
            <a:pPr algn="just"/>
            <a:r>
              <a:rPr lang="es-AR" i="1" dirty="0">
                <a:latin typeface="Arial Narrow" pitchFamily="34" charset="0"/>
              </a:rPr>
              <a:t>• Gerencia de la capacidad del almacén.</a:t>
            </a:r>
          </a:p>
          <a:p>
            <a:pPr algn="just"/>
            <a:r>
              <a:rPr lang="es-AR" i="1" dirty="0">
                <a:latin typeface="Arial Narrow" pitchFamily="34" charset="0"/>
              </a:rPr>
              <a:t>• Capacidad de radiofrecuencia para la recepción de datos.</a:t>
            </a:r>
          </a:p>
          <a:p>
            <a:pPr algn="just"/>
            <a:r>
              <a:rPr lang="es-AR" i="1" dirty="0">
                <a:latin typeface="Arial Narrow" pitchFamily="34" charset="0"/>
              </a:rPr>
              <a:t>• Planeación de la carga.</a:t>
            </a:r>
          </a:p>
          <a:p>
            <a:pPr algn="just"/>
            <a:r>
              <a:rPr lang="es-AR" i="1" dirty="0">
                <a:latin typeface="Arial Narrow" pitchFamily="34" charset="0"/>
              </a:rPr>
              <a:t>• Optimización del </a:t>
            </a:r>
            <a:r>
              <a:rPr lang="es-AR" i="1" dirty="0" err="1">
                <a:latin typeface="Arial Narrow" pitchFamily="34" charset="0"/>
              </a:rPr>
              <a:t>picking</a:t>
            </a:r>
            <a:r>
              <a:rPr lang="es-AR" i="1" dirty="0">
                <a:latin typeface="Arial Narrow" pitchFamily="34" charset="0"/>
              </a:rPr>
              <a:t>.</a:t>
            </a:r>
          </a:p>
          <a:p>
            <a:pPr algn="just"/>
            <a:r>
              <a:rPr lang="es-AR" i="1" dirty="0">
                <a:latin typeface="Arial Narrow" pitchFamily="34" charset="0"/>
              </a:rPr>
              <a:t>• Estratificación del ABC.</a:t>
            </a:r>
          </a:p>
          <a:p>
            <a:pPr algn="just"/>
            <a:r>
              <a:rPr lang="es-AR" i="1" dirty="0">
                <a:latin typeface="Arial Narrow" pitchFamily="34" charset="0"/>
              </a:rPr>
              <a:t>• Interpolación del trabajo.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14282" y="3138446"/>
            <a:ext cx="8715436" cy="2862322"/>
          </a:xfrm>
          <a:prstGeom prst="rect">
            <a:avLst/>
          </a:prstGeom>
        </p:spPr>
        <p:txBody>
          <a:bodyPr wrap="square">
            <a:spAutoFit/>
          </a:bodyPr>
          <a:lstStyle/>
          <a:p>
            <a:pPr algn="just"/>
            <a:r>
              <a:rPr lang="es-AR" b="1" dirty="0">
                <a:latin typeface="Arial Narrow" pitchFamily="34" charset="0"/>
              </a:rPr>
              <a:t>Beneficios de un WMS:</a:t>
            </a:r>
          </a:p>
          <a:p>
            <a:pPr algn="just">
              <a:buFont typeface="Wingdings" pitchFamily="2" charset="2"/>
              <a:buChar char="ü"/>
            </a:pPr>
            <a:r>
              <a:rPr lang="es-AR" dirty="0">
                <a:latin typeface="Arial Narrow" pitchFamily="34" charset="0"/>
              </a:rPr>
              <a:t>La administración se vuelve mucho más eficiente, pues se sabe qué se tiene porque existen ciclos cerrados; se sabe cuándo reabastecer; cuánto debemos pedir; cuándo pedir referencias; se tiene un buen control de stocks; se conoce cuánto existe en el inventario; cuánto se ha vendido o se ha despachado; cuándo se requiere de un determinado artículo y cuándo se requerirá de nuevo. </a:t>
            </a:r>
          </a:p>
          <a:p>
            <a:pPr algn="just">
              <a:buFont typeface="Wingdings" pitchFamily="2" charset="2"/>
              <a:buChar char="ü"/>
            </a:pPr>
            <a:r>
              <a:rPr lang="es-AR" dirty="0">
                <a:latin typeface="Arial Narrow" pitchFamily="34" charset="0"/>
              </a:rPr>
              <a:t>Calculo de costos por actividad.</a:t>
            </a:r>
          </a:p>
          <a:p>
            <a:pPr algn="just">
              <a:buFont typeface="Wingdings" pitchFamily="2" charset="2"/>
              <a:buChar char="ü"/>
            </a:pPr>
            <a:r>
              <a:rPr lang="es-AR" dirty="0">
                <a:latin typeface="Arial Narrow" pitchFamily="34" charset="0"/>
              </a:rPr>
              <a:t>Reducción de documentos.</a:t>
            </a:r>
          </a:p>
          <a:p>
            <a:pPr algn="just">
              <a:buFont typeface="Wingdings" pitchFamily="2" charset="2"/>
              <a:buChar char="ü"/>
            </a:pPr>
            <a:r>
              <a:rPr lang="es-AR" dirty="0">
                <a:latin typeface="Arial Narrow" pitchFamily="34" charset="0"/>
              </a:rPr>
              <a:t>Estilos de </a:t>
            </a:r>
            <a:r>
              <a:rPr lang="es-AR" dirty="0" err="1">
                <a:latin typeface="Arial Narrow" pitchFamily="34" charset="0"/>
              </a:rPr>
              <a:t>picking</a:t>
            </a:r>
            <a:r>
              <a:rPr lang="es-AR" dirty="0">
                <a:latin typeface="Arial Narrow" pitchFamily="34" charset="0"/>
              </a:rPr>
              <a:t> flexibles.</a:t>
            </a:r>
          </a:p>
          <a:p>
            <a:pPr algn="just">
              <a:buFont typeface="Wingdings" pitchFamily="2" charset="2"/>
              <a:buChar char="ü"/>
            </a:pPr>
            <a:r>
              <a:rPr lang="es-AR" dirty="0">
                <a:latin typeface="Arial Narrow" pitchFamily="34" charset="0"/>
              </a:rPr>
              <a:t>Verificación efectiva.</a:t>
            </a:r>
          </a:p>
          <a:p>
            <a:pPr algn="just">
              <a:buFont typeface="Wingdings" pitchFamily="2" charset="2"/>
              <a:buChar char="ü"/>
            </a:pPr>
            <a:r>
              <a:rPr lang="es-AR" dirty="0">
                <a:latin typeface="Arial Narrow" pitchFamily="34" charset="0"/>
              </a:rPr>
              <a:t>Productividad, eficiencia y control.</a:t>
            </a:r>
          </a:p>
        </p:txBody>
      </p:sp>
      <p:sp>
        <p:nvSpPr>
          <p:cNvPr id="5" name="4 Rectángulo"/>
          <p:cNvSpPr/>
          <p:nvPr/>
        </p:nvSpPr>
        <p:spPr>
          <a:xfrm>
            <a:off x="285720" y="142852"/>
            <a:ext cx="8501122" cy="2862322"/>
          </a:xfrm>
          <a:prstGeom prst="rect">
            <a:avLst/>
          </a:prstGeom>
        </p:spPr>
        <p:txBody>
          <a:bodyPr wrap="square">
            <a:spAutoFit/>
          </a:bodyPr>
          <a:lstStyle/>
          <a:p>
            <a:pPr algn="just"/>
            <a:r>
              <a:rPr lang="es-AR" dirty="0">
                <a:latin typeface="Arial Narrow" pitchFamily="34" charset="0"/>
              </a:rPr>
              <a:t>La empresa puede optar, según el número de productos que maneje, su presupuesto y otras necesidades, por una de las siguientes opciones:</a:t>
            </a:r>
          </a:p>
          <a:p>
            <a:pPr algn="just"/>
            <a:endParaRPr lang="es-AR" dirty="0">
              <a:latin typeface="Arial Narrow" pitchFamily="34" charset="0"/>
            </a:endParaRPr>
          </a:p>
          <a:p>
            <a:pPr marL="342900" indent="-342900" algn="just">
              <a:buAutoNum type="arabicPeriod"/>
            </a:pPr>
            <a:r>
              <a:rPr lang="es-AR" dirty="0">
                <a:latin typeface="Arial Narrow" pitchFamily="34" charset="0"/>
              </a:rPr>
              <a:t>Sistema ERP (Planeación de recursos empresariales).</a:t>
            </a:r>
          </a:p>
          <a:p>
            <a:pPr marL="342900" indent="-342900" algn="just">
              <a:buAutoNum type="arabicPeriod"/>
            </a:pPr>
            <a:r>
              <a:rPr lang="es-AR" dirty="0">
                <a:latin typeface="Arial Narrow" pitchFamily="34" charset="0"/>
              </a:rPr>
              <a:t>WMS (</a:t>
            </a:r>
            <a:r>
              <a:rPr lang="es-AR" dirty="0" err="1">
                <a:latin typeface="Arial Narrow" pitchFamily="34" charset="0"/>
              </a:rPr>
              <a:t>Warehouse</a:t>
            </a:r>
            <a:r>
              <a:rPr lang="es-AR" dirty="0">
                <a:latin typeface="Arial Narrow" pitchFamily="34" charset="0"/>
              </a:rPr>
              <a:t> Management </a:t>
            </a:r>
            <a:r>
              <a:rPr lang="es-AR" dirty="0" err="1">
                <a:latin typeface="Arial Narrow" pitchFamily="34" charset="0"/>
              </a:rPr>
              <a:t>System</a:t>
            </a:r>
            <a:r>
              <a:rPr lang="es-AR" dirty="0">
                <a:latin typeface="Arial Narrow" pitchFamily="34" charset="0"/>
              </a:rPr>
              <a:t>) o Sistema de Administración de Almacenes.</a:t>
            </a:r>
          </a:p>
          <a:p>
            <a:pPr algn="just"/>
            <a:r>
              <a:rPr lang="es-AR" dirty="0">
                <a:latin typeface="Arial Narrow" pitchFamily="34" charset="0"/>
              </a:rPr>
              <a:t>3.    Módulos de control de inventarios.</a:t>
            </a:r>
          </a:p>
          <a:p>
            <a:pPr algn="just"/>
            <a:endParaRPr lang="es-AR" dirty="0">
              <a:latin typeface="Arial Narrow" pitchFamily="34" charset="0"/>
            </a:endParaRPr>
          </a:p>
          <a:p>
            <a:pPr algn="just"/>
            <a:r>
              <a:rPr lang="es-AR" dirty="0">
                <a:latin typeface="Arial Narrow" pitchFamily="34" charset="0"/>
              </a:rPr>
              <a:t>Las diferencias entre estas tres alternativas están dadas por el alcance y capacidad del sistema de información que las soporta. El sistema ERP es el más completo y un módulo de control de inventarios es el menos robusto.</a:t>
            </a:r>
          </a:p>
        </p:txBody>
      </p:sp>
      <p:sp>
        <p:nvSpPr>
          <p:cNvPr id="7" name="6 Rectángulo"/>
          <p:cNvSpPr/>
          <p:nvPr/>
        </p:nvSpPr>
        <p:spPr>
          <a:xfrm>
            <a:off x="3643306" y="6072206"/>
            <a:ext cx="5357850" cy="369332"/>
          </a:xfrm>
          <a:prstGeom prst="rect">
            <a:avLst/>
          </a:prstGeom>
        </p:spPr>
        <p:txBody>
          <a:bodyPr wrap="square">
            <a:spAutoFit/>
          </a:bodyPr>
          <a:lstStyle/>
          <a:p>
            <a:pPr algn="ctr"/>
            <a:r>
              <a:rPr lang="es-AR" dirty="0">
                <a:solidFill>
                  <a:srgbClr val="FF0000"/>
                </a:solidFill>
              </a:rPr>
              <a:t>https://www.youtube.com/watch?v=EXPyWFQwDDk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57158" y="1643050"/>
            <a:ext cx="8501122" cy="3046988"/>
          </a:xfrm>
          <a:prstGeom prst="rect">
            <a:avLst/>
          </a:prstGeom>
        </p:spPr>
        <p:txBody>
          <a:bodyPr wrap="square">
            <a:spAutoFit/>
          </a:bodyPr>
          <a:lstStyle/>
          <a:p>
            <a:pPr algn="just"/>
            <a:r>
              <a:rPr lang="es-AR" sz="1600" b="1" dirty="0">
                <a:latin typeface="Arial Narrow" pitchFamily="34" charset="0"/>
              </a:rPr>
              <a:t>Características</a:t>
            </a:r>
            <a:r>
              <a:rPr lang="es-AR" sz="1600" dirty="0">
                <a:latin typeface="Arial Narrow" pitchFamily="34" charset="0"/>
              </a:rPr>
              <a:t> de un almacén de clase mundial (desde el punto de vista de la rentabilidad):</a:t>
            </a:r>
          </a:p>
          <a:p>
            <a:pPr algn="just">
              <a:buFont typeface="Wingdings" pitchFamily="2" charset="2"/>
              <a:buChar char="ü"/>
            </a:pPr>
            <a:r>
              <a:rPr lang="es-AR" sz="1600" dirty="0">
                <a:latin typeface="Arial Narrow" pitchFamily="34" charset="0"/>
              </a:rPr>
              <a:t>Bajo nivel de inventarios.</a:t>
            </a:r>
          </a:p>
          <a:p>
            <a:pPr algn="just">
              <a:buFont typeface="Wingdings" pitchFamily="2" charset="2"/>
              <a:buChar char="ü"/>
            </a:pPr>
            <a:r>
              <a:rPr lang="es-AR" sz="1600" dirty="0">
                <a:latin typeface="Arial Narrow" pitchFamily="34" charset="0"/>
              </a:rPr>
              <a:t>Información confiable.</a:t>
            </a:r>
          </a:p>
          <a:p>
            <a:pPr algn="just">
              <a:buFont typeface="Wingdings" pitchFamily="2" charset="2"/>
              <a:buChar char="ü"/>
            </a:pPr>
            <a:r>
              <a:rPr lang="es-AR" sz="1600" dirty="0">
                <a:latin typeface="Arial Narrow" pitchFamily="34" charset="0"/>
              </a:rPr>
              <a:t>Bajo nivel de bienes obsoletos.</a:t>
            </a:r>
          </a:p>
          <a:p>
            <a:pPr algn="just">
              <a:buFont typeface="Wingdings" pitchFamily="2" charset="2"/>
              <a:buChar char="ü"/>
            </a:pPr>
            <a:r>
              <a:rPr lang="es-AR" sz="1600" dirty="0">
                <a:latin typeface="Arial Narrow" pitchFamily="34" charset="0"/>
              </a:rPr>
              <a:t>Optimización de recursos.</a:t>
            </a:r>
          </a:p>
          <a:p>
            <a:pPr algn="just">
              <a:buFont typeface="Wingdings" pitchFamily="2" charset="2"/>
              <a:buChar char="ü"/>
            </a:pPr>
            <a:r>
              <a:rPr lang="es-AR" sz="1600" dirty="0">
                <a:latin typeface="Arial Narrow" pitchFamily="34" charset="0"/>
              </a:rPr>
              <a:t>Mano de obra.</a:t>
            </a:r>
          </a:p>
          <a:p>
            <a:pPr algn="just">
              <a:buFont typeface="Wingdings" pitchFamily="2" charset="2"/>
              <a:buChar char="ü"/>
            </a:pPr>
            <a:r>
              <a:rPr lang="es-AR" sz="1600" dirty="0">
                <a:latin typeface="Arial Narrow" pitchFamily="34" charset="0"/>
              </a:rPr>
              <a:t>Instalaciones físicas.</a:t>
            </a:r>
          </a:p>
          <a:p>
            <a:pPr algn="just">
              <a:buFont typeface="Wingdings" pitchFamily="2" charset="2"/>
              <a:buChar char="ü"/>
            </a:pPr>
            <a:r>
              <a:rPr lang="es-AR" sz="1600" dirty="0">
                <a:latin typeface="Arial Narrow" pitchFamily="34" charset="0"/>
              </a:rPr>
              <a:t>Equipos.</a:t>
            </a:r>
          </a:p>
          <a:p>
            <a:pPr algn="just">
              <a:buFont typeface="Wingdings" pitchFamily="2" charset="2"/>
              <a:buChar char="ü"/>
            </a:pPr>
            <a:r>
              <a:rPr lang="es-AR" sz="1600" dirty="0">
                <a:latin typeface="Arial Narrow" pitchFamily="34" charset="0"/>
              </a:rPr>
              <a:t>Procesos.</a:t>
            </a:r>
          </a:p>
          <a:p>
            <a:pPr algn="just">
              <a:buFont typeface="Wingdings" pitchFamily="2" charset="2"/>
              <a:buChar char="ü"/>
            </a:pPr>
            <a:r>
              <a:rPr lang="es-AR" sz="1600" dirty="0">
                <a:latin typeface="Arial Narrow" pitchFamily="34" charset="0"/>
              </a:rPr>
              <a:t>Eliminación de actividades y procesos que no agregan valor.</a:t>
            </a:r>
          </a:p>
          <a:p>
            <a:pPr algn="just">
              <a:buFont typeface="Wingdings" pitchFamily="2" charset="2"/>
              <a:buChar char="ü"/>
            </a:pPr>
            <a:r>
              <a:rPr lang="es-AR" sz="1600" dirty="0">
                <a:latin typeface="Arial Narrow" pitchFamily="34" charset="0"/>
              </a:rPr>
              <a:t>Disminución de trámites y papelería.</a:t>
            </a:r>
          </a:p>
          <a:p>
            <a:pPr algn="just">
              <a:buFont typeface="Wingdings" pitchFamily="2" charset="2"/>
              <a:buChar char="ü"/>
            </a:pPr>
            <a:r>
              <a:rPr lang="es-AR" sz="1600" dirty="0">
                <a:latin typeface="Arial Narrow" pitchFamily="34" charset="0"/>
              </a:rPr>
              <a:t>Tecnología de punta.</a:t>
            </a:r>
          </a:p>
        </p:txBody>
      </p:sp>
      <p:sp>
        <p:nvSpPr>
          <p:cNvPr id="3" name="2 Rectángulo"/>
          <p:cNvSpPr/>
          <p:nvPr/>
        </p:nvSpPr>
        <p:spPr>
          <a:xfrm>
            <a:off x="428596" y="642918"/>
            <a:ext cx="8429684" cy="92333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s-AR" b="1" i="1" dirty="0">
                <a:latin typeface="Arial Narrow" pitchFamily="34" charset="0"/>
              </a:rPr>
              <a:t>Por definición, es un lugar donde se tienen los recursos necesarios para fabricar productos con calidad, en tiempo y forma, tomando en cuenta factores críticos como rentabilidad, utilidad, y mejoramiento continuo.</a:t>
            </a:r>
          </a:p>
        </p:txBody>
      </p:sp>
      <p:sp>
        <p:nvSpPr>
          <p:cNvPr id="4" name="3 Rectángulo"/>
          <p:cNvSpPr/>
          <p:nvPr/>
        </p:nvSpPr>
        <p:spPr>
          <a:xfrm>
            <a:off x="1463072" y="96160"/>
            <a:ext cx="6217856" cy="523220"/>
          </a:xfrm>
          <a:prstGeom prst="rect">
            <a:avLst/>
          </a:prstGeom>
        </p:spPr>
        <p:txBody>
          <a:bodyPr wrap="none">
            <a:spAutoFit/>
          </a:bodyPr>
          <a:lstStyle/>
          <a:p>
            <a:pPr algn="just"/>
            <a:r>
              <a:rPr lang="es-AR" sz="2800" b="1" dirty="0">
                <a:solidFill>
                  <a:srgbClr val="00ACC6"/>
                </a:solidFill>
                <a:latin typeface="Founders"/>
              </a:rPr>
              <a:t>Centros de distribución de clase mundial</a:t>
            </a:r>
          </a:p>
        </p:txBody>
      </p:sp>
      <p:sp>
        <p:nvSpPr>
          <p:cNvPr id="5" name="4 Rectángulo"/>
          <p:cNvSpPr/>
          <p:nvPr/>
        </p:nvSpPr>
        <p:spPr>
          <a:xfrm>
            <a:off x="428596" y="4724483"/>
            <a:ext cx="8501122" cy="2062103"/>
          </a:xfrm>
          <a:prstGeom prst="rect">
            <a:avLst/>
          </a:prstGeom>
        </p:spPr>
        <p:txBody>
          <a:bodyPr wrap="square">
            <a:spAutoFit/>
          </a:bodyPr>
          <a:lstStyle/>
          <a:p>
            <a:pPr algn="just"/>
            <a:r>
              <a:rPr lang="es-AR" sz="1600" b="1" dirty="0">
                <a:latin typeface="Arial Narrow" pitchFamily="34" charset="0"/>
              </a:rPr>
              <a:t>Plan de acción para implantar un “almacenamiento de clase mundial”:</a:t>
            </a:r>
          </a:p>
          <a:p>
            <a:pPr algn="just">
              <a:buFont typeface="Wingdings" pitchFamily="2" charset="2"/>
              <a:buChar char="ü"/>
            </a:pPr>
            <a:r>
              <a:rPr lang="es-AR" sz="1600" dirty="0">
                <a:latin typeface="Arial Narrow" pitchFamily="34" charset="0"/>
              </a:rPr>
              <a:t>Inspección física.</a:t>
            </a:r>
          </a:p>
          <a:p>
            <a:pPr algn="just">
              <a:buFont typeface="Wingdings" pitchFamily="2" charset="2"/>
              <a:buChar char="ü"/>
            </a:pPr>
            <a:r>
              <a:rPr lang="es-AR" sz="1600" dirty="0">
                <a:latin typeface="Arial Narrow" pitchFamily="34" charset="0"/>
              </a:rPr>
              <a:t>Solución al </a:t>
            </a:r>
            <a:r>
              <a:rPr lang="es-AR" sz="1600" dirty="0" err="1">
                <a:latin typeface="Arial Narrow" pitchFamily="34" charset="0"/>
              </a:rPr>
              <a:t>check</a:t>
            </a:r>
            <a:r>
              <a:rPr lang="es-AR" sz="1600" dirty="0">
                <a:latin typeface="Arial Narrow" pitchFamily="34" charset="0"/>
              </a:rPr>
              <a:t> </a:t>
            </a:r>
            <a:r>
              <a:rPr lang="es-AR" sz="1600" dirty="0" err="1">
                <a:latin typeface="Arial Narrow" pitchFamily="34" charset="0"/>
              </a:rPr>
              <a:t>list</a:t>
            </a:r>
            <a:r>
              <a:rPr lang="es-AR" sz="1600" dirty="0">
                <a:latin typeface="Arial Narrow" pitchFamily="34" charset="0"/>
              </a:rPr>
              <a:t> de variables logísticas.</a:t>
            </a:r>
          </a:p>
          <a:p>
            <a:pPr algn="just">
              <a:buFont typeface="Wingdings" pitchFamily="2" charset="2"/>
              <a:buChar char="ü"/>
            </a:pPr>
            <a:r>
              <a:rPr lang="es-AR" sz="1600" dirty="0">
                <a:latin typeface="Arial Narrow" pitchFamily="34" charset="0"/>
              </a:rPr>
              <a:t>Diagnóstico de la situación actual.</a:t>
            </a:r>
          </a:p>
          <a:p>
            <a:pPr algn="just">
              <a:buFont typeface="Wingdings" pitchFamily="2" charset="2"/>
              <a:buChar char="ü"/>
            </a:pPr>
            <a:r>
              <a:rPr lang="es-AR" sz="1600" dirty="0">
                <a:latin typeface="Arial Narrow" pitchFamily="34" charset="0"/>
              </a:rPr>
              <a:t>Calificación promedio o ponderada.</a:t>
            </a:r>
          </a:p>
          <a:p>
            <a:pPr algn="just">
              <a:buFont typeface="Wingdings" pitchFamily="2" charset="2"/>
              <a:buChar char="ü"/>
            </a:pPr>
            <a:r>
              <a:rPr lang="es-AR" sz="1600" dirty="0">
                <a:latin typeface="Arial Narrow" pitchFamily="34" charset="0"/>
              </a:rPr>
              <a:t>Análisis logísticos.</a:t>
            </a:r>
          </a:p>
          <a:p>
            <a:pPr algn="just">
              <a:buFont typeface="Wingdings" pitchFamily="2" charset="2"/>
              <a:buChar char="ü"/>
            </a:pPr>
            <a:r>
              <a:rPr lang="es-AR" sz="1600" dirty="0">
                <a:latin typeface="Arial Narrow" pitchFamily="34" charset="0"/>
              </a:rPr>
              <a:t>Plan de acción.</a:t>
            </a:r>
          </a:p>
          <a:p>
            <a:pPr algn="just">
              <a:buFont typeface="Wingdings" pitchFamily="2" charset="2"/>
              <a:buChar char="ü"/>
            </a:pPr>
            <a:r>
              <a:rPr lang="es-AR" sz="1600" dirty="0">
                <a:latin typeface="Arial Narrow" pitchFamily="34" charset="0"/>
              </a:rPr>
              <a:t>Seguimiento.</a:t>
            </a:r>
          </a:p>
        </p:txBody>
      </p:sp>
      <p:grpSp>
        <p:nvGrpSpPr>
          <p:cNvPr id="10" name="9 Grupo"/>
          <p:cNvGrpSpPr/>
          <p:nvPr/>
        </p:nvGrpSpPr>
        <p:grpSpPr>
          <a:xfrm>
            <a:off x="4211960" y="2132856"/>
            <a:ext cx="4680520" cy="2592288"/>
            <a:chOff x="4211960" y="2132856"/>
            <a:chExt cx="4680520" cy="2592288"/>
          </a:xfrm>
        </p:grpSpPr>
        <p:pic>
          <p:nvPicPr>
            <p:cNvPr id="205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283968" y="2132856"/>
              <a:ext cx="4571423" cy="2544763"/>
            </a:xfrm>
            <a:prstGeom prst="rect">
              <a:avLst/>
            </a:prstGeom>
            <a:noFill/>
            <a:ln w="9525">
              <a:noFill/>
              <a:miter lim="800000"/>
              <a:headEnd/>
              <a:tailEnd/>
            </a:ln>
            <a:effectLst/>
          </p:spPr>
        </p:pic>
        <p:sp>
          <p:nvSpPr>
            <p:cNvPr id="8" name="7 Rectángulo"/>
            <p:cNvSpPr/>
            <p:nvPr/>
          </p:nvSpPr>
          <p:spPr>
            <a:xfrm>
              <a:off x="4211960" y="4509120"/>
              <a:ext cx="180020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Rectángulo"/>
            <p:cNvSpPr/>
            <p:nvPr/>
          </p:nvSpPr>
          <p:spPr>
            <a:xfrm>
              <a:off x="8532440" y="4437112"/>
              <a:ext cx="360040"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14282" y="285728"/>
            <a:ext cx="8786874" cy="646331"/>
          </a:xfrm>
          <a:prstGeom prst="rect">
            <a:avLst/>
          </a:prstGeom>
        </p:spPr>
        <p:txBody>
          <a:bodyPr wrap="square">
            <a:spAutoFit/>
          </a:bodyPr>
          <a:lstStyle/>
          <a:p>
            <a:pPr algn="just"/>
            <a:r>
              <a:rPr lang="es-AR" dirty="0">
                <a:latin typeface="Arial Narrow" pitchFamily="34" charset="0"/>
              </a:rPr>
              <a:t>Metodología «Almacenamiento de clase mundial» (evalúa el nivel logístico de un centro de distribución basándose en las mejores prácticas mundiales y el benchmarking):</a:t>
            </a:r>
          </a:p>
        </p:txBody>
      </p:sp>
      <p:sp>
        <p:nvSpPr>
          <p:cNvPr id="3" name="2 Rectángulo"/>
          <p:cNvSpPr/>
          <p:nvPr/>
        </p:nvSpPr>
        <p:spPr>
          <a:xfrm>
            <a:off x="214282" y="1000108"/>
            <a:ext cx="8643998" cy="923330"/>
          </a:xfrm>
          <a:prstGeom prst="rect">
            <a:avLst/>
          </a:prstGeom>
        </p:spPr>
        <p:txBody>
          <a:bodyPr wrap="square">
            <a:spAutoFit/>
          </a:bodyPr>
          <a:lstStyle/>
          <a:p>
            <a:pPr algn="just"/>
            <a:r>
              <a:rPr lang="es-AR" dirty="0">
                <a:latin typeface="Arial Narrow" pitchFamily="34" charset="0"/>
              </a:rPr>
              <a:t>Se definen diez variables logísticas de estudio, se califica cada una en forma independiente y se calcula un promedio del estado actual del centro de distribución; y diagnostica (compara) el funcionamiento del CEDI respecto a uno de clase mundial y se mide la brecha o GAP.</a:t>
            </a:r>
          </a:p>
        </p:txBody>
      </p:sp>
      <p:graphicFrame>
        <p:nvGraphicFramePr>
          <p:cNvPr id="6" name="5 Tabla"/>
          <p:cNvGraphicFramePr>
            <a:graphicFrameLocks noGrp="1"/>
          </p:cNvGraphicFramePr>
          <p:nvPr/>
        </p:nvGraphicFramePr>
        <p:xfrm>
          <a:off x="285720" y="2071678"/>
          <a:ext cx="8501122" cy="3566160"/>
        </p:xfrm>
        <a:graphic>
          <a:graphicData uri="http://schemas.openxmlformats.org/drawingml/2006/table">
            <a:tbl>
              <a:tblPr firstRow="1" bandRow="1">
                <a:tableStyleId>{B301B821-A1FF-4177-AEE7-76D212191A09}</a:tableStyleId>
              </a:tblPr>
              <a:tblGrid>
                <a:gridCol w="579624">
                  <a:extLst>
                    <a:ext uri="{9D8B030D-6E8A-4147-A177-3AD203B41FA5}">
                      <a16:colId xmlns:a16="http://schemas.microsoft.com/office/drawing/2014/main" val="20000"/>
                    </a:ext>
                  </a:extLst>
                </a:gridCol>
                <a:gridCol w="3726152">
                  <a:extLst>
                    <a:ext uri="{9D8B030D-6E8A-4147-A177-3AD203B41FA5}">
                      <a16:colId xmlns:a16="http://schemas.microsoft.com/office/drawing/2014/main" val="20001"/>
                    </a:ext>
                  </a:extLst>
                </a:gridCol>
                <a:gridCol w="1159247">
                  <a:extLst>
                    <a:ext uri="{9D8B030D-6E8A-4147-A177-3AD203B41FA5}">
                      <a16:colId xmlns:a16="http://schemas.microsoft.com/office/drawing/2014/main" val="20002"/>
                    </a:ext>
                  </a:extLst>
                </a:gridCol>
                <a:gridCol w="1159247">
                  <a:extLst>
                    <a:ext uri="{9D8B030D-6E8A-4147-A177-3AD203B41FA5}">
                      <a16:colId xmlns:a16="http://schemas.microsoft.com/office/drawing/2014/main" val="20003"/>
                    </a:ext>
                  </a:extLst>
                </a:gridCol>
                <a:gridCol w="828034">
                  <a:extLst>
                    <a:ext uri="{9D8B030D-6E8A-4147-A177-3AD203B41FA5}">
                      <a16:colId xmlns:a16="http://schemas.microsoft.com/office/drawing/2014/main" val="20004"/>
                    </a:ext>
                  </a:extLst>
                </a:gridCol>
                <a:gridCol w="1048818">
                  <a:extLst>
                    <a:ext uri="{9D8B030D-6E8A-4147-A177-3AD203B41FA5}">
                      <a16:colId xmlns:a16="http://schemas.microsoft.com/office/drawing/2014/main" val="20005"/>
                    </a:ext>
                  </a:extLst>
                </a:gridCol>
              </a:tblGrid>
              <a:tr h="252781">
                <a:tc gridSpan="6">
                  <a:txBody>
                    <a:bodyPr/>
                    <a:lstStyle/>
                    <a:p>
                      <a:pPr algn="ctr"/>
                      <a:r>
                        <a:rPr lang="es-AR" sz="1200" dirty="0">
                          <a:latin typeface="Arial Narrow" pitchFamily="34" charset="0"/>
                        </a:rPr>
                        <a:t>CHECK LIST ALMACENAMIENTO DE CLASE MUNDIAL</a:t>
                      </a:r>
                    </a:p>
                  </a:txBody>
                  <a:tcPr/>
                </a:tc>
                <a:tc hMerge="1">
                  <a:txBody>
                    <a:bodyPr/>
                    <a:lstStyle/>
                    <a:p>
                      <a:endParaRPr lang="es-AR" dirty="0"/>
                    </a:p>
                  </a:txBody>
                  <a:tcPr/>
                </a:tc>
                <a:tc hMerge="1">
                  <a:txBody>
                    <a:bodyPr/>
                    <a:lstStyle/>
                    <a:p>
                      <a:endParaRPr lang="es-AR" dirty="0"/>
                    </a:p>
                  </a:txBody>
                  <a:tcPr/>
                </a:tc>
                <a:tc hMerge="1">
                  <a:txBody>
                    <a:bodyPr/>
                    <a:lstStyle/>
                    <a:p>
                      <a:endParaRPr lang="es-AR" dirty="0"/>
                    </a:p>
                  </a:txBody>
                  <a:tcPr/>
                </a:tc>
                <a:tc hMerge="1">
                  <a:txBody>
                    <a:bodyPr/>
                    <a:lstStyle/>
                    <a:p>
                      <a:endParaRPr lang="es-AR" dirty="0"/>
                    </a:p>
                  </a:txBody>
                  <a:tcPr/>
                </a:tc>
                <a:tc hMerge="1">
                  <a:txBody>
                    <a:bodyPr/>
                    <a:lstStyle/>
                    <a:p>
                      <a:endParaRPr lang="es-AR" dirty="0"/>
                    </a:p>
                  </a:txBody>
                  <a:tcPr/>
                </a:tc>
                <a:extLst>
                  <a:ext uri="{0D108BD9-81ED-4DB2-BD59-A6C34878D82A}">
                    <a16:rowId xmlns:a16="http://schemas.microsoft.com/office/drawing/2014/main" val="10000"/>
                  </a:ext>
                </a:extLst>
              </a:tr>
              <a:tr h="252781">
                <a:tc>
                  <a:txBody>
                    <a:bodyPr/>
                    <a:lstStyle/>
                    <a:p>
                      <a:pPr algn="ctr"/>
                      <a:r>
                        <a:rPr lang="es-AR" sz="1200" b="1" dirty="0">
                          <a:latin typeface="Arial Narrow" pitchFamily="34" charset="0"/>
                        </a:rPr>
                        <a:t>N°</a:t>
                      </a:r>
                    </a:p>
                  </a:txBody>
                  <a:tcPr/>
                </a:tc>
                <a:tc>
                  <a:txBody>
                    <a:bodyPr/>
                    <a:lstStyle/>
                    <a:p>
                      <a:pPr algn="ctr"/>
                      <a:r>
                        <a:rPr lang="es-AR" sz="1200" b="1" dirty="0" err="1">
                          <a:latin typeface="Arial Narrow" pitchFamily="34" charset="0"/>
                        </a:rPr>
                        <a:t>Check</a:t>
                      </a:r>
                      <a:r>
                        <a:rPr lang="es-AR" sz="1200" b="1" baseline="0" dirty="0">
                          <a:latin typeface="Arial Narrow" pitchFamily="34" charset="0"/>
                        </a:rPr>
                        <a:t> </a:t>
                      </a:r>
                      <a:r>
                        <a:rPr lang="es-AR" sz="1200" b="1" baseline="0" dirty="0" err="1">
                          <a:latin typeface="Arial Narrow" pitchFamily="34" charset="0"/>
                        </a:rPr>
                        <a:t>list</a:t>
                      </a:r>
                      <a:r>
                        <a:rPr lang="es-AR" sz="1200" b="1" baseline="0" dirty="0">
                          <a:latin typeface="Arial Narrow" pitchFamily="34" charset="0"/>
                        </a:rPr>
                        <a:t> actividades críticas</a:t>
                      </a:r>
                      <a:endParaRPr lang="es-AR" sz="1200" b="1" dirty="0">
                        <a:latin typeface="Arial Narrow" pitchFamily="34" charset="0"/>
                      </a:endParaRPr>
                    </a:p>
                  </a:txBody>
                  <a:tcPr/>
                </a:tc>
                <a:tc>
                  <a:txBody>
                    <a:bodyPr/>
                    <a:lstStyle/>
                    <a:p>
                      <a:pPr algn="ctr"/>
                      <a:r>
                        <a:rPr lang="es-AR" sz="1200" b="1" dirty="0">
                          <a:latin typeface="Arial Narrow" pitchFamily="34" charset="0"/>
                        </a:rPr>
                        <a:t>Calificación</a:t>
                      </a:r>
                    </a:p>
                  </a:txBody>
                  <a:tcPr/>
                </a:tc>
                <a:tc>
                  <a:txBody>
                    <a:bodyPr/>
                    <a:lstStyle/>
                    <a:p>
                      <a:pPr algn="ctr"/>
                      <a:r>
                        <a:rPr lang="es-AR" sz="1200" b="1" dirty="0">
                          <a:latin typeface="Arial Narrow" pitchFamily="34" charset="0"/>
                        </a:rPr>
                        <a:t>Cualitativa</a:t>
                      </a:r>
                    </a:p>
                  </a:txBody>
                  <a:tcPr/>
                </a:tc>
                <a:tc>
                  <a:txBody>
                    <a:bodyPr/>
                    <a:lstStyle/>
                    <a:p>
                      <a:pPr algn="ctr"/>
                      <a:r>
                        <a:rPr lang="es-AR" sz="1200" b="1" dirty="0">
                          <a:latin typeface="Arial Narrow" pitchFamily="34" charset="0"/>
                        </a:rPr>
                        <a:t>Ideal </a:t>
                      </a:r>
                    </a:p>
                  </a:txBody>
                  <a:tcPr/>
                </a:tc>
                <a:tc>
                  <a:txBody>
                    <a:bodyPr/>
                    <a:lstStyle/>
                    <a:p>
                      <a:pPr algn="ctr"/>
                      <a:r>
                        <a:rPr lang="es-AR" sz="1200" b="1" dirty="0">
                          <a:latin typeface="Arial Narrow" pitchFamily="34" charset="0"/>
                        </a:rPr>
                        <a:t>Promedio</a:t>
                      </a:r>
                    </a:p>
                  </a:txBody>
                  <a:tcPr/>
                </a:tc>
                <a:extLst>
                  <a:ext uri="{0D108BD9-81ED-4DB2-BD59-A6C34878D82A}">
                    <a16:rowId xmlns:a16="http://schemas.microsoft.com/office/drawing/2014/main" val="10001"/>
                  </a:ext>
                </a:extLst>
              </a:tr>
              <a:tr h="252781">
                <a:tc>
                  <a:txBody>
                    <a:bodyPr/>
                    <a:lstStyle/>
                    <a:p>
                      <a:pPr algn="ctr"/>
                      <a:r>
                        <a:rPr lang="es-AR" sz="1200" dirty="0">
                          <a:latin typeface="Arial Narrow" pitchFamily="34" charset="0"/>
                        </a:rPr>
                        <a:t>1</a:t>
                      </a:r>
                    </a:p>
                  </a:txBody>
                  <a:tcPr/>
                </a:tc>
                <a:tc>
                  <a:txBody>
                    <a:bodyPr/>
                    <a:lstStyle/>
                    <a:p>
                      <a:pPr algn="ctr"/>
                      <a:r>
                        <a:rPr lang="es-AR" sz="1200" dirty="0">
                          <a:latin typeface="Arial Narrow" pitchFamily="34" charset="0"/>
                        </a:rPr>
                        <a:t>Recepción y almacenamiento de materias primas</a:t>
                      </a:r>
                    </a:p>
                  </a:txBody>
                  <a:tcPr/>
                </a:tc>
                <a:tc>
                  <a:txBody>
                    <a:bodyPr/>
                    <a:lstStyle/>
                    <a:p>
                      <a:pPr algn="ctr"/>
                      <a:r>
                        <a:rPr lang="es-AR" sz="1200" dirty="0">
                          <a:latin typeface="Arial Narrow" pitchFamily="34" charset="0"/>
                        </a:rPr>
                        <a:t>7.5</a:t>
                      </a:r>
                    </a:p>
                  </a:txBody>
                  <a:tcPr/>
                </a:tc>
                <a:tc>
                  <a:txBody>
                    <a:bodyPr/>
                    <a:lstStyle/>
                    <a:p>
                      <a:pPr algn="ctr"/>
                      <a:r>
                        <a:rPr lang="es-AR" sz="1200" dirty="0">
                          <a:latin typeface="Arial Narrow" pitchFamily="34" charset="0"/>
                        </a:rPr>
                        <a:t>BUENA</a:t>
                      </a:r>
                    </a:p>
                  </a:txBody>
                  <a:tcPr/>
                </a:tc>
                <a:tc>
                  <a:txBody>
                    <a:bodyPr/>
                    <a:lstStyle/>
                    <a:p>
                      <a:pPr algn="ctr"/>
                      <a:r>
                        <a:rPr lang="es-AR" sz="1200" dirty="0">
                          <a:latin typeface="Arial Narrow" pitchFamily="34" charset="0"/>
                        </a:rPr>
                        <a:t>10</a:t>
                      </a:r>
                    </a:p>
                  </a:txBody>
                  <a:tcPr/>
                </a:tc>
                <a:tc>
                  <a:txBody>
                    <a:bodyPr/>
                    <a:lstStyle/>
                    <a:p>
                      <a:pPr algn="ctr"/>
                      <a:endParaRPr lang="es-AR" sz="1200">
                        <a:latin typeface="Arial Narrow" pitchFamily="34" charset="0"/>
                      </a:endParaRPr>
                    </a:p>
                  </a:txBody>
                  <a:tcPr/>
                </a:tc>
                <a:extLst>
                  <a:ext uri="{0D108BD9-81ED-4DB2-BD59-A6C34878D82A}">
                    <a16:rowId xmlns:a16="http://schemas.microsoft.com/office/drawing/2014/main" val="10002"/>
                  </a:ext>
                </a:extLst>
              </a:tr>
              <a:tr h="252781">
                <a:tc>
                  <a:txBody>
                    <a:bodyPr/>
                    <a:lstStyle/>
                    <a:p>
                      <a:pPr algn="ctr"/>
                      <a:r>
                        <a:rPr lang="es-AR" sz="1200" dirty="0">
                          <a:latin typeface="Arial Narrow" pitchFamily="34" charset="0"/>
                        </a:rPr>
                        <a:t>2</a:t>
                      </a:r>
                    </a:p>
                  </a:txBody>
                  <a:tcPr/>
                </a:tc>
                <a:tc>
                  <a:txBody>
                    <a:bodyPr/>
                    <a:lstStyle/>
                    <a:p>
                      <a:pPr algn="ctr"/>
                      <a:r>
                        <a:rPr lang="es-AR" sz="1200" dirty="0">
                          <a:latin typeface="Arial Narrow" pitchFamily="34" charset="0"/>
                        </a:rPr>
                        <a:t>Sistemas de recogida, alistamiento y despacho</a:t>
                      </a:r>
                    </a:p>
                  </a:txBody>
                  <a:tcPr/>
                </a:tc>
                <a:tc>
                  <a:txBody>
                    <a:bodyPr/>
                    <a:lstStyle/>
                    <a:p>
                      <a:pPr algn="ctr"/>
                      <a:r>
                        <a:rPr lang="es-AR" sz="1200" dirty="0">
                          <a:latin typeface="Arial Narrow" pitchFamily="34" charset="0"/>
                        </a:rPr>
                        <a:t>6.2</a:t>
                      </a:r>
                    </a:p>
                  </a:txBody>
                  <a:tcPr/>
                </a:tc>
                <a:tc>
                  <a:txBody>
                    <a:bodyPr/>
                    <a:lstStyle/>
                    <a:p>
                      <a:pPr algn="ctr"/>
                      <a:r>
                        <a:rPr lang="es-AR" sz="1200" dirty="0">
                          <a:latin typeface="Arial Narrow" pitchFamily="34" charset="0"/>
                        </a:rPr>
                        <a:t>BUENA</a:t>
                      </a:r>
                    </a:p>
                  </a:txBody>
                  <a:tcPr/>
                </a:tc>
                <a:tc>
                  <a:txBody>
                    <a:bodyPr/>
                    <a:lstStyle/>
                    <a:p>
                      <a:pPr algn="ctr"/>
                      <a:r>
                        <a:rPr lang="es-AR" sz="1200" dirty="0">
                          <a:latin typeface="Arial Narrow" pitchFamily="34" charset="0"/>
                        </a:rPr>
                        <a:t>10</a:t>
                      </a:r>
                    </a:p>
                  </a:txBody>
                  <a:tcPr/>
                </a:tc>
                <a:tc>
                  <a:txBody>
                    <a:bodyPr/>
                    <a:lstStyle/>
                    <a:p>
                      <a:pPr algn="ctr"/>
                      <a:endParaRPr lang="es-AR" sz="1200">
                        <a:latin typeface="Arial Narrow" pitchFamily="34" charset="0"/>
                      </a:endParaRPr>
                    </a:p>
                  </a:txBody>
                  <a:tcPr/>
                </a:tc>
                <a:extLst>
                  <a:ext uri="{0D108BD9-81ED-4DB2-BD59-A6C34878D82A}">
                    <a16:rowId xmlns:a16="http://schemas.microsoft.com/office/drawing/2014/main" val="10003"/>
                  </a:ext>
                </a:extLst>
              </a:tr>
              <a:tr h="252781">
                <a:tc>
                  <a:txBody>
                    <a:bodyPr/>
                    <a:lstStyle/>
                    <a:p>
                      <a:pPr algn="ctr"/>
                      <a:r>
                        <a:rPr lang="es-AR" sz="1200" dirty="0">
                          <a:latin typeface="Arial Narrow" pitchFamily="34" charset="0"/>
                        </a:rPr>
                        <a:t>3</a:t>
                      </a:r>
                    </a:p>
                  </a:txBody>
                  <a:tcPr/>
                </a:tc>
                <a:tc>
                  <a:txBody>
                    <a:bodyPr/>
                    <a:lstStyle/>
                    <a:p>
                      <a:pPr algn="ctr"/>
                      <a:r>
                        <a:rPr lang="es-AR" sz="1200" dirty="0">
                          <a:latin typeface="Arial Narrow" pitchFamily="34" charset="0"/>
                        </a:rPr>
                        <a:t>Equipos de manejo de materiales</a:t>
                      </a:r>
                    </a:p>
                  </a:txBody>
                  <a:tcPr/>
                </a:tc>
                <a:tc>
                  <a:txBody>
                    <a:bodyPr/>
                    <a:lstStyle/>
                    <a:p>
                      <a:pPr algn="ctr"/>
                      <a:r>
                        <a:rPr lang="es-AR" sz="1200" dirty="0">
                          <a:latin typeface="Arial Narrow" pitchFamily="34" charset="0"/>
                        </a:rPr>
                        <a:t>4.8</a:t>
                      </a:r>
                    </a:p>
                  </a:txBody>
                  <a:tcPr/>
                </a:tc>
                <a:tc>
                  <a:txBody>
                    <a:bodyPr/>
                    <a:lstStyle/>
                    <a:p>
                      <a:pPr algn="ctr"/>
                      <a:r>
                        <a:rPr lang="es-AR" sz="1200" dirty="0">
                          <a:latin typeface="Arial Narrow" pitchFamily="34" charset="0"/>
                        </a:rPr>
                        <a:t>REGULAR</a:t>
                      </a:r>
                    </a:p>
                  </a:txBody>
                  <a:tcPr/>
                </a:tc>
                <a:tc>
                  <a:txBody>
                    <a:bodyPr/>
                    <a:lstStyle/>
                    <a:p>
                      <a:pPr algn="ctr"/>
                      <a:r>
                        <a:rPr lang="es-AR" sz="1200" dirty="0">
                          <a:latin typeface="Arial Narrow" pitchFamily="34" charset="0"/>
                        </a:rPr>
                        <a:t>10</a:t>
                      </a:r>
                    </a:p>
                  </a:txBody>
                  <a:tcPr/>
                </a:tc>
                <a:tc>
                  <a:txBody>
                    <a:bodyPr/>
                    <a:lstStyle/>
                    <a:p>
                      <a:pPr algn="ctr"/>
                      <a:endParaRPr lang="es-AR" sz="1200">
                        <a:latin typeface="Arial Narrow" pitchFamily="34" charset="0"/>
                      </a:endParaRPr>
                    </a:p>
                  </a:txBody>
                  <a:tcPr/>
                </a:tc>
                <a:extLst>
                  <a:ext uri="{0D108BD9-81ED-4DB2-BD59-A6C34878D82A}">
                    <a16:rowId xmlns:a16="http://schemas.microsoft.com/office/drawing/2014/main" val="10004"/>
                  </a:ext>
                </a:extLst>
              </a:tr>
              <a:tr h="252781">
                <a:tc>
                  <a:txBody>
                    <a:bodyPr/>
                    <a:lstStyle/>
                    <a:p>
                      <a:pPr algn="ctr"/>
                      <a:r>
                        <a:rPr lang="es-AR" sz="1200" dirty="0">
                          <a:latin typeface="Arial Narrow" pitchFamily="34" charset="0"/>
                        </a:rPr>
                        <a:t>4</a:t>
                      </a:r>
                    </a:p>
                  </a:txBody>
                  <a:tcPr/>
                </a:tc>
                <a:tc>
                  <a:txBody>
                    <a:bodyPr/>
                    <a:lstStyle/>
                    <a:p>
                      <a:pPr algn="ctr"/>
                      <a:r>
                        <a:rPr lang="es-AR" sz="1200" dirty="0">
                          <a:latin typeface="Arial Narrow" pitchFamily="34" charset="0"/>
                        </a:rPr>
                        <a:t>Lay </a:t>
                      </a:r>
                      <a:r>
                        <a:rPr lang="es-AR" sz="1200" dirty="0" err="1">
                          <a:latin typeface="Arial Narrow" pitchFamily="34" charset="0"/>
                        </a:rPr>
                        <a:t>Out</a:t>
                      </a:r>
                      <a:endParaRPr lang="es-AR" sz="1200" dirty="0">
                        <a:latin typeface="Arial Narrow" pitchFamily="34" charset="0"/>
                      </a:endParaRPr>
                    </a:p>
                  </a:txBody>
                  <a:tcPr/>
                </a:tc>
                <a:tc>
                  <a:txBody>
                    <a:bodyPr/>
                    <a:lstStyle/>
                    <a:p>
                      <a:pPr algn="ctr"/>
                      <a:r>
                        <a:rPr lang="es-AR" sz="1200" dirty="0">
                          <a:latin typeface="Arial Narrow" pitchFamily="34" charset="0"/>
                        </a:rPr>
                        <a:t>8.5</a:t>
                      </a:r>
                    </a:p>
                  </a:txBody>
                  <a:tcPr/>
                </a:tc>
                <a:tc>
                  <a:txBody>
                    <a:bodyPr/>
                    <a:lstStyle/>
                    <a:p>
                      <a:pPr algn="ctr"/>
                      <a:r>
                        <a:rPr lang="es-AR" sz="1200" dirty="0">
                          <a:latin typeface="Arial Narrow" pitchFamily="34" charset="0"/>
                        </a:rPr>
                        <a:t>BUENA</a:t>
                      </a:r>
                    </a:p>
                  </a:txBody>
                  <a:tcPr/>
                </a:tc>
                <a:tc>
                  <a:txBody>
                    <a:bodyPr/>
                    <a:lstStyle/>
                    <a:p>
                      <a:pPr algn="ctr"/>
                      <a:r>
                        <a:rPr lang="es-AR" sz="1200" dirty="0">
                          <a:latin typeface="Arial Narrow" pitchFamily="34" charset="0"/>
                        </a:rPr>
                        <a:t>10</a:t>
                      </a:r>
                    </a:p>
                  </a:txBody>
                  <a:tcPr/>
                </a:tc>
                <a:tc>
                  <a:txBody>
                    <a:bodyPr/>
                    <a:lstStyle/>
                    <a:p>
                      <a:pPr algn="ctr"/>
                      <a:endParaRPr lang="es-AR" sz="1200">
                        <a:latin typeface="Arial Narrow" pitchFamily="34" charset="0"/>
                      </a:endParaRPr>
                    </a:p>
                  </a:txBody>
                  <a:tcPr/>
                </a:tc>
                <a:extLst>
                  <a:ext uri="{0D108BD9-81ED-4DB2-BD59-A6C34878D82A}">
                    <a16:rowId xmlns:a16="http://schemas.microsoft.com/office/drawing/2014/main" val="10005"/>
                  </a:ext>
                </a:extLst>
              </a:tr>
              <a:tr h="252781">
                <a:tc>
                  <a:txBody>
                    <a:bodyPr/>
                    <a:lstStyle/>
                    <a:p>
                      <a:pPr algn="ctr"/>
                      <a:r>
                        <a:rPr lang="es-AR" sz="1200" dirty="0">
                          <a:latin typeface="Arial Narrow" pitchFamily="34" charset="0"/>
                        </a:rPr>
                        <a:t>5</a:t>
                      </a:r>
                    </a:p>
                  </a:txBody>
                  <a:tcPr/>
                </a:tc>
                <a:tc>
                  <a:txBody>
                    <a:bodyPr/>
                    <a:lstStyle/>
                    <a:p>
                      <a:pPr algn="ctr"/>
                      <a:r>
                        <a:rPr lang="es-AR" sz="1200" dirty="0">
                          <a:latin typeface="Arial Narrow" pitchFamily="34" charset="0"/>
                        </a:rPr>
                        <a:t>Gestión</a:t>
                      </a:r>
                      <a:r>
                        <a:rPr lang="es-AR" sz="1200" baseline="0" dirty="0">
                          <a:latin typeface="Arial Narrow" pitchFamily="34" charset="0"/>
                        </a:rPr>
                        <a:t> de inventarios</a:t>
                      </a:r>
                      <a:endParaRPr lang="es-AR" sz="1200" dirty="0">
                        <a:latin typeface="Arial Narrow" pitchFamily="34" charset="0"/>
                      </a:endParaRPr>
                    </a:p>
                  </a:txBody>
                  <a:tcPr/>
                </a:tc>
                <a:tc>
                  <a:txBody>
                    <a:bodyPr/>
                    <a:lstStyle/>
                    <a:p>
                      <a:pPr algn="ctr"/>
                      <a:r>
                        <a:rPr lang="es-AR" sz="1200" dirty="0">
                          <a:latin typeface="Arial Narrow" pitchFamily="34" charset="0"/>
                        </a:rPr>
                        <a:t>7.2</a:t>
                      </a:r>
                    </a:p>
                  </a:txBody>
                  <a:tcPr/>
                </a:tc>
                <a:tc>
                  <a:txBody>
                    <a:bodyPr/>
                    <a:lstStyle/>
                    <a:p>
                      <a:pPr algn="ctr"/>
                      <a:r>
                        <a:rPr lang="es-AR" sz="1200" dirty="0">
                          <a:latin typeface="Arial Narrow" pitchFamily="34" charset="0"/>
                        </a:rPr>
                        <a:t>BUENA</a:t>
                      </a:r>
                    </a:p>
                  </a:txBody>
                  <a:tcPr/>
                </a:tc>
                <a:tc>
                  <a:txBody>
                    <a:bodyPr/>
                    <a:lstStyle/>
                    <a:p>
                      <a:pPr algn="ctr"/>
                      <a:r>
                        <a:rPr lang="es-AR" sz="1200" dirty="0">
                          <a:latin typeface="Arial Narrow" pitchFamily="34" charset="0"/>
                        </a:rPr>
                        <a:t>10</a:t>
                      </a:r>
                    </a:p>
                  </a:txBody>
                  <a:tcPr/>
                </a:tc>
                <a:tc>
                  <a:txBody>
                    <a:bodyPr/>
                    <a:lstStyle/>
                    <a:p>
                      <a:pPr algn="ctr"/>
                      <a:endParaRPr lang="es-AR" sz="1200">
                        <a:latin typeface="Arial Narrow" pitchFamily="34" charset="0"/>
                      </a:endParaRPr>
                    </a:p>
                  </a:txBody>
                  <a:tcPr/>
                </a:tc>
                <a:extLst>
                  <a:ext uri="{0D108BD9-81ED-4DB2-BD59-A6C34878D82A}">
                    <a16:rowId xmlns:a16="http://schemas.microsoft.com/office/drawing/2014/main" val="10006"/>
                  </a:ext>
                </a:extLst>
              </a:tr>
              <a:tr h="252781">
                <a:tc>
                  <a:txBody>
                    <a:bodyPr/>
                    <a:lstStyle/>
                    <a:p>
                      <a:pPr algn="ctr"/>
                      <a:r>
                        <a:rPr lang="es-AR" sz="1200" dirty="0">
                          <a:latin typeface="Arial Narrow" pitchFamily="34" charset="0"/>
                        </a:rPr>
                        <a:t>6</a:t>
                      </a:r>
                    </a:p>
                  </a:txBody>
                  <a:tcPr/>
                </a:tc>
                <a:tc>
                  <a:txBody>
                    <a:bodyPr/>
                    <a:lstStyle/>
                    <a:p>
                      <a:pPr algn="ctr"/>
                      <a:r>
                        <a:rPr lang="es-AR" sz="1200" dirty="0">
                          <a:latin typeface="Arial Narrow" pitchFamily="34" charset="0"/>
                        </a:rPr>
                        <a:t>Indicadores de gestión</a:t>
                      </a:r>
                    </a:p>
                  </a:txBody>
                  <a:tcPr/>
                </a:tc>
                <a:tc>
                  <a:txBody>
                    <a:bodyPr/>
                    <a:lstStyle/>
                    <a:p>
                      <a:pPr algn="ctr"/>
                      <a:r>
                        <a:rPr lang="es-AR" sz="1200" dirty="0">
                          <a:latin typeface="Arial Narrow" pitchFamily="34" charset="0"/>
                        </a:rPr>
                        <a:t>6.8</a:t>
                      </a:r>
                    </a:p>
                  </a:txBody>
                  <a:tcPr/>
                </a:tc>
                <a:tc>
                  <a:txBody>
                    <a:bodyPr/>
                    <a:lstStyle/>
                    <a:p>
                      <a:pPr algn="ctr"/>
                      <a:r>
                        <a:rPr lang="es-AR" sz="1200" dirty="0">
                          <a:latin typeface="Arial Narrow" pitchFamily="34" charset="0"/>
                        </a:rPr>
                        <a:t>BUENA</a:t>
                      </a:r>
                    </a:p>
                  </a:txBody>
                  <a:tcPr/>
                </a:tc>
                <a:tc>
                  <a:txBody>
                    <a:bodyPr/>
                    <a:lstStyle/>
                    <a:p>
                      <a:pPr algn="ctr"/>
                      <a:r>
                        <a:rPr lang="es-AR" sz="1200" dirty="0">
                          <a:latin typeface="Arial Narrow" pitchFamily="34" charset="0"/>
                        </a:rPr>
                        <a:t>10</a:t>
                      </a:r>
                    </a:p>
                  </a:txBody>
                  <a:tcPr/>
                </a:tc>
                <a:tc>
                  <a:txBody>
                    <a:bodyPr/>
                    <a:lstStyle/>
                    <a:p>
                      <a:pPr algn="ctr"/>
                      <a:endParaRPr lang="es-AR" sz="1200" dirty="0">
                        <a:latin typeface="Arial Narrow" pitchFamily="34" charset="0"/>
                      </a:endParaRPr>
                    </a:p>
                  </a:txBody>
                  <a:tcPr/>
                </a:tc>
                <a:extLst>
                  <a:ext uri="{0D108BD9-81ED-4DB2-BD59-A6C34878D82A}">
                    <a16:rowId xmlns:a16="http://schemas.microsoft.com/office/drawing/2014/main" val="10007"/>
                  </a:ext>
                </a:extLst>
              </a:tr>
              <a:tr h="252781">
                <a:tc>
                  <a:txBody>
                    <a:bodyPr/>
                    <a:lstStyle/>
                    <a:p>
                      <a:pPr algn="ctr"/>
                      <a:r>
                        <a:rPr lang="es-AR" sz="1200" dirty="0">
                          <a:latin typeface="Arial Narrow" pitchFamily="34" charset="0"/>
                        </a:rPr>
                        <a:t>7</a:t>
                      </a:r>
                    </a:p>
                  </a:txBody>
                  <a:tcPr/>
                </a:tc>
                <a:tc>
                  <a:txBody>
                    <a:bodyPr/>
                    <a:lstStyle/>
                    <a:p>
                      <a:pPr algn="ctr"/>
                      <a:r>
                        <a:rPr lang="es-AR" sz="1200" dirty="0">
                          <a:latin typeface="Arial Narrow" pitchFamily="34" charset="0"/>
                        </a:rPr>
                        <a:t>Sistema de seguridad y salud ocupacional</a:t>
                      </a:r>
                    </a:p>
                  </a:txBody>
                  <a:tcPr/>
                </a:tc>
                <a:tc>
                  <a:txBody>
                    <a:bodyPr/>
                    <a:lstStyle/>
                    <a:p>
                      <a:pPr algn="ctr"/>
                      <a:r>
                        <a:rPr lang="es-AR" sz="1200" dirty="0">
                          <a:latin typeface="Arial Narrow" pitchFamily="34" charset="0"/>
                        </a:rPr>
                        <a:t>7</a:t>
                      </a:r>
                    </a:p>
                  </a:txBody>
                  <a:tcPr/>
                </a:tc>
                <a:tc>
                  <a:txBody>
                    <a:bodyPr/>
                    <a:lstStyle/>
                    <a:p>
                      <a:pPr algn="ctr"/>
                      <a:r>
                        <a:rPr lang="es-AR" sz="1200" dirty="0">
                          <a:latin typeface="Arial Narrow" pitchFamily="34" charset="0"/>
                        </a:rPr>
                        <a:t>BUENA</a:t>
                      </a:r>
                    </a:p>
                  </a:txBody>
                  <a:tcPr/>
                </a:tc>
                <a:tc>
                  <a:txBody>
                    <a:bodyPr/>
                    <a:lstStyle/>
                    <a:p>
                      <a:pPr algn="ctr"/>
                      <a:r>
                        <a:rPr lang="es-AR" sz="1200" dirty="0">
                          <a:latin typeface="Arial Narrow" pitchFamily="34" charset="0"/>
                        </a:rPr>
                        <a:t>10</a:t>
                      </a:r>
                    </a:p>
                  </a:txBody>
                  <a:tcPr/>
                </a:tc>
                <a:tc>
                  <a:txBody>
                    <a:bodyPr/>
                    <a:lstStyle/>
                    <a:p>
                      <a:pPr algn="ctr"/>
                      <a:endParaRPr lang="es-AR" sz="1200" dirty="0">
                        <a:latin typeface="Arial Narrow" pitchFamily="34" charset="0"/>
                      </a:endParaRPr>
                    </a:p>
                  </a:txBody>
                  <a:tcPr/>
                </a:tc>
                <a:extLst>
                  <a:ext uri="{0D108BD9-81ED-4DB2-BD59-A6C34878D82A}">
                    <a16:rowId xmlns:a16="http://schemas.microsoft.com/office/drawing/2014/main" val="10008"/>
                  </a:ext>
                </a:extLst>
              </a:tr>
              <a:tr h="252781">
                <a:tc>
                  <a:txBody>
                    <a:bodyPr/>
                    <a:lstStyle/>
                    <a:p>
                      <a:pPr algn="ctr"/>
                      <a:r>
                        <a:rPr lang="es-AR" sz="1200" dirty="0">
                          <a:latin typeface="Arial Narrow" pitchFamily="34" charset="0"/>
                        </a:rPr>
                        <a:t>8</a:t>
                      </a:r>
                    </a:p>
                  </a:txBody>
                  <a:tcPr/>
                </a:tc>
                <a:tc>
                  <a:txBody>
                    <a:bodyPr/>
                    <a:lstStyle/>
                    <a:p>
                      <a:pPr algn="ctr"/>
                      <a:r>
                        <a:rPr lang="es-AR" sz="1200" dirty="0">
                          <a:latin typeface="Arial Narrow" pitchFamily="34" charset="0"/>
                        </a:rPr>
                        <a:t>Sistema de aseguramiento de la calidad</a:t>
                      </a:r>
                    </a:p>
                  </a:txBody>
                  <a:tcPr/>
                </a:tc>
                <a:tc>
                  <a:txBody>
                    <a:bodyPr/>
                    <a:lstStyle/>
                    <a:p>
                      <a:pPr algn="ctr"/>
                      <a:r>
                        <a:rPr lang="es-AR" sz="1200" dirty="0">
                          <a:latin typeface="Arial Narrow" pitchFamily="34" charset="0"/>
                        </a:rPr>
                        <a:t>7.5</a:t>
                      </a:r>
                    </a:p>
                  </a:txBody>
                  <a:tcPr/>
                </a:tc>
                <a:tc>
                  <a:txBody>
                    <a:bodyPr/>
                    <a:lstStyle/>
                    <a:p>
                      <a:pPr algn="ctr"/>
                      <a:r>
                        <a:rPr lang="es-AR" sz="1200" dirty="0">
                          <a:latin typeface="Arial Narrow" pitchFamily="34" charset="0"/>
                        </a:rPr>
                        <a:t>BUENA</a:t>
                      </a:r>
                    </a:p>
                  </a:txBody>
                  <a:tcPr/>
                </a:tc>
                <a:tc>
                  <a:txBody>
                    <a:bodyPr/>
                    <a:lstStyle/>
                    <a:p>
                      <a:pPr algn="ctr"/>
                      <a:r>
                        <a:rPr lang="es-AR" sz="1200" dirty="0">
                          <a:latin typeface="Arial Narrow" pitchFamily="34" charset="0"/>
                        </a:rPr>
                        <a:t>10</a:t>
                      </a:r>
                    </a:p>
                  </a:txBody>
                  <a:tcPr/>
                </a:tc>
                <a:tc>
                  <a:txBody>
                    <a:bodyPr/>
                    <a:lstStyle/>
                    <a:p>
                      <a:pPr algn="ctr"/>
                      <a:endParaRPr lang="es-AR" sz="1200" dirty="0">
                        <a:latin typeface="Arial Narrow" pitchFamily="34" charset="0"/>
                      </a:endParaRPr>
                    </a:p>
                  </a:txBody>
                  <a:tcPr/>
                </a:tc>
                <a:extLst>
                  <a:ext uri="{0D108BD9-81ED-4DB2-BD59-A6C34878D82A}">
                    <a16:rowId xmlns:a16="http://schemas.microsoft.com/office/drawing/2014/main" val="10009"/>
                  </a:ext>
                </a:extLst>
              </a:tr>
              <a:tr h="252781">
                <a:tc>
                  <a:txBody>
                    <a:bodyPr/>
                    <a:lstStyle/>
                    <a:p>
                      <a:pPr algn="ctr"/>
                      <a:r>
                        <a:rPr lang="es-AR" sz="1200" dirty="0">
                          <a:latin typeface="Arial Narrow" pitchFamily="34" charset="0"/>
                        </a:rPr>
                        <a:t>9</a:t>
                      </a:r>
                    </a:p>
                  </a:txBody>
                  <a:tcPr/>
                </a:tc>
                <a:tc>
                  <a:txBody>
                    <a:bodyPr/>
                    <a:lstStyle/>
                    <a:p>
                      <a:pPr algn="ctr"/>
                      <a:r>
                        <a:rPr lang="es-AR" sz="1200" dirty="0">
                          <a:latin typeface="Arial Narrow" pitchFamily="34" charset="0"/>
                        </a:rPr>
                        <a:t>Recurso</a:t>
                      </a:r>
                      <a:r>
                        <a:rPr lang="es-AR" sz="1200" baseline="0" dirty="0">
                          <a:latin typeface="Arial Narrow" pitchFamily="34" charset="0"/>
                        </a:rPr>
                        <a:t> humano</a:t>
                      </a:r>
                      <a:endParaRPr lang="es-AR" sz="1200" dirty="0">
                        <a:latin typeface="Arial Narrow" pitchFamily="34" charset="0"/>
                      </a:endParaRPr>
                    </a:p>
                  </a:txBody>
                  <a:tcPr/>
                </a:tc>
                <a:tc>
                  <a:txBody>
                    <a:bodyPr/>
                    <a:lstStyle/>
                    <a:p>
                      <a:pPr algn="ctr"/>
                      <a:r>
                        <a:rPr lang="es-AR" sz="1200" dirty="0">
                          <a:latin typeface="Arial Narrow" pitchFamily="34" charset="0"/>
                        </a:rPr>
                        <a:t>9</a:t>
                      </a:r>
                    </a:p>
                  </a:txBody>
                  <a:tcPr/>
                </a:tc>
                <a:tc>
                  <a:txBody>
                    <a:bodyPr/>
                    <a:lstStyle/>
                    <a:p>
                      <a:pPr algn="ctr"/>
                      <a:r>
                        <a:rPr lang="es-AR" sz="1200" dirty="0">
                          <a:latin typeface="Arial Narrow" pitchFamily="34" charset="0"/>
                        </a:rPr>
                        <a:t>EXCELENTE</a:t>
                      </a:r>
                    </a:p>
                  </a:txBody>
                  <a:tcPr/>
                </a:tc>
                <a:tc>
                  <a:txBody>
                    <a:bodyPr/>
                    <a:lstStyle/>
                    <a:p>
                      <a:pPr algn="ctr"/>
                      <a:r>
                        <a:rPr lang="es-AR" sz="1200" dirty="0">
                          <a:latin typeface="Arial Narrow" pitchFamily="34" charset="0"/>
                        </a:rPr>
                        <a:t>10</a:t>
                      </a:r>
                    </a:p>
                  </a:txBody>
                  <a:tcPr/>
                </a:tc>
                <a:tc>
                  <a:txBody>
                    <a:bodyPr/>
                    <a:lstStyle/>
                    <a:p>
                      <a:pPr algn="ctr"/>
                      <a:endParaRPr lang="es-AR" sz="1200" dirty="0">
                        <a:latin typeface="Arial Narrow" pitchFamily="34" charset="0"/>
                      </a:endParaRPr>
                    </a:p>
                  </a:txBody>
                  <a:tcPr/>
                </a:tc>
                <a:extLst>
                  <a:ext uri="{0D108BD9-81ED-4DB2-BD59-A6C34878D82A}">
                    <a16:rowId xmlns:a16="http://schemas.microsoft.com/office/drawing/2014/main" val="10010"/>
                  </a:ext>
                </a:extLst>
              </a:tr>
              <a:tr h="252781">
                <a:tc>
                  <a:txBody>
                    <a:bodyPr/>
                    <a:lstStyle/>
                    <a:p>
                      <a:pPr algn="ctr"/>
                      <a:r>
                        <a:rPr lang="es-AR" sz="1200" dirty="0">
                          <a:latin typeface="Arial Narrow" pitchFamily="34" charset="0"/>
                        </a:rPr>
                        <a:t>10</a:t>
                      </a:r>
                    </a:p>
                  </a:txBody>
                  <a:tcPr/>
                </a:tc>
                <a:tc>
                  <a:txBody>
                    <a:bodyPr/>
                    <a:lstStyle/>
                    <a:p>
                      <a:pPr algn="ctr"/>
                      <a:r>
                        <a:rPr lang="es-AR" sz="1200" dirty="0">
                          <a:latin typeface="Arial Narrow" pitchFamily="34" charset="0"/>
                        </a:rPr>
                        <a:t>Sistemas de información y tecnología</a:t>
                      </a:r>
                    </a:p>
                  </a:txBody>
                  <a:tcPr/>
                </a:tc>
                <a:tc>
                  <a:txBody>
                    <a:bodyPr/>
                    <a:lstStyle/>
                    <a:p>
                      <a:pPr algn="ctr"/>
                      <a:r>
                        <a:rPr lang="es-AR" sz="1200" dirty="0">
                          <a:latin typeface="Arial Narrow" pitchFamily="34" charset="0"/>
                        </a:rPr>
                        <a:t>6.8</a:t>
                      </a:r>
                    </a:p>
                  </a:txBody>
                  <a:tcPr/>
                </a:tc>
                <a:tc>
                  <a:txBody>
                    <a:bodyPr/>
                    <a:lstStyle/>
                    <a:p>
                      <a:pPr algn="ctr"/>
                      <a:r>
                        <a:rPr lang="es-AR" sz="1200" dirty="0">
                          <a:latin typeface="Arial Narrow" pitchFamily="34" charset="0"/>
                        </a:rPr>
                        <a:t>BUENA</a:t>
                      </a:r>
                    </a:p>
                  </a:txBody>
                  <a:tcPr/>
                </a:tc>
                <a:tc>
                  <a:txBody>
                    <a:bodyPr/>
                    <a:lstStyle/>
                    <a:p>
                      <a:pPr algn="ctr"/>
                      <a:r>
                        <a:rPr lang="es-AR" sz="1200" dirty="0">
                          <a:latin typeface="Arial Narrow" pitchFamily="34" charset="0"/>
                        </a:rPr>
                        <a:t>10</a:t>
                      </a:r>
                    </a:p>
                  </a:txBody>
                  <a:tcPr/>
                </a:tc>
                <a:tc>
                  <a:txBody>
                    <a:bodyPr/>
                    <a:lstStyle/>
                    <a:p>
                      <a:pPr algn="ctr"/>
                      <a:endParaRPr lang="es-AR" sz="1200" dirty="0">
                        <a:latin typeface="Arial Narrow" pitchFamily="34" charset="0"/>
                      </a:endParaRPr>
                    </a:p>
                  </a:txBody>
                  <a:tcPr/>
                </a:tc>
                <a:extLst>
                  <a:ext uri="{0D108BD9-81ED-4DB2-BD59-A6C34878D82A}">
                    <a16:rowId xmlns:a16="http://schemas.microsoft.com/office/drawing/2014/main" val="10011"/>
                  </a:ext>
                </a:extLst>
              </a:tr>
              <a:tr h="252781">
                <a:tc>
                  <a:txBody>
                    <a:bodyPr/>
                    <a:lstStyle/>
                    <a:p>
                      <a:pPr algn="ctr"/>
                      <a:endParaRPr lang="es-AR" sz="1200" dirty="0">
                        <a:latin typeface="Arial Narrow" pitchFamily="34" charset="0"/>
                      </a:endParaRPr>
                    </a:p>
                  </a:txBody>
                  <a:tcPr/>
                </a:tc>
                <a:tc>
                  <a:txBody>
                    <a:bodyPr/>
                    <a:lstStyle/>
                    <a:p>
                      <a:pPr algn="ctr"/>
                      <a:r>
                        <a:rPr lang="es-AR" sz="1200" b="1" dirty="0">
                          <a:latin typeface="Arial Narrow" pitchFamily="34" charset="0"/>
                        </a:rPr>
                        <a:t>PROMEDIO</a:t>
                      </a:r>
                    </a:p>
                  </a:txBody>
                  <a:tcPr/>
                </a:tc>
                <a:tc>
                  <a:txBody>
                    <a:bodyPr/>
                    <a:lstStyle/>
                    <a:p>
                      <a:pPr algn="ctr"/>
                      <a:r>
                        <a:rPr lang="es-AR" sz="1200" b="1" dirty="0">
                          <a:latin typeface="Arial Narrow" pitchFamily="34" charset="0"/>
                        </a:rPr>
                        <a:t>7.13</a:t>
                      </a:r>
                    </a:p>
                  </a:txBody>
                  <a:tcPr/>
                </a:tc>
                <a:tc>
                  <a:txBody>
                    <a:bodyPr/>
                    <a:lstStyle/>
                    <a:p>
                      <a:pPr algn="ctr"/>
                      <a:endParaRPr lang="es-AR" sz="1200" dirty="0">
                        <a:latin typeface="Arial Narrow" pitchFamily="34" charset="0"/>
                      </a:endParaRPr>
                    </a:p>
                  </a:txBody>
                  <a:tcPr/>
                </a:tc>
                <a:tc>
                  <a:txBody>
                    <a:bodyPr/>
                    <a:lstStyle/>
                    <a:p>
                      <a:pPr algn="ctr"/>
                      <a:endParaRPr lang="es-AR" sz="1200" dirty="0">
                        <a:latin typeface="Arial Narrow" pitchFamily="34" charset="0"/>
                      </a:endParaRPr>
                    </a:p>
                  </a:txBody>
                  <a:tcPr/>
                </a:tc>
                <a:tc>
                  <a:txBody>
                    <a:bodyPr/>
                    <a:lstStyle/>
                    <a:p>
                      <a:pPr algn="ctr"/>
                      <a:endParaRPr lang="es-AR" sz="1200" dirty="0">
                        <a:latin typeface="Arial Narrow" pitchFamily="34" charset="0"/>
                      </a:endParaRPr>
                    </a:p>
                  </a:txBody>
                  <a:tcPr/>
                </a:tc>
                <a:extLst>
                  <a:ext uri="{0D108BD9-81ED-4DB2-BD59-A6C34878D82A}">
                    <a16:rowId xmlns:a16="http://schemas.microsoft.com/office/drawing/2014/main" val="10012"/>
                  </a:ext>
                </a:extLst>
              </a:tr>
            </a:tbl>
          </a:graphicData>
        </a:graphic>
      </p:graphicFrame>
      <p:sp>
        <p:nvSpPr>
          <p:cNvPr id="8" name="7 Rectángulo"/>
          <p:cNvSpPr/>
          <p:nvPr/>
        </p:nvSpPr>
        <p:spPr>
          <a:xfrm>
            <a:off x="0" y="5786454"/>
            <a:ext cx="5500726" cy="307777"/>
          </a:xfrm>
          <a:prstGeom prst="rect">
            <a:avLst/>
          </a:prstGeom>
        </p:spPr>
        <p:txBody>
          <a:bodyPr wrap="square">
            <a:spAutoFit/>
          </a:bodyPr>
          <a:lstStyle/>
          <a:p>
            <a:pPr algn="ctr"/>
            <a:r>
              <a:rPr lang="es-AR" sz="1400" dirty="0">
                <a:solidFill>
                  <a:srgbClr val="FF0000"/>
                </a:solidFill>
              </a:rPr>
              <a:t>https://www.youtube.com/watch?v=iFZGoiYI4yg</a:t>
            </a:r>
          </a:p>
        </p:txBody>
      </p:sp>
      <p:sp>
        <p:nvSpPr>
          <p:cNvPr id="9" name="8 Rectángulo"/>
          <p:cNvSpPr/>
          <p:nvPr/>
        </p:nvSpPr>
        <p:spPr>
          <a:xfrm>
            <a:off x="285720" y="6286520"/>
            <a:ext cx="4572000" cy="307777"/>
          </a:xfrm>
          <a:prstGeom prst="rect">
            <a:avLst/>
          </a:prstGeom>
        </p:spPr>
        <p:txBody>
          <a:bodyPr>
            <a:spAutoFit/>
          </a:bodyPr>
          <a:lstStyle/>
          <a:p>
            <a:pPr algn="ctr"/>
            <a:r>
              <a:rPr lang="es-AR" sz="1400" dirty="0">
                <a:solidFill>
                  <a:srgbClr val="FF0000"/>
                </a:solidFill>
              </a:rPr>
              <a:t>https://www.youtube.com/watch?v=0We8II36uEE</a:t>
            </a:r>
          </a:p>
        </p:txBody>
      </p:sp>
      <p:sp>
        <p:nvSpPr>
          <p:cNvPr id="10" name="9 Rectángulo"/>
          <p:cNvSpPr/>
          <p:nvPr/>
        </p:nvSpPr>
        <p:spPr>
          <a:xfrm>
            <a:off x="4572000" y="6072206"/>
            <a:ext cx="4572000" cy="307777"/>
          </a:xfrm>
          <a:prstGeom prst="rect">
            <a:avLst/>
          </a:prstGeom>
        </p:spPr>
        <p:txBody>
          <a:bodyPr>
            <a:spAutoFit/>
          </a:bodyPr>
          <a:lstStyle/>
          <a:p>
            <a:pPr algn="ctr"/>
            <a:r>
              <a:rPr lang="es-AR" sz="1400" dirty="0">
                <a:solidFill>
                  <a:srgbClr val="00B050"/>
                </a:solidFill>
              </a:rPr>
              <a:t>https://www.youtube.com/watch?v=rwTbI9nHTkI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128DA77-8B6B-5514-4F57-6F3AF54F753A}"/>
              </a:ext>
            </a:extLst>
          </p:cNvPr>
          <p:cNvSpPr txBox="1"/>
          <p:nvPr/>
        </p:nvSpPr>
        <p:spPr>
          <a:xfrm>
            <a:off x="179512" y="260648"/>
            <a:ext cx="8712968" cy="5632311"/>
          </a:xfrm>
          <a:prstGeom prst="rect">
            <a:avLst/>
          </a:prstGeom>
          <a:noFill/>
        </p:spPr>
        <p:txBody>
          <a:bodyPr wrap="square">
            <a:spAutoFit/>
          </a:bodyPr>
          <a:lstStyle/>
          <a:p>
            <a:pPr algn="just"/>
            <a:r>
              <a:rPr lang="es-ES" dirty="0">
                <a:latin typeface="Arial Narrow" panose="020B0606020202030204" pitchFamily="34" charset="0"/>
              </a:rPr>
              <a:t>Para una buena gestión en la administración y control de un centro de distribución, se recomienda responder a cada una de las siguientes preguntas y así determinar si el centro de distribución que administran tiene la estructura física, técnica operativa y administrativa para ser un centro de distribución de clase mundial: </a:t>
            </a:r>
          </a:p>
          <a:p>
            <a:pPr algn="just"/>
            <a:endParaRPr lang="es-ES" dirty="0">
              <a:latin typeface="Arial Narrow" panose="020B0606020202030204" pitchFamily="34" charset="0"/>
            </a:endParaRPr>
          </a:p>
          <a:p>
            <a:pPr marL="342900" indent="-342900" algn="just">
              <a:buAutoNum type="arabicPeriod"/>
            </a:pPr>
            <a:r>
              <a:rPr lang="es-ES" i="1" dirty="0">
                <a:latin typeface="Arial Narrow" panose="020B0606020202030204" pitchFamily="34" charset="0"/>
              </a:rPr>
              <a:t>¿Se pueden hacer sin papel los trámites entre cada una de las áreas que componen el almacén? ¿Qué sistema de información se puede implementar? </a:t>
            </a:r>
          </a:p>
          <a:p>
            <a:pPr marL="342900" indent="-342900" algn="just">
              <a:buAutoNum type="arabicPeriod"/>
            </a:pPr>
            <a:r>
              <a:rPr lang="es-ES" i="1" dirty="0">
                <a:latin typeface="Arial Narrow" panose="020B0606020202030204" pitchFamily="34" charset="0"/>
              </a:rPr>
              <a:t>¿Se tienen definidos los indicadores de gestión en cada una de las operaciones que permitan un re gistro del tiempo real de lo que ocurre en el almacén? </a:t>
            </a:r>
          </a:p>
          <a:p>
            <a:pPr marL="342900" indent="-342900" algn="just">
              <a:buAutoNum type="arabicPeriod"/>
            </a:pPr>
            <a:r>
              <a:rPr lang="es-ES" i="1" dirty="0">
                <a:latin typeface="Arial Narrow" panose="020B0606020202030204" pitchFamily="34" charset="0"/>
              </a:rPr>
              <a:t>¿Se tienen planes y programas de capacitación para el personal operativo y administrativo del centro de distribución que sean conducentes a detectar y mejorar las operaciones al interior del almacén? </a:t>
            </a:r>
          </a:p>
          <a:p>
            <a:pPr marL="342900" indent="-342900" algn="just">
              <a:buAutoNum type="arabicPeriod"/>
            </a:pPr>
            <a:r>
              <a:rPr lang="es-ES" i="1" dirty="0">
                <a:latin typeface="Arial Narrow" panose="020B0606020202030204" pitchFamily="34" charset="0"/>
              </a:rPr>
              <a:t>¿Se tienen programas de incentivos y de mejora miento personal en el almacén? </a:t>
            </a:r>
          </a:p>
          <a:p>
            <a:pPr marL="342900" indent="-342900" algn="just">
              <a:buAutoNum type="arabicPeriod"/>
            </a:pPr>
            <a:r>
              <a:rPr lang="es-ES" i="1" dirty="0">
                <a:latin typeface="Arial Narrow" panose="020B0606020202030204" pitchFamily="34" charset="0"/>
              </a:rPr>
              <a:t>¿Se tienen planes y programas de mantenimiento preventivo para los equipos de manejo de materia les y de almacenamiento? </a:t>
            </a:r>
          </a:p>
          <a:p>
            <a:pPr marL="342900" indent="-342900" algn="just">
              <a:buAutoNum type="arabicPeriod"/>
            </a:pPr>
            <a:r>
              <a:rPr lang="es-ES" i="1" dirty="0">
                <a:latin typeface="Arial Narrow" panose="020B0606020202030204" pitchFamily="34" charset="0"/>
              </a:rPr>
              <a:t>¿Cómo se encuentra la organización física del almacén? ¿El almacén está bien demarcado, señalado y bien delimitado y se respetan estos controles visuales? </a:t>
            </a:r>
          </a:p>
          <a:p>
            <a:pPr marL="342900" indent="-342900" algn="just">
              <a:buAutoNum type="arabicPeriod"/>
            </a:pPr>
            <a:r>
              <a:rPr lang="es-ES" i="1" dirty="0">
                <a:latin typeface="Arial Narrow" panose="020B0606020202030204" pitchFamily="34" charset="0"/>
              </a:rPr>
              <a:t>¿Existe algún sistema de información que permita agilizar las operaciones que se realizan en el almacén? ¿Ese sistema permite evaluar especialmente el perfil de actividad de los diferentes productos de manera permanente?</a:t>
            </a:r>
            <a:endParaRPr lang="es-AR" i="1" dirty="0">
              <a:latin typeface="Arial Narrow" panose="020B0606020202030204" pitchFamily="34" charset="0"/>
            </a:endParaRPr>
          </a:p>
        </p:txBody>
      </p:sp>
    </p:spTree>
    <p:extLst>
      <p:ext uri="{BB962C8B-B14F-4D97-AF65-F5344CB8AC3E}">
        <p14:creationId xmlns:p14="http://schemas.microsoft.com/office/powerpoint/2010/main" val="23377602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9 Imagen" descr="20170226_48900767_m.jpg"/>
          <p:cNvPicPr>
            <a:picLocks noChangeAspect="1"/>
          </p:cNvPicPr>
          <p:nvPr/>
        </p:nvPicPr>
        <p:blipFill>
          <a:blip r:embed="rId2" cstate="print">
            <a:lum bright="70000" contrast="-70000"/>
          </a:blip>
          <a:stretch>
            <a:fillRect/>
          </a:stretch>
        </p:blipFill>
        <p:spPr>
          <a:xfrm>
            <a:off x="0" y="1430"/>
            <a:ext cx="9144000" cy="6855139"/>
          </a:xfrm>
          <a:prstGeom prst="rect">
            <a:avLst/>
          </a:prstGeom>
        </p:spPr>
      </p:pic>
      <p:sp>
        <p:nvSpPr>
          <p:cNvPr id="3" name="2 Rectángulo"/>
          <p:cNvSpPr/>
          <p:nvPr/>
        </p:nvSpPr>
        <p:spPr>
          <a:xfrm>
            <a:off x="428596" y="3357562"/>
            <a:ext cx="8208912" cy="369332"/>
          </a:xfrm>
          <a:prstGeom prst="rect">
            <a:avLst/>
          </a:prstGeom>
        </p:spPr>
        <p:txBody>
          <a:bodyPr wrap="square">
            <a:spAutoFit/>
          </a:bodyPr>
          <a:lstStyle/>
          <a:p>
            <a:pPr>
              <a:buFont typeface="Wingdings" pitchFamily="2" charset="2"/>
              <a:buChar char="ü"/>
            </a:pPr>
            <a:r>
              <a:rPr lang="es-ES" dirty="0">
                <a:latin typeface="Arial Narrow" pitchFamily="34" charset="0"/>
                <a:hlinkClick r:id="rId3"/>
              </a:rPr>
              <a:t>https://www.mecalux.com.ar/manual-logistico-almacenaje/diseno-de-depositos/flujo-deposito</a:t>
            </a:r>
            <a:endParaRPr lang="es-ES" dirty="0">
              <a:latin typeface="Arial Narrow" pitchFamily="34" charset="0"/>
            </a:endParaRPr>
          </a:p>
        </p:txBody>
      </p:sp>
      <p:sp>
        <p:nvSpPr>
          <p:cNvPr id="4" name="3 Rectángulo"/>
          <p:cNvSpPr/>
          <p:nvPr/>
        </p:nvSpPr>
        <p:spPr>
          <a:xfrm>
            <a:off x="428596" y="3786190"/>
            <a:ext cx="8215370" cy="369332"/>
          </a:xfrm>
          <a:prstGeom prst="rect">
            <a:avLst/>
          </a:prstGeom>
        </p:spPr>
        <p:txBody>
          <a:bodyPr wrap="square">
            <a:spAutoFit/>
          </a:bodyPr>
          <a:lstStyle/>
          <a:p>
            <a:pPr>
              <a:buFont typeface="Wingdings" pitchFamily="2" charset="2"/>
              <a:buChar char="ü"/>
            </a:pPr>
            <a:r>
              <a:rPr lang="es-AR" dirty="0">
                <a:latin typeface="Arial Narrow" pitchFamily="34" charset="0"/>
                <a:hlinkClick r:id="rId4"/>
              </a:rPr>
              <a:t>http://www.atoxgrupo.com/website/noticias/clasificacion-inventarios-abc</a:t>
            </a:r>
            <a:endParaRPr lang="es-AR" dirty="0">
              <a:latin typeface="Arial Narrow" pitchFamily="34" charset="0"/>
            </a:endParaRPr>
          </a:p>
        </p:txBody>
      </p:sp>
      <p:sp>
        <p:nvSpPr>
          <p:cNvPr id="5" name="4 CuadroTexto"/>
          <p:cNvSpPr txBox="1"/>
          <p:nvPr/>
        </p:nvSpPr>
        <p:spPr>
          <a:xfrm>
            <a:off x="1928794" y="285728"/>
            <a:ext cx="5040560" cy="584775"/>
          </a:xfrm>
          <a:prstGeom prst="rect">
            <a:avLst/>
          </a:prstGeom>
          <a:noFill/>
        </p:spPr>
        <p:txBody>
          <a:bodyPr wrap="square" rtlCol="0">
            <a:spAutoFit/>
          </a:bodyPr>
          <a:lstStyle/>
          <a:p>
            <a:pPr algn="ctr"/>
            <a:r>
              <a:rPr lang="es-ES" sz="3200" b="1" dirty="0">
                <a:latin typeface="Arial Narrow" pitchFamily="34" charset="0"/>
              </a:rPr>
              <a:t>BIBLIOGRAFIA</a:t>
            </a:r>
          </a:p>
        </p:txBody>
      </p:sp>
      <p:grpSp>
        <p:nvGrpSpPr>
          <p:cNvPr id="6" name="5 Grupo"/>
          <p:cNvGrpSpPr/>
          <p:nvPr/>
        </p:nvGrpSpPr>
        <p:grpSpPr>
          <a:xfrm>
            <a:off x="428596" y="1071546"/>
            <a:ext cx="8286808" cy="1545377"/>
            <a:chOff x="428596" y="1071546"/>
            <a:chExt cx="8286808" cy="1545377"/>
          </a:xfrm>
        </p:grpSpPr>
        <p:sp>
          <p:nvSpPr>
            <p:cNvPr id="7" name="6 Rectángulo"/>
            <p:cNvSpPr/>
            <p:nvPr/>
          </p:nvSpPr>
          <p:spPr>
            <a:xfrm>
              <a:off x="428596" y="1785926"/>
              <a:ext cx="8286808" cy="830997"/>
            </a:xfrm>
            <a:prstGeom prst="rect">
              <a:avLst/>
            </a:prstGeom>
          </p:spPr>
          <p:txBody>
            <a:bodyPr wrap="square">
              <a:spAutoFit/>
            </a:bodyPr>
            <a:lstStyle/>
            <a:p>
              <a:pPr algn="just">
                <a:buFont typeface="Wingdings" pitchFamily="2" charset="2"/>
                <a:buChar char="ü"/>
              </a:pPr>
              <a:r>
                <a:rPr lang="es-ES" sz="1600" b="1" dirty="0">
                  <a:latin typeface="Arial Narrow" pitchFamily="34" charset="0"/>
                </a:rPr>
                <a:t>“ADMINISTRACION DE OPERACIONES. PRODUCCION Y CADENA DE SUMINISTROS”. </a:t>
              </a:r>
              <a:r>
                <a:rPr lang="es-ES" sz="1600" dirty="0">
                  <a:latin typeface="Arial Narrow" pitchFamily="34" charset="0"/>
                </a:rPr>
                <a:t>CHASE; Richard; JACOBS; Robert; AQUILANO; Nicholas. 11ª edición. </a:t>
              </a:r>
              <a:r>
                <a:rPr lang="es-ES" sz="1600" dirty="0" err="1">
                  <a:latin typeface="Arial Narrow" pitchFamily="34" charset="0"/>
                </a:rPr>
                <a:t>MCGraW</a:t>
              </a:r>
              <a:r>
                <a:rPr lang="es-ES" sz="1600" dirty="0">
                  <a:latin typeface="Arial Narrow" pitchFamily="34" charset="0"/>
                </a:rPr>
                <a:t>-Hill / Interamericana editores SA. México; 2009.</a:t>
              </a:r>
            </a:p>
          </p:txBody>
        </p:sp>
        <p:sp>
          <p:nvSpPr>
            <p:cNvPr id="8" name="7 CuadroTexto"/>
            <p:cNvSpPr txBox="1"/>
            <p:nvPr/>
          </p:nvSpPr>
          <p:spPr>
            <a:xfrm>
              <a:off x="428596" y="1071546"/>
              <a:ext cx="8143932" cy="646331"/>
            </a:xfrm>
            <a:prstGeom prst="rect">
              <a:avLst/>
            </a:prstGeom>
            <a:noFill/>
          </p:spPr>
          <p:txBody>
            <a:bodyPr wrap="square" rtlCol="0">
              <a:spAutoFit/>
            </a:bodyPr>
            <a:lstStyle/>
            <a:p>
              <a:pPr algn="just">
                <a:buFont typeface="Wingdings" pitchFamily="2" charset="2"/>
                <a:buChar char="ü"/>
              </a:pPr>
              <a:r>
                <a:rPr lang="es-AR" b="1" dirty="0">
                  <a:latin typeface="Arial Narrow" pitchFamily="34" charset="0"/>
                </a:rPr>
                <a:t>“GESTIÓN LOGÍSTICA INTEGRAL”. </a:t>
              </a:r>
              <a:r>
                <a:rPr lang="es-AR" dirty="0">
                  <a:latin typeface="Arial Narrow" pitchFamily="34" charset="0"/>
                </a:rPr>
                <a:t>MORA GARCÍA, Luis Aníbal. </a:t>
              </a:r>
              <a:r>
                <a:rPr lang="es-AR" dirty="0" err="1">
                  <a:latin typeface="Arial Narrow" pitchFamily="34" charset="0"/>
                </a:rPr>
                <a:t>Ecoe</a:t>
              </a:r>
              <a:r>
                <a:rPr lang="es-AR" dirty="0">
                  <a:latin typeface="Arial Narrow" pitchFamily="34" charset="0"/>
                </a:rPr>
                <a:t> Ediciones. Bogotá; 2010.</a:t>
              </a:r>
            </a:p>
          </p:txBody>
        </p:sp>
      </p:grpSp>
      <p:sp>
        <p:nvSpPr>
          <p:cNvPr id="9" name="8 CuadroTexto"/>
          <p:cNvSpPr txBox="1"/>
          <p:nvPr/>
        </p:nvSpPr>
        <p:spPr>
          <a:xfrm>
            <a:off x="500034" y="2857496"/>
            <a:ext cx="4429156" cy="369332"/>
          </a:xfrm>
          <a:prstGeom prst="rect">
            <a:avLst/>
          </a:prstGeom>
          <a:noFill/>
        </p:spPr>
        <p:txBody>
          <a:bodyPr wrap="square" rtlCol="0">
            <a:spAutoFit/>
          </a:bodyPr>
          <a:lstStyle/>
          <a:p>
            <a:r>
              <a:rPr lang="es-AR" b="1" dirty="0">
                <a:latin typeface="Arial Narrow" pitchFamily="34" charset="0"/>
              </a:rPr>
              <a:t>PÁGINAS WEB CONSULTADAS:</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814</TotalTime>
  <Words>5836</Words>
  <Application>Microsoft Office PowerPoint</Application>
  <PresentationFormat>Presentación en pantalla (4:3)</PresentationFormat>
  <Paragraphs>460</Paragraphs>
  <Slides>46</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46</vt:i4>
      </vt:variant>
    </vt:vector>
  </HeadingPairs>
  <TitlesOfParts>
    <vt:vector size="53" baseType="lpstr">
      <vt:lpstr>Arial</vt:lpstr>
      <vt:lpstr>Arial Narrow</vt:lpstr>
      <vt:lpstr>AvenirLTPro</vt:lpstr>
      <vt:lpstr>Calibri</vt:lpstr>
      <vt:lpstr>Founders</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masodi85</dc:creator>
  <cp:lastModifiedBy>USUARIO</cp:lastModifiedBy>
  <cp:revision>235</cp:revision>
  <dcterms:created xsi:type="dcterms:W3CDTF">2020-08-23T11:37:43Z</dcterms:created>
  <dcterms:modified xsi:type="dcterms:W3CDTF">2026-09-10T18:16:56Z</dcterms:modified>
</cp:coreProperties>
</file>