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72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2" d="100"/>
          <a:sy n="82" d="100"/>
        </p:scale>
        <p:origin x="691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</a:defRPr>
            </a:pPr>
            <a:r>
              <a:t>Función Escalón Unitario y Delta de Dirac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96012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>
                <a:solidFill>
                  <a:srgbClr val="0073AA"/>
                </a:solidFill>
              </a:defRPr>
            </a:pPr>
            <a:r>
              <a:t>Análisis y aplicaciones usando solamente MATLAB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645920"/>
            <a:ext cx="102412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200">
                <a:solidFill>
                  <a:srgbClr val="2D2D2D"/>
                </a:solidFill>
              </a:defRPr>
            </a:pPr>
            <a:r>
              <a:t>Objetivo: estudiar funciones discontinuas e impulsivas mediante MATLAB.</a:t>
            </a:r>
          </a:p>
          <a:p>
            <a:pPr>
              <a:spcAft>
                <a:spcPts val="800"/>
              </a:spcAft>
              <a:defRPr sz="2200">
                <a:solidFill>
                  <a:srgbClr val="2D2D2D"/>
                </a:solidFill>
              </a:defRPr>
            </a:pPr>
            <a:r>
              <a:t>Se trabajará con ejemplos de funciones, gráficos y simulaciones numéricas.</a:t>
            </a:r>
          </a:p>
          <a:p>
            <a:pPr>
              <a:spcAft>
                <a:spcPts val="800"/>
              </a:spcAft>
              <a:defRPr sz="2200">
                <a:solidFill>
                  <a:srgbClr val="2D2D2D"/>
                </a:solidFill>
              </a:defRPr>
            </a:pPr>
            <a:r>
              <a:t>Herramientas principales: double, heaviside, dirac, plot, fplot y ode45.</a:t>
            </a:r>
          </a:p>
          <a:p>
            <a:pPr>
              <a:spcAft>
                <a:spcPts val="800"/>
              </a:spcAft>
              <a:defRPr sz="2200">
                <a:solidFill>
                  <a:srgbClr val="2D2D2D"/>
                </a:solidFill>
              </a:defRPr>
            </a:pPr>
            <a:r>
              <a:t>No se utiliza Transformada de Laplace.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</a:defRPr>
            </a:pPr>
            <a:r>
              <a:t>1. Escalón unitario: idea y definición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566928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El escalón unitario indica el instante en que una acción comienza.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Definición: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t>u(t-a)=0  para  t&lt;a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t>u(t-a)=1  para  t≥a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a es el instante de activación.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En MATLAB numérico: u = heaviside(t-a).</a:t>
            </a:r>
          </a:p>
        </p:txBody>
      </p:sp>
      <p:pic>
        <p:nvPicPr>
          <p:cNvPr id="4" name="Picture 3" descr="p1_escal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1554480"/>
            <a:ext cx="5029200" cy="34747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2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921240" y="228600"/>
            <a:ext cx="1600200" cy="347472"/>
          </a:xfrm>
          <a:prstGeom prst="roundRect">
            <a:avLst/>
          </a:prstGeom>
          <a:solidFill>
            <a:srgbClr val="EBF5F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0073AA"/>
                </a:solidFill>
              </a:defRPr>
            </a:pPr>
            <a:r>
              <a:t>MATLAB + HEAVISIDE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</a:defRPr>
            </a:pPr>
            <a:r>
              <a:t>2. Ejemplo 1: u(t−2) en MATLAB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40080" y="1371600"/>
            <a:ext cx="5486400" cy="4754880"/>
          </a:xfrm>
          <a:prstGeom prst="roundRect">
            <a:avLst/>
          </a:prstGeom>
          <a:solidFill>
            <a:srgbClr val="F8F8F8"/>
          </a:solidFill>
          <a:ln>
            <a:solidFill>
              <a:srgbClr val="C8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>
                <a:solidFill>
                  <a:srgbClr val="1E1E1E"/>
                </a:solidFill>
                <a:latin typeface="Consolas"/>
              </a:defRPr>
            </a:pPr>
            <a:r>
              <a:rPr dirty="0" err="1"/>
              <a:t>clc</a:t>
            </a:r>
            <a:r>
              <a:rPr dirty="0"/>
              <a:t>; clear; close all</a:t>
            </a:r>
            <a:br>
              <a:rPr dirty="0"/>
            </a:br>
            <a:br>
              <a:rPr dirty="0"/>
            </a:br>
            <a:r>
              <a:rPr dirty="0" err="1"/>
              <a:t>syms</a:t>
            </a:r>
            <a:r>
              <a:rPr dirty="0"/>
              <a:t> t</a:t>
            </a:r>
            <a:br>
              <a:rPr dirty="0"/>
            </a:br>
            <a:r>
              <a:rPr dirty="0"/>
              <a:t>a = 2;</a:t>
            </a:r>
            <a:br>
              <a:rPr dirty="0"/>
            </a:br>
            <a:r>
              <a:rPr dirty="0"/>
              <a:t>u = </a:t>
            </a:r>
            <a:r>
              <a:rPr dirty="0" err="1"/>
              <a:t>heaviside</a:t>
            </a:r>
            <a:r>
              <a:rPr dirty="0"/>
              <a:t>(t-a);</a:t>
            </a:r>
            <a:br>
              <a:rPr dirty="0"/>
            </a:br>
            <a:br>
              <a:rPr dirty="0"/>
            </a:br>
            <a:r>
              <a:rPr dirty="0" err="1"/>
              <a:t>fplot</a:t>
            </a:r>
            <a:r>
              <a:rPr dirty="0"/>
              <a:t>(u,[0 8],'LineWidth',2)</a:t>
            </a:r>
            <a:br>
              <a:rPr dirty="0"/>
            </a:br>
            <a:r>
              <a:rPr dirty="0"/>
              <a:t>grid on</a:t>
            </a:r>
            <a:br>
              <a:rPr dirty="0"/>
            </a:br>
            <a:r>
              <a:rPr dirty="0" err="1"/>
              <a:t>xlabel</a:t>
            </a:r>
            <a:r>
              <a:rPr dirty="0"/>
              <a:t>('t [s]')</a:t>
            </a:r>
            <a:br>
              <a:rPr dirty="0"/>
            </a:br>
            <a:r>
              <a:rPr dirty="0" err="1"/>
              <a:t>ylabel</a:t>
            </a:r>
            <a:r>
              <a:rPr dirty="0"/>
              <a:t>('u(t-2)')</a:t>
            </a:r>
            <a:br>
              <a:rPr dirty="0"/>
            </a:br>
            <a:r>
              <a:rPr dirty="0"/>
              <a:t>title('</a:t>
            </a:r>
            <a:r>
              <a:rPr dirty="0" err="1"/>
              <a:t>Escalón</a:t>
            </a:r>
            <a:r>
              <a:rPr dirty="0"/>
              <a:t> </a:t>
            </a:r>
            <a:r>
              <a:rPr dirty="0" err="1"/>
              <a:t>unitario</a:t>
            </a:r>
            <a:r>
              <a:rPr dirty="0"/>
              <a:t> con HEAVISIDE')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1508760"/>
            <a:ext cx="49377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Análisis de la función: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t>0 ≤ t &lt; 2  →  u(t−2)=0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t>t ≥ 2  →  u(t−2)=1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El salto ocurre exactamente en t=2.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La misma lógica puede usarse para construir entradas de sistemas.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3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921240" y="228600"/>
            <a:ext cx="1600200" cy="347472"/>
          </a:xfrm>
          <a:prstGeom prst="roundRect">
            <a:avLst/>
          </a:prstGeom>
          <a:solidFill>
            <a:srgbClr val="EBF5F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0073AA"/>
                </a:solidFill>
              </a:defRPr>
            </a:pPr>
            <a:r>
              <a:t>MATLAB + HEAVISIDE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</a:defRPr>
            </a:pPr>
            <a:r>
              <a:t>3. Funciones por tramos usando escalones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325880"/>
            <a:ext cx="557784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Ejemplo: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t>f(t)=2,             0≤t&lt;1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t>f(t)=5,             1≤t&lt;4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t>f(t)=-2,            t≥4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Una forma de programarla directamente: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t>f = 2 + 3*heaviside(t-1) - 4*heaviside(t-4);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Esto permite representar cambios sucesivos sin escribir ciclos.</a:t>
            </a:r>
          </a:p>
        </p:txBody>
      </p:sp>
      <p:pic>
        <p:nvPicPr>
          <p:cNvPr id="4" name="Picture 3" descr="p2_escalon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1554480"/>
            <a:ext cx="5074920" cy="34747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4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921240" y="228600"/>
            <a:ext cx="1600200" cy="347472"/>
          </a:xfrm>
          <a:prstGeom prst="roundRect">
            <a:avLst/>
          </a:prstGeom>
          <a:solidFill>
            <a:srgbClr val="EBF5F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0073AA"/>
                </a:solidFill>
              </a:defRPr>
            </a:pPr>
            <a:r>
              <a:t>MATLAB + HEAVISIDE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</a:defRPr>
            </a:pPr>
            <a:r>
              <a:t>4. Ejemplo 2: pulso rectangular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5486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900">
                <a:solidFill>
                  <a:srgbClr val="2D2D2D"/>
                </a:solidFill>
              </a:defRPr>
            </a:pPr>
            <a:r>
              <a:t>Función:</a:t>
            </a:r>
          </a:p>
          <a:p>
            <a:pPr lvl="1">
              <a:spcAft>
                <a:spcPts val="800"/>
              </a:spcAft>
              <a:defRPr sz="1700">
                <a:solidFill>
                  <a:srgbClr val="2D2D2D"/>
                </a:solidFill>
              </a:defRPr>
            </a:pPr>
            <a:r>
              <a:t>p(t)=5,   1≤t&lt;4</a:t>
            </a:r>
          </a:p>
          <a:p>
            <a:pPr lvl="1">
              <a:spcAft>
                <a:spcPts val="800"/>
              </a:spcAft>
              <a:defRPr sz="1700">
                <a:solidFill>
                  <a:srgbClr val="2D2D2D"/>
                </a:solidFill>
              </a:defRPr>
            </a:pPr>
            <a:r>
              <a:t>p(t)=0,   fuera de ese intervalo</a:t>
            </a:r>
          </a:p>
          <a:p>
            <a:pPr>
              <a:spcAft>
                <a:spcPts val="800"/>
              </a:spcAft>
              <a:defRPr sz="1900">
                <a:solidFill>
                  <a:srgbClr val="2D2D2D"/>
                </a:solidFill>
              </a:defRPr>
            </a:pPr>
            <a:r>
              <a:t>En MATLAB se implementa con una condición lógica.</a:t>
            </a:r>
          </a:p>
          <a:p>
            <a:pPr>
              <a:spcAft>
                <a:spcPts val="800"/>
              </a:spcAft>
              <a:defRPr sz="1900">
                <a:solidFill>
                  <a:srgbClr val="2D2D2D"/>
                </a:solidFill>
              </a:defRPr>
            </a:pPr>
            <a:r>
              <a:t>Es útil para representar una fuerza o señal aplicada durante un intervalo finito.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0" y="1325880"/>
            <a:ext cx="5029200" cy="4206240"/>
          </a:xfrm>
          <a:prstGeom prst="roundRect">
            <a:avLst/>
          </a:prstGeom>
          <a:solidFill>
            <a:srgbClr val="F8F8F8"/>
          </a:solidFill>
          <a:ln>
            <a:solidFill>
              <a:srgbClr val="C8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>
                <a:solidFill>
                  <a:srgbClr val="1E1E1E"/>
                </a:solidFill>
                <a:latin typeface="Consolas"/>
              </a:defRPr>
            </a:pPr>
            <a:r>
              <a:t>syms t</a:t>
            </a:r>
            <a:br/>
            <a:r>
              <a:t>p = 5*(heaviside(t-1)-heaviside(t-4));</a:t>
            </a:r>
            <a:br/>
            <a:br/>
            <a:r>
              <a:t>fplot(p,[0 6],'LineWidth',2)</a:t>
            </a:r>
            <a:br/>
            <a:r>
              <a:t>grid on</a:t>
            </a:r>
            <a:br/>
            <a:r>
              <a:t>xlabel('t [s]')</a:t>
            </a:r>
            <a:br/>
            <a:r>
              <a:t>ylabel('p(t)')</a:t>
            </a:r>
            <a:br/>
            <a:r>
              <a:t>title('Pulso con HEAVISIDE')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5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921240" y="228600"/>
            <a:ext cx="1600200" cy="347472"/>
          </a:xfrm>
          <a:prstGeom prst="roundRect">
            <a:avLst/>
          </a:prstGeom>
          <a:solidFill>
            <a:srgbClr val="EBF5F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0073AA"/>
                </a:solidFill>
              </a:defRPr>
            </a:pPr>
            <a:r>
              <a:t>MATLAB + HEAVISIDE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</a:defRPr>
            </a:pPr>
            <a:r>
              <a:t>5. Ejemplo 3: rampa activada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55778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La función rampa activada en t=2 es: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t>f(t)=(t−2)u(t−2)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Interpretación: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t>t&lt;2 → f(t)=0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t>t≥2 → f(t)=t−2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Puede construirse directamente con operaciones vectorizadas de MATLAB.</a:t>
            </a:r>
          </a:p>
        </p:txBody>
      </p:sp>
      <p:pic>
        <p:nvPicPr>
          <p:cNvPr id="4" name="Picture 3" descr="p4_ramp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1554480"/>
            <a:ext cx="5029200" cy="34747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6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921240" y="228600"/>
            <a:ext cx="1600200" cy="347472"/>
          </a:xfrm>
          <a:prstGeom prst="roundRect">
            <a:avLst/>
          </a:prstGeom>
          <a:solidFill>
            <a:srgbClr val="EBF5F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0073AA"/>
                </a:solidFill>
              </a:defRPr>
            </a:pPr>
            <a:r>
              <a:t>MATLAB + HEAVISIDE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</a:defRPr>
            </a:pPr>
            <a:r>
              <a:t>6. MATLAB simbólico: función heaviside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417320"/>
            <a:ext cx="566928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MATLAB dispone de heaviside para representar simbólicamente el escalón.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Ejemplo: u(t−3).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fplot permite visualizar la expresión simbólica.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Para simulaciones numéricas, heaviside(t-a) es una forma simple y robusta.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42180" y="1371600"/>
            <a:ext cx="5029200" cy="4206240"/>
          </a:xfrm>
          <a:prstGeom prst="roundRect">
            <a:avLst/>
          </a:prstGeom>
          <a:solidFill>
            <a:srgbClr val="F8F8F8"/>
          </a:solidFill>
          <a:ln>
            <a:solidFill>
              <a:srgbClr val="C8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>
                <a:solidFill>
                  <a:srgbClr val="1E1E1E"/>
                </a:solidFill>
                <a:latin typeface="Consolas"/>
              </a:defRPr>
            </a:pPr>
            <a:r>
              <a:rPr dirty="0" err="1"/>
              <a:t>syms</a:t>
            </a:r>
            <a:r>
              <a:rPr dirty="0"/>
              <a:t> t</a:t>
            </a:r>
            <a:br>
              <a:rPr dirty="0"/>
            </a:br>
            <a:br>
              <a:rPr dirty="0"/>
            </a:br>
            <a:r>
              <a:rPr dirty="0"/>
              <a:t>a = 3;</a:t>
            </a:r>
            <a:br>
              <a:rPr dirty="0"/>
            </a:br>
            <a:r>
              <a:rPr dirty="0"/>
              <a:t>u = </a:t>
            </a:r>
            <a:r>
              <a:rPr dirty="0" err="1"/>
              <a:t>heaviside</a:t>
            </a:r>
            <a:r>
              <a:rPr dirty="0"/>
              <a:t>(t-a);</a:t>
            </a:r>
            <a:br>
              <a:rPr dirty="0"/>
            </a:br>
            <a:br>
              <a:rPr dirty="0"/>
            </a:br>
            <a:r>
              <a:rPr dirty="0" err="1"/>
              <a:t>fplot</a:t>
            </a:r>
            <a:r>
              <a:rPr dirty="0"/>
              <a:t>(u,[0 7],'LineWidth',2)</a:t>
            </a:r>
            <a:br>
              <a:rPr dirty="0"/>
            </a:br>
            <a:r>
              <a:rPr dirty="0"/>
              <a:t>grid on</a:t>
            </a:r>
            <a:br>
              <a:rPr dirty="0"/>
            </a:br>
            <a:r>
              <a:rPr dirty="0" err="1"/>
              <a:t>xlabel</a:t>
            </a:r>
            <a:r>
              <a:rPr dirty="0"/>
              <a:t>('t')</a:t>
            </a:r>
            <a:br>
              <a:rPr dirty="0"/>
            </a:br>
            <a:r>
              <a:rPr dirty="0" err="1"/>
              <a:t>ylabel</a:t>
            </a:r>
            <a:r>
              <a:rPr dirty="0"/>
              <a:t>('u(t-3)')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7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921240" y="228600"/>
            <a:ext cx="1600200" cy="347472"/>
          </a:xfrm>
          <a:prstGeom prst="roundRect">
            <a:avLst/>
          </a:prstGeom>
          <a:solidFill>
            <a:srgbClr val="EBF5F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0073AA"/>
                </a:solidFill>
              </a:defRPr>
            </a:pPr>
            <a:r>
              <a:t>MATLAB + HEAVISIDE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</a:defRPr>
            </a:pPr>
            <a:r>
              <a:t>7. Delta de Dirac: interpretación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64008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La Delta δ(t−a) representa un impulso concentrado en t=a.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Su interpretación física es una acción de duración idealmente nula y área finita.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Ejemplos: golpe, impacto, impulso de una fuerza o carga puntual.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MATLAB simbólico permite escribirla como dirac(t-a).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Para cálculo numérico, se reemplaza por una aproximación angosta.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0" y="1691640"/>
            <a:ext cx="4114800" cy="2286000"/>
          </a:xfrm>
          <a:prstGeom prst="roundRect">
            <a:avLst/>
          </a:prstGeom>
          <a:solidFill>
            <a:srgbClr val="F8F8F8"/>
          </a:solidFill>
          <a:ln>
            <a:solidFill>
              <a:srgbClr val="C8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>
                <a:solidFill>
                  <a:srgbClr val="1E1E1E"/>
                </a:solidFill>
                <a:latin typeface="Consolas"/>
              </a:defRPr>
            </a:pPr>
            <a:r>
              <a:t>syms t</a:t>
            </a:r>
            <a:br/>
            <a:r>
              <a:t>a = 2;</a:t>
            </a:r>
            <a:br/>
            <a:r>
              <a:t>d = dirac(t-a)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8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921240" y="228600"/>
            <a:ext cx="1600200" cy="347472"/>
          </a:xfrm>
          <a:prstGeom prst="roundRect">
            <a:avLst/>
          </a:prstGeom>
          <a:solidFill>
            <a:srgbClr val="EBF5F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0073AA"/>
                </a:solidFill>
              </a:defRPr>
            </a:pPr>
            <a:r>
              <a:t>MATLAB + HEAVISIDE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</a:defRPr>
            </a:pPr>
            <a:r>
              <a:rPr dirty="0"/>
              <a:t>8. Delta de Dirac </a:t>
            </a:r>
            <a:r>
              <a:rPr dirty="0" err="1"/>
              <a:t>en</a:t>
            </a:r>
            <a:r>
              <a:rPr dirty="0"/>
              <a:t> MATLAB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9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921240" y="228600"/>
            <a:ext cx="1600200" cy="347472"/>
          </a:xfrm>
          <a:prstGeom prst="roundRect">
            <a:avLst/>
          </a:prstGeom>
          <a:solidFill>
            <a:srgbClr val="EBF5F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0073AA"/>
                </a:solidFill>
              </a:defRPr>
            </a:pPr>
            <a:r>
              <a:t>MATLAB + HEAVISIDE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850657A-1AB0-4223-A99F-3B91A7E2A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138" y="1417671"/>
            <a:ext cx="7266453" cy="2838648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991B8068-A70F-495B-98EC-60BB77FF5C81}"/>
              </a:ext>
            </a:extLst>
          </p:cNvPr>
          <p:cNvSpPr/>
          <p:nvPr/>
        </p:nvSpPr>
        <p:spPr>
          <a:xfrm>
            <a:off x="1206927" y="1256017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AR" b="1" dirty="0">
                <a:solidFill>
                  <a:srgbClr val="0078C1"/>
                </a:solidFill>
                <a:latin typeface="StoneSans-Semibold"/>
              </a:rPr>
              <a:t>IMPULSO UNITARIO</a:t>
            </a:r>
            <a:r>
              <a:rPr lang="es-AR" dirty="0"/>
              <a:t> </a:t>
            </a:r>
            <a:br>
              <a:rPr lang="es-AR" dirty="0"/>
            </a:b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5919558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</a:defRPr>
            </a:pPr>
            <a:r>
              <a:rPr dirty="0"/>
              <a:t>8. Delta de Dirac </a:t>
            </a:r>
            <a:r>
              <a:rPr dirty="0" err="1"/>
              <a:t>en</a:t>
            </a:r>
            <a:r>
              <a:rPr dirty="0"/>
              <a:t> MATLAB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9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921240" y="228600"/>
            <a:ext cx="1600200" cy="347472"/>
          </a:xfrm>
          <a:prstGeom prst="roundRect">
            <a:avLst/>
          </a:prstGeom>
          <a:solidFill>
            <a:srgbClr val="EBF5F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0073AA"/>
                </a:solidFill>
              </a:defRPr>
            </a:pPr>
            <a:r>
              <a:t>MATLAB + HEAVISIDE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758E3ED-5E60-40D5-A32F-0F0374A764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5253" y="1455576"/>
            <a:ext cx="3195396" cy="518030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5A66174-2CC4-4EBF-B5A8-52AF2BE1B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055" y="2156149"/>
            <a:ext cx="37338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459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</a:defRPr>
            </a:pPr>
            <a:r>
              <a:rPr dirty="0"/>
              <a:t>8. Delta de Dirac </a:t>
            </a:r>
            <a:r>
              <a:rPr dirty="0" err="1"/>
              <a:t>en</a:t>
            </a:r>
            <a:r>
              <a:rPr dirty="0"/>
              <a:t> MATLAB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325880"/>
            <a:ext cx="57150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rPr dirty="0"/>
              <a:t>Una </a:t>
            </a:r>
            <a:r>
              <a:rPr dirty="0" err="1"/>
              <a:t>computadora</a:t>
            </a:r>
            <a:r>
              <a:rPr dirty="0"/>
              <a:t> no </a:t>
            </a:r>
            <a:r>
              <a:rPr dirty="0" err="1"/>
              <a:t>necesita</a:t>
            </a:r>
            <a:r>
              <a:rPr dirty="0"/>
              <a:t> </a:t>
            </a:r>
            <a:r>
              <a:rPr dirty="0" err="1"/>
              <a:t>representar</a:t>
            </a:r>
            <a:r>
              <a:rPr dirty="0"/>
              <a:t> la Delta ideal </a:t>
            </a:r>
            <a:r>
              <a:rPr dirty="0" err="1"/>
              <a:t>como</a:t>
            </a:r>
            <a:r>
              <a:rPr dirty="0"/>
              <a:t> una </a:t>
            </a:r>
            <a:r>
              <a:rPr dirty="0" err="1"/>
              <a:t>función</a:t>
            </a:r>
            <a:r>
              <a:rPr dirty="0"/>
              <a:t> </a:t>
            </a:r>
            <a:r>
              <a:rPr dirty="0" err="1"/>
              <a:t>ordinaria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rPr dirty="0"/>
              <a:t>Para </a:t>
            </a:r>
            <a:r>
              <a:rPr dirty="0" err="1"/>
              <a:t>simulación</a:t>
            </a:r>
            <a:r>
              <a:rPr dirty="0"/>
              <a:t> se </a:t>
            </a:r>
            <a:r>
              <a:rPr dirty="0" err="1"/>
              <a:t>usa</a:t>
            </a:r>
            <a:r>
              <a:rPr dirty="0"/>
              <a:t> un </a:t>
            </a:r>
            <a:r>
              <a:rPr dirty="0" err="1"/>
              <a:t>pulso</a:t>
            </a:r>
            <a:r>
              <a:rPr dirty="0"/>
              <a:t> </a:t>
            </a:r>
            <a:r>
              <a:rPr dirty="0" err="1"/>
              <a:t>muy</a:t>
            </a:r>
            <a:r>
              <a:rPr dirty="0"/>
              <a:t> </a:t>
            </a:r>
            <a:r>
              <a:rPr dirty="0" err="1"/>
              <a:t>angosto</a:t>
            </a:r>
            <a:r>
              <a:rPr dirty="0"/>
              <a:t> con </a:t>
            </a:r>
            <a:r>
              <a:rPr dirty="0" err="1"/>
              <a:t>área</a:t>
            </a:r>
            <a:r>
              <a:rPr dirty="0"/>
              <a:t> </a:t>
            </a:r>
            <a:r>
              <a:rPr dirty="0" err="1"/>
              <a:t>aproximadamente</a:t>
            </a:r>
            <a:r>
              <a:rPr dirty="0"/>
              <a:t> </a:t>
            </a:r>
            <a:r>
              <a:rPr dirty="0" err="1"/>
              <a:t>igual</a:t>
            </a:r>
            <a:r>
              <a:rPr dirty="0"/>
              <a:t> a 1.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rPr dirty="0" err="1"/>
              <a:t>Ejemplo</a:t>
            </a:r>
            <a:r>
              <a:rPr dirty="0"/>
              <a:t> </a:t>
            </a:r>
            <a:r>
              <a:rPr dirty="0" err="1"/>
              <a:t>gaussiano</a:t>
            </a:r>
            <a:r>
              <a:rPr dirty="0"/>
              <a:t>: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rPr dirty="0"/>
              <a:t>δₑ(t)=exp[-(t/ε)²]/(ε√π)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rPr dirty="0"/>
              <a:t>Al </a:t>
            </a:r>
            <a:r>
              <a:rPr dirty="0" err="1"/>
              <a:t>disminuir</a:t>
            </a:r>
            <a:r>
              <a:rPr dirty="0"/>
              <a:t> ε, la </a:t>
            </a:r>
            <a:r>
              <a:rPr dirty="0" err="1"/>
              <a:t>aproximación</a:t>
            </a:r>
            <a:r>
              <a:rPr dirty="0"/>
              <a:t> se </a:t>
            </a:r>
            <a:r>
              <a:rPr dirty="0" err="1"/>
              <a:t>concentra</a:t>
            </a:r>
            <a:r>
              <a:rPr dirty="0"/>
              <a:t> </a:t>
            </a:r>
            <a:r>
              <a:rPr dirty="0" err="1"/>
              <a:t>alrededor</a:t>
            </a:r>
            <a:r>
              <a:rPr dirty="0"/>
              <a:t> del </a:t>
            </a:r>
            <a:r>
              <a:rPr dirty="0" err="1"/>
              <a:t>instante</a:t>
            </a:r>
            <a:r>
              <a:rPr dirty="0"/>
              <a:t> del </a:t>
            </a:r>
            <a:r>
              <a:rPr dirty="0" err="1"/>
              <a:t>impulso</a:t>
            </a:r>
            <a:r>
              <a:rPr dirty="0"/>
              <a:t>.</a:t>
            </a:r>
          </a:p>
        </p:txBody>
      </p:sp>
      <p:pic>
        <p:nvPicPr>
          <p:cNvPr id="4" name="Picture 3" descr="p5_delt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080" y="1508760"/>
            <a:ext cx="5074920" cy="35661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9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921240" y="228600"/>
            <a:ext cx="1600200" cy="347472"/>
          </a:xfrm>
          <a:prstGeom prst="roundRect">
            <a:avLst/>
          </a:prstGeom>
          <a:solidFill>
            <a:srgbClr val="EBF5F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0073AA"/>
                </a:solidFill>
              </a:defRPr>
            </a:pPr>
            <a:r>
              <a:t>MATLAB + HEAVISIDE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</a:defRPr>
            </a:pPr>
            <a:r>
              <a:t>9. Ejemplo 4: EDO con entrada escalón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94360" y="1325880"/>
            <a:ext cx="557784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Sistema masa–resorte–amortiguador: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t>m y'' + c y' + k y = F₀ u(t−a)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Datos: m=1, c=1, k=5, F₀=10, a=1.5.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Condiciones iniciales: y(0)=0, y'(0)=0.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Se resuelve directamente con ode45.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581331" y="1188720"/>
            <a:ext cx="6985829" cy="5029200"/>
          </a:xfrm>
          <a:prstGeom prst="roundRect">
            <a:avLst/>
          </a:prstGeom>
          <a:solidFill>
            <a:srgbClr val="F8F8F8"/>
          </a:solidFill>
          <a:ln>
            <a:solidFill>
              <a:srgbClr val="C8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100">
                <a:solidFill>
                  <a:srgbClr val="1E1E1E"/>
                </a:solidFill>
                <a:latin typeface="Consolas"/>
              </a:defRPr>
            </a:pPr>
            <a:r>
              <a:rPr dirty="0"/>
              <a:t>m=1; c=1; k=5;</a:t>
            </a:r>
            <a:br>
              <a:rPr dirty="0"/>
            </a:br>
            <a:r>
              <a:rPr dirty="0"/>
              <a:t>F0=10; a=1.5;</a:t>
            </a:r>
            <a:br>
              <a:rPr dirty="0"/>
            </a:br>
            <a:r>
              <a:rPr dirty="0"/>
              <a:t>fun=@(</a:t>
            </a:r>
            <a:r>
              <a:rPr dirty="0" err="1"/>
              <a:t>t,Y</a:t>
            </a:r>
            <a:r>
              <a:rPr dirty="0"/>
              <a:t>)[Y(2);(F0*</a:t>
            </a:r>
            <a:r>
              <a:rPr dirty="0" err="1"/>
              <a:t>heaviside</a:t>
            </a:r>
            <a:r>
              <a:rPr dirty="0"/>
              <a:t>(t-a)-c*Y(2)-k*Y(1))/m];</a:t>
            </a:r>
            <a:endParaRPr lang="es-MX" dirty="0"/>
          </a:p>
          <a:p>
            <a:pPr algn="ctr">
              <a:defRPr sz="1100">
                <a:solidFill>
                  <a:srgbClr val="1E1E1E"/>
                </a:solidFill>
                <a:latin typeface="Consolas"/>
              </a:defRPr>
            </a:pPr>
            <a:r>
              <a:rPr dirty="0"/>
              <a:t>[</a:t>
            </a:r>
            <a:r>
              <a:rPr dirty="0" err="1"/>
              <a:t>t,Y</a:t>
            </a:r>
            <a:r>
              <a:rPr dirty="0"/>
              <a:t>]=ode45(fun,[0 8],[0 0]);</a:t>
            </a:r>
            <a:br>
              <a:rPr dirty="0"/>
            </a:br>
            <a:br>
              <a:rPr dirty="0"/>
            </a:br>
            <a:r>
              <a:rPr dirty="0"/>
              <a:t>plot(</a:t>
            </a:r>
            <a:r>
              <a:rPr dirty="0" err="1"/>
              <a:t>t,Y</a:t>
            </a:r>
            <a:r>
              <a:rPr dirty="0"/>
              <a:t>(:,1),'LineWidth',2)</a:t>
            </a:r>
            <a:br>
              <a:rPr dirty="0"/>
            </a:br>
            <a:r>
              <a:rPr dirty="0"/>
              <a:t>grid 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10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921240" y="228600"/>
            <a:ext cx="1600200" cy="347472"/>
          </a:xfrm>
          <a:prstGeom prst="roundRect">
            <a:avLst/>
          </a:prstGeom>
          <a:solidFill>
            <a:srgbClr val="EBF5F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0073AA"/>
                </a:solidFill>
              </a:defRPr>
            </a:pPr>
            <a:r>
              <a:t>MATLAB + HEAVISIDE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</a:defRPr>
            </a:pPr>
            <a:r>
              <a:t>10. Resultado de la EDO con escalón</a:t>
            </a:r>
          </a:p>
        </p:txBody>
      </p:sp>
      <p:pic>
        <p:nvPicPr>
          <p:cNvPr id="3" name="Picture 2" descr="p6_ode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371600"/>
            <a:ext cx="5715000" cy="411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537960" y="1417320"/>
            <a:ext cx="4663440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700">
                <a:solidFill>
                  <a:srgbClr val="2D2D2D"/>
                </a:solidFill>
              </a:defRPr>
            </a:pPr>
            <a:r>
              <a:t>Antes de t=1.5 s: no existe fuerza externa.</a:t>
            </a:r>
          </a:p>
          <a:p>
            <a:pPr>
              <a:spcAft>
                <a:spcPts val="800"/>
              </a:spcAft>
              <a:defRPr sz="1700">
                <a:solidFill>
                  <a:srgbClr val="2D2D2D"/>
                </a:solidFill>
              </a:defRPr>
            </a:pPr>
            <a:r>
              <a:t>En t=1.5 s: comienza la fuerza F₀.</a:t>
            </a:r>
          </a:p>
          <a:p>
            <a:pPr>
              <a:spcAft>
                <a:spcPts val="800"/>
              </a:spcAft>
              <a:defRPr sz="1700">
                <a:solidFill>
                  <a:srgbClr val="2D2D2D"/>
                </a:solidFill>
              </a:defRPr>
            </a:pPr>
            <a:r>
              <a:t>Después del salto, el sistema responde dinámicamente.</a:t>
            </a:r>
          </a:p>
          <a:p>
            <a:pPr>
              <a:spcAft>
                <a:spcPts val="800"/>
              </a:spcAft>
              <a:defRPr sz="1700">
                <a:solidFill>
                  <a:srgbClr val="2D2D2D"/>
                </a:solidFill>
              </a:defRPr>
            </a:pPr>
            <a:r>
              <a:t>El gráfico permite observar oscilación y amortiguamiento.</a:t>
            </a:r>
          </a:p>
          <a:p>
            <a:pPr>
              <a:spcAft>
                <a:spcPts val="800"/>
              </a:spcAft>
              <a:defRPr sz="1700">
                <a:solidFill>
                  <a:srgbClr val="2D2D2D"/>
                </a:solidFill>
              </a:defRPr>
            </a:pPr>
            <a:r>
              <a:t>Todo el análisis se obtiene con MATLAB y ode45.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11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921240" y="228600"/>
            <a:ext cx="1600200" cy="347472"/>
          </a:xfrm>
          <a:prstGeom prst="roundRect">
            <a:avLst/>
          </a:prstGeom>
          <a:solidFill>
            <a:srgbClr val="EBF5F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0073AA"/>
                </a:solidFill>
              </a:defRPr>
            </a:pPr>
            <a:r>
              <a:t>MATLAB + HEAVISIDE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800"/>
              </a:spcAft>
              <a:defRPr sz="1800" b="1">
                <a:solidFill>
                  <a:srgbClr val="2D2D2D"/>
                </a:solidFill>
              </a:defRPr>
            </a:pPr>
            <a:r>
              <a:t>Consideremos la EDO: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t>y'' + y = δ(t−2)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En MATLAB se representa directamente el impulso: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t>d = dirac(t-2);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La Delta se mantiene como objeto simbólico y se utiliza para estudiar el comportamiento de la solución en el instante del impulso.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2537926"/>
            <a:ext cx="55778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rPr dirty="0" err="1"/>
              <a:t>Consideremos</a:t>
            </a:r>
            <a:r>
              <a:rPr dirty="0"/>
              <a:t> la EDO: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rPr dirty="0"/>
              <a:t>y'' + y = δ(t−2)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rPr dirty="0" err="1"/>
              <a:t>En</a:t>
            </a:r>
            <a:r>
              <a:rPr dirty="0"/>
              <a:t> MATLAB se </a:t>
            </a:r>
            <a:r>
              <a:rPr dirty="0" err="1"/>
              <a:t>representa</a:t>
            </a:r>
            <a:r>
              <a:rPr dirty="0"/>
              <a:t> </a:t>
            </a:r>
            <a:r>
              <a:rPr dirty="0" err="1"/>
              <a:t>directamente</a:t>
            </a:r>
            <a:r>
              <a:rPr dirty="0"/>
              <a:t> el </a:t>
            </a:r>
            <a:r>
              <a:rPr dirty="0" err="1"/>
              <a:t>impulso</a:t>
            </a:r>
            <a:r>
              <a:rPr dirty="0"/>
              <a:t>: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rPr dirty="0"/>
              <a:t>d = </a:t>
            </a:r>
            <a:r>
              <a:rPr dirty="0" err="1"/>
              <a:t>dirac</a:t>
            </a:r>
            <a:r>
              <a:rPr dirty="0"/>
              <a:t>(t-2);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rPr dirty="0"/>
              <a:t>La Delta se </a:t>
            </a:r>
            <a:r>
              <a:rPr dirty="0" err="1"/>
              <a:t>mantiene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</a:t>
            </a:r>
            <a:r>
              <a:rPr dirty="0" err="1"/>
              <a:t>objeto</a:t>
            </a:r>
            <a:r>
              <a:rPr dirty="0"/>
              <a:t> </a:t>
            </a:r>
            <a:r>
              <a:rPr dirty="0" err="1"/>
              <a:t>simbólico</a:t>
            </a:r>
            <a:r>
              <a:rPr dirty="0"/>
              <a:t> y se </a:t>
            </a:r>
            <a:r>
              <a:rPr dirty="0" err="1"/>
              <a:t>utiliza</a:t>
            </a:r>
            <a:r>
              <a:rPr dirty="0"/>
              <a:t> para </a:t>
            </a:r>
            <a:r>
              <a:rPr dirty="0" err="1"/>
              <a:t>estudiar</a:t>
            </a:r>
            <a:r>
              <a:rPr dirty="0"/>
              <a:t> el </a:t>
            </a:r>
            <a:r>
              <a:rPr dirty="0" err="1"/>
              <a:t>comportamiento</a:t>
            </a:r>
            <a:r>
              <a:rPr dirty="0"/>
              <a:t> de la </a:t>
            </a:r>
            <a:r>
              <a:rPr dirty="0" err="1"/>
              <a:t>solución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el </a:t>
            </a:r>
            <a:r>
              <a:rPr dirty="0" err="1"/>
              <a:t>instante</a:t>
            </a:r>
            <a:r>
              <a:rPr dirty="0"/>
              <a:t> del </a:t>
            </a:r>
            <a:r>
              <a:rPr dirty="0" err="1"/>
              <a:t>impulso</a:t>
            </a:r>
            <a:r>
              <a:rPr dirty="0"/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091265" y="2130552"/>
            <a:ext cx="4590662" cy="3886200"/>
          </a:xfrm>
          <a:prstGeom prst="roundRect">
            <a:avLst/>
          </a:prstGeom>
          <a:solidFill>
            <a:srgbClr val="F8F8F8"/>
          </a:solidFill>
          <a:ln>
            <a:solidFill>
              <a:srgbClr val="C8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>
                <a:solidFill>
                  <a:srgbClr val="1E1E1E"/>
                </a:solidFill>
                <a:latin typeface="Consolas"/>
              </a:defRPr>
            </a:pPr>
            <a:r>
              <a:rPr dirty="0" err="1"/>
              <a:t>syms</a:t>
            </a:r>
            <a:r>
              <a:rPr dirty="0"/>
              <a:t> t</a:t>
            </a:r>
            <a:br>
              <a:rPr dirty="0"/>
            </a:br>
            <a:r>
              <a:rPr dirty="0"/>
              <a:t>a = 2;</a:t>
            </a:r>
            <a:br>
              <a:rPr dirty="0"/>
            </a:br>
            <a:r>
              <a:rPr dirty="0"/>
              <a:t>d = </a:t>
            </a:r>
            <a:r>
              <a:rPr dirty="0" err="1"/>
              <a:t>dirac</a:t>
            </a:r>
            <a:r>
              <a:rPr dirty="0"/>
              <a:t>(t-a);</a:t>
            </a:r>
            <a:br>
              <a:rPr dirty="0"/>
            </a:br>
            <a:br>
              <a:rPr dirty="0"/>
            </a:br>
            <a:r>
              <a:rPr dirty="0"/>
              <a:t>ode = diff(y,t,2) + y == d;</a:t>
            </a:r>
            <a:br>
              <a:rPr dirty="0"/>
            </a:br>
            <a:r>
              <a:rPr dirty="0"/>
              <a:t>d</a:t>
            </a:r>
            <a:br>
              <a:rPr dirty="0"/>
            </a:br>
            <a:r>
              <a:rPr dirty="0"/>
              <a:t>ode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12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921240" y="228600"/>
            <a:ext cx="1600200" cy="347472"/>
          </a:xfrm>
          <a:prstGeom prst="roundRect">
            <a:avLst/>
          </a:prstGeom>
          <a:solidFill>
            <a:srgbClr val="EBF5F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0073AA"/>
                </a:solidFill>
              </a:defRPr>
            </a:pPr>
            <a:r>
              <a:t>MATLAB + HEAVISIDE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</a:defRPr>
            </a:pPr>
            <a:r>
              <a:t>12. Respuesta numérica ante el impulso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37960" y="1417320"/>
            <a:ext cx="46634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La Delta de Dirac produce un efecto instantáneo en la ecuación diferencial.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Para y'' + y = δ(t−2), la solución y(t) permanece continua, mientras y'(t) presenta un salto en t=2.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Este comportamiento coincide con el ejercicio 9 del TP Nº 8.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MATLAB permite formular el impulso simbólicamente con dirac(t-2).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13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9921240" y="228600"/>
            <a:ext cx="1600200" cy="347472"/>
          </a:xfrm>
          <a:prstGeom prst="roundRect">
            <a:avLst/>
          </a:prstGeom>
          <a:solidFill>
            <a:srgbClr val="EBF5F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0073AA"/>
                </a:solidFill>
              </a:defRPr>
            </a:pPr>
            <a:r>
              <a:t>MATLAB + HEAVISIDE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1554480"/>
            <a:ext cx="5303520" cy="3474720"/>
          </a:xfrm>
          <a:prstGeom prst="roundRect">
            <a:avLst/>
          </a:prstGeom>
          <a:solidFill>
            <a:srgbClr val="F8F8F8"/>
          </a:solidFill>
          <a:ln>
            <a:solidFill>
              <a:srgbClr val="C8CD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>
                <a:solidFill>
                  <a:srgbClr val="1E1E1E"/>
                </a:solidFill>
                <a:latin typeface="Consolas"/>
              </a:defRPr>
            </a:pPr>
            <a:r>
              <a:rPr dirty="0" err="1"/>
              <a:t>syms</a:t>
            </a:r>
            <a:r>
              <a:rPr dirty="0"/>
              <a:t> t</a:t>
            </a:r>
            <a:br>
              <a:rPr dirty="0"/>
            </a:br>
            <a:r>
              <a:rPr dirty="0"/>
              <a:t>y = </a:t>
            </a:r>
            <a:r>
              <a:rPr dirty="0" err="1"/>
              <a:t>sym</a:t>
            </a:r>
            <a:r>
              <a:rPr dirty="0"/>
              <a:t>('y(t)');</a:t>
            </a:r>
            <a:br>
              <a:rPr dirty="0"/>
            </a:br>
            <a:r>
              <a:rPr dirty="0"/>
              <a:t>d = </a:t>
            </a:r>
            <a:r>
              <a:rPr dirty="0" err="1"/>
              <a:t>dirac</a:t>
            </a:r>
            <a:r>
              <a:rPr dirty="0"/>
              <a:t>(t-2);</a:t>
            </a:r>
            <a:br>
              <a:rPr dirty="0"/>
            </a:br>
            <a:br>
              <a:rPr dirty="0"/>
            </a:br>
            <a:r>
              <a:rPr dirty="0"/>
              <a:t>% </a:t>
            </a:r>
            <a:r>
              <a:rPr dirty="0" err="1"/>
              <a:t>Modelo</a:t>
            </a:r>
            <a:br>
              <a:rPr dirty="0"/>
            </a:br>
            <a:r>
              <a:rPr dirty="0"/>
              <a:t>eq = diff(y,t,2) + y == d;</a:t>
            </a:r>
            <a:br>
              <a:rPr dirty="0"/>
            </a:br>
            <a:r>
              <a:rPr dirty="0"/>
              <a:t>eq</a:t>
            </a:r>
            <a:br>
              <a:rPr dirty="0"/>
            </a:br>
            <a:br>
              <a:rPr dirty="0"/>
            </a:br>
            <a:r>
              <a:rPr dirty="0"/>
              <a:t>% </a:t>
            </a:r>
            <a:r>
              <a:rPr dirty="0" err="1"/>
              <a:t>Impulso</a:t>
            </a:r>
            <a:r>
              <a:rPr dirty="0"/>
              <a:t> </a:t>
            </a:r>
            <a:r>
              <a:rPr dirty="0" err="1"/>
              <a:t>aplicado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t = 2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</a:defRPr>
            </a:pPr>
            <a:r>
              <a:t>13. Aplicación: carga puntual en una viga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25880"/>
            <a:ext cx="1051560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rPr dirty="0"/>
              <a:t>Una </a:t>
            </a:r>
            <a:r>
              <a:rPr dirty="0" err="1"/>
              <a:t>carga</a:t>
            </a:r>
            <a:r>
              <a:rPr dirty="0"/>
              <a:t> </a:t>
            </a:r>
            <a:r>
              <a:rPr dirty="0" err="1"/>
              <a:t>puntual</a:t>
            </a:r>
            <a:r>
              <a:rPr dirty="0"/>
              <a:t> P </a:t>
            </a:r>
            <a:r>
              <a:rPr dirty="0" err="1"/>
              <a:t>aplicada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x=a se </a:t>
            </a:r>
            <a:r>
              <a:rPr dirty="0" err="1"/>
              <a:t>representa</a:t>
            </a:r>
            <a:r>
              <a:rPr dirty="0"/>
              <a:t> </a:t>
            </a:r>
            <a:r>
              <a:rPr dirty="0" err="1"/>
              <a:t>directamente</a:t>
            </a:r>
            <a:r>
              <a:rPr dirty="0"/>
              <a:t> con Delta de Dirac: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rPr dirty="0"/>
              <a:t>EI y''''(x) = </a:t>
            </a:r>
            <a:r>
              <a:rPr dirty="0" err="1"/>
              <a:t>P·δ</a:t>
            </a:r>
            <a:r>
              <a:rPr dirty="0"/>
              <a:t>(x-a)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rPr dirty="0" err="1"/>
              <a:t>En</a:t>
            </a:r>
            <a:r>
              <a:rPr dirty="0"/>
              <a:t> MATLAB </a:t>
            </a:r>
            <a:r>
              <a:rPr dirty="0" err="1"/>
              <a:t>simbólico</a:t>
            </a:r>
            <a:r>
              <a:rPr dirty="0"/>
              <a:t>:</a:t>
            </a:r>
          </a:p>
          <a:p>
            <a:pPr lvl="1">
              <a:spcAft>
                <a:spcPts val="800"/>
              </a:spcAft>
              <a:defRPr sz="1600">
                <a:solidFill>
                  <a:srgbClr val="2D2D2D"/>
                </a:solidFill>
              </a:defRPr>
            </a:pPr>
            <a:r>
              <a:rPr dirty="0"/>
              <a:t>q = P*</a:t>
            </a:r>
            <a:r>
              <a:rPr dirty="0" err="1"/>
              <a:t>dirac</a:t>
            </a:r>
            <a:r>
              <a:rPr dirty="0"/>
              <a:t>(x-a);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rPr dirty="0"/>
              <a:t>No se </a:t>
            </a:r>
            <a:r>
              <a:rPr dirty="0" err="1"/>
              <a:t>utiliza</a:t>
            </a:r>
            <a:r>
              <a:rPr dirty="0"/>
              <a:t> Delta de Dirac con </a:t>
            </a:r>
            <a:r>
              <a:rPr dirty="0" err="1"/>
              <a:t>dirac</a:t>
            </a:r>
            <a:r>
              <a:rPr dirty="0"/>
              <a:t>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rPr dirty="0"/>
              <a:t>La Delta </a:t>
            </a:r>
            <a:r>
              <a:rPr dirty="0" err="1"/>
              <a:t>modela</a:t>
            </a:r>
            <a:r>
              <a:rPr dirty="0"/>
              <a:t> </a:t>
            </a:r>
            <a:r>
              <a:rPr dirty="0" err="1"/>
              <a:t>idealmente</a:t>
            </a:r>
            <a:r>
              <a:rPr dirty="0"/>
              <a:t> la </a:t>
            </a:r>
            <a:r>
              <a:rPr dirty="0" err="1"/>
              <a:t>concentración</a:t>
            </a:r>
            <a:r>
              <a:rPr dirty="0"/>
              <a:t> de la </a:t>
            </a:r>
            <a:r>
              <a:rPr dirty="0" err="1"/>
              <a:t>carga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un </a:t>
            </a:r>
            <a:r>
              <a:rPr dirty="0" err="1"/>
              <a:t>único</a:t>
            </a:r>
            <a:r>
              <a:rPr dirty="0"/>
              <a:t> punto.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14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9921240" y="228600"/>
            <a:ext cx="1600200" cy="347472"/>
          </a:xfrm>
          <a:prstGeom prst="roundRect">
            <a:avLst/>
          </a:prstGeom>
          <a:solidFill>
            <a:srgbClr val="EBF5F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0073AA"/>
                </a:solidFill>
              </a:defRPr>
            </a:pPr>
            <a:r>
              <a:t>MATLAB + HEAVISIDE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F3450"/>
                </a:solidFill>
              </a:defRPr>
            </a:pPr>
            <a:r>
              <a:t>14. Resumen: análisis SOLO con MATLAB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23444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ESCALÓN → heaviside(t-a) o heaviside(t-a).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FUNCIONES POR TRAMOS → condiciones lógicas vectorizadas.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PULSOS → combinación de condiciones en intervalos.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DELTA → dirac(t-a) para análisis simbólico y dirac(t-a) para análisis simbólico.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EDO → convertir a primer orden y resolver con ode45.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GRÁFICOS → plot y fplot.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Aplicaciones: señales, sistemas dinámicos, RLC, impactos y cargas puntuales.</a:t>
            </a:r>
          </a:p>
          <a:p>
            <a:pPr>
              <a:spcAft>
                <a:spcPts val="800"/>
              </a:spcAft>
              <a:defRPr sz="1800">
                <a:solidFill>
                  <a:srgbClr val="2D2D2D"/>
                </a:solidFill>
              </a:defRPr>
            </a:pPr>
            <a:r>
              <a:t>Conclusión: el análisis puede realizarse completamente en MATLAB, sin Transformada de Laplace.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81360" y="6473952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787878"/>
                </a:solidFill>
              </a:defRPr>
            </a:pPr>
            <a:r>
              <a:t>15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073A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9921240" y="228600"/>
            <a:ext cx="1600200" cy="347472"/>
          </a:xfrm>
          <a:prstGeom prst="roundRect">
            <a:avLst/>
          </a:prstGeom>
          <a:solidFill>
            <a:srgbClr val="EBF5FA"/>
          </a:solidFill>
          <a:ln>
            <a:solidFill>
              <a:srgbClr val="0073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900" b="1">
                <a:solidFill>
                  <a:srgbClr val="0073AA"/>
                </a:solidFill>
              </a:defRPr>
            </a:pPr>
            <a:r>
              <a:t>MATLAB + HEAVISIDE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1150</Words>
  <Application>Microsoft Office PowerPoint</Application>
  <PresentationFormat>Panorámica</PresentationFormat>
  <Paragraphs>144</Paragraphs>
  <Slides>17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17</vt:i4>
      </vt:variant>
    </vt:vector>
  </HeadingPairs>
  <TitlesOfParts>
    <vt:vector size="22" baseType="lpstr">
      <vt:lpstr>Arial</vt:lpstr>
      <vt:lpstr>Calibri</vt:lpstr>
      <vt:lpstr>Consolas</vt:lpstr>
      <vt:lpstr>StoneSans-Semibold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subject/>
  <dc:creator/>
  <cp:keywords/>
  <dc:description>generated using python-pptx</dc:description>
  <cp:lastModifiedBy>Usuario</cp:lastModifiedBy>
  <cp:revision>5</cp:revision>
  <dcterms:created xsi:type="dcterms:W3CDTF">2013-01-27T09:14:16Z</dcterms:created>
  <dcterms:modified xsi:type="dcterms:W3CDTF">2026-09-16T18:04:25Z</dcterms:modified>
  <cp:category/>
</cp:coreProperties>
</file>