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17" r:id="rId1"/>
  </p:sldMasterIdLst>
  <p:sldIdLst>
    <p:sldId id="256" r:id="rId2"/>
    <p:sldId id="257" r:id="rId3"/>
    <p:sldId id="258" r:id="rId4"/>
    <p:sldId id="259" r:id="rId5"/>
    <p:sldId id="293" r:id="rId6"/>
    <p:sldId id="262" r:id="rId7"/>
    <p:sldId id="294" r:id="rId8"/>
    <p:sldId id="260" r:id="rId9"/>
    <p:sldId id="295" r:id="rId10"/>
    <p:sldId id="261" r:id="rId11"/>
    <p:sldId id="263" r:id="rId12"/>
    <p:sldId id="296" r:id="rId13"/>
    <p:sldId id="298" r:id="rId14"/>
    <p:sldId id="266" r:id="rId15"/>
    <p:sldId id="297" r:id="rId16"/>
    <p:sldId id="290" r:id="rId17"/>
    <p:sldId id="299" r:id="rId18"/>
    <p:sldId id="307" r:id="rId19"/>
    <p:sldId id="301" r:id="rId20"/>
    <p:sldId id="269" r:id="rId21"/>
    <p:sldId id="302" r:id="rId22"/>
    <p:sldId id="270" r:id="rId23"/>
    <p:sldId id="303" r:id="rId24"/>
    <p:sldId id="271" r:id="rId25"/>
    <p:sldId id="272" r:id="rId26"/>
    <p:sldId id="304" r:id="rId27"/>
    <p:sldId id="308" r:id="rId28"/>
    <p:sldId id="273" r:id="rId29"/>
    <p:sldId id="305" r:id="rId30"/>
    <p:sldId id="274" r:id="rId31"/>
    <p:sldId id="275" r:id="rId32"/>
    <p:sldId id="277" r:id="rId33"/>
    <p:sldId id="278" r:id="rId34"/>
    <p:sldId id="279" r:id="rId35"/>
    <p:sldId id="280" r:id="rId36"/>
    <p:sldId id="281" r:id="rId37"/>
    <p:sldId id="282" r:id="rId38"/>
    <p:sldId id="289" r:id="rId39"/>
    <p:sldId id="283" r:id="rId40"/>
    <p:sldId id="285" r:id="rId41"/>
    <p:sldId id="286" r:id="rId42"/>
    <p:sldId id="306" r:id="rId43"/>
    <p:sldId id="287" r:id="rId44"/>
    <p:sldId id="291"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21" autoAdjust="0"/>
    <p:restoredTop sz="94660"/>
  </p:normalViewPr>
  <p:slideViewPr>
    <p:cSldViewPr snapToGrid="0">
      <p:cViewPr>
        <p:scale>
          <a:sx n="80" d="100"/>
          <a:sy n="80" d="100"/>
        </p:scale>
        <p:origin x="678"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0E27CDA-EA6B-4ADD-A483-EA13A5FA89AD}" type="datetimeFigureOut">
              <a:rPr lang="es-ES" smtClean="0"/>
              <a:t>13/06/2020</a:t>
            </a:fld>
            <a:endParaRPr lang="es-ES"/>
          </a:p>
        </p:txBody>
      </p:sp>
      <p:sp>
        <p:nvSpPr>
          <p:cNvPr id="5" name="Footer Placeholder 4"/>
          <p:cNvSpPr>
            <a:spLocks noGrp="1"/>
          </p:cNvSpPr>
          <p:nvPr>
            <p:ph type="ftr" sz="quarter" idx="11"/>
          </p:nvPr>
        </p:nvSpPr>
        <p:spPr/>
        <p:txBody>
          <a:bodyPr/>
          <a:lstStyle/>
          <a:p>
            <a:endParaRPr lang="es-E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A7E8843-35B6-4680-BC04-3758B92D40D5}" type="slidenum">
              <a:rPr lang="es-ES" smtClean="0"/>
              <a:t>‹Nº›</a:t>
            </a:fld>
            <a:endParaRPr lang="es-ES"/>
          </a:p>
        </p:txBody>
      </p:sp>
    </p:spTree>
    <p:extLst>
      <p:ext uri="{BB962C8B-B14F-4D97-AF65-F5344CB8AC3E}">
        <p14:creationId xmlns:p14="http://schemas.microsoft.com/office/powerpoint/2010/main" val="303246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0E27CDA-EA6B-4ADD-A483-EA13A5FA89AD}" type="datetimeFigureOut">
              <a:rPr lang="es-ES" smtClean="0"/>
              <a:t>13/06/2020</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7E8843-35B6-4680-BC04-3758B92D40D5}" type="slidenum">
              <a:rPr lang="es-ES" smtClean="0"/>
              <a:t>‹Nº›</a:t>
            </a:fld>
            <a:endParaRPr lang="es-ES"/>
          </a:p>
        </p:txBody>
      </p:sp>
    </p:spTree>
    <p:extLst>
      <p:ext uri="{BB962C8B-B14F-4D97-AF65-F5344CB8AC3E}">
        <p14:creationId xmlns:p14="http://schemas.microsoft.com/office/powerpoint/2010/main" val="108371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0E27CDA-EA6B-4ADD-A483-EA13A5FA89AD}" type="datetimeFigureOut">
              <a:rPr lang="es-ES" smtClean="0"/>
              <a:t>13/06/2020</a:t>
            </a:fld>
            <a:endParaRPr lang="es-ES"/>
          </a:p>
        </p:txBody>
      </p:sp>
      <p:sp>
        <p:nvSpPr>
          <p:cNvPr id="5" name="Footer Placeholder 4"/>
          <p:cNvSpPr>
            <a:spLocks noGrp="1"/>
          </p:cNvSpPr>
          <p:nvPr>
            <p:ph type="ftr" sz="quarter" idx="11"/>
          </p:nvPr>
        </p:nvSpPr>
        <p:spPr/>
        <p:txBody>
          <a:bodyPr/>
          <a:lstStyle/>
          <a:p>
            <a:endParaRPr lang="es-E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7E8843-35B6-4680-BC04-3758B92D40D5}" type="slidenum">
              <a:rPr lang="es-ES" smtClean="0"/>
              <a:t>‹Nº›</a:t>
            </a:fld>
            <a:endParaRPr lang="es-E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0948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10E27CDA-EA6B-4ADD-A483-EA13A5FA89AD}" type="datetimeFigureOut">
              <a:rPr lang="es-ES" smtClean="0"/>
              <a:t>13/06/2020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7E8843-35B6-4680-BC04-3758B92D40D5}" type="slidenum">
              <a:rPr lang="es-ES" smtClean="0"/>
              <a:t>‹Nº›</a:t>
            </a:fld>
            <a:endParaRPr lang="es-ES"/>
          </a:p>
        </p:txBody>
      </p:sp>
    </p:spTree>
    <p:extLst>
      <p:ext uri="{BB962C8B-B14F-4D97-AF65-F5344CB8AC3E}">
        <p14:creationId xmlns:p14="http://schemas.microsoft.com/office/powerpoint/2010/main" val="159316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10E27CDA-EA6B-4ADD-A483-EA13A5FA89AD}" type="datetimeFigureOut">
              <a:rPr lang="es-ES" smtClean="0"/>
              <a:t>13/06/2020</a:t>
            </a:fld>
            <a:endParaRPr lang="es-ES"/>
          </a:p>
        </p:txBody>
      </p:sp>
      <p:sp>
        <p:nvSpPr>
          <p:cNvPr id="6" name="Footer Placeholder 5"/>
          <p:cNvSpPr>
            <a:spLocks noGrp="1"/>
          </p:cNvSpPr>
          <p:nvPr>
            <p:ph type="ftr" sz="quarter" idx="11"/>
          </p:nvPr>
        </p:nvSpPr>
        <p:spPr/>
        <p:txBody>
          <a:bodyPr/>
          <a:lstStyle/>
          <a:p>
            <a:endParaRPr lang="es-E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7E8843-35B6-4680-BC04-3758B92D40D5}" type="slidenum">
              <a:rPr lang="es-ES" smtClean="0"/>
              <a:t>‹Nº›</a:t>
            </a:fld>
            <a:endParaRPr lang="es-E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4668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10E27CDA-EA6B-4ADD-A483-EA13A5FA89AD}" type="datetimeFigureOut">
              <a:rPr lang="es-ES" smtClean="0"/>
              <a:t>13/06/2020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7E8843-35B6-4680-BC04-3758B92D40D5}" type="slidenum">
              <a:rPr lang="es-ES" smtClean="0"/>
              <a:t>‹Nº›</a:t>
            </a:fld>
            <a:endParaRPr lang="es-ES"/>
          </a:p>
        </p:txBody>
      </p:sp>
    </p:spTree>
    <p:extLst>
      <p:ext uri="{BB962C8B-B14F-4D97-AF65-F5344CB8AC3E}">
        <p14:creationId xmlns:p14="http://schemas.microsoft.com/office/powerpoint/2010/main" val="3614777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E27CDA-EA6B-4ADD-A483-EA13A5FA89AD}" type="datetimeFigureOut">
              <a:rPr lang="es-ES" smtClean="0"/>
              <a:t>13/06/2020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7E8843-35B6-4680-BC04-3758B92D40D5}" type="slidenum">
              <a:rPr lang="es-ES" smtClean="0"/>
              <a:t>‹Nº›</a:t>
            </a:fld>
            <a:endParaRPr lang="es-ES"/>
          </a:p>
        </p:txBody>
      </p:sp>
    </p:spTree>
    <p:extLst>
      <p:ext uri="{BB962C8B-B14F-4D97-AF65-F5344CB8AC3E}">
        <p14:creationId xmlns:p14="http://schemas.microsoft.com/office/powerpoint/2010/main" val="2974254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E27CDA-EA6B-4ADD-A483-EA13A5FA89AD}" type="datetimeFigureOut">
              <a:rPr lang="es-ES" smtClean="0"/>
              <a:t>13/06/2020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7E8843-35B6-4680-BC04-3758B92D40D5}" type="slidenum">
              <a:rPr lang="es-ES" smtClean="0"/>
              <a:t>‹Nº›</a:t>
            </a:fld>
            <a:endParaRPr lang="es-ES"/>
          </a:p>
        </p:txBody>
      </p:sp>
    </p:spTree>
    <p:extLst>
      <p:ext uri="{BB962C8B-B14F-4D97-AF65-F5344CB8AC3E}">
        <p14:creationId xmlns:p14="http://schemas.microsoft.com/office/powerpoint/2010/main" val="378425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0E27CDA-EA6B-4ADD-A483-EA13A5FA89AD}" type="datetimeFigureOut">
              <a:rPr lang="es-ES" smtClean="0"/>
              <a:t>13/06/2020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A7E8843-35B6-4680-BC04-3758B92D40D5}" type="slidenum">
              <a:rPr lang="es-ES" smtClean="0"/>
              <a:t>‹Nº›</a:t>
            </a:fld>
            <a:endParaRPr lang="es-ES"/>
          </a:p>
        </p:txBody>
      </p:sp>
    </p:spTree>
    <p:extLst>
      <p:ext uri="{BB962C8B-B14F-4D97-AF65-F5344CB8AC3E}">
        <p14:creationId xmlns:p14="http://schemas.microsoft.com/office/powerpoint/2010/main" val="3857450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0E27CDA-EA6B-4ADD-A483-EA13A5FA89AD}" type="datetimeFigureOut">
              <a:rPr lang="es-ES" smtClean="0"/>
              <a:t>13/06/2020</a:t>
            </a:fld>
            <a:endParaRPr lang="es-ES"/>
          </a:p>
        </p:txBody>
      </p:sp>
      <p:sp>
        <p:nvSpPr>
          <p:cNvPr id="5" name="Footer Placeholder 4"/>
          <p:cNvSpPr>
            <a:spLocks noGrp="1"/>
          </p:cNvSpPr>
          <p:nvPr>
            <p:ph type="ftr" sz="quarter" idx="11"/>
          </p:nvPr>
        </p:nvSpPr>
        <p:spPr/>
        <p:txBody>
          <a:bodyPr/>
          <a:lstStyle/>
          <a:p>
            <a:endParaRPr lang="es-E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7E8843-35B6-4680-BC04-3758B92D40D5}" type="slidenum">
              <a:rPr lang="es-ES" smtClean="0"/>
              <a:t>‹Nº›</a:t>
            </a:fld>
            <a:endParaRPr lang="es-ES"/>
          </a:p>
        </p:txBody>
      </p:sp>
    </p:spTree>
    <p:extLst>
      <p:ext uri="{BB962C8B-B14F-4D97-AF65-F5344CB8AC3E}">
        <p14:creationId xmlns:p14="http://schemas.microsoft.com/office/powerpoint/2010/main" val="106490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0E27CDA-EA6B-4ADD-A483-EA13A5FA89AD}" type="datetimeFigureOut">
              <a:rPr lang="es-ES" smtClean="0"/>
              <a:t>13/06/2020</a:t>
            </a:fld>
            <a:endParaRPr lang="es-ES"/>
          </a:p>
        </p:txBody>
      </p:sp>
      <p:sp>
        <p:nvSpPr>
          <p:cNvPr id="6" name="Footer Placeholder 5"/>
          <p:cNvSpPr>
            <a:spLocks noGrp="1"/>
          </p:cNvSpPr>
          <p:nvPr>
            <p:ph type="ftr" sz="quarter" idx="11"/>
          </p:nvPr>
        </p:nvSpPr>
        <p:spPr/>
        <p:txBody>
          <a:bodyPr/>
          <a:lstStyle/>
          <a:p>
            <a:endParaRPr lang="es-E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A7E8843-35B6-4680-BC04-3758B92D40D5}" type="slidenum">
              <a:rPr lang="es-ES" smtClean="0"/>
              <a:t>‹Nº›</a:t>
            </a:fld>
            <a:endParaRPr lang="es-ES"/>
          </a:p>
        </p:txBody>
      </p:sp>
    </p:spTree>
    <p:extLst>
      <p:ext uri="{BB962C8B-B14F-4D97-AF65-F5344CB8AC3E}">
        <p14:creationId xmlns:p14="http://schemas.microsoft.com/office/powerpoint/2010/main" val="138453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0E27CDA-EA6B-4ADD-A483-EA13A5FA89AD}" type="datetimeFigureOut">
              <a:rPr lang="es-ES" smtClean="0"/>
              <a:t>13/06/2020</a:t>
            </a:fld>
            <a:endParaRPr lang="es-ES"/>
          </a:p>
        </p:txBody>
      </p:sp>
      <p:sp>
        <p:nvSpPr>
          <p:cNvPr id="8" name="Footer Placeholder 7"/>
          <p:cNvSpPr>
            <a:spLocks noGrp="1"/>
          </p:cNvSpPr>
          <p:nvPr>
            <p:ph type="ftr" sz="quarter" idx="11"/>
          </p:nvPr>
        </p:nvSpPr>
        <p:spPr/>
        <p:txBody>
          <a:bodyPr/>
          <a:lstStyle/>
          <a:p>
            <a:endParaRPr lang="es-E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A7E8843-35B6-4680-BC04-3758B92D40D5}" type="slidenum">
              <a:rPr lang="es-ES" smtClean="0"/>
              <a:t>‹Nº›</a:t>
            </a:fld>
            <a:endParaRPr lang="es-ES"/>
          </a:p>
        </p:txBody>
      </p:sp>
    </p:spTree>
    <p:extLst>
      <p:ext uri="{BB962C8B-B14F-4D97-AF65-F5344CB8AC3E}">
        <p14:creationId xmlns:p14="http://schemas.microsoft.com/office/powerpoint/2010/main" val="285210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0E27CDA-EA6B-4ADD-A483-EA13A5FA89AD}" type="datetimeFigureOut">
              <a:rPr lang="es-ES" smtClean="0"/>
              <a:t>13/06/2020</a:t>
            </a:fld>
            <a:endParaRPr lang="es-ES"/>
          </a:p>
        </p:txBody>
      </p:sp>
      <p:sp>
        <p:nvSpPr>
          <p:cNvPr id="4" name="Footer Placeholder 3"/>
          <p:cNvSpPr>
            <a:spLocks noGrp="1"/>
          </p:cNvSpPr>
          <p:nvPr>
            <p:ph type="ftr" sz="quarter" idx="11"/>
          </p:nvPr>
        </p:nvSpPr>
        <p:spPr/>
        <p:txBody>
          <a:bodyPr/>
          <a:lstStyle/>
          <a:p>
            <a:endParaRPr lang="es-E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A7E8843-35B6-4680-BC04-3758B92D40D5}" type="slidenum">
              <a:rPr lang="es-ES" smtClean="0"/>
              <a:t>‹Nº›</a:t>
            </a:fld>
            <a:endParaRPr lang="es-ES"/>
          </a:p>
        </p:txBody>
      </p:sp>
    </p:spTree>
    <p:extLst>
      <p:ext uri="{BB962C8B-B14F-4D97-AF65-F5344CB8AC3E}">
        <p14:creationId xmlns:p14="http://schemas.microsoft.com/office/powerpoint/2010/main" val="35219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27CDA-EA6B-4ADD-A483-EA13A5FA89AD}" type="datetimeFigureOut">
              <a:rPr lang="es-ES" smtClean="0"/>
              <a:t>13/06/2020</a:t>
            </a:fld>
            <a:endParaRPr lang="es-ES"/>
          </a:p>
        </p:txBody>
      </p:sp>
      <p:sp>
        <p:nvSpPr>
          <p:cNvPr id="3" name="Footer Placeholder 2"/>
          <p:cNvSpPr>
            <a:spLocks noGrp="1"/>
          </p:cNvSpPr>
          <p:nvPr>
            <p:ph type="ftr" sz="quarter" idx="11"/>
          </p:nvPr>
        </p:nvSpPr>
        <p:spPr/>
        <p:txBody>
          <a:bodyPr/>
          <a:lstStyle/>
          <a:p>
            <a:endParaRPr lang="es-E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7E8843-35B6-4680-BC04-3758B92D40D5}" type="slidenum">
              <a:rPr lang="es-ES" smtClean="0"/>
              <a:t>‹Nº›</a:t>
            </a:fld>
            <a:endParaRPr lang="es-ES"/>
          </a:p>
        </p:txBody>
      </p:sp>
    </p:spTree>
    <p:extLst>
      <p:ext uri="{BB962C8B-B14F-4D97-AF65-F5344CB8AC3E}">
        <p14:creationId xmlns:p14="http://schemas.microsoft.com/office/powerpoint/2010/main" val="119486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0E27CDA-EA6B-4ADD-A483-EA13A5FA89AD}" type="datetimeFigureOut">
              <a:rPr lang="es-ES" smtClean="0"/>
              <a:t>13/06/2020</a:t>
            </a:fld>
            <a:endParaRPr lang="es-ES"/>
          </a:p>
        </p:txBody>
      </p:sp>
      <p:sp>
        <p:nvSpPr>
          <p:cNvPr id="6" name="Footer Placeholder 5"/>
          <p:cNvSpPr>
            <a:spLocks noGrp="1"/>
          </p:cNvSpPr>
          <p:nvPr>
            <p:ph type="ftr" sz="quarter" idx="11"/>
          </p:nvPr>
        </p:nvSpPr>
        <p:spPr/>
        <p:txBody>
          <a:bodyPr/>
          <a:lstStyle/>
          <a:p>
            <a:endParaRPr lang="es-E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A7E8843-35B6-4680-BC04-3758B92D40D5}" type="slidenum">
              <a:rPr lang="es-ES" smtClean="0"/>
              <a:t>‹Nº›</a:t>
            </a:fld>
            <a:endParaRPr lang="es-ES"/>
          </a:p>
        </p:txBody>
      </p:sp>
    </p:spTree>
    <p:extLst>
      <p:ext uri="{BB962C8B-B14F-4D97-AF65-F5344CB8AC3E}">
        <p14:creationId xmlns:p14="http://schemas.microsoft.com/office/powerpoint/2010/main" val="424040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0E27CDA-EA6B-4ADD-A483-EA13A5FA89AD}" type="datetimeFigureOut">
              <a:rPr lang="es-ES" smtClean="0"/>
              <a:t>13/06/2020</a:t>
            </a:fld>
            <a:endParaRPr lang="es-ES"/>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7E8843-35B6-4680-BC04-3758B92D40D5}" type="slidenum">
              <a:rPr lang="es-ES" smtClean="0"/>
              <a:t>‹Nº›</a:t>
            </a:fld>
            <a:endParaRPr lang="es-ES"/>
          </a:p>
        </p:txBody>
      </p:sp>
    </p:spTree>
    <p:extLst>
      <p:ext uri="{BB962C8B-B14F-4D97-AF65-F5344CB8AC3E}">
        <p14:creationId xmlns:p14="http://schemas.microsoft.com/office/powerpoint/2010/main" val="135892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0E27CDA-EA6B-4ADD-A483-EA13A5FA89AD}" type="datetimeFigureOut">
              <a:rPr lang="es-ES" smtClean="0"/>
              <a:t>13/06/2020</a:t>
            </a:fld>
            <a:endParaRPr lang="es-E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A7E8843-35B6-4680-BC04-3758B92D40D5}" type="slidenum">
              <a:rPr lang="es-ES" smtClean="0"/>
              <a:t>‹Nº›</a:t>
            </a:fld>
            <a:endParaRPr lang="es-ES"/>
          </a:p>
        </p:txBody>
      </p:sp>
    </p:spTree>
    <p:extLst>
      <p:ext uri="{BB962C8B-B14F-4D97-AF65-F5344CB8AC3E}">
        <p14:creationId xmlns:p14="http://schemas.microsoft.com/office/powerpoint/2010/main" val="3106201210"/>
      </p:ext>
    </p:extLst>
  </p:cSld>
  <p:clrMap bg1="lt1" tx1="dk1" bg2="lt2" tx2="dk2" accent1="accent1" accent2="accent2" accent3="accent3" accent4="accent4" accent5="accent5" accent6="accent6" hlink="hlink" folHlink="folHlink"/>
  <p:sldLayoutIdLst>
    <p:sldLayoutId id="2147484818" r:id="rId1"/>
    <p:sldLayoutId id="2147484819" r:id="rId2"/>
    <p:sldLayoutId id="2147484820" r:id="rId3"/>
    <p:sldLayoutId id="2147484821" r:id="rId4"/>
    <p:sldLayoutId id="2147484822" r:id="rId5"/>
    <p:sldLayoutId id="2147484823" r:id="rId6"/>
    <p:sldLayoutId id="2147484824" r:id="rId7"/>
    <p:sldLayoutId id="2147484825" r:id="rId8"/>
    <p:sldLayoutId id="2147484826" r:id="rId9"/>
    <p:sldLayoutId id="2147484827" r:id="rId10"/>
    <p:sldLayoutId id="2147484828" r:id="rId11"/>
    <p:sldLayoutId id="2147484829" r:id="rId12"/>
    <p:sldLayoutId id="2147484830" r:id="rId13"/>
    <p:sldLayoutId id="2147484831" r:id="rId14"/>
    <p:sldLayoutId id="2147484832" r:id="rId15"/>
    <p:sldLayoutId id="214748483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47832F2-C020-4258-B7B5-18F03D4CFB00}"/>
              </a:ext>
            </a:extLst>
          </p:cNvPr>
          <p:cNvPicPr/>
          <p:nvPr/>
        </p:nvPicPr>
        <p:blipFill rotWithShape="1">
          <a:blip r:embed="rId2">
            <a:extLst>
              <a:ext uri="{28A0092B-C50C-407E-A947-70E740481C1C}">
                <a14:useLocalDpi xmlns:a14="http://schemas.microsoft.com/office/drawing/2010/main" val="0"/>
              </a:ext>
            </a:extLst>
          </a:blip>
          <a:srcRect l="33897" t="50240" r="32192" b="3725"/>
          <a:stretch/>
        </p:blipFill>
        <p:spPr bwMode="auto">
          <a:xfrm>
            <a:off x="5594049" y="410818"/>
            <a:ext cx="4188452" cy="4442324"/>
          </a:xfrm>
          <a:prstGeom prst="rect">
            <a:avLst/>
          </a:prstGeom>
          <a:ln>
            <a:noFill/>
          </a:ln>
          <a:extLst>
            <a:ext uri="{53640926-AAD7-44D8-BBD7-CCE9431645EC}">
              <a14:shadowObscured xmlns:a14="http://schemas.microsoft.com/office/drawing/2010/main"/>
            </a:ext>
          </a:extLst>
        </p:spPr>
      </p:pic>
      <p:sp>
        <p:nvSpPr>
          <p:cNvPr id="2" name="Título 1"/>
          <p:cNvSpPr>
            <a:spLocks noGrp="1"/>
          </p:cNvSpPr>
          <p:nvPr>
            <p:ph type="ctrTitle"/>
          </p:nvPr>
        </p:nvSpPr>
        <p:spPr>
          <a:xfrm>
            <a:off x="573109" y="4759233"/>
            <a:ext cx="10041881" cy="1021976"/>
          </a:xfrm>
        </p:spPr>
        <p:txBody>
          <a:bodyPr>
            <a:noAutofit/>
          </a:bodyPr>
          <a:lstStyle/>
          <a:p>
            <a:pPr marL="3227388" indent="-3227388"/>
            <a:r>
              <a:rPr lang="es-ES" sz="7200" b="1" dirty="0">
                <a:solidFill>
                  <a:schemeClr val="accent4">
                    <a:lumMod val="50000"/>
                  </a:schemeClr>
                </a:solidFill>
                <a:effectLst>
                  <a:outerShdw blurRad="38100" dist="38100" dir="2700000" algn="tl">
                    <a:srgbClr val="000000">
                      <a:alpha val="43137"/>
                    </a:srgbClr>
                  </a:outerShdw>
                </a:effectLst>
              </a:rPr>
              <a:t>FISIOLOGIA HUMANA</a:t>
            </a:r>
          </a:p>
        </p:txBody>
      </p:sp>
      <p:sp>
        <p:nvSpPr>
          <p:cNvPr id="10" name="Rectángulo 9">
            <a:extLst>
              <a:ext uri="{FF2B5EF4-FFF2-40B4-BE49-F238E27FC236}">
                <a16:creationId xmlns:a16="http://schemas.microsoft.com/office/drawing/2014/main" id="{09425ABA-DF93-4B91-928F-539117F94D16}"/>
              </a:ext>
            </a:extLst>
          </p:cNvPr>
          <p:cNvSpPr/>
          <p:nvPr/>
        </p:nvSpPr>
        <p:spPr>
          <a:xfrm>
            <a:off x="573109" y="1338885"/>
            <a:ext cx="5363263" cy="1200329"/>
          </a:xfrm>
          <a:prstGeom prst="rect">
            <a:avLst/>
          </a:prstGeom>
        </p:spPr>
        <p:txBody>
          <a:bodyPr wrap="none">
            <a:spAutoFit/>
          </a:bodyPr>
          <a:lstStyle/>
          <a:p>
            <a:r>
              <a:rPr lang="es-ES" sz="7200" b="1" u="sng" dirty="0">
                <a:solidFill>
                  <a:schemeClr val="accent4">
                    <a:lumMod val="50000"/>
                  </a:schemeClr>
                </a:solidFill>
                <a:effectLst>
                  <a:outerShdw blurRad="38100" dist="38100" dir="2700000" algn="tl">
                    <a:srgbClr val="000000">
                      <a:alpha val="43137"/>
                    </a:srgbClr>
                  </a:outerShdw>
                </a:effectLst>
              </a:rPr>
              <a:t>UNIDAD 3</a:t>
            </a:r>
            <a:r>
              <a:rPr lang="es-ES" sz="7200" b="1" dirty="0">
                <a:solidFill>
                  <a:schemeClr val="accent4">
                    <a:lumMod val="50000"/>
                  </a:schemeClr>
                </a:solidFill>
                <a:effectLst>
                  <a:outerShdw blurRad="38100" dist="38100" dir="2700000" algn="tl">
                    <a:srgbClr val="000000">
                      <a:alpha val="43137"/>
                    </a:srgbClr>
                  </a:outerShdw>
                </a:effectLst>
              </a:rPr>
              <a:t>: </a:t>
            </a:r>
            <a:endParaRPr lang="es-AR" sz="7200" dirty="0"/>
          </a:p>
        </p:txBody>
      </p:sp>
      <p:sp>
        <p:nvSpPr>
          <p:cNvPr id="13" name="Rectángulo 12">
            <a:extLst>
              <a:ext uri="{FF2B5EF4-FFF2-40B4-BE49-F238E27FC236}">
                <a16:creationId xmlns:a16="http://schemas.microsoft.com/office/drawing/2014/main" id="{F3A91119-D6BD-42E1-8F52-8BB0943AA2F4}"/>
              </a:ext>
            </a:extLst>
          </p:cNvPr>
          <p:cNvSpPr/>
          <p:nvPr/>
        </p:nvSpPr>
        <p:spPr>
          <a:xfrm>
            <a:off x="10306598" y="6071755"/>
            <a:ext cx="1701107" cy="369332"/>
          </a:xfrm>
          <a:prstGeom prst="rect">
            <a:avLst/>
          </a:prstGeom>
        </p:spPr>
        <p:txBody>
          <a:bodyPr wrap="none">
            <a:spAutoFit/>
          </a:bodyPr>
          <a:lstStyle/>
          <a:p>
            <a:r>
              <a:rPr lang="es-ES" b="1" dirty="0"/>
              <a:t>Warnes Bruno</a:t>
            </a:r>
            <a:endParaRPr lang="es-AR" dirty="0"/>
          </a:p>
        </p:txBody>
      </p:sp>
    </p:spTree>
    <p:extLst>
      <p:ext uri="{BB962C8B-B14F-4D97-AF65-F5344CB8AC3E}">
        <p14:creationId xmlns:p14="http://schemas.microsoft.com/office/powerpoint/2010/main" val="41979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098AC5-A883-4C2B-A606-FAC14B32D414}"/>
              </a:ext>
            </a:extLst>
          </p:cNvPr>
          <p:cNvPicPr/>
          <p:nvPr/>
        </p:nvPicPr>
        <p:blipFill rotWithShape="1">
          <a:blip r:embed="rId2">
            <a:extLst>
              <a:ext uri="{28A0092B-C50C-407E-A947-70E740481C1C}">
                <a14:useLocalDpi xmlns:a14="http://schemas.microsoft.com/office/drawing/2010/main" val="0"/>
              </a:ext>
            </a:extLst>
          </a:blip>
          <a:srcRect l="8269" t="26340" r="6637" b="15952"/>
          <a:stretch/>
        </p:blipFill>
        <p:spPr bwMode="auto">
          <a:xfrm>
            <a:off x="8866682" y="3459205"/>
            <a:ext cx="3325318" cy="3398795"/>
          </a:xfrm>
          <a:prstGeom prst="rect">
            <a:avLst/>
          </a:prstGeom>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1391477" y="691345"/>
            <a:ext cx="15014712" cy="572678"/>
          </a:xfrm>
        </p:spPr>
        <p:txBody>
          <a:bodyPr>
            <a:normAutofit fontScale="90000"/>
          </a:bodyPr>
          <a:lstStyle/>
          <a:p>
            <a:pPr algn="ctr"/>
            <a:r>
              <a:rPr lang="es-AR" sz="4400" b="1" u="sng" dirty="0"/>
              <a:t>FISIOLOGÍA DEL EJERCICIO MUSCULAR O FÍSICO</a:t>
            </a:r>
            <a:br>
              <a:rPr lang="es-ES" dirty="0"/>
            </a:br>
            <a:endParaRPr lang="es-ES" dirty="0"/>
          </a:p>
        </p:txBody>
      </p:sp>
      <p:sp>
        <p:nvSpPr>
          <p:cNvPr id="3" name="Marcador de contenido 2"/>
          <p:cNvSpPr>
            <a:spLocks noGrp="1"/>
          </p:cNvSpPr>
          <p:nvPr>
            <p:ph idx="1"/>
          </p:nvPr>
        </p:nvSpPr>
        <p:spPr>
          <a:xfrm>
            <a:off x="371451" y="1809808"/>
            <a:ext cx="9648918" cy="4356847"/>
          </a:xfrm>
        </p:spPr>
        <p:txBody>
          <a:bodyPr>
            <a:normAutofit fontScale="92500" lnSpcReduction="20000"/>
          </a:bodyPr>
          <a:lstStyle/>
          <a:p>
            <a:pPr>
              <a:buFont typeface="Courier New" panose="02070309020205020404" pitchFamily="49" charset="0"/>
              <a:buChar char="o"/>
            </a:pPr>
            <a:r>
              <a:rPr lang="es-AR" sz="2800" b="1" dirty="0"/>
              <a:t>Se entiende que ejercicio físico es el conjunto de fenómenos producidos por el funcionamiento del aparato locomotor.</a:t>
            </a:r>
          </a:p>
          <a:p>
            <a:pPr>
              <a:buFont typeface="Courier New" panose="02070309020205020404" pitchFamily="49" charset="0"/>
              <a:buChar char="o"/>
            </a:pPr>
            <a:r>
              <a:rPr lang="es-ES" sz="2800" b="1" dirty="0"/>
              <a:t>Ante una actividad física el organismo tiende a realizar distintas acciones dentro de las cuales, pueden estar:</a:t>
            </a:r>
          </a:p>
          <a:p>
            <a:endParaRPr lang="es-AR" dirty="0"/>
          </a:p>
          <a:p>
            <a:pPr>
              <a:buFont typeface="+mj-lt"/>
              <a:buAutoNum type="alphaLcPeriod"/>
            </a:pPr>
            <a:r>
              <a:rPr lang="es-ES" sz="2600" b="1" dirty="0"/>
              <a:t>INTERCAMBIO DE AIRE</a:t>
            </a:r>
          </a:p>
          <a:p>
            <a:pPr lvl="0">
              <a:buFont typeface="+mj-lt"/>
              <a:buAutoNum type="alphaLcPeriod"/>
            </a:pPr>
            <a:r>
              <a:rPr lang="es-ES" sz="2600" b="1" u="sng" dirty="0"/>
              <a:t>LACTACIDEMIA:</a:t>
            </a:r>
            <a:r>
              <a:rPr lang="es-ES" sz="2600" b="1" dirty="0"/>
              <a:t>. (</a:t>
            </a:r>
            <a:r>
              <a:rPr lang="es-ES" sz="2600" b="1" dirty="0">
                <a:solidFill>
                  <a:srgbClr val="FF0000"/>
                </a:solidFill>
              </a:rPr>
              <a:t>sensación de ardor en el músculo</a:t>
            </a:r>
            <a:r>
              <a:rPr lang="es-ES" sz="2600" b="1" dirty="0"/>
              <a:t>).</a:t>
            </a:r>
          </a:p>
          <a:p>
            <a:pPr>
              <a:buFont typeface="+mj-lt"/>
              <a:buAutoNum type="alphaLcPeriod"/>
            </a:pPr>
            <a:r>
              <a:rPr lang="es-ES" sz="2600" b="1" dirty="0"/>
              <a:t>MODIFICACIONES RESPIRATORIAS</a:t>
            </a:r>
            <a:endParaRPr lang="es-AR" sz="2600" b="1" dirty="0"/>
          </a:p>
          <a:p>
            <a:pPr>
              <a:buFont typeface="+mj-lt"/>
              <a:buAutoNum type="alphaLcPeriod"/>
            </a:pPr>
            <a:r>
              <a:rPr lang="es-ES" sz="2600" b="1" dirty="0"/>
              <a:t>MODIFICACIONES CIRCULATORIAS</a:t>
            </a:r>
            <a:endParaRPr lang="es-AR" sz="2600" b="1" dirty="0"/>
          </a:p>
          <a:p>
            <a:pPr>
              <a:buFont typeface="+mj-lt"/>
              <a:buAutoNum type="alphaLcPeriod"/>
            </a:pPr>
            <a:r>
              <a:rPr lang="es-ES" sz="2600" b="1" dirty="0"/>
              <a:t>TEMPERATURA CORPORAL DURANTE EL EJERCICIO</a:t>
            </a:r>
            <a:endParaRPr lang="es-AR" sz="2600" b="1" dirty="0"/>
          </a:p>
          <a:p>
            <a:pPr lvl="0">
              <a:buFont typeface="Wingdings" panose="05000000000000000000" pitchFamily="2" charset="2"/>
              <a:buChar char="q"/>
            </a:pPr>
            <a:endParaRPr lang="es-ES" dirty="0"/>
          </a:p>
          <a:p>
            <a:pPr lvl="0">
              <a:buFont typeface="Wingdings" panose="05000000000000000000" pitchFamily="2" charset="2"/>
              <a:buChar char="q"/>
            </a:pPr>
            <a:endParaRPr lang="es-AR" dirty="0"/>
          </a:p>
          <a:p>
            <a:pPr>
              <a:buFont typeface="Wingdings" panose="05000000000000000000" pitchFamily="2" charset="2"/>
              <a:buChar char="q"/>
            </a:pPr>
            <a:endParaRPr lang="es-ES" dirty="0"/>
          </a:p>
          <a:p>
            <a:endParaRPr lang="es-ES" dirty="0"/>
          </a:p>
        </p:txBody>
      </p:sp>
    </p:spTree>
    <p:extLst>
      <p:ext uri="{BB962C8B-B14F-4D97-AF65-F5344CB8AC3E}">
        <p14:creationId xmlns:p14="http://schemas.microsoft.com/office/powerpoint/2010/main" val="9154287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168856" y="267637"/>
            <a:ext cx="8911687" cy="1280890"/>
          </a:xfrm>
        </p:spPr>
        <p:txBody>
          <a:bodyPr>
            <a:normAutofit fontScale="90000"/>
          </a:bodyPr>
          <a:lstStyle/>
          <a:p>
            <a:r>
              <a:rPr lang="es-AR" sz="6000" b="1" u="sng" dirty="0"/>
              <a:t>REGULACIÓN TÉRMICA:</a:t>
            </a:r>
            <a:br>
              <a:rPr lang="es-ES" dirty="0"/>
            </a:br>
            <a:endParaRPr lang="es-ES" dirty="0"/>
          </a:p>
        </p:txBody>
      </p:sp>
      <p:sp>
        <p:nvSpPr>
          <p:cNvPr id="3" name="Marcador de contenido 2"/>
          <p:cNvSpPr>
            <a:spLocks noGrp="1"/>
          </p:cNvSpPr>
          <p:nvPr>
            <p:ph idx="1"/>
          </p:nvPr>
        </p:nvSpPr>
        <p:spPr>
          <a:xfrm>
            <a:off x="683675" y="1175379"/>
            <a:ext cx="11402308" cy="3777622"/>
          </a:xfrm>
        </p:spPr>
        <p:txBody>
          <a:bodyPr>
            <a:normAutofit/>
          </a:bodyPr>
          <a:lstStyle/>
          <a:p>
            <a:pPr>
              <a:buFont typeface="Courier New" panose="02070309020205020404" pitchFamily="49" charset="0"/>
              <a:buChar char="o"/>
            </a:pPr>
            <a:r>
              <a:rPr lang="es-AR" sz="3200" dirty="0"/>
              <a:t>La cantidad de calor producida depende de la intensidad o velocidad del metabolismo. La pérdida de calor se produce por:</a:t>
            </a:r>
          </a:p>
          <a:p>
            <a:pPr>
              <a:buFont typeface="Courier New" panose="02070309020205020404" pitchFamily="49" charset="0"/>
              <a:buChar char="o"/>
            </a:pPr>
            <a:endParaRPr lang="es-AR" sz="3200" dirty="0"/>
          </a:p>
          <a:p>
            <a:pPr marL="0" indent="0">
              <a:buNone/>
            </a:pPr>
            <a:endParaRPr lang="es-ES" dirty="0"/>
          </a:p>
        </p:txBody>
      </p:sp>
      <p:sp>
        <p:nvSpPr>
          <p:cNvPr id="5" name="Rectángulo 4">
            <a:extLst>
              <a:ext uri="{FF2B5EF4-FFF2-40B4-BE49-F238E27FC236}">
                <a16:creationId xmlns:a16="http://schemas.microsoft.com/office/drawing/2014/main" id="{41DEAEC0-C026-4F9D-B6A4-29D69CAC4916}"/>
              </a:ext>
            </a:extLst>
          </p:cNvPr>
          <p:cNvSpPr/>
          <p:nvPr/>
        </p:nvSpPr>
        <p:spPr>
          <a:xfrm>
            <a:off x="2902227" y="3064190"/>
            <a:ext cx="6096000" cy="3309239"/>
          </a:xfrm>
          <a:prstGeom prst="rect">
            <a:avLst/>
          </a:prstGeom>
        </p:spPr>
        <p:txBody>
          <a:bodyPr>
            <a:spAutoFit/>
          </a:bodyPr>
          <a:lstStyle/>
          <a:p>
            <a:pPr algn="ctr">
              <a:lnSpc>
                <a:spcPct val="150000"/>
              </a:lnSpc>
            </a:pPr>
            <a:r>
              <a:rPr lang="es-ES" sz="3600" b="1" dirty="0"/>
              <a:t>CONDUCCIÓN</a:t>
            </a:r>
          </a:p>
          <a:p>
            <a:pPr algn="ctr">
              <a:lnSpc>
                <a:spcPct val="150000"/>
              </a:lnSpc>
            </a:pPr>
            <a:r>
              <a:rPr lang="es-ES" sz="3600" b="1" dirty="0"/>
              <a:t>IRADIACIÓN</a:t>
            </a:r>
          </a:p>
          <a:p>
            <a:pPr algn="ctr">
              <a:lnSpc>
                <a:spcPct val="150000"/>
              </a:lnSpc>
            </a:pPr>
            <a:r>
              <a:rPr lang="es-ES" sz="3600" b="1" dirty="0"/>
              <a:t>CONVECCIÓN</a:t>
            </a:r>
          </a:p>
          <a:p>
            <a:pPr algn="ctr">
              <a:lnSpc>
                <a:spcPct val="150000"/>
              </a:lnSpc>
            </a:pPr>
            <a:r>
              <a:rPr lang="es-ES" sz="3600" b="1" dirty="0"/>
              <a:t>EVAPORACIÓN</a:t>
            </a:r>
          </a:p>
        </p:txBody>
      </p:sp>
    </p:spTree>
    <p:extLst>
      <p:ext uri="{BB962C8B-B14F-4D97-AF65-F5344CB8AC3E}">
        <p14:creationId xmlns:p14="http://schemas.microsoft.com/office/powerpoint/2010/main" val="339801238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4" descr="Capítulo 44. Homeostasis II: la regulación de la temperatura">
            <a:extLst>
              <a:ext uri="{FF2B5EF4-FFF2-40B4-BE49-F238E27FC236}">
                <a16:creationId xmlns:a16="http://schemas.microsoft.com/office/drawing/2014/main" id="{D2FF6EDB-7884-4919-BD6F-716DB9151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339" y="53068"/>
            <a:ext cx="10163322" cy="675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72255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C93DF07F-58BF-42E7-ACAC-95E19CAE1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368" y="148330"/>
            <a:ext cx="5359263" cy="656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795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2" name="Picture 4" descr="Higiene Industrial y Salud Ocupacional Ecuador: Diseño Plan de ...">
            <a:extLst>
              <a:ext uri="{FF2B5EF4-FFF2-40B4-BE49-F238E27FC236}">
                <a16:creationId xmlns:a16="http://schemas.microsoft.com/office/drawing/2014/main" id="{FFE7B315-DD69-4F76-9DC0-5CEA0A7C4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448" y="4055529"/>
            <a:ext cx="3821552" cy="280247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26799" y="501716"/>
            <a:ext cx="9294812" cy="1188596"/>
          </a:xfrm>
        </p:spPr>
        <p:txBody>
          <a:bodyPr>
            <a:normAutofit fontScale="90000"/>
          </a:bodyPr>
          <a:lstStyle/>
          <a:p>
            <a:pPr algn="ctr"/>
            <a:r>
              <a:rPr lang="es-ES" b="1" u="sng" cap="all" dirty="0"/>
              <a:t>ESTRÉS TÉRMICO POR CALOR</a:t>
            </a:r>
            <a:br>
              <a:rPr lang="es-ES" b="1" u="sng" cap="all" dirty="0"/>
            </a:br>
            <a:endParaRPr lang="es-ES" b="1" u="sng" dirty="0"/>
          </a:p>
        </p:txBody>
      </p:sp>
      <p:sp>
        <p:nvSpPr>
          <p:cNvPr id="3" name="Marcador de contenido 2"/>
          <p:cNvSpPr>
            <a:spLocks noGrp="1"/>
          </p:cNvSpPr>
          <p:nvPr>
            <p:ph idx="1"/>
          </p:nvPr>
        </p:nvSpPr>
        <p:spPr>
          <a:xfrm>
            <a:off x="194971" y="1166551"/>
            <a:ext cx="8286420" cy="2492990"/>
          </a:xfrm>
        </p:spPr>
        <p:txBody>
          <a:bodyPr>
            <a:normAutofit fontScale="92500"/>
          </a:bodyPr>
          <a:lstStyle/>
          <a:p>
            <a:pPr marL="0" indent="0" algn="ctr">
              <a:buNone/>
            </a:pPr>
            <a:r>
              <a:rPr lang="es-ES" sz="3900" b="1" dirty="0"/>
              <a:t>¿Qué es?</a:t>
            </a:r>
          </a:p>
          <a:p>
            <a:pPr marL="0" indent="0">
              <a:buNone/>
            </a:pPr>
            <a:r>
              <a:rPr lang="es-ES" sz="2600" b="1" dirty="0">
                <a:solidFill>
                  <a:schemeClr val="tx1"/>
                </a:solidFill>
              </a:rPr>
              <a:t>Es la carga neta de calor a la que están expuestos los trabajadores y que es resultado de la combinación de las condiciones ambientales, la actividad física que realizan y la ropa que llevan.</a:t>
            </a:r>
          </a:p>
          <a:p>
            <a:endParaRPr lang="es-ES" sz="3200" b="1" u="sng" cap="all" dirty="0">
              <a:solidFill>
                <a:schemeClr val="tx1">
                  <a:lumMod val="85000"/>
                  <a:lumOff val="15000"/>
                </a:schemeClr>
              </a:solidFill>
              <a:latin typeface="+mj-lt"/>
              <a:ea typeface="+mj-ea"/>
              <a:cs typeface="+mj-cs"/>
            </a:endParaRPr>
          </a:p>
        </p:txBody>
      </p:sp>
      <p:sp>
        <p:nvSpPr>
          <p:cNvPr id="4" name="Rectángulo 3">
            <a:extLst>
              <a:ext uri="{FF2B5EF4-FFF2-40B4-BE49-F238E27FC236}">
                <a16:creationId xmlns:a16="http://schemas.microsoft.com/office/drawing/2014/main" id="{3C9FEC12-6EFB-4FF4-BAFF-9EE166947375}"/>
              </a:ext>
            </a:extLst>
          </p:cNvPr>
          <p:cNvSpPr/>
          <p:nvPr/>
        </p:nvSpPr>
        <p:spPr>
          <a:xfrm>
            <a:off x="427145" y="4210269"/>
            <a:ext cx="7822071" cy="2492990"/>
          </a:xfrm>
          <a:prstGeom prst="rect">
            <a:avLst/>
          </a:prstGeom>
        </p:spPr>
        <p:txBody>
          <a:bodyPr wrap="square">
            <a:spAutoFit/>
          </a:bodyPr>
          <a:lstStyle/>
          <a:p>
            <a:pPr algn="ctr"/>
            <a:r>
              <a:rPr lang="es-ES" sz="3600" b="1" dirty="0"/>
              <a:t>¿Qué es?</a:t>
            </a:r>
          </a:p>
          <a:p>
            <a:r>
              <a:rPr lang="es-ES" sz="2400" b="1" dirty="0"/>
              <a:t>El estrés térmico por frío se produce cuando el flujo de calor cedido por el cuerpo al ambiente es excesivo causando un descenso de la temperatura interna que genera unos mecanismos involuntarios.</a:t>
            </a:r>
          </a:p>
        </p:txBody>
      </p:sp>
      <p:sp>
        <p:nvSpPr>
          <p:cNvPr id="6" name="Rectángulo 5">
            <a:extLst>
              <a:ext uri="{FF2B5EF4-FFF2-40B4-BE49-F238E27FC236}">
                <a16:creationId xmlns:a16="http://schemas.microsoft.com/office/drawing/2014/main" id="{CD0D6818-3A11-4CA4-B83C-D64C10E8D5FD}"/>
              </a:ext>
            </a:extLst>
          </p:cNvPr>
          <p:cNvSpPr/>
          <p:nvPr/>
        </p:nvSpPr>
        <p:spPr>
          <a:xfrm>
            <a:off x="1220526" y="3642518"/>
            <a:ext cx="7081699" cy="584775"/>
          </a:xfrm>
          <a:prstGeom prst="rect">
            <a:avLst/>
          </a:prstGeom>
        </p:spPr>
        <p:txBody>
          <a:bodyPr wrap="square">
            <a:spAutoFit/>
          </a:bodyPr>
          <a:lstStyle/>
          <a:p>
            <a:r>
              <a:rPr lang="es-ES" sz="3200" b="1" u="sng" cap="all" dirty="0"/>
              <a:t>ESTRÉS TÉRMICO POR FRÍO</a:t>
            </a:r>
            <a:endParaRPr lang="es-AR" sz="3200" dirty="0"/>
          </a:p>
        </p:txBody>
      </p:sp>
      <p:pic>
        <p:nvPicPr>
          <p:cNvPr id="7174" name="Picture 6" descr="Trabajar con calor | ASPY | Prevención y salud">
            <a:extLst>
              <a:ext uri="{FF2B5EF4-FFF2-40B4-BE49-F238E27FC236}">
                <a16:creationId xmlns:a16="http://schemas.microsoft.com/office/drawing/2014/main" id="{FDB75595-2D15-4BA7-A2E4-A9BA8FDEB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448" y="35459"/>
            <a:ext cx="3841266" cy="405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6879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5043" y="413411"/>
            <a:ext cx="12430539" cy="1280890"/>
          </a:xfrm>
        </p:spPr>
        <p:txBody>
          <a:bodyPr>
            <a:noAutofit/>
          </a:bodyPr>
          <a:lstStyle/>
          <a:p>
            <a:r>
              <a:rPr lang="es-AR" sz="4800" b="1" u="sng" dirty="0"/>
              <a:t>REGULACIÓN TÉRMICA</a:t>
            </a:r>
            <a:r>
              <a:rPr lang="es-ES" sz="4800" b="1" u="sng" dirty="0"/>
              <a:t> EN AMBIENTES </a:t>
            </a:r>
            <a:r>
              <a:rPr lang="es-AR" sz="4800" b="1" u="sng" dirty="0"/>
              <a:t>:</a:t>
            </a:r>
            <a:br>
              <a:rPr lang="es-ES" sz="2800" dirty="0"/>
            </a:br>
            <a:endParaRPr lang="es-ES" sz="2800" dirty="0"/>
          </a:p>
        </p:txBody>
      </p:sp>
      <p:pic>
        <p:nvPicPr>
          <p:cNvPr id="4098" name="Picture 2" descr="RegulacióN De La Temperatura">
            <a:extLst>
              <a:ext uri="{FF2B5EF4-FFF2-40B4-BE49-F238E27FC236}">
                <a16:creationId xmlns:a16="http://schemas.microsoft.com/office/drawing/2014/main" id="{39ABA115-1431-4998-B97A-62E7A28085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00" r="13318"/>
          <a:stretch/>
        </p:blipFill>
        <p:spPr bwMode="auto">
          <a:xfrm>
            <a:off x="6073649" y="1484657"/>
            <a:ext cx="5923722" cy="5373343"/>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1C9B6C58-252E-46D6-9588-AE86D2C87F9F}"/>
              </a:ext>
            </a:extLst>
          </p:cNvPr>
          <p:cNvSpPr/>
          <p:nvPr/>
        </p:nvSpPr>
        <p:spPr>
          <a:xfrm>
            <a:off x="265043" y="1439184"/>
            <a:ext cx="4205907" cy="2308324"/>
          </a:xfrm>
          <a:prstGeom prst="rect">
            <a:avLst/>
          </a:prstGeom>
        </p:spPr>
        <p:txBody>
          <a:bodyPr wrap="square">
            <a:spAutoFit/>
          </a:bodyPr>
          <a:lstStyle/>
          <a:p>
            <a:r>
              <a:rPr lang="es-AR" sz="2400" b="1" dirty="0"/>
              <a:t>El frio Excesivo produce:</a:t>
            </a:r>
          </a:p>
          <a:p>
            <a:pPr marL="1630363" indent="-285750">
              <a:buFont typeface="Courier New" panose="02070309020205020404" pitchFamily="49" charset="0"/>
              <a:buChar char="o"/>
            </a:pPr>
            <a:r>
              <a:rPr lang="es-AR" sz="2400" b="1" dirty="0"/>
              <a:t>Embotamiento</a:t>
            </a:r>
          </a:p>
          <a:p>
            <a:pPr marL="1630363" indent="-285750">
              <a:buFont typeface="Courier New" panose="02070309020205020404" pitchFamily="49" charset="0"/>
              <a:buChar char="o"/>
            </a:pPr>
            <a:r>
              <a:rPr lang="es-AR" sz="2400" b="1" dirty="0"/>
              <a:t>Debilidad</a:t>
            </a:r>
          </a:p>
          <a:p>
            <a:pPr marL="1630363" indent="-285750">
              <a:buFont typeface="Courier New" panose="02070309020205020404" pitchFamily="49" charset="0"/>
              <a:buChar char="o"/>
            </a:pPr>
            <a:r>
              <a:rPr lang="es-AR" sz="2400" b="1" dirty="0"/>
              <a:t>Sueño</a:t>
            </a:r>
          </a:p>
          <a:p>
            <a:pPr marL="1630363" indent="-285750">
              <a:buFont typeface="Courier New" panose="02070309020205020404" pitchFamily="49" charset="0"/>
              <a:buChar char="o"/>
            </a:pPr>
            <a:r>
              <a:rPr lang="es-AR" sz="2400" b="1" dirty="0"/>
              <a:t>Coma profundo </a:t>
            </a:r>
          </a:p>
          <a:p>
            <a:pPr marL="1630363" indent="-285750">
              <a:buFont typeface="Courier New" panose="02070309020205020404" pitchFamily="49" charset="0"/>
              <a:buChar char="o"/>
            </a:pPr>
            <a:r>
              <a:rPr lang="es-AR" sz="2400" b="1" dirty="0"/>
              <a:t>Muerte</a:t>
            </a:r>
            <a:endParaRPr lang="es-ES" sz="2400" b="1" dirty="0"/>
          </a:p>
        </p:txBody>
      </p:sp>
      <p:sp>
        <p:nvSpPr>
          <p:cNvPr id="4" name="Rectángulo 3">
            <a:extLst>
              <a:ext uri="{FF2B5EF4-FFF2-40B4-BE49-F238E27FC236}">
                <a16:creationId xmlns:a16="http://schemas.microsoft.com/office/drawing/2014/main" id="{CFE0209A-ED1A-4DE7-9254-0F7FA5BA667D}"/>
              </a:ext>
            </a:extLst>
          </p:cNvPr>
          <p:cNvSpPr/>
          <p:nvPr/>
        </p:nvSpPr>
        <p:spPr>
          <a:xfrm>
            <a:off x="265043" y="3747508"/>
            <a:ext cx="8256105" cy="3046988"/>
          </a:xfrm>
          <a:prstGeom prst="rect">
            <a:avLst/>
          </a:prstGeom>
        </p:spPr>
        <p:txBody>
          <a:bodyPr wrap="square">
            <a:spAutoFit/>
          </a:bodyPr>
          <a:lstStyle/>
          <a:p>
            <a:r>
              <a:rPr lang="es-ES" sz="2400" b="1" dirty="0"/>
              <a:t>El exceso de calor produce:</a:t>
            </a:r>
          </a:p>
          <a:p>
            <a:pPr marL="1630363" indent="-285750">
              <a:buFont typeface="Courier New" panose="02070309020205020404" pitchFamily="49" charset="0"/>
              <a:buChar char="o"/>
            </a:pPr>
            <a:r>
              <a:rPr lang="es-AR" sz="2400" b="1" dirty="0"/>
              <a:t>Altera los mecanismos de termorregulación</a:t>
            </a:r>
          </a:p>
          <a:p>
            <a:pPr marL="1630363" indent="-285750">
              <a:buFont typeface="Courier New" panose="02070309020205020404" pitchFamily="49" charset="0"/>
              <a:buChar char="o"/>
            </a:pPr>
            <a:r>
              <a:rPr lang="es-AR" sz="2400" b="1" dirty="0"/>
              <a:t>Pulso acelerado</a:t>
            </a:r>
          </a:p>
          <a:p>
            <a:pPr marL="1630363" indent="-285750">
              <a:buFont typeface="Courier New" panose="02070309020205020404" pitchFamily="49" charset="0"/>
              <a:buChar char="o"/>
            </a:pPr>
            <a:r>
              <a:rPr lang="es-AR" sz="2400" b="1" dirty="0"/>
              <a:t>Agotamiento</a:t>
            </a:r>
          </a:p>
          <a:p>
            <a:pPr marL="1630363" indent="-285750">
              <a:buFont typeface="Courier New" panose="02070309020205020404" pitchFamily="49" charset="0"/>
              <a:buChar char="o"/>
            </a:pPr>
            <a:r>
              <a:rPr lang="es-AR" sz="2400" b="1" dirty="0"/>
              <a:t>Malestar</a:t>
            </a:r>
          </a:p>
          <a:p>
            <a:pPr marL="1630363" indent="-285750">
              <a:buFont typeface="Courier New" panose="02070309020205020404" pitchFamily="49" charset="0"/>
              <a:buChar char="o"/>
            </a:pPr>
            <a:r>
              <a:rPr lang="es-AR" sz="2400" b="1" dirty="0"/>
              <a:t>Convulsiones</a:t>
            </a:r>
          </a:p>
          <a:p>
            <a:pPr marL="1630363" indent="-285750">
              <a:buFont typeface="Courier New" panose="02070309020205020404" pitchFamily="49" charset="0"/>
              <a:buChar char="o"/>
            </a:pPr>
            <a:r>
              <a:rPr lang="es-AR" sz="2400" b="1" dirty="0"/>
              <a:t>Muerte</a:t>
            </a:r>
            <a:endParaRPr lang="es-ES" sz="2400" b="1" dirty="0"/>
          </a:p>
        </p:txBody>
      </p:sp>
    </p:spTree>
    <p:extLst>
      <p:ext uri="{BB962C8B-B14F-4D97-AF65-F5344CB8AC3E}">
        <p14:creationId xmlns:p14="http://schemas.microsoft.com/office/powerpoint/2010/main" val="68649127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905360" y="612402"/>
            <a:ext cx="7702465" cy="1547701"/>
          </a:xfrm>
        </p:spPr>
        <p:txBody>
          <a:bodyPr>
            <a:normAutofit fontScale="90000"/>
          </a:bodyPr>
          <a:lstStyle/>
          <a:p>
            <a:r>
              <a:rPr lang="es-ES" sz="5400" b="1" u="sng" dirty="0"/>
              <a:t>AMBIENTE DE TRABAJO</a:t>
            </a:r>
            <a:br>
              <a:rPr lang="es-AR" sz="4400" dirty="0"/>
            </a:br>
            <a:endParaRPr lang="es-ES" sz="4400" dirty="0"/>
          </a:p>
        </p:txBody>
      </p:sp>
      <p:sp>
        <p:nvSpPr>
          <p:cNvPr id="3" name="Marcador de texto 2"/>
          <p:cNvSpPr>
            <a:spLocks noGrp="1"/>
          </p:cNvSpPr>
          <p:nvPr>
            <p:ph type="body" idx="1"/>
          </p:nvPr>
        </p:nvSpPr>
        <p:spPr>
          <a:xfrm>
            <a:off x="454873" y="1722865"/>
            <a:ext cx="7203239" cy="4683949"/>
          </a:xfrm>
        </p:spPr>
        <p:txBody>
          <a:bodyPr>
            <a:normAutofit fontScale="92500"/>
          </a:bodyPr>
          <a:lstStyle/>
          <a:p>
            <a:pPr marL="0" lvl="1"/>
            <a:r>
              <a:rPr lang="es-ES" sz="4000" dirty="0">
                <a:solidFill>
                  <a:schemeClr val="tx1"/>
                </a:solidFill>
              </a:rPr>
              <a:t>La mayoría de los espacios de trabajos deben tener un ambiente confortable, lo ideal es que en el interior de la empresa sea lo más agradable, adecuado a la salud del trabajador y el tipo de actividad desarrollada.</a:t>
            </a:r>
          </a:p>
          <a:p>
            <a:endParaRPr lang="es-ES" dirty="0"/>
          </a:p>
          <a:p>
            <a:endParaRPr lang="es-ES" dirty="0"/>
          </a:p>
        </p:txBody>
      </p:sp>
      <p:pic>
        <p:nvPicPr>
          <p:cNvPr id="4" name="Imagen 3">
            <a:extLst>
              <a:ext uri="{FF2B5EF4-FFF2-40B4-BE49-F238E27FC236}">
                <a16:creationId xmlns:a16="http://schemas.microsoft.com/office/drawing/2014/main" id="{8838710A-E9E0-4290-A044-48305D1B841F}"/>
              </a:ext>
            </a:extLst>
          </p:cNvPr>
          <p:cNvPicPr>
            <a:picLocks noChangeAspect="1"/>
          </p:cNvPicPr>
          <p:nvPr/>
        </p:nvPicPr>
        <p:blipFill>
          <a:blip r:embed="rId2"/>
          <a:stretch>
            <a:fillRect/>
          </a:stretch>
        </p:blipFill>
        <p:spPr>
          <a:xfrm>
            <a:off x="7658112" y="2281573"/>
            <a:ext cx="4440250" cy="3325902"/>
          </a:xfrm>
          <a:prstGeom prst="rect">
            <a:avLst/>
          </a:prstGeom>
        </p:spPr>
      </p:pic>
    </p:spTree>
    <p:extLst>
      <p:ext uri="{BB962C8B-B14F-4D97-AF65-F5344CB8AC3E}">
        <p14:creationId xmlns:p14="http://schemas.microsoft.com/office/powerpoint/2010/main" val="1023880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244767" y="207022"/>
            <a:ext cx="7702465" cy="1547701"/>
          </a:xfrm>
        </p:spPr>
        <p:txBody>
          <a:bodyPr>
            <a:normAutofit fontScale="90000"/>
          </a:bodyPr>
          <a:lstStyle/>
          <a:p>
            <a:r>
              <a:rPr lang="es-ES" sz="5400" b="1" u="sng" dirty="0"/>
              <a:t>AMBIENTE DE TRABAJO</a:t>
            </a:r>
            <a:br>
              <a:rPr lang="es-AR" sz="4400" dirty="0"/>
            </a:br>
            <a:endParaRPr lang="es-ES" sz="4400" dirty="0"/>
          </a:p>
        </p:txBody>
      </p:sp>
      <p:sp>
        <p:nvSpPr>
          <p:cNvPr id="6" name="Rectángulo 5">
            <a:extLst>
              <a:ext uri="{FF2B5EF4-FFF2-40B4-BE49-F238E27FC236}">
                <a16:creationId xmlns:a16="http://schemas.microsoft.com/office/drawing/2014/main" id="{CA18FEA2-3D7C-441E-B13B-5C5DD5B99D26}"/>
              </a:ext>
            </a:extLst>
          </p:cNvPr>
          <p:cNvSpPr/>
          <p:nvPr/>
        </p:nvSpPr>
        <p:spPr>
          <a:xfrm>
            <a:off x="657998" y="1406270"/>
            <a:ext cx="9108854" cy="523220"/>
          </a:xfrm>
          <a:prstGeom prst="rect">
            <a:avLst/>
          </a:prstGeom>
        </p:spPr>
        <p:txBody>
          <a:bodyPr wrap="square">
            <a:spAutoFit/>
          </a:bodyPr>
          <a:lstStyle/>
          <a:p>
            <a:r>
              <a:rPr lang="es-AR" sz="2800" b="1" dirty="0">
                <a:solidFill>
                  <a:srgbClr val="000000"/>
                </a:solidFill>
                <a:latin typeface="Gill Sans"/>
              </a:rPr>
              <a:t>VEAMOS LA LEY  QUE NOS DICE:     LEY </a:t>
            </a:r>
            <a:r>
              <a:rPr lang="es-AR" sz="2800" b="1" dirty="0" err="1">
                <a:solidFill>
                  <a:srgbClr val="000000"/>
                </a:solidFill>
                <a:latin typeface="Gill Sans"/>
              </a:rPr>
              <a:t>Nº</a:t>
            </a:r>
            <a:r>
              <a:rPr lang="es-AR" sz="2800" b="1" dirty="0">
                <a:solidFill>
                  <a:srgbClr val="000000"/>
                </a:solidFill>
                <a:latin typeface="Gill Sans"/>
              </a:rPr>
              <a:t> 19.587</a:t>
            </a:r>
            <a:endParaRPr lang="es-AR" sz="2800" dirty="0"/>
          </a:p>
        </p:txBody>
      </p:sp>
      <p:sp>
        <p:nvSpPr>
          <p:cNvPr id="7" name="Rectángulo 6">
            <a:extLst>
              <a:ext uri="{FF2B5EF4-FFF2-40B4-BE49-F238E27FC236}">
                <a16:creationId xmlns:a16="http://schemas.microsoft.com/office/drawing/2014/main" id="{1A85958F-447C-40F3-8604-1CC172899BCB}"/>
              </a:ext>
            </a:extLst>
          </p:cNvPr>
          <p:cNvSpPr/>
          <p:nvPr/>
        </p:nvSpPr>
        <p:spPr>
          <a:xfrm>
            <a:off x="536713" y="2005353"/>
            <a:ext cx="11118574" cy="2246769"/>
          </a:xfrm>
          <a:prstGeom prst="rect">
            <a:avLst/>
          </a:prstGeom>
        </p:spPr>
        <p:txBody>
          <a:bodyPr wrap="square">
            <a:spAutoFit/>
          </a:bodyPr>
          <a:lstStyle/>
          <a:p>
            <a:r>
              <a:rPr lang="es-MX" sz="2800" b="1" dirty="0">
                <a:solidFill>
                  <a:srgbClr val="000000"/>
                </a:solidFill>
                <a:latin typeface="Gill Sans"/>
              </a:rPr>
              <a:t>Art. 5º</a:t>
            </a:r>
            <a:r>
              <a:rPr lang="es-MX" sz="2800" dirty="0">
                <a:solidFill>
                  <a:srgbClr val="000000"/>
                </a:solidFill>
                <a:latin typeface="Gill Sans"/>
              </a:rPr>
              <a:t> h) estudio y adopción de medidas para proteger la salud y la vida del trabajador en el ámbito de sus ocupaciones, especialmente en lo que atañe a los servicios prestados en tareas penosas, riesgosas o determinantes de vejez o agotamiento prematuros y/o las </a:t>
            </a:r>
            <a:r>
              <a:rPr lang="es-MX" sz="2800" b="1" dirty="0">
                <a:solidFill>
                  <a:srgbClr val="000000"/>
                </a:solidFill>
                <a:latin typeface="Gill Sans"/>
              </a:rPr>
              <a:t>desarrolladas en lugares o ambientes insalubres;</a:t>
            </a:r>
            <a:endParaRPr lang="es-AR" sz="2800" b="1" dirty="0"/>
          </a:p>
        </p:txBody>
      </p:sp>
      <p:sp>
        <p:nvSpPr>
          <p:cNvPr id="8" name="Rectángulo 7">
            <a:extLst>
              <a:ext uri="{FF2B5EF4-FFF2-40B4-BE49-F238E27FC236}">
                <a16:creationId xmlns:a16="http://schemas.microsoft.com/office/drawing/2014/main" id="{38B010F4-8CC3-4D9D-9951-32BAD054F084}"/>
              </a:ext>
            </a:extLst>
          </p:cNvPr>
          <p:cNvSpPr/>
          <p:nvPr/>
        </p:nvSpPr>
        <p:spPr>
          <a:xfrm>
            <a:off x="536713" y="4211161"/>
            <a:ext cx="11521938" cy="2677656"/>
          </a:xfrm>
          <a:prstGeom prst="rect">
            <a:avLst/>
          </a:prstGeom>
        </p:spPr>
        <p:txBody>
          <a:bodyPr wrap="square">
            <a:spAutoFit/>
          </a:bodyPr>
          <a:lstStyle/>
          <a:p>
            <a:pPr algn="just"/>
            <a:r>
              <a:rPr lang="es-MX" sz="2800" b="1" dirty="0">
                <a:solidFill>
                  <a:srgbClr val="000000"/>
                </a:solidFill>
                <a:latin typeface="Gill Sans"/>
              </a:rPr>
              <a:t>Art. 6º</a:t>
            </a:r>
            <a:r>
              <a:rPr lang="es-MX" sz="2800" dirty="0">
                <a:solidFill>
                  <a:srgbClr val="000000"/>
                </a:solidFill>
                <a:latin typeface="Gill Sans"/>
              </a:rPr>
              <a:t> — Las reglamentaciones de las condiciones de higiene de los ambientes de trabajo </a:t>
            </a:r>
            <a:r>
              <a:rPr lang="es-MX" sz="2800" b="1" dirty="0">
                <a:solidFill>
                  <a:srgbClr val="000000"/>
                </a:solidFill>
                <a:latin typeface="Gill Sans"/>
              </a:rPr>
              <a:t>deberán considerar primordialmente</a:t>
            </a:r>
            <a:r>
              <a:rPr lang="es-MX" sz="2800" dirty="0">
                <a:solidFill>
                  <a:srgbClr val="000000"/>
                </a:solidFill>
                <a:latin typeface="Gill Sans"/>
              </a:rPr>
              <a:t>:</a:t>
            </a:r>
          </a:p>
          <a:p>
            <a:pPr algn="just"/>
            <a:r>
              <a:rPr lang="es-MX" sz="2800" dirty="0">
                <a:solidFill>
                  <a:srgbClr val="000000"/>
                </a:solidFill>
                <a:latin typeface="Gill Sans"/>
              </a:rPr>
              <a:t>b) factores físicos: cubaje, ventilación, temperatura, carga térmica, presión, humedad, iluminación, ruidos, vibraciones y radiaciones ionizantes;</a:t>
            </a:r>
          </a:p>
          <a:p>
            <a:pPr algn="just"/>
            <a:r>
              <a:rPr lang="es-MX" sz="2800" dirty="0">
                <a:solidFill>
                  <a:srgbClr val="000000"/>
                </a:solidFill>
                <a:latin typeface="Gill Sans"/>
              </a:rPr>
              <a:t>c) contaminación ambiental: agentes físicos y/o químicos y biológicos;</a:t>
            </a:r>
          </a:p>
          <a:p>
            <a:pPr algn="just"/>
            <a:r>
              <a:rPr lang="es-MX" sz="2800" dirty="0">
                <a:solidFill>
                  <a:srgbClr val="000000"/>
                </a:solidFill>
                <a:latin typeface="Gill Sans"/>
              </a:rPr>
              <a:t>d) efluentes industriales.</a:t>
            </a:r>
            <a:endParaRPr lang="es-MX" sz="2800" b="0" i="0" dirty="0">
              <a:solidFill>
                <a:srgbClr val="000000"/>
              </a:solidFill>
              <a:effectLst/>
              <a:latin typeface="Gill Sans"/>
            </a:endParaRPr>
          </a:p>
        </p:txBody>
      </p:sp>
    </p:spTree>
    <p:extLst>
      <p:ext uri="{BB962C8B-B14F-4D97-AF65-F5344CB8AC3E}">
        <p14:creationId xmlns:p14="http://schemas.microsoft.com/office/powerpoint/2010/main" val="2167337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60" name="Picture 4" descr="guanajuato-exportaciones - Tercera Vía">
            <a:extLst>
              <a:ext uri="{FF2B5EF4-FFF2-40B4-BE49-F238E27FC236}">
                <a16:creationId xmlns:a16="http://schemas.microsoft.com/office/drawing/2014/main" id="{A7849A51-7288-4506-A344-5F26FA7C3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722" y="1816689"/>
            <a:ext cx="7450555" cy="494505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D86D5779-E1F0-4E21-BC63-2B1D5316E8D6}"/>
              </a:ext>
            </a:extLst>
          </p:cNvPr>
          <p:cNvSpPr/>
          <p:nvPr/>
        </p:nvSpPr>
        <p:spPr>
          <a:xfrm>
            <a:off x="2117558" y="96252"/>
            <a:ext cx="9180094" cy="1754326"/>
          </a:xfrm>
          <a:prstGeom prst="rect">
            <a:avLst/>
          </a:prstGeom>
        </p:spPr>
        <p:txBody>
          <a:bodyPr wrap="square">
            <a:spAutoFit/>
          </a:bodyPr>
          <a:lstStyle/>
          <a:p>
            <a:r>
              <a:rPr lang="es-ES" sz="3600" b="1" u="sng" dirty="0"/>
              <a:t>AMBIENTE DE TRABAJO </a:t>
            </a:r>
          </a:p>
          <a:p>
            <a:endParaRPr lang="es-ES" sz="3600" b="1" u="sng" dirty="0"/>
          </a:p>
          <a:p>
            <a:r>
              <a:rPr lang="es-ES" sz="3600" b="1" dirty="0">
                <a:solidFill>
                  <a:srgbClr val="FF0000"/>
                </a:solidFill>
              </a:rPr>
              <a:t>QUE PODEMOS OBSERVAR?</a:t>
            </a:r>
            <a:endParaRPr lang="es-AR" sz="3600" dirty="0">
              <a:solidFill>
                <a:srgbClr val="FF0000"/>
              </a:solidFill>
            </a:endParaRPr>
          </a:p>
        </p:txBody>
      </p:sp>
    </p:spTree>
    <p:extLst>
      <p:ext uri="{BB962C8B-B14F-4D97-AF65-F5344CB8AC3E}">
        <p14:creationId xmlns:p14="http://schemas.microsoft.com/office/powerpoint/2010/main" val="2409189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Presentation Name">
            <a:extLst>
              <a:ext uri="{FF2B5EF4-FFF2-40B4-BE49-F238E27FC236}">
                <a16:creationId xmlns:a16="http://schemas.microsoft.com/office/drawing/2014/main" id="{1105BC55-BEEB-4704-B04B-DD23E6AC0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817" y="218366"/>
            <a:ext cx="9144097" cy="434765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30877" y="5617658"/>
            <a:ext cx="12050973" cy="1021976"/>
          </a:xfrm>
        </p:spPr>
        <p:txBody>
          <a:bodyPr>
            <a:noAutofit/>
          </a:bodyPr>
          <a:lstStyle/>
          <a:p>
            <a:pPr marL="3227388" indent="-3227388"/>
            <a:r>
              <a:rPr lang="es-ES" sz="7200" b="1" dirty="0">
                <a:solidFill>
                  <a:schemeClr val="tx1"/>
                </a:solidFill>
                <a:effectLst>
                  <a:outerShdw blurRad="38100" dist="38100" dir="2700000" algn="tl">
                    <a:srgbClr val="000000">
                      <a:alpha val="43137"/>
                    </a:srgbClr>
                  </a:outerShdw>
                </a:effectLst>
              </a:rPr>
              <a:t>FISIOLOGIA EN EL TRABAJO</a:t>
            </a:r>
          </a:p>
        </p:txBody>
      </p:sp>
      <p:sp>
        <p:nvSpPr>
          <p:cNvPr id="10" name="Rectángulo 9">
            <a:extLst>
              <a:ext uri="{FF2B5EF4-FFF2-40B4-BE49-F238E27FC236}">
                <a16:creationId xmlns:a16="http://schemas.microsoft.com/office/drawing/2014/main" id="{09425ABA-DF93-4B91-928F-539117F94D16}"/>
              </a:ext>
            </a:extLst>
          </p:cNvPr>
          <p:cNvSpPr/>
          <p:nvPr/>
        </p:nvSpPr>
        <p:spPr>
          <a:xfrm>
            <a:off x="0" y="4417329"/>
            <a:ext cx="4984057" cy="1200329"/>
          </a:xfrm>
          <a:prstGeom prst="rect">
            <a:avLst/>
          </a:prstGeom>
        </p:spPr>
        <p:txBody>
          <a:bodyPr wrap="none">
            <a:spAutoFit/>
          </a:bodyPr>
          <a:lstStyle/>
          <a:p>
            <a:r>
              <a:rPr lang="es-ES" sz="7200" b="1" u="sng" dirty="0"/>
              <a:t>UNIDAD 4: </a:t>
            </a:r>
            <a:endParaRPr lang="es-AR" sz="7200" u="sng" dirty="0"/>
          </a:p>
        </p:txBody>
      </p:sp>
    </p:spTree>
    <p:extLst>
      <p:ext uri="{BB962C8B-B14F-4D97-AF65-F5344CB8AC3E}">
        <p14:creationId xmlns:p14="http://schemas.microsoft.com/office/powerpoint/2010/main" val="49699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B0DCC2A-8933-4488-AFDE-F4E4BDA6A1B6}"/>
              </a:ext>
            </a:extLst>
          </p:cNvPr>
          <p:cNvPicPr/>
          <p:nvPr/>
        </p:nvPicPr>
        <p:blipFill rotWithShape="1">
          <a:blip r:embed="rId2">
            <a:extLst>
              <a:ext uri="{28A0092B-C50C-407E-A947-70E740481C1C}">
                <a14:useLocalDpi xmlns:a14="http://schemas.microsoft.com/office/drawing/2010/main" val="0"/>
              </a:ext>
            </a:extLst>
          </a:blip>
          <a:srcRect l="8269" t="26340" r="6637" b="15952"/>
          <a:stretch/>
        </p:blipFill>
        <p:spPr bwMode="auto">
          <a:xfrm>
            <a:off x="8866682" y="3459205"/>
            <a:ext cx="3325318" cy="3398795"/>
          </a:xfrm>
          <a:prstGeom prst="rect">
            <a:avLst/>
          </a:prstGeom>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2267516" y="450372"/>
            <a:ext cx="7656968" cy="734043"/>
          </a:xfrm>
        </p:spPr>
        <p:txBody>
          <a:bodyPr>
            <a:noAutofit/>
          </a:bodyPr>
          <a:lstStyle/>
          <a:p>
            <a:r>
              <a:rPr lang="es-ES" sz="5400" b="1" u="sng" dirty="0"/>
              <a:t>FISIOLOGÍA HUMANA</a:t>
            </a:r>
          </a:p>
        </p:txBody>
      </p:sp>
      <p:sp>
        <p:nvSpPr>
          <p:cNvPr id="4" name="Título 1"/>
          <p:cNvSpPr txBox="1">
            <a:spLocks/>
          </p:cNvSpPr>
          <p:nvPr/>
        </p:nvSpPr>
        <p:spPr>
          <a:xfrm>
            <a:off x="3885676" y="3429000"/>
            <a:ext cx="5434968" cy="73404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s-ES" b="1" u="sng" dirty="0"/>
          </a:p>
        </p:txBody>
      </p:sp>
      <p:sp>
        <p:nvSpPr>
          <p:cNvPr id="7" name="Marcador de contenido 2"/>
          <p:cNvSpPr txBox="1">
            <a:spLocks/>
          </p:cNvSpPr>
          <p:nvPr/>
        </p:nvSpPr>
        <p:spPr>
          <a:xfrm>
            <a:off x="238539" y="1741005"/>
            <a:ext cx="10616912"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es-ES" sz="2800" b="1" dirty="0"/>
              <a:t>La Fisiología Humana es entendida como la disciplina que explica el funcionamiento del cuerpo humano. </a:t>
            </a:r>
          </a:p>
          <a:p>
            <a:pPr>
              <a:buFont typeface="Courier New" panose="02070309020205020404" pitchFamily="49" charset="0"/>
              <a:buChar char="o"/>
            </a:pPr>
            <a:endParaRPr lang="es-ES" sz="2800" b="1" dirty="0"/>
          </a:p>
          <a:p>
            <a:pPr>
              <a:buFont typeface="Courier New" panose="02070309020205020404" pitchFamily="49" charset="0"/>
              <a:buChar char="o"/>
            </a:pPr>
            <a:r>
              <a:rPr lang="es-ES" sz="2800" b="1" dirty="0"/>
              <a:t>En un sentido amplio el concepto de Fisiología hace referencia al estudio de las funciones orgánicas de los seres vivos y las leyes que las rigen.</a:t>
            </a:r>
          </a:p>
        </p:txBody>
      </p:sp>
    </p:spTree>
    <p:extLst>
      <p:ext uri="{BB962C8B-B14F-4D97-AF65-F5344CB8AC3E}">
        <p14:creationId xmlns:p14="http://schemas.microsoft.com/office/powerpoint/2010/main" val="81664329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995284" y="240182"/>
            <a:ext cx="8285746" cy="1297583"/>
          </a:xfrm>
        </p:spPr>
        <p:txBody>
          <a:bodyPr>
            <a:normAutofit/>
          </a:bodyPr>
          <a:lstStyle/>
          <a:p>
            <a:r>
              <a:rPr lang="es-AR" sz="4800" b="1" u="sng" dirty="0"/>
              <a:t>FISIOLOGIA DEL TRABAJO</a:t>
            </a:r>
            <a:endParaRPr lang="es-ES" sz="4800" b="1" u="sng" dirty="0"/>
          </a:p>
        </p:txBody>
      </p:sp>
      <p:sp>
        <p:nvSpPr>
          <p:cNvPr id="4" name="Marcador de contenido 2"/>
          <p:cNvSpPr>
            <a:spLocks noGrp="1"/>
          </p:cNvSpPr>
          <p:nvPr>
            <p:ph idx="1"/>
          </p:nvPr>
        </p:nvSpPr>
        <p:spPr>
          <a:xfrm>
            <a:off x="365630" y="1385047"/>
            <a:ext cx="8915400" cy="3777622"/>
          </a:xfrm>
        </p:spPr>
        <p:txBody>
          <a:bodyPr>
            <a:normAutofit/>
          </a:bodyPr>
          <a:lstStyle/>
          <a:p>
            <a:pPr>
              <a:buFont typeface="Courier New" panose="02070309020205020404" pitchFamily="49" charset="0"/>
              <a:buChar char="o"/>
            </a:pPr>
            <a:r>
              <a:rPr lang="es-AR" sz="2800" dirty="0"/>
              <a:t>La fisiología se ocupa de estudiar al hombre durante el trabajo o en función del trabajo</a:t>
            </a:r>
          </a:p>
          <a:p>
            <a:pPr>
              <a:buFont typeface="Courier New" panose="02070309020205020404" pitchFamily="49" charset="0"/>
              <a:buChar char="o"/>
            </a:pPr>
            <a:r>
              <a:rPr lang="es-AR" sz="2800" dirty="0"/>
              <a:t>El hombre que trabaja es el factor más importante y el elemento más valioso de la producción</a:t>
            </a:r>
            <a:endParaRPr lang="es-ES" sz="2800" dirty="0"/>
          </a:p>
        </p:txBody>
      </p:sp>
      <p:pic>
        <p:nvPicPr>
          <p:cNvPr id="3" name="Imagen 2"/>
          <p:cNvPicPr>
            <a:picLocks noChangeAspect="1"/>
          </p:cNvPicPr>
          <p:nvPr/>
        </p:nvPicPr>
        <p:blipFill>
          <a:blip r:embed="rId2"/>
          <a:stretch>
            <a:fillRect/>
          </a:stretch>
        </p:blipFill>
        <p:spPr>
          <a:xfrm>
            <a:off x="0" y="4366671"/>
            <a:ext cx="3733405" cy="2491329"/>
          </a:xfrm>
          <a:prstGeom prst="rect">
            <a:avLst/>
          </a:prstGeom>
        </p:spPr>
      </p:pic>
      <p:sp>
        <p:nvSpPr>
          <p:cNvPr id="6" name="CuadroTexto 5"/>
          <p:cNvSpPr txBox="1"/>
          <p:nvPr/>
        </p:nvSpPr>
        <p:spPr>
          <a:xfrm>
            <a:off x="4099035" y="4394809"/>
            <a:ext cx="7547934" cy="2246769"/>
          </a:xfrm>
          <a:prstGeom prst="rect">
            <a:avLst/>
          </a:prstGeom>
          <a:noFill/>
        </p:spPr>
        <p:txBody>
          <a:bodyPr wrap="square" rtlCol="0">
            <a:spAutoFit/>
          </a:bodyPr>
          <a:lstStyle/>
          <a:p>
            <a:r>
              <a:rPr lang="es-ES" sz="2800" b="1" u="sng" dirty="0"/>
              <a:t>Hay 3 características:</a:t>
            </a:r>
          </a:p>
          <a:p>
            <a:endParaRPr lang="es-ES" sz="2800" b="1" dirty="0"/>
          </a:p>
          <a:p>
            <a:pPr marL="342900" indent="-342900">
              <a:buFont typeface="Courier New" panose="02070309020205020404" pitchFamily="49" charset="0"/>
              <a:buChar char="o"/>
            </a:pPr>
            <a:r>
              <a:rPr lang="es-ES" sz="2800" b="1" dirty="0"/>
              <a:t>MOVIMIENTOS</a:t>
            </a:r>
          </a:p>
          <a:p>
            <a:pPr marL="342900" indent="-342900">
              <a:buFont typeface="Courier New" panose="02070309020205020404" pitchFamily="49" charset="0"/>
              <a:buChar char="o"/>
            </a:pPr>
            <a:r>
              <a:rPr lang="es-AR" sz="2800" b="1" dirty="0"/>
              <a:t>COORDINACION DE LOS MOVIMIENTOS</a:t>
            </a:r>
          </a:p>
          <a:p>
            <a:pPr marL="342900" indent="-342900">
              <a:buFont typeface="Courier New" panose="02070309020205020404" pitchFamily="49" charset="0"/>
              <a:buChar char="o"/>
            </a:pPr>
            <a:r>
              <a:rPr lang="es-AR" sz="2800" b="1" dirty="0"/>
              <a:t>ECONOMIA DE LOS MOVIMIENTOS</a:t>
            </a:r>
            <a:endParaRPr lang="es-ES" sz="2800" b="1" u="sng" dirty="0"/>
          </a:p>
        </p:txBody>
      </p:sp>
      <p:pic>
        <p:nvPicPr>
          <p:cNvPr id="10242" name="Picture 2" descr="ergofisica: Ergonomía Organizacional">
            <a:extLst>
              <a:ext uri="{FF2B5EF4-FFF2-40B4-BE49-F238E27FC236}">
                <a16:creationId xmlns:a16="http://schemas.microsoft.com/office/drawing/2014/main" id="{08009024-3799-440E-B19F-E0B6978BD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4432" y="1029522"/>
            <a:ext cx="3300484" cy="330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3989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72577" y="173536"/>
            <a:ext cx="8911687" cy="1280890"/>
          </a:xfrm>
        </p:spPr>
        <p:txBody>
          <a:bodyPr>
            <a:normAutofit/>
          </a:bodyPr>
          <a:lstStyle/>
          <a:p>
            <a:pPr algn="ctr"/>
            <a:r>
              <a:rPr lang="es-ES" sz="6000" b="1" u="sng" dirty="0"/>
              <a:t>MOVIMIENTOS</a:t>
            </a:r>
          </a:p>
        </p:txBody>
      </p:sp>
      <p:sp>
        <p:nvSpPr>
          <p:cNvPr id="3" name="Marcador de contenido 2"/>
          <p:cNvSpPr>
            <a:spLocks noGrp="1"/>
          </p:cNvSpPr>
          <p:nvPr>
            <p:ph idx="1"/>
          </p:nvPr>
        </p:nvSpPr>
        <p:spPr>
          <a:xfrm>
            <a:off x="882529" y="1530626"/>
            <a:ext cx="10426942" cy="1280890"/>
          </a:xfrm>
        </p:spPr>
        <p:txBody>
          <a:bodyPr>
            <a:normAutofit/>
          </a:bodyPr>
          <a:lstStyle/>
          <a:p>
            <a:pPr>
              <a:buFont typeface="Courier New" panose="02070309020205020404" pitchFamily="49" charset="0"/>
              <a:buChar char="o"/>
            </a:pPr>
            <a:r>
              <a:rPr lang="es-AR" sz="2800" b="1" dirty="0"/>
              <a:t>Consiste en el desplazamiento de distintos sectores corporales originado en la contracción muscular.</a:t>
            </a:r>
          </a:p>
        </p:txBody>
      </p:sp>
      <p:pic>
        <p:nvPicPr>
          <p:cNvPr id="11266" name="Picture 2" descr="movimiento – A.T.S.S.">
            <a:extLst>
              <a:ext uri="{FF2B5EF4-FFF2-40B4-BE49-F238E27FC236}">
                <a16:creationId xmlns:a16="http://schemas.microsoft.com/office/drawing/2014/main" id="{2B3BBBD8-6A7E-4A62-98C5-67701BB84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490" y="2887716"/>
            <a:ext cx="6286500" cy="3143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12A0511A-AECF-45E2-9D70-C1E6EE16CD91}"/>
              </a:ext>
            </a:extLst>
          </p:cNvPr>
          <p:cNvSpPr/>
          <p:nvPr/>
        </p:nvSpPr>
        <p:spPr>
          <a:xfrm>
            <a:off x="7195930" y="2993733"/>
            <a:ext cx="6096000" cy="2743315"/>
          </a:xfrm>
          <a:prstGeom prst="rect">
            <a:avLst/>
          </a:prstGeom>
        </p:spPr>
        <p:txBody>
          <a:bodyPr>
            <a:spAutoFit/>
          </a:bodyPr>
          <a:lstStyle/>
          <a:p>
            <a:pPr lvl="2">
              <a:lnSpc>
                <a:spcPct val="150000"/>
              </a:lnSpc>
              <a:buFont typeface="Courier New" panose="02070309020205020404" pitchFamily="49" charset="0"/>
              <a:buChar char="o"/>
            </a:pPr>
            <a:r>
              <a:rPr lang="es-AR" sz="4000" b="1" u="sng" dirty="0"/>
              <a:t>RAPIDEZ</a:t>
            </a:r>
            <a:endParaRPr lang="es-AR" sz="4000" b="1" dirty="0"/>
          </a:p>
          <a:p>
            <a:pPr lvl="2">
              <a:lnSpc>
                <a:spcPct val="150000"/>
              </a:lnSpc>
              <a:buFont typeface="Courier New" panose="02070309020205020404" pitchFamily="49" charset="0"/>
              <a:buChar char="o"/>
            </a:pPr>
            <a:r>
              <a:rPr lang="es-AR" sz="4000" b="1" u="sng" dirty="0"/>
              <a:t>DESTREZA</a:t>
            </a:r>
            <a:endParaRPr lang="es-AR" sz="4000" b="1" dirty="0"/>
          </a:p>
          <a:p>
            <a:pPr lvl="2">
              <a:lnSpc>
                <a:spcPct val="150000"/>
              </a:lnSpc>
              <a:buFont typeface="Courier New" panose="02070309020205020404" pitchFamily="49" charset="0"/>
              <a:buChar char="o"/>
            </a:pPr>
            <a:r>
              <a:rPr lang="es-AR" sz="4000" b="1" u="sng" dirty="0"/>
              <a:t>FUERZA</a:t>
            </a:r>
            <a:endParaRPr lang="es-AR" sz="3600" b="1" dirty="0"/>
          </a:p>
        </p:txBody>
      </p:sp>
    </p:spTree>
    <p:extLst>
      <p:ext uri="{BB962C8B-B14F-4D97-AF65-F5344CB8AC3E}">
        <p14:creationId xmlns:p14="http://schemas.microsoft.com/office/powerpoint/2010/main" val="25018171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72577" y="173536"/>
            <a:ext cx="8911687" cy="1280890"/>
          </a:xfrm>
        </p:spPr>
        <p:txBody>
          <a:bodyPr>
            <a:normAutofit/>
          </a:bodyPr>
          <a:lstStyle/>
          <a:p>
            <a:pPr algn="ctr"/>
            <a:r>
              <a:rPr lang="es-ES" sz="6000" b="1" u="sng" dirty="0"/>
              <a:t>MOVIMIENTOS</a:t>
            </a:r>
          </a:p>
        </p:txBody>
      </p:sp>
      <p:sp>
        <p:nvSpPr>
          <p:cNvPr id="3" name="Marcador de contenido 2"/>
          <p:cNvSpPr>
            <a:spLocks noGrp="1"/>
          </p:cNvSpPr>
          <p:nvPr>
            <p:ph idx="1"/>
          </p:nvPr>
        </p:nvSpPr>
        <p:spPr>
          <a:xfrm>
            <a:off x="320571" y="1454426"/>
            <a:ext cx="11540125" cy="4603376"/>
          </a:xfrm>
        </p:spPr>
        <p:txBody>
          <a:bodyPr>
            <a:normAutofit fontScale="85000" lnSpcReduction="20000"/>
          </a:bodyPr>
          <a:lstStyle/>
          <a:p>
            <a:pPr>
              <a:buFont typeface="Courier New" panose="02070309020205020404" pitchFamily="49" charset="0"/>
              <a:buChar char="o"/>
            </a:pPr>
            <a:r>
              <a:rPr lang="es-AR" sz="2800" b="1" dirty="0"/>
              <a:t>Los tres caracteres fundamentales de los movimientos, son:</a:t>
            </a:r>
          </a:p>
          <a:p>
            <a:pPr>
              <a:buFont typeface="Courier New" panose="02070309020205020404" pitchFamily="49" charset="0"/>
              <a:buChar char="o"/>
            </a:pPr>
            <a:endParaRPr lang="es-AR" sz="2800" b="1" dirty="0"/>
          </a:p>
          <a:p>
            <a:pPr lvl="2">
              <a:buFont typeface="Courier New" panose="02070309020205020404" pitchFamily="49" charset="0"/>
              <a:buChar char="o"/>
            </a:pPr>
            <a:r>
              <a:rPr lang="es-AR" sz="2800" b="1" u="sng" dirty="0"/>
              <a:t>RAPIDEZ</a:t>
            </a:r>
            <a:r>
              <a:rPr lang="es-AR" sz="2800" b="1" dirty="0"/>
              <a:t>: El menor tiempo transcurrido entre la llegada del estímulo y la contracción de respuesta</a:t>
            </a:r>
          </a:p>
          <a:p>
            <a:pPr lvl="2">
              <a:buFont typeface="Courier New" panose="02070309020205020404" pitchFamily="49" charset="0"/>
              <a:buChar char="o"/>
            </a:pPr>
            <a:endParaRPr lang="es-AR" sz="2800" b="1" dirty="0"/>
          </a:p>
          <a:p>
            <a:pPr lvl="2">
              <a:buFont typeface="Courier New" panose="02070309020205020404" pitchFamily="49" charset="0"/>
              <a:buChar char="o"/>
            </a:pPr>
            <a:r>
              <a:rPr lang="es-AR" sz="2800" b="1" u="sng" dirty="0"/>
              <a:t>DESTREZA</a:t>
            </a:r>
            <a:r>
              <a:rPr lang="es-AR" sz="2800" b="1" dirty="0"/>
              <a:t>: La determinación precisa del grado de contracción para la finalidad de un determinado movimiento</a:t>
            </a:r>
          </a:p>
          <a:p>
            <a:pPr lvl="2">
              <a:buFont typeface="Courier New" panose="02070309020205020404" pitchFamily="49" charset="0"/>
              <a:buChar char="o"/>
            </a:pPr>
            <a:endParaRPr lang="es-AR" sz="2800" b="1" dirty="0"/>
          </a:p>
          <a:p>
            <a:pPr lvl="2">
              <a:buFont typeface="Courier New" panose="02070309020205020404" pitchFamily="49" charset="0"/>
              <a:buChar char="o"/>
            </a:pPr>
            <a:r>
              <a:rPr lang="es-AR" sz="2800" b="1" u="sng" dirty="0"/>
              <a:t>FUERZA: </a:t>
            </a:r>
            <a:r>
              <a:rPr lang="es-AR" sz="2800" b="1" dirty="0"/>
              <a:t>Depende de la relación entre la energía total liberada y la energía convertida en trabajo. El rendimiento mecánico del hombre oscila entre el 25 y el 35%, según se trate de un individuo sedentario o entrenado</a:t>
            </a:r>
            <a:endParaRPr lang="es-ES" sz="2800" b="1" dirty="0"/>
          </a:p>
        </p:txBody>
      </p:sp>
    </p:spTree>
    <p:extLst>
      <p:ext uri="{BB962C8B-B14F-4D97-AF65-F5344CB8AC3E}">
        <p14:creationId xmlns:p14="http://schemas.microsoft.com/office/powerpoint/2010/main" val="30513096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72577" y="173536"/>
            <a:ext cx="8911687" cy="1280890"/>
          </a:xfrm>
        </p:spPr>
        <p:txBody>
          <a:bodyPr>
            <a:normAutofit/>
          </a:bodyPr>
          <a:lstStyle/>
          <a:p>
            <a:pPr algn="ctr"/>
            <a:r>
              <a:rPr lang="es-ES" sz="6000" b="1" u="sng" dirty="0"/>
              <a:t>MOVIMIENTOS</a:t>
            </a:r>
          </a:p>
        </p:txBody>
      </p:sp>
      <p:sp>
        <p:nvSpPr>
          <p:cNvPr id="4" name="Rectangle 1">
            <a:extLst>
              <a:ext uri="{FF2B5EF4-FFF2-40B4-BE49-F238E27FC236}">
                <a16:creationId xmlns:a16="http://schemas.microsoft.com/office/drawing/2014/main" id="{E443B164-0075-4884-ABBB-E11E4AB29094}"/>
              </a:ext>
            </a:extLst>
          </p:cNvPr>
          <p:cNvSpPr>
            <a:spLocks noGrp="1" noChangeArrowheads="1"/>
          </p:cNvSpPr>
          <p:nvPr>
            <p:ph idx="1"/>
          </p:nvPr>
        </p:nvSpPr>
        <p:spPr bwMode="auto">
          <a:xfrm>
            <a:off x="250206" y="1318022"/>
            <a:ext cx="11691587" cy="5539978"/>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s-AR" altLang="es-AR" sz="2400" b="1" i="0" u="none" strike="noStrike" cap="none" normalizeH="0" baseline="0" dirty="0">
                <a:ln>
                  <a:noFill/>
                </a:ln>
                <a:solidFill>
                  <a:srgbClr val="444444"/>
                </a:solidFill>
                <a:effectLst/>
                <a:latin typeface="+mn-lt"/>
              </a:rPr>
              <a:t>Movimientos de primera clase</a:t>
            </a:r>
            <a:endParaRPr kumimoji="0" lang="es-AR" altLang="es-AR" sz="24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s-AR" altLang="es-AR" sz="2400" b="0" i="0" u="none" strike="noStrike" cap="none" normalizeH="0" baseline="0" dirty="0">
                <a:ln>
                  <a:noFill/>
                </a:ln>
                <a:solidFill>
                  <a:srgbClr val="444444"/>
                </a:solidFill>
                <a:effectLst/>
                <a:latin typeface="+mn-lt"/>
              </a:rPr>
              <a:t>Las actividades donde se utilizan los movimientos de los dedos son aquellas que no requieren de mucha fuerza para realizar la tarea, </a:t>
            </a:r>
            <a:br>
              <a:rPr kumimoji="0" lang="es-AR" altLang="es-AR" sz="2400" b="0" i="0" u="none" strike="noStrike" cap="none" normalizeH="0" baseline="0" dirty="0">
                <a:ln>
                  <a:noFill/>
                </a:ln>
                <a:solidFill>
                  <a:srgbClr val="444444"/>
                </a:solidFill>
                <a:effectLst/>
                <a:latin typeface="+mn-lt"/>
              </a:rPr>
            </a:br>
            <a:r>
              <a:rPr kumimoji="0" lang="es-AR" altLang="es-AR" sz="2400" b="1" i="0" u="none" strike="noStrike" cap="none" normalizeH="0" baseline="0" dirty="0">
                <a:ln>
                  <a:noFill/>
                </a:ln>
                <a:solidFill>
                  <a:srgbClr val="444444"/>
                </a:solidFill>
                <a:effectLst/>
                <a:latin typeface="+mn-lt"/>
              </a:rPr>
              <a:t>Movimientos de segunda clase</a:t>
            </a:r>
            <a:endParaRPr kumimoji="0" lang="es-AR" altLang="es-AR" sz="24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s-AR" altLang="es-AR" sz="2400" b="0" i="0" u="none" strike="noStrike" cap="none" normalizeH="0" baseline="0" dirty="0">
                <a:ln>
                  <a:noFill/>
                </a:ln>
                <a:solidFill>
                  <a:srgbClr val="444444"/>
                </a:solidFill>
                <a:effectLst/>
                <a:latin typeface="+mn-lt"/>
              </a:rPr>
              <a:t>Es cuando se utiliza el movimiento de los dedos más el movimiento de las muñecas. </a:t>
            </a:r>
          </a:p>
          <a:p>
            <a:pPr marL="0" marR="0" lvl="0" indent="0" defTabSz="914400" rtl="0" eaLnBrk="0" fontAlgn="base" latinLnBrk="0" hangingPunct="0">
              <a:lnSpc>
                <a:spcPct val="100000"/>
              </a:lnSpc>
              <a:spcBef>
                <a:spcPct val="0"/>
              </a:spcBef>
              <a:spcAft>
                <a:spcPct val="0"/>
              </a:spcAft>
              <a:buClrTx/>
              <a:buSzTx/>
              <a:buFontTx/>
              <a:buNone/>
              <a:tabLst/>
            </a:pPr>
            <a:r>
              <a:rPr kumimoji="0" lang="es-AR" altLang="es-AR" sz="2400" b="1" i="0" u="none" strike="noStrike" cap="none" normalizeH="0" baseline="0" dirty="0">
                <a:ln>
                  <a:noFill/>
                </a:ln>
                <a:solidFill>
                  <a:srgbClr val="444444"/>
                </a:solidFill>
                <a:effectLst/>
                <a:latin typeface="+mn-lt"/>
              </a:rPr>
              <a:t>Movimientos de tercera clase</a:t>
            </a:r>
            <a:endParaRPr kumimoji="0" lang="es-AR" altLang="es-AR" sz="24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s-AR" altLang="es-AR" sz="2400" b="0" i="0" u="none" strike="noStrike" cap="none" normalizeH="0" baseline="0" dirty="0">
                <a:ln>
                  <a:noFill/>
                </a:ln>
                <a:solidFill>
                  <a:srgbClr val="444444"/>
                </a:solidFill>
                <a:effectLst/>
                <a:latin typeface="+mn-lt"/>
              </a:rPr>
              <a:t>En este tipo de movimientos se involucran los movimientos de los dedos, los movimientos de la muñeca y del antebrazo. </a:t>
            </a:r>
          </a:p>
          <a:p>
            <a:pPr marL="0" marR="0" lvl="0" indent="0" defTabSz="914400" rtl="0" eaLnBrk="0" fontAlgn="base" latinLnBrk="0" hangingPunct="0">
              <a:lnSpc>
                <a:spcPct val="100000"/>
              </a:lnSpc>
              <a:spcBef>
                <a:spcPct val="0"/>
              </a:spcBef>
              <a:spcAft>
                <a:spcPct val="0"/>
              </a:spcAft>
              <a:buClrTx/>
              <a:buSzTx/>
              <a:buFontTx/>
              <a:buNone/>
              <a:tabLst/>
            </a:pPr>
            <a:r>
              <a:rPr kumimoji="0" lang="es-AR" altLang="es-AR" sz="2400" b="1" i="0" u="none" strike="noStrike" cap="none" normalizeH="0" baseline="0" dirty="0">
                <a:ln>
                  <a:noFill/>
                </a:ln>
                <a:solidFill>
                  <a:srgbClr val="444444"/>
                </a:solidFill>
                <a:effectLst/>
                <a:latin typeface="+mn-lt"/>
              </a:rPr>
              <a:t>Movimientos de cuarta clase</a:t>
            </a:r>
            <a:endParaRPr kumimoji="0" lang="es-AR" altLang="es-AR" sz="24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s-AR" altLang="es-AR" sz="2400" b="0" i="0" u="none" strike="noStrike" cap="none" normalizeH="0" baseline="0" dirty="0">
                <a:ln>
                  <a:noFill/>
                </a:ln>
                <a:solidFill>
                  <a:srgbClr val="444444"/>
                </a:solidFill>
                <a:effectLst/>
                <a:latin typeface="+mn-lt"/>
              </a:rPr>
              <a:t>Aquí están involucrados todos los componentes del brazo, como los dedos, la muñeca, en antebrazo, el brazo y el hombro. </a:t>
            </a:r>
          </a:p>
          <a:p>
            <a:pPr marL="0" marR="0" lvl="0" indent="0" defTabSz="914400" rtl="0" eaLnBrk="0" fontAlgn="base" latinLnBrk="0" hangingPunct="0">
              <a:lnSpc>
                <a:spcPct val="100000"/>
              </a:lnSpc>
              <a:spcBef>
                <a:spcPct val="0"/>
              </a:spcBef>
              <a:spcAft>
                <a:spcPct val="0"/>
              </a:spcAft>
              <a:buClrTx/>
              <a:buSzTx/>
              <a:buFontTx/>
              <a:buNone/>
              <a:tabLst/>
            </a:pPr>
            <a:r>
              <a:rPr kumimoji="0" lang="es-AR" altLang="es-AR" sz="2400" b="1" i="0" u="none" strike="noStrike" cap="none" normalizeH="0" baseline="0" dirty="0">
                <a:ln>
                  <a:noFill/>
                </a:ln>
                <a:solidFill>
                  <a:srgbClr val="444444"/>
                </a:solidFill>
                <a:effectLst/>
                <a:latin typeface="+mn-lt"/>
              </a:rPr>
              <a:t>Movimientos de quinta clase</a:t>
            </a:r>
            <a:endParaRPr kumimoji="0" lang="es-AR" altLang="es-AR" sz="2400" b="0" i="0" u="none" strike="noStrike" cap="none" normalizeH="0" baseline="0" dirty="0">
              <a:ln>
                <a:noFill/>
              </a:ln>
              <a:solidFill>
                <a:schemeClr val="tx1"/>
              </a:solidFill>
              <a:effectLst/>
              <a:latin typeface="+mn-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s-AR" altLang="es-AR" sz="2400" b="0" i="0" u="none" strike="noStrike" cap="none" normalizeH="0" baseline="0" dirty="0">
                <a:ln>
                  <a:noFill/>
                </a:ln>
                <a:solidFill>
                  <a:srgbClr val="444444"/>
                </a:solidFill>
                <a:effectLst/>
                <a:latin typeface="+mn-lt"/>
              </a:rPr>
              <a:t>En esta clasificación se incluyen todas las partes del cuerpo, es decir, desde los movimientos de los pies, las piernas, el torso y los brazos</a:t>
            </a:r>
          </a:p>
        </p:txBody>
      </p:sp>
    </p:spTree>
    <p:extLst>
      <p:ext uri="{BB962C8B-B14F-4D97-AF65-F5344CB8AC3E}">
        <p14:creationId xmlns:p14="http://schemas.microsoft.com/office/powerpoint/2010/main" val="34715950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60543" y="451831"/>
            <a:ext cx="12302518" cy="1280890"/>
          </a:xfrm>
        </p:spPr>
        <p:txBody>
          <a:bodyPr>
            <a:noAutofit/>
          </a:bodyPr>
          <a:lstStyle/>
          <a:p>
            <a:r>
              <a:rPr lang="es-AR" sz="4000" b="1" u="sng" dirty="0"/>
              <a:t>COORDINACION DE LOS MOVIMIENTOS</a:t>
            </a:r>
            <a:endParaRPr lang="es-ES" sz="4000" u="sng" dirty="0"/>
          </a:p>
        </p:txBody>
      </p:sp>
      <p:sp>
        <p:nvSpPr>
          <p:cNvPr id="3" name="Marcador de contenido 2"/>
          <p:cNvSpPr>
            <a:spLocks noGrp="1"/>
          </p:cNvSpPr>
          <p:nvPr>
            <p:ph idx="1"/>
          </p:nvPr>
        </p:nvSpPr>
        <p:spPr>
          <a:xfrm>
            <a:off x="1188828" y="2603908"/>
            <a:ext cx="10445948" cy="3777622"/>
          </a:xfrm>
        </p:spPr>
        <p:txBody>
          <a:bodyPr>
            <a:normAutofit/>
          </a:bodyPr>
          <a:lstStyle/>
          <a:p>
            <a:pPr>
              <a:buFont typeface="Courier New" panose="02070309020205020404" pitchFamily="49" charset="0"/>
              <a:buChar char="o"/>
            </a:pPr>
            <a:r>
              <a:rPr lang="es-AR" sz="2400" b="1" dirty="0"/>
              <a:t>En todo impulso se deben considerar tres factores:</a:t>
            </a:r>
          </a:p>
          <a:p>
            <a:pPr lvl="2">
              <a:buFont typeface="Courier New" panose="02070309020205020404" pitchFamily="49" charset="0"/>
              <a:buChar char="o"/>
            </a:pPr>
            <a:r>
              <a:rPr lang="es-AR" sz="2400" b="1" dirty="0"/>
              <a:t>Rapidez inicial de la contracción muscular</a:t>
            </a:r>
          </a:p>
          <a:p>
            <a:pPr lvl="2">
              <a:buFont typeface="Courier New" panose="02070309020205020404" pitchFamily="49" charset="0"/>
              <a:buChar char="o"/>
            </a:pPr>
            <a:r>
              <a:rPr lang="es-AR" sz="2400" b="1" dirty="0"/>
              <a:t>Control inmediato por la acción de los antagonistas </a:t>
            </a:r>
          </a:p>
          <a:p>
            <a:pPr lvl="2">
              <a:buFont typeface="Courier New" panose="02070309020205020404" pitchFamily="49" charset="0"/>
              <a:buChar char="o"/>
            </a:pPr>
            <a:r>
              <a:rPr lang="es-AR" sz="2400" b="1" dirty="0"/>
              <a:t>Cese de la contracción</a:t>
            </a:r>
          </a:p>
          <a:p>
            <a:pPr lvl="2">
              <a:buFont typeface="Courier New" panose="02070309020205020404" pitchFamily="49" charset="0"/>
              <a:buChar char="o"/>
            </a:pPr>
            <a:endParaRPr lang="es-ES" sz="2400" b="1" dirty="0"/>
          </a:p>
          <a:p>
            <a:pPr marL="477838" lvl="2" indent="-342900">
              <a:buFont typeface="Courier New" panose="02070309020205020404" pitchFamily="49" charset="0"/>
              <a:buChar char="o"/>
            </a:pPr>
            <a:r>
              <a:rPr lang="es-AR" sz="2400" b="1" dirty="0">
                <a:solidFill>
                  <a:srgbClr val="FF0000"/>
                </a:solidFill>
              </a:rPr>
              <a:t>“De la relación y acople de éstos tres factores, se puede determinar el grado de calidad de los diversos movimientos”</a:t>
            </a:r>
          </a:p>
        </p:txBody>
      </p:sp>
      <p:sp>
        <p:nvSpPr>
          <p:cNvPr id="5" name="Rectángulo 4">
            <a:extLst>
              <a:ext uri="{FF2B5EF4-FFF2-40B4-BE49-F238E27FC236}">
                <a16:creationId xmlns:a16="http://schemas.microsoft.com/office/drawing/2014/main" id="{1ADBC1C7-A12A-43DC-8D25-8C90DF03275B}"/>
              </a:ext>
            </a:extLst>
          </p:cNvPr>
          <p:cNvSpPr/>
          <p:nvPr/>
        </p:nvSpPr>
        <p:spPr>
          <a:xfrm>
            <a:off x="190030" y="1323018"/>
            <a:ext cx="11741427" cy="830997"/>
          </a:xfrm>
          <a:prstGeom prst="rect">
            <a:avLst/>
          </a:prstGeom>
        </p:spPr>
        <p:txBody>
          <a:bodyPr wrap="square">
            <a:spAutoFit/>
          </a:bodyPr>
          <a:lstStyle/>
          <a:p>
            <a:r>
              <a:rPr lang="es-MX" sz="2400" b="1" dirty="0">
                <a:latin typeface="CIDFont+F1"/>
              </a:rPr>
              <a:t>La coordinación muscular o motora es la capacidad que tienen los músculos esqueléticos del cuerpo de sincronizarse bajo parámetros de trayectoria y movimiento</a:t>
            </a:r>
            <a:endParaRPr lang="es-AR" sz="2400" b="1" dirty="0"/>
          </a:p>
        </p:txBody>
      </p:sp>
    </p:spTree>
    <p:extLst>
      <p:ext uri="{BB962C8B-B14F-4D97-AF65-F5344CB8AC3E}">
        <p14:creationId xmlns:p14="http://schemas.microsoft.com/office/powerpoint/2010/main" val="2272631791"/>
      </p:ext>
    </p:extLst>
  </p:cSld>
  <p:clrMapOvr>
    <a:masterClrMapping/>
  </p:clrMapOvr>
  <p:transition spd="slow">
    <p:comb/>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77131" y="624110"/>
            <a:ext cx="11590799" cy="1280890"/>
          </a:xfrm>
        </p:spPr>
        <p:txBody>
          <a:bodyPr>
            <a:normAutofit/>
          </a:bodyPr>
          <a:lstStyle/>
          <a:p>
            <a:pPr algn="ctr"/>
            <a:r>
              <a:rPr lang="es-AR" sz="4800" b="1" u="sng" dirty="0"/>
              <a:t>ECONOMIA DE LOS MOVIMIENTOS</a:t>
            </a:r>
            <a:endParaRPr lang="es-ES" sz="4800" b="1" u="sng" dirty="0"/>
          </a:p>
        </p:txBody>
      </p:sp>
      <p:sp>
        <p:nvSpPr>
          <p:cNvPr id="3" name="Marcador de contenido 2"/>
          <p:cNvSpPr>
            <a:spLocks noGrp="1"/>
          </p:cNvSpPr>
          <p:nvPr>
            <p:ph idx="1"/>
          </p:nvPr>
        </p:nvSpPr>
        <p:spPr>
          <a:xfrm>
            <a:off x="623992" y="1678455"/>
            <a:ext cx="11143938" cy="4565374"/>
          </a:xfrm>
        </p:spPr>
        <p:txBody>
          <a:bodyPr>
            <a:normAutofit lnSpcReduction="10000"/>
          </a:bodyPr>
          <a:lstStyle/>
          <a:p>
            <a:pPr marL="0" indent="0">
              <a:buNone/>
            </a:pPr>
            <a:r>
              <a:rPr lang="es-AR" sz="2600" dirty="0"/>
              <a:t>Existen ciertos principios generales, cuya aplicación logra evitar movimientos inútiles o de poco rendimiento:</a:t>
            </a:r>
          </a:p>
          <a:p>
            <a:pPr lvl="1">
              <a:buFont typeface="Courier New" panose="02070309020205020404" pitchFamily="49" charset="0"/>
              <a:buChar char="o"/>
            </a:pPr>
            <a:r>
              <a:rPr lang="es-AR" sz="2600" dirty="0"/>
              <a:t>Todo movimiento que aprovecha la fuerza de la gravedad (Ejemplo: Elevar objeto con polea)</a:t>
            </a:r>
          </a:p>
          <a:p>
            <a:pPr lvl="1">
              <a:buFont typeface="Courier New" panose="02070309020205020404" pitchFamily="49" charset="0"/>
              <a:buChar char="o"/>
            </a:pPr>
            <a:r>
              <a:rPr lang="es-AR" sz="2600" dirty="0"/>
              <a:t>Los movimientos simétricos de las extremidades</a:t>
            </a:r>
          </a:p>
          <a:p>
            <a:pPr lvl="1">
              <a:buFont typeface="Courier New" panose="02070309020205020404" pitchFamily="49" charset="0"/>
              <a:buChar char="o"/>
            </a:pPr>
            <a:r>
              <a:rPr lang="es-AR" sz="2600" dirty="0"/>
              <a:t>Eliminar movimientos inútiles</a:t>
            </a:r>
          </a:p>
          <a:p>
            <a:pPr lvl="1">
              <a:buFont typeface="Courier New" panose="02070309020205020404" pitchFamily="49" charset="0"/>
              <a:buChar char="o"/>
            </a:pPr>
            <a:r>
              <a:rPr lang="es-AR" sz="2600" dirty="0"/>
              <a:t>Deben evitarse las bruscas transiciones de los movimientos</a:t>
            </a:r>
          </a:p>
          <a:p>
            <a:pPr lvl="1">
              <a:buFont typeface="Courier New" panose="02070309020205020404" pitchFamily="49" charset="0"/>
              <a:buChar char="o"/>
            </a:pPr>
            <a:r>
              <a:rPr lang="es-AR" sz="2600" dirty="0"/>
              <a:t>La distancia de los desplazamientos corporales está en relación directa con él consumo de energía.</a:t>
            </a:r>
          </a:p>
          <a:p>
            <a:pPr lvl="1">
              <a:buFont typeface="Courier New" panose="02070309020205020404" pitchFamily="49" charset="0"/>
              <a:buChar char="o"/>
            </a:pPr>
            <a:r>
              <a:rPr lang="es-AR" sz="2600" dirty="0"/>
              <a:t>La altura de los desplazamientos de los miembros</a:t>
            </a:r>
          </a:p>
          <a:p>
            <a:pPr lvl="1">
              <a:buFont typeface="Wingdings" panose="05000000000000000000" pitchFamily="2" charset="2"/>
              <a:buChar char="q"/>
            </a:pPr>
            <a:endParaRPr lang="es-ES" sz="1800" dirty="0"/>
          </a:p>
        </p:txBody>
      </p:sp>
    </p:spTree>
    <p:extLst>
      <p:ext uri="{BB962C8B-B14F-4D97-AF65-F5344CB8AC3E}">
        <p14:creationId xmlns:p14="http://schemas.microsoft.com/office/powerpoint/2010/main" val="3459878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00600" y="452135"/>
            <a:ext cx="11590799" cy="1280890"/>
          </a:xfrm>
        </p:spPr>
        <p:txBody>
          <a:bodyPr>
            <a:normAutofit/>
          </a:bodyPr>
          <a:lstStyle/>
          <a:p>
            <a:pPr algn="ctr"/>
            <a:r>
              <a:rPr lang="es-AR" sz="4800" b="1" u="sng" dirty="0"/>
              <a:t>ECONOMIA DE LOS MOVIMIENTOS</a:t>
            </a:r>
            <a:endParaRPr lang="es-ES" sz="4800" b="1" u="sng" dirty="0"/>
          </a:p>
        </p:txBody>
      </p:sp>
      <p:sp>
        <p:nvSpPr>
          <p:cNvPr id="3" name="Marcador de contenido 2"/>
          <p:cNvSpPr>
            <a:spLocks noGrp="1"/>
          </p:cNvSpPr>
          <p:nvPr>
            <p:ph idx="1"/>
          </p:nvPr>
        </p:nvSpPr>
        <p:spPr>
          <a:xfrm>
            <a:off x="-388354" y="2541104"/>
            <a:ext cx="8401385" cy="3385939"/>
          </a:xfrm>
        </p:spPr>
        <p:txBody>
          <a:bodyPr>
            <a:normAutofit fontScale="92500"/>
          </a:bodyPr>
          <a:lstStyle/>
          <a:p>
            <a:pPr marL="0" indent="0">
              <a:buNone/>
            </a:pPr>
            <a:endParaRPr lang="es-MX" sz="2600" dirty="0"/>
          </a:p>
          <a:p>
            <a:pPr lvl="1">
              <a:lnSpc>
                <a:spcPct val="150000"/>
              </a:lnSpc>
              <a:buFont typeface="Courier New" panose="02070309020205020404" pitchFamily="49" charset="0"/>
              <a:buChar char="o"/>
            </a:pPr>
            <a:r>
              <a:rPr lang="es-AR" sz="3200" b="1" dirty="0"/>
              <a:t>Utilización del cuerpo humano</a:t>
            </a:r>
          </a:p>
          <a:p>
            <a:pPr lvl="1">
              <a:lnSpc>
                <a:spcPct val="150000"/>
              </a:lnSpc>
              <a:buFont typeface="Courier New" panose="02070309020205020404" pitchFamily="49" charset="0"/>
              <a:buChar char="o"/>
            </a:pPr>
            <a:r>
              <a:rPr lang="es-MX" sz="3200" b="1" dirty="0"/>
              <a:t>Distribución del lugar de trabajo</a:t>
            </a:r>
          </a:p>
          <a:p>
            <a:pPr lvl="1">
              <a:lnSpc>
                <a:spcPct val="150000"/>
              </a:lnSpc>
              <a:buFont typeface="Courier New" panose="02070309020205020404" pitchFamily="49" charset="0"/>
              <a:buChar char="o"/>
            </a:pPr>
            <a:r>
              <a:rPr lang="es-MX" sz="3200" b="1" dirty="0"/>
              <a:t>Modelo de las máquinas y herramientas</a:t>
            </a:r>
            <a:endParaRPr lang="es-ES" sz="3600" dirty="0"/>
          </a:p>
        </p:txBody>
      </p:sp>
      <p:pic>
        <p:nvPicPr>
          <p:cNvPr id="10" name="Imagen 9">
            <a:extLst>
              <a:ext uri="{FF2B5EF4-FFF2-40B4-BE49-F238E27FC236}">
                <a16:creationId xmlns:a16="http://schemas.microsoft.com/office/drawing/2014/main" id="{CD36D7CA-08AA-4CD5-A415-0773B950BFEF}"/>
              </a:ext>
            </a:extLst>
          </p:cNvPr>
          <p:cNvPicPr>
            <a:picLocks noChangeAspect="1"/>
          </p:cNvPicPr>
          <p:nvPr/>
        </p:nvPicPr>
        <p:blipFill>
          <a:blip r:embed="rId2"/>
          <a:stretch>
            <a:fillRect/>
          </a:stretch>
        </p:blipFill>
        <p:spPr>
          <a:xfrm>
            <a:off x="7903169" y="2541104"/>
            <a:ext cx="3864761" cy="3864761"/>
          </a:xfrm>
          <a:prstGeom prst="rect">
            <a:avLst/>
          </a:prstGeom>
        </p:spPr>
      </p:pic>
      <p:sp>
        <p:nvSpPr>
          <p:cNvPr id="11" name="Rectángulo 10">
            <a:extLst>
              <a:ext uri="{FF2B5EF4-FFF2-40B4-BE49-F238E27FC236}">
                <a16:creationId xmlns:a16="http://schemas.microsoft.com/office/drawing/2014/main" id="{C1377CE0-52C5-4E6A-9B14-6F79ED2F60D7}"/>
              </a:ext>
            </a:extLst>
          </p:cNvPr>
          <p:cNvSpPr/>
          <p:nvPr/>
        </p:nvSpPr>
        <p:spPr>
          <a:xfrm>
            <a:off x="971395" y="1780814"/>
            <a:ext cx="10634217" cy="523220"/>
          </a:xfrm>
          <a:prstGeom prst="rect">
            <a:avLst/>
          </a:prstGeom>
        </p:spPr>
        <p:txBody>
          <a:bodyPr wrap="square">
            <a:spAutoFit/>
          </a:bodyPr>
          <a:lstStyle/>
          <a:p>
            <a:r>
              <a:rPr lang="es-MX" sz="2800" b="1" dirty="0"/>
              <a:t>EL ESTUDIO DE MOVIMIENTOS SE DIVIDE EN TRES ÁREAS</a:t>
            </a:r>
            <a:r>
              <a:rPr lang="es-MX" dirty="0"/>
              <a:t>:</a:t>
            </a:r>
          </a:p>
        </p:txBody>
      </p:sp>
    </p:spTree>
    <p:extLst>
      <p:ext uri="{BB962C8B-B14F-4D97-AF65-F5344CB8AC3E}">
        <p14:creationId xmlns:p14="http://schemas.microsoft.com/office/powerpoint/2010/main" val="3703402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Cómo mantener el orden y la limpieza en el puesto de trabajo ...">
            <a:extLst>
              <a:ext uri="{FF2B5EF4-FFF2-40B4-BE49-F238E27FC236}">
                <a16:creationId xmlns:a16="http://schemas.microsoft.com/office/drawing/2014/main" id="{3FDEA9BE-C6DF-4BC8-802B-E255910AE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9" y="1094874"/>
            <a:ext cx="6145621" cy="410527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Sí, el desorden estimula la creatividad | Verne EL PAÍS">
            <a:extLst>
              <a:ext uri="{FF2B5EF4-FFF2-40B4-BE49-F238E27FC236}">
                <a16:creationId xmlns:a16="http://schemas.microsoft.com/office/drawing/2014/main" id="{C51AAFBF-1B3D-427A-A491-5B4D13E02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8000" y="1094874"/>
            <a:ext cx="603400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629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18937" y="395915"/>
            <a:ext cx="10378297" cy="1016432"/>
          </a:xfrm>
        </p:spPr>
        <p:txBody>
          <a:bodyPr>
            <a:noAutofit/>
          </a:bodyPr>
          <a:lstStyle/>
          <a:p>
            <a:r>
              <a:rPr lang="es-AR" sz="4400" b="1" u="sng" dirty="0"/>
              <a:t>EXAMEN DEL TRABAJO MUSCULAR</a:t>
            </a:r>
            <a:br>
              <a:rPr lang="es-ES" b="1" u="sng" dirty="0"/>
            </a:br>
            <a:endParaRPr lang="es-ES" b="1" u="sng" dirty="0"/>
          </a:p>
        </p:txBody>
      </p:sp>
      <p:sp>
        <p:nvSpPr>
          <p:cNvPr id="3" name="Marcador de contenido 2"/>
          <p:cNvSpPr>
            <a:spLocks noGrp="1"/>
          </p:cNvSpPr>
          <p:nvPr>
            <p:ph idx="1"/>
          </p:nvPr>
        </p:nvSpPr>
        <p:spPr>
          <a:xfrm>
            <a:off x="590223" y="1528011"/>
            <a:ext cx="10117881" cy="2899610"/>
          </a:xfrm>
        </p:spPr>
        <p:txBody>
          <a:bodyPr/>
          <a:lstStyle/>
          <a:p>
            <a:pPr marL="0" indent="0">
              <a:buNone/>
            </a:pPr>
            <a:r>
              <a:rPr lang="es-AR" sz="2800" dirty="0"/>
              <a:t>Se examina tres variables:</a:t>
            </a:r>
          </a:p>
          <a:p>
            <a:pPr lvl="1">
              <a:buFont typeface="Courier New" panose="02070309020205020404" pitchFamily="49" charset="0"/>
              <a:buChar char="o"/>
            </a:pPr>
            <a:r>
              <a:rPr lang="es-ES" sz="3200" b="1" dirty="0"/>
              <a:t>Fuerza</a:t>
            </a:r>
          </a:p>
          <a:p>
            <a:pPr lvl="1">
              <a:buFont typeface="Courier New" panose="02070309020205020404" pitchFamily="49" charset="0"/>
              <a:buChar char="o"/>
            </a:pPr>
            <a:r>
              <a:rPr lang="es-ES" sz="3200" b="1" dirty="0"/>
              <a:t>Impulso</a:t>
            </a:r>
          </a:p>
          <a:p>
            <a:pPr lvl="1">
              <a:buFont typeface="Courier New" panose="02070309020205020404" pitchFamily="49" charset="0"/>
              <a:buChar char="o"/>
            </a:pPr>
            <a:r>
              <a:rPr lang="es-AR" sz="3200" b="1" dirty="0"/>
              <a:t>Examen de La Dirección De Los Movimientos</a:t>
            </a:r>
            <a:endParaRPr lang="es-ES" sz="3200" b="1" dirty="0"/>
          </a:p>
          <a:p>
            <a:pPr marL="342900" lvl="1" indent="-342900" algn="ctr">
              <a:buFont typeface="Courier New" panose="02070309020205020404" pitchFamily="49" charset="0"/>
              <a:buChar char="o"/>
            </a:pPr>
            <a:endParaRPr lang="es-AR" sz="2000" dirty="0"/>
          </a:p>
        </p:txBody>
      </p:sp>
      <p:pic>
        <p:nvPicPr>
          <p:cNvPr id="14338" name="Picture 2" descr="Métodos o Sistemas de entrenamiento de fuerza - hipertrofia | NSCA ...">
            <a:extLst>
              <a:ext uri="{FF2B5EF4-FFF2-40B4-BE49-F238E27FC236}">
                <a16:creationId xmlns:a16="http://schemas.microsoft.com/office/drawing/2014/main" id="{0D675CD3-915D-4D15-9CEE-93876F2DF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642" y="4243549"/>
            <a:ext cx="4049042" cy="198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51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18937" y="395915"/>
            <a:ext cx="10378297" cy="1016432"/>
          </a:xfrm>
        </p:spPr>
        <p:txBody>
          <a:bodyPr>
            <a:noAutofit/>
          </a:bodyPr>
          <a:lstStyle/>
          <a:p>
            <a:r>
              <a:rPr lang="es-AR" sz="4400" b="1" u="sng" dirty="0"/>
              <a:t>EXAMEN DEL TRABAJO MUSCULAR</a:t>
            </a:r>
            <a:br>
              <a:rPr lang="es-ES" b="1" u="sng" dirty="0"/>
            </a:br>
            <a:endParaRPr lang="es-ES" b="1" u="sng" dirty="0"/>
          </a:p>
        </p:txBody>
      </p:sp>
      <p:pic>
        <p:nvPicPr>
          <p:cNvPr id="4" name="Imagen 3"/>
          <p:cNvPicPr>
            <a:picLocks noChangeAspect="1"/>
          </p:cNvPicPr>
          <p:nvPr/>
        </p:nvPicPr>
        <p:blipFill>
          <a:blip r:embed="rId2"/>
          <a:stretch>
            <a:fillRect/>
          </a:stretch>
        </p:blipFill>
        <p:spPr>
          <a:xfrm>
            <a:off x="8344994" y="4199955"/>
            <a:ext cx="2431779" cy="2424890"/>
          </a:xfrm>
          <a:prstGeom prst="rect">
            <a:avLst/>
          </a:prstGeom>
        </p:spPr>
      </p:pic>
      <p:sp>
        <p:nvSpPr>
          <p:cNvPr id="5" name="Rectángulo 4">
            <a:extLst>
              <a:ext uri="{FF2B5EF4-FFF2-40B4-BE49-F238E27FC236}">
                <a16:creationId xmlns:a16="http://schemas.microsoft.com/office/drawing/2014/main" id="{E3FB8870-5D19-4888-B1C1-B301EDD02944}"/>
              </a:ext>
            </a:extLst>
          </p:cNvPr>
          <p:cNvSpPr/>
          <p:nvPr/>
        </p:nvSpPr>
        <p:spPr>
          <a:xfrm>
            <a:off x="694766" y="1231417"/>
            <a:ext cx="10378297" cy="3170099"/>
          </a:xfrm>
          <a:prstGeom prst="rect">
            <a:avLst/>
          </a:prstGeom>
        </p:spPr>
        <p:txBody>
          <a:bodyPr wrap="square">
            <a:spAutoFit/>
          </a:bodyPr>
          <a:lstStyle/>
          <a:p>
            <a:r>
              <a:rPr lang="es-ES" sz="2000" b="1" dirty="0"/>
              <a:t>Para realizar el examen de fuerza muscular se utilizan dos tipos de aparatos, ellos son: el dinamómetro y los ergógrafos.</a:t>
            </a:r>
          </a:p>
          <a:p>
            <a:endParaRPr lang="es-ES" sz="2000" b="1" dirty="0"/>
          </a:p>
          <a:p>
            <a:r>
              <a:rPr lang="es-ES" sz="2000" b="1" dirty="0"/>
              <a:t>Los dinamómetros son unos dispositivos que se utilizan para medir fuerzas; cuyo principio consiste en oprimir un muelle o resorte en tensión hasta lograr un máximo posible.</a:t>
            </a:r>
          </a:p>
          <a:p>
            <a:endParaRPr lang="es-ES" sz="2000" b="1" dirty="0"/>
          </a:p>
          <a:p>
            <a:r>
              <a:rPr lang="es-ES" sz="2000" b="1" dirty="0"/>
              <a:t>El más utilizado es el dinamómetro manual e Collins, que está constituido por una lámina de acero de forma oval, que lleva adherida una escala graduada y una aguja indicadora</a:t>
            </a:r>
            <a:endParaRPr lang="es-AR" sz="2000" b="1" dirty="0"/>
          </a:p>
        </p:txBody>
      </p:sp>
      <p:pic>
        <p:nvPicPr>
          <p:cNvPr id="16386" name="Picture 2" descr="BIOGRAFÍAS MÉDICAS ILUSTRADAS.AR: DR. ANGELO MOSSO">
            <a:extLst>
              <a:ext uri="{FF2B5EF4-FFF2-40B4-BE49-F238E27FC236}">
                <a16:creationId xmlns:a16="http://schemas.microsoft.com/office/drawing/2014/main" id="{4C62832B-3299-41AC-93DE-C66451906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054" y="4229168"/>
            <a:ext cx="4528419" cy="236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133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99C40D9-963E-477D-B15D-0626B6C5246A}"/>
              </a:ext>
            </a:extLst>
          </p:cNvPr>
          <p:cNvPicPr/>
          <p:nvPr/>
        </p:nvPicPr>
        <p:blipFill rotWithShape="1">
          <a:blip r:embed="rId2">
            <a:extLst>
              <a:ext uri="{28A0092B-C50C-407E-A947-70E740481C1C}">
                <a14:useLocalDpi xmlns:a14="http://schemas.microsoft.com/office/drawing/2010/main" val="0"/>
              </a:ext>
            </a:extLst>
          </a:blip>
          <a:srcRect l="8269" t="26340" r="6637" b="15952"/>
          <a:stretch/>
        </p:blipFill>
        <p:spPr bwMode="auto">
          <a:xfrm>
            <a:off x="8866682" y="3459205"/>
            <a:ext cx="3325318" cy="3398795"/>
          </a:xfrm>
          <a:prstGeom prst="rect">
            <a:avLst/>
          </a:prstGeom>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2526464" y="280592"/>
            <a:ext cx="8207797" cy="828172"/>
          </a:xfrm>
        </p:spPr>
        <p:txBody>
          <a:bodyPr>
            <a:noAutofit/>
          </a:bodyPr>
          <a:lstStyle/>
          <a:p>
            <a:r>
              <a:rPr lang="es-AR" sz="4800" b="1" u="sng" dirty="0"/>
              <a:t>TRABAJO MUSCULAR</a:t>
            </a:r>
            <a:br>
              <a:rPr lang="es-ES" sz="4000" dirty="0"/>
            </a:br>
            <a:endParaRPr lang="es-ES" sz="4000" dirty="0"/>
          </a:p>
        </p:txBody>
      </p:sp>
      <p:sp>
        <p:nvSpPr>
          <p:cNvPr id="3" name="Marcador de contenido 2"/>
          <p:cNvSpPr>
            <a:spLocks noGrp="1"/>
          </p:cNvSpPr>
          <p:nvPr>
            <p:ph idx="1"/>
          </p:nvPr>
        </p:nvSpPr>
        <p:spPr>
          <a:xfrm>
            <a:off x="1020418" y="1411939"/>
            <a:ext cx="10866782" cy="2255600"/>
          </a:xfrm>
        </p:spPr>
        <p:txBody>
          <a:bodyPr>
            <a:normAutofit fontScale="92500"/>
          </a:bodyPr>
          <a:lstStyle/>
          <a:p>
            <a:pPr>
              <a:buFont typeface="Courier New" panose="02070309020205020404" pitchFamily="49" charset="0"/>
              <a:buChar char="o"/>
            </a:pPr>
            <a:r>
              <a:rPr lang="es-AR" sz="3200" b="1" dirty="0"/>
              <a:t>Los músculos son un tejido blando, que generan movimiento al contraerse o  extendiéndose al relajarse.</a:t>
            </a:r>
          </a:p>
          <a:p>
            <a:pPr>
              <a:buFont typeface="Courier New" panose="02070309020205020404" pitchFamily="49" charset="0"/>
              <a:buChar char="o"/>
            </a:pPr>
            <a:r>
              <a:rPr lang="es-AR" sz="3200" b="1" dirty="0"/>
              <a:t>Están unidos al esqueleto por medio de tendones.</a:t>
            </a:r>
          </a:p>
          <a:p>
            <a:pPr>
              <a:buFont typeface="Courier New" panose="02070309020205020404" pitchFamily="49" charset="0"/>
              <a:buChar char="o"/>
            </a:pPr>
            <a:r>
              <a:rPr lang="es-AR" sz="3200" b="1" dirty="0"/>
              <a:t>Los músculos se clasifican en 3 categorías:</a:t>
            </a:r>
          </a:p>
        </p:txBody>
      </p:sp>
      <p:pic>
        <p:nvPicPr>
          <p:cNvPr id="6" name="Marcador de contenido 3"/>
          <p:cNvPicPr>
            <a:picLocks noChangeAspect="1"/>
          </p:cNvPicPr>
          <p:nvPr/>
        </p:nvPicPr>
        <p:blipFill>
          <a:blip r:embed="rId3"/>
          <a:stretch>
            <a:fillRect/>
          </a:stretch>
        </p:blipFill>
        <p:spPr>
          <a:xfrm>
            <a:off x="1020418" y="3750178"/>
            <a:ext cx="5925627" cy="3025182"/>
          </a:xfrm>
          <a:prstGeom prst="rect">
            <a:avLst/>
          </a:prstGeom>
        </p:spPr>
      </p:pic>
    </p:spTree>
    <p:extLst>
      <p:ext uri="{BB962C8B-B14F-4D97-AF65-F5344CB8AC3E}">
        <p14:creationId xmlns:p14="http://schemas.microsoft.com/office/powerpoint/2010/main" val="283505814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322685" y="619767"/>
            <a:ext cx="9893255" cy="1778475"/>
          </a:xfrm>
        </p:spPr>
        <p:txBody>
          <a:bodyPr>
            <a:normAutofit/>
          </a:bodyPr>
          <a:lstStyle/>
          <a:p>
            <a:pPr lvl="1" algn="ctr" defTabSz="457200" rtl="0">
              <a:spcBef>
                <a:spcPct val="0"/>
              </a:spcBef>
            </a:pPr>
            <a:r>
              <a:rPr lang="es-AR" sz="4000" b="1" u="sng" dirty="0">
                <a:solidFill>
                  <a:schemeClr val="tx1"/>
                </a:solidFill>
              </a:rPr>
              <a:t>EXAMEN DE LA FUERZA MUSCULAR</a:t>
            </a:r>
            <a:br>
              <a:rPr lang="es-ES" sz="3200" b="1" u="sng" dirty="0"/>
            </a:br>
            <a:endParaRPr lang="es-ES" sz="2800" dirty="0"/>
          </a:p>
        </p:txBody>
      </p:sp>
      <p:sp>
        <p:nvSpPr>
          <p:cNvPr id="3" name="Marcador de contenido 2"/>
          <p:cNvSpPr>
            <a:spLocks noGrp="1"/>
          </p:cNvSpPr>
          <p:nvPr>
            <p:ph idx="1"/>
          </p:nvPr>
        </p:nvSpPr>
        <p:spPr>
          <a:xfrm>
            <a:off x="2170028" y="1832737"/>
            <a:ext cx="8208501" cy="621705"/>
          </a:xfrm>
        </p:spPr>
        <p:txBody>
          <a:bodyPr>
            <a:normAutofit/>
          </a:bodyPr>
          <a:lstStyle/>
          <a:p>
            <a:pPr marL="827088" lvl="3" indent="-457200">
              <a:buFont typeface="Courier New" panose="02070309020205020404" pitchFamily="49" charset="0"/>
              <a:buChar char="o"/>
            </a:pPr>
            <a:r>
              <a:rPr lang="es-AR" sz="3200" b="1" dirty="0">
                <a:solidFill>
                  <a:schemeClr val="tx1"/>
                </a:solidFill>
              </a:rPr>
              <a:t>Dinamómetro</a:t>
            </a:r>
          </a:p>
        </p:txBody>
      </p:sp>
      <p:pic>
        <p:nvPicPr>
          <p:cNvPr id="4" name="Imagen 3"/>
          <p:cNvPicPr>
            <a:picLocks noChangeAspect="1"/>
          </p:cNvPicPr>
          <p:nvPr/>
        </p:nvPicPr>
        <p:blipFill>
          <a:blip r:embed="rId2"/>
          <a:stretch>
            <a:fillRect/>
          </a:stretch>
        </p:blipFill>
        <p:spPr>
          <a:xfrm>
            <a:off x="4904197" y="2754148"/>
            <a:ext cx="2972955" cy="2964532"/>
          </a:xfrm>
          <a:prstGeom prst="rect">
            <a:avLst/>
          </a:prstGeom>
        </p:spPr>
      </p:pic>
      <p:pic>
        <p:nvPicPr>
          <p:cNvPr id="5" name="Imagen 4"/>
          <p:cNvPicPr>
            <a:picLocks noChangeAspect="1"/>
          </p:cNvPicPr>
          <p:nvPr/>
        </p:nvPicPr>
        <p:blipFill>
          <a:blip r:embed="rId3"/>
          <a:stretch>
            <a:fillRect/>
          </a:stretch>
        </p:blipFill>
        <p:spPr>
          <a:xfrm>
            <a:off x="8784194" y="2730122"/>
            <a:ext cx="2546458" cy="2964532"/>
          </a:xfrm>
          <a:prstGeom prst="rect">
            <a:avLst/>
          </a:prstGeom>
        </p:spPr>
      </p:pic>
      <p:pic>
        <p:nvPicPr>
          <p:cNvPr id="7" name="Imagen 6"/>
          <p:cNvPicPr>
            <a:picLocks noChangeAspect="1"/>
          </p:cNvPicPr>
          <p:nvPr/>
        </p:nvPicPr>
        <p:blipFill>
          <a:blip r:embed="rId4"/>
          <a:stretch>
            <a:fillRect/>
          </a:stretch>
        </p:blipFill>
        <p:spPr>
          <a:xfrm>
            <a:off x="1322685" y="2730122"/>
            <a:ext cx="2910452" cy="2916480"/>
          </a:xfrm>
          <a:prstGeom prst="rect">
            <a:avLst/>
          </a:prstGeom>
        </p:spPr>
      </p:pic>
    </p:spTree>
    <p:extLst>
      <p:ext uri="{BB962C8B-B14F-4D97-AF65-F5344CB8AC3E}">
        <p14:creationId xmlns:p14="http://schemas.microsoft.com/office/powerpoint/2010/main" val="3252428903"/>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935037" y="356111"/>
            <a:ext cx="10085866" cy="1280890"/>
          </a:xfrm>
        </p:spPr>
        <p:txBody>
          <a:bodyPr>
            <a:normAutofit/>
          </a:bodyPr>
          <a:lstStyle/>
          <a:p>
            <a:pPr algn="ctr"/>
            <a:r>
              <a:rPr lang="es-AR" sz="4400" b="1" u="sng" dirty="0"/>
              <a:t>EXAMEN DEL IMPULSO MUSCULAR</a:t>
            </a:r>
            <a:endParaRPr lang="es-ES" sz="4400" u="sng" dirty="0"/>
          </a:p>
        </p:txBody>
      </p:sp>
      <p:pic>
        <p:nvPicPr>
          <p:cNvPr id="4" name="Picture 2" descr="Imagen relacionada"/>
          <p:cNvPicPr>
            <a:picLocks noGrp="1" noChangeAspect="1" noChangeArrowheads="1"/>
          </p:cNvPicPr>
          <p:nvPr>
            <p:ph idx="1"/>
          </p:nvPr>
        </p:nvPicPr>
        <p:blipFill>
          <a:blip r:embed="rId2"/>
          <a:srcRect/>
          <a:stretch>
            <a:fillRect/>
          </a:stretch>
        </p:blipFill>
        <p:spPr bwMode="auto">
          <a:xfrm>
            <a:off x="640976" y="1184043"/>
            <a:ext cx="4210516" cy="2437241"/>
          </a:xfrm>
          <a:prstGeom prst="rect">
            <a:avLst/>
          </a:prstGeom>
          <a:noFill/>
        </p:spPr>
      </p:pic>
      <p:sp>
        <p:nvSpPr>
          <p:cNvPr id="5" name="CuadroTexto 4"/>
          <p:cNvSpPr txBox="1"/>
          <p:nvPr/>
        </p:nvSpPr>
        <p:spPr>
          <a:xfrm>
            <a:off x="4969042" y="1314552"/>
            <a:ext cx="6581982" cy="1846659"/>
          </a:xfrm>
          <a:prstGeom prst="rect">
            <a:avLst/>
          </a:prstGeom>
          <a:noFill/>
        </p:spPr>
        <p:txBody>
          <a:bodyPr wrap="square" rtlCol="0">
            <a:spAutoFit/>
          </a:bodyPr>
          <a:lstStyle/>
          <a:p>
            <a:pPr marL="0" lvl="1"/>
            <a:r>
              <a:rPr lang="es-AR" sz="2400" dirty="0"/>
              <a:t>Transforma en una curva con la que se puede medir la velocidad de conducción del nervio y la cantidad de impulso que llega.</a:t>
            </a:r>
          </a:p>
          <a:p>
            <a:endParaRPr lang="es-ES" dirty="0"/>
          </a:p>
        </p:txBody>
      </p:sp>
      <p:sp>
        <p:nvSpPr>
          <p:cNvPr id="6" name="CuadroTexto 5"/>
          <p:cNvSpPr txBox="1"/>
          <p:nvPr/>
        </p:nvSpPr>
        <p:spPr>
          <a:xfrm>
            <a:off x="1101673" y="3744395"/>
            <a:ext cx="2447364" cy="646331"/>
          </a:xfrm>
          <a:prstGeom prst="rect">
            <a:avLst/>
          </a:prstGeom>
          <a:noFill/>
        </p:spPr>
        <p:txBody>
          <a:bodyPr wrap="square" rtlCol="0">
            <a:spAutoFit/>
          </a:bodyPr>
          <a:lstStyle/>
          <a:p>
            <a:r>
              <a:rPr lang="es-ES" b="1" dirty="0"/>
              <a:t>Electromiografía</a:t>
            </a:r>
          </a:p>
          <a:p>
            <a:endParaRPr lang="es-ES" dirty="0"/>
          </a:p>
        </p:txBody>
      </p:sp>
      <p:sp>
        <p:nvSpPr>
          <p:cNvPr id="7" name="CuadroTexto 6"/>
          <p:cNvSpPr txBox="1"/>
          <p:nvPr/>
        </p:nvSpPr>
        <p:spPr>
          <a:xfrm>
            <a:off x="4969042" y="2953759"/>
            <a:ext cx="6581982" cy="1200329"/>
          </a:xfrm>
          <a:prstGeom prst="rect">
            <a:avLst/>
          </a:prstGeom>
          <a:noFill/>
        </p:spPr>
        <p:txBody>
          <a:bodyPr wrap="square" rtlCol="0">
            <a:spAutoFit/>
          </a:bodyPr>
          <a:lstStyle/>
          <a:p>
            <a:r>
              <a:rPr lang="es-ES" sz="2400" dirty="0"/>
              <a:t>Se introduce un electrodo de aguja muy delgado dentro del musculo para medir la actividad eléctrica del mismo</a:t>
            </a:r>
          </a:p>
        </p:txBody>
      </p:sp>
      <p:sp>
        <p:nvSpPr>
          <p:cNvPr id="3" name="Rectángulo 2"/>
          <p:cNvSpPr/>
          <p:nvPr/>
        </p:nvSpPr>
        <p:spPr>
          <a:xfrm>
            <a:off x="935037" y="4513837"/>
            <a:ext cx="10085866" cy="584775"/>
          </a:xfrm>
          <a:prstGeom prst="rect">
            <a:avLst/>
          </a:prstGeom>
        </p:spPr>
        <p:txBody>
          <a:bodyPr wrap="square">
            <a:spAutoFit/>
          </a:bodyPr>
          <a:lstStyle/>
          <a:p>
            <a:pPr algn="ctr"/>
            <a:r>
              <a:rPr lang="es-AR" sz="3200" b="1" u="sng" dirty="0"/>
              <a:t>EXAMEN DE LA DIRRECCION DE LOS MOVIMIENTOS</a:t>
            </a:r>
            <a:endParaRPr lang="es-ES" sz="3200" dirty="0"/>
          </a:p>
        </p:txBody>
      </p:sp>
      <p:sp>
        <p:nvSpPr>
          <p:cNvPr id="9" name="CuadroTexto 8"/>
          <p:cNvSpPr txBox="1"/>
          <p:nvPr/>
        </p:nvSpPr>
        <p:spPr>
          <a:xfrm>
            <a:off x="1519239" y="5327853"/>
            <a:ext cx="9597940" cy="830997"/>
          </a:xfrm>
          <a:prstGeom prst="rect">
            <a:avLst/>
          </a:prstGeom>
          <a:noFill/>
        </p:spPr>
        <p:txBody>
          <a:bodyPr wrap="square" rtlCol="0">
            <a:spAutoFit/>
          </a:bodyPr>
          <a:lstStyle/>
          <a:p>
            <a:r>
              <a:rPr lang="es-AR" sz="2400" dirty="0"/>
              <a:t>Es para determinar las desviaciones que puede hacer, con respecto al eje ideal de los movimientos</a:t>
            </a:r>
            <a:endParaRPr lang="es-ES" sz="2400" dirty="0"/>
          </a:p>
        </p:txBody>
      </p:sp>
    </p:spTree>
    <p:extLst>
      <p:ext uri="{BB962C8B-B14F-4D97-AF65-F5344CB8AC3E}">
        <p14:creationId xmlns:p14="http://schemas.microsoft.com/office/powerpoint/2010/main" val="144353013"/>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409074" y="624110"/>
            <a:ext cx="11357810" cy="2107058"/>
          </a:xfrm>
        </p:spPr>
        <p:txBody>
          <a:bodyPr>
            <a:normAutofit/>
          </a:bodyPr>
          <a:lstStyle/>
          <a:p>
            <a:pPr algn="ctr"/>
            <a:r>
              <a:rPr lang="es-AR" sz="5400" b="1" u="sng" dirty="0"/>
              <a:t>SENSACIONES KINESTECICAS</a:t>
            </a:r>
            <a:br>
              <a:rPr lang="es-ES" u="sng" dirty="0"/>
            </a:br>
            <a:endParaRPr lang="es-ES" u="sng" dirty="0"/>
          </a:p>
        </p:txBody>
      </p:sp>
      <p:sp>
        <p:nvSpPr>
          <p:cNvPr id="3" name="Marcador de contenido 2"/>
          <p:cNvSpPr>
            <a:spLocks noGrp="1"/>
          </p:cNvSpPr>
          <p:nvPr>
            <p:ph idx="1"/>
          </p:nvPr>
        </p:nvSpPr>
        <p:spPr>
          <a:xfrm>
            <a:off x="409073" y="1973180"/>
            <a:ext cx="8373980" cy="4632157"/>
          </a:xfrm>
        </p:spPr>
        <p:txBody>
          <a:bodyPr>
            <a:normAutofit/>
          </a:bodyPr>
          <a:lstStyle/>
          <a:p>
            <a:pPr>
              <a:buFont typeface="Courier New" panose="02070309020205020404" pitchFamily="49" charset="0"/>
              <a:buChar char="o"/>
            </a:pPr>
            <a:r>
              <a:rPr lang="es-AR" sz="2800" b="1" dirty="0">
                <a:solidFill>
                  <a:schemeClr val="tx1"/>
                </a:solidFill>
              </a:rPr>
              <a:t>Son las sensaciones que acompañan a todos los movimientos y cambios de posición. </a:t>
            </a:r>
          </a:p>
          <a:p>
            <a:pPr>
              <a:buFont typeface="Courier New" panose="02070309020205020404" pitchFamily="49" charset="0"/>
              <a:buChar char="o"/>
            </a:pPr>
            <a:endParaRPr lang="es-AR" sz="2800" b="1" dirty="0">
              <a:solidFill>
                <a:schemeClr val="tx1"/>
              </a:solidFill>
            </a:endParaRPr>
          </a:p>
          <a:p>
            <a:pPr>
              <a:buFont typeface="Courier New" panose="02070309020205020404" pitchFamily="49" charset="0"/>
              <a:buChar char="o"/>
            </a:pPr>
            <a:r>
              <a:rPr lang="es-ES" sz="2800" b="1" dirty="0">
                <a:solidFill>
                  <a:schemeClr val="tx1"/>
                </a:solidFill>
              </a:rPr>
              <a:t>Las sensaciones kinestésicas en combinación con los órganos de los sentidos, permiten apreciar en cada momento, el grado de aplicación de la energía para cada realización de determinado trabajo</a:t>
            </a:r>
          </a:p>
        </p:txBody>
      </p:sp>
      <p:pic>
        <p:nvPicPr>
          <p:cNvPr id="17410" name="Picture 2" descr="Sensaciòn, Percepciòn y Estados de Conciencia: febrero 2011">
            <a:extLst>
              <a:ext uri="{FF2B5EF4-FFF2-40B4-BE49-F238E27FC236}">
                <a16:creationId xmlns:a16="http://schemas.microsoft.com/office/drawing/2014/main" id="{ECE6A6C3-937B-4175-8750-402824051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626" y="2526633"/>
            <a:ext cx="4091710" cy="41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963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185800" y="624110"/>
            <a:ext cx="8911687" cy="1280890"/>
          </a:xfrm>
        </p:spPr>
        <p:txBody>
          <a:bodyPr>
            <a:normAutofit fontScale="90000"/>
          </a:bodyPr>
          <a:lstStyle/>
          <a:p>
            <a:pPr algn="ctr"/>
            <a:r>
              <a:rPr lang="es-AR" b="1" u="sng" dirty="0"/>
              <a:t>EXAMEN DE LA SENSIBILIDAD KINESTÉSICA </a:t>
            </a:r>
            <a:br>
              <a:rPr lang="es-AR" b="1" u="sng" dirty="0"/>
            </a:br>
            <a:endParaRPr lang="es-ES" b="1" u="sng" dirty="0"/>
          </a:p>
        </p:txBody>
      </p:sp>
      <p:sp>
        <p:nvSpPr>
          <p:cNvPr id="3" name="Marcador de contenido 2"/>
          <p:cNvSpPr>
            <a:spLocks noGrp="1"/>
          </p:cNvSpPr>
          <p:nvPr>
            <p:ph idx="1"/>
          </p:nvPr>
        </p:nvSpPr>
        <p:spPr>
          <a:xfrm>
            <a:off x="2185800" y="1905000"/>
            <a:ext cx="8915400" cy="3777622"/>
          </a:xfrm>
        </p:spPr>
        <p:txBody>
          <a:bodyPr/>
          <a:lstStyle/>
          <a:p>
            <a:pPr marL="342900" lvl="2" indent="-342900"/>
            <a:r>
              <a:rPr lang="es-AR" sz="1800" dirty="0"/>
              <a:t>Métodos manuales:</a:t>
            </a:r>
          </a:p>
          <a:p>
            <a:pPr marL="1257300" lvl="4" indent="-342900">
              <a:buFont typeface="Wingdings" panose="05000000000000000000" pitchFamily="2" charset="2"/>
              <a:buChar char="q"/>
            </a:pPr>
            <a:r>
              <a:rPr lang="es-AR" sz="1600" dirty="0"/>
              <a:t>El paciente con los ojos cerrados debe reconocer la posición en que queda en el espacio uno de sus miembros o una mano o un dedo, etc. Luego de varios movimientos rápidos. Otro tipo de prueba se realiza presionando las masas musculares para saber si el sujeto conserva su sensibilidad a la presión</a:t>
            </a:r>
            <a:r>
              <a:rPr lang="es-ES" dirty="0"/>
              <a:t>.</a:t>
            </a:r>
          </a:p>
          <a:p>
            <a:pPr marL="285750" lvl="4" indent="-285750"/>
            <a:r>
              <a:rPr lang="es-AR" sz="1800" dirty="0"/>
              <a:t>Tensiómetro a resorte:</a:t>
            </a:r>
          </a:p>
          <a:p>
            <a:pPr marL="1250950" lvl="4" indent="-285750">
              <a:buFont typeface="Wingdings" panose="05000000000000000000" pitchFamily="2" charset="2"/>
              <a:buChar char="q"/>
            </a:pPr>
            <a:r>
              <a:rPr lang="es-AR" sz="1800" dirty="0"/>
              <a:t>Es un dispositivo que tiene dos resortes que se gradúan mediante manivelas. El sujeto debe tratar de poner los dos resortes en tensión, manejando las manivelas. Cada resorte está provisto de una escala que mide la tensión. Los resortes y las escalas están ocultos al examinado</a:t>
            </a:r>
          </a:p>
          <a:p>
            <a:pPr marL="285750" lvl="4" indent="-285750"/>
            <a:endParaRPr lang="es-AR" sz="1600" dirty="0"/>
          </a:p>
        </p:txBody>
      </p:sp>
    </p:spTree>
    <p:extLst>
      <p:ext uri="{BB962C8B-B14F-4D97-AF65-F5344CB8AC3E}">
        <p14:creationId xmlns:p14="http://schemas.microsoft.com/office/powerpoint/2010/main" val="41843980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524908" y="454383"/>
            <a:ext cx="11495426" cy="2410320"/>
          </a:xfrm>
        </p:spPr>
        <p:txBody>
          <a:bodyPr>
            <a:normAutofit/>
          </a:bodyPr>
          <a:lstStyle/>
          <a:p>
            <a:pPr algn="ctr"/>
            <a:r>
              <a:rPr lang="es-AR" sz="4400" b="1" u="sng" dirty="0"/>
              <a:t>PROCESOS QUIMICOS RELACIONADOS CON LA ACTIVIDAD PSIQUICA</a:t>
            </a:r>
            <a:br>
              <a:rPr lang="es-ES" u="sng" dirty="0"/>
            </a:br>
            <a:endParaRPr lang="es-ES" u="sng" dirty="0"/>
          </a:p>
        </p:txBody>
      </p:sp>
      <p:sp>
        <p:nvSpPr>
          <p:cNvPr id="3" name="Marcador de contenido 2"/>
          <p:cNvSpPr>
            <a:spLocks noGrp="1"/>
          </p:cNvSpPr>
          <p:nvPr>
            <p:ph idx="1"/>
          </p:nvPr>
        </p:nvSpPr>
        <p:spPr>
          <a:xfrm>
            <a:off x="171666" y="2106956"/>
            <a:ext cx="11294429" cy="801986"/>
          </a:xfrm>
        </p:spPr>
        <p:txBody>
          <a:bodyPr>
            <a:normAutofit fontScale="92500" lnSpcReduction="10000"/>
          </a:bodyPr>
          <a:lstStyle/>
          <a:p>
            <a:pPr marL="0" indent="0">
              <a:buNone/>
            </a:pPr>
            <a:r>
              <a:rPr lang="es-AR" sz="2600" b="1" dirty="0"/>
              <a:t>La Psicotecnia tiene dentro de la ergonomía un amplio camino de acción, abarcando, primordialmente los siguientes aspectos:</a:t>
            </a:r>
          </a:p>
          <a:p>
            <a:pPr>
              <a:buFont typeface="Courier New" panose="02070309020205020404" pitchFamily="49" charset="0"/>
              <a:buChar char="o"/>
            </a:pPr>
            <a:endParaRPr lang="es-AR" sz="2600" dirty="0"/>
          </a:p>
          <a:p>
            <a:pPr marL="0" indent="0">
              <a:buNone/>
            </a:pPr>
            <a:endParaRPr lang="es-ES" sz="2600" dirty="0"/>
          </a:p>
          <a:p>
            <a:pPr marL="914400" lvl="2" indent="0">
              <a:buNone/>
            </a:pPr>
            <a:endParaRPr lang="es-ES" sz="1800" dirty="0"/>
          </a:p>
        </p:txBody>
      </p:sp>
      <p:sp>
        <p:nvSpPr>
          <p:cNvPr id="4" name="Cerrar llave 3"/>
          <p:cNvSpPr/>
          <p:nvPr/>
        </p:nvSpPr>
        <p:spPr>
          <a:xfrm>
            <a:off x="6718207" y="3543699"/>
            <a:ext cx="962300" cy="1329151"/>
          </a:xfrm>
          <a:prstGeom prst="rightBrace">
            <a:avLst>
              <a:gd name="adj1" fmla="val 0"/>
              <a:gd name="adj2" fmla="val 4547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4 CuadroTexto"/>
          <p:cNvSpPr txBox="1"/>
          <p:nvPr/>
        </p:nvSpPr>
        <p:spPr>
          <a:xfrm>
            <a:off x="8473073" y="3049368"/>
            <a:ext cx="3547261" cy="4216539"/>
          </a:xfrm>
          <a:prstGeom prst="rect">
            <a:avLst/>
          </a:prstGeom>
          <a:noFill/>
          <a:ln>
            <a:noFill/>
          </a:ln>
        </p:spPr>
        <p:txBody>
          <a:bodyPr wrap="square" rtlCol="0">
            <a:spAutoFit/>
          </a:bodyPr>
          <a:lstStyle/>
          <a:p>
            <a:pPr marL="285750" indent="-285750">
              <a:lnSpc>
                <a:spcPct val="150000"/>
              </a:lnSpc>
              <a:buFont typeface="Wingdings" panose="05000000000000000000" pitchFamily="2" charset="2"/>
              <a:buChar char="ü"/>
            </a:pPr>
            <a:r>
              <a:rPr lang="es-AR" sz="2400" dirty="0"/>
              <a:t> Iluminación</a:t>
            </a:r>
          </a:p>
          <a:p>
            <a:pPr marL="285750" indent="-285750">
              <a:lnSpc>
                <a:spcPct val="150000"/>
              </a:lnSpc>
              <a:buFont typeface="Wingdings" panose="05000000000000000000" pitchFamily="2" charset="2"/>
              <a:buChar char="ü"/>
            </a:pPr>
            <a:r>
              <a:rPr lang="es-AR" sz="2400" dirty="0"/>
              <a:t> Altura</a:t>
            </a:r>
          </a:p>
          <a:p>
            <a:pPr marL="285750" indent="-285750">
              <a:lnSpc>
                <a:spcPct val="150000"/>
              </a:lnSpc>
              <a:buFont typeface="Wingdings" panose="05000000000000000000" pitchFamily="2" charset="2"/>
              <a:buChar char="ü"/>
            </a:pPr>
            <a:r>
              <a:rPr lang="es-AR" sz="2400" dirty="0"/>
              <a:t> Adaptación</a:t>
            </a:r>
          </a:p>
          <a:p>
            <a:pPr marL="285750" indent="-285750">
              <a:lnSpc>
                <a:spcPct val="150000"/>
              </a:lnSpc>
              <a:buFont typeface="Wingdings" panose="05000000000000000000" pitchFamily="2" charset="2"/>
              <a:buChar char="ü"/>
            </a:pPr>
            <a:r>
              <a:rPr lang="es-AR" sz="2400" dirty="0"/>
              <a:t> Forma y  Movimiento</a:t>
            </a:r>
          </a:p>
          <a:p>
            <a:pPr marL="285750" indent="-285750">
              <a:lnSpc>
                <a:spcPct val="150000"/>
              </a:lnSpc>
              <a:buFont typeface="Wingdings" panose="05000000000000000000" pitchFamily="2" charset="2"/>
              <a:buChar char="ü"/>
            </a:pPr>
            <a:r>
              <a:rPr lang="es-AR" sz="2400" dirty="0"/>
              <a:t> Reemplazo</a:t>
            </a:r>
          </a:p>
          <a:p>
            <a:pPr marL="285750" indent="-285750">
              <a:lnSpc>
                <a:spcPct val="150000"/>
              </a:lnSpc>
              <a:buFont typeface="Wingdings" panose="05000000000000000000" pitchFamily="2" charset="2"/>
              <a:buChar char="ü"/>
            </a:pPr>
            <a:r>
              <a:rPr lang="es-AR" sz="2400" dirty="0"/>
              <a:t> Disminución</a:t>
            </a:r>
          </a:p>
          <a:p>
            <a:endParaRPr lang="es-AR" sz="1600" dirty="0"/>
          </a:p>
        </p:txBody>
      </p:sp>
      <p:sp>
        <p:nvSpPr>
          <p:cNvPr id="7" name="Abrir llave 6"/>
          <p:cNvSpPr/>
          <p:nvPr/>
        </p:nvSpPr>
        <p:spPr>
          <a:xfrm>
            <a:off x="8116725" y="3114055"/>
            <a:ext cx="712695" cy="3864261"/>
          </a:xfrm>
          <a:prstGeom prst="leftBrace">
            <a:avLst>
              <a:gd name="adj1" fmla="val 0"/>
              <a:gd name="adj2" fmla="val 2628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Flecha derecha 7"/>
          <p:cNvSpPr/>
          <p:nvPr/>
        </p:nvSpPr>
        <p:spPr>
          <a:xfrm>
            <a:off x="7398657" y="3922217"/>
            <a:ext cx="962300" cy="4995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F27E8454-4FD1-4DB5-B0B3-7745FFFAF3A8}"/>
              </a:ext>
            </a:extLst>
          </p:cNvPr>
          <p:cNvSpPr/>
          <p:nvPr/>
        </p:nvSpPr>
        <p:spPr>
          <a:xfrm>
            <a:off x="-755912" y="3426300"/>
            <a:ext cx="8295793" cy="3693319"/>
          </a:xfrm>
          <a:prstGeom prst="rect">
            <a:avLst/>
          </a:prstGeom>
        </p:spPr>
        <p:txBody>
          <a:bodyPr wrap="square">
            <a:spAutoFit/>
          </a:bodyPr>
          <a:lstStyle/>
          <a:p>
            <a:pPr lvl="2">
              <a:buFont typeface="Courier New" panose="02070309020205020404" pitchFamily="49" charset="0"/>
              <a:buChar char="o"/>
            </a:pPr>
            <a:r>
              <a:rPr lang="es-AR" sz="2600" dirty="0"/>
              <a:t> Estudio del ambiente de trabajo.</a:t>
            </a:r>
          </a:p>
          <a:p>
            <a:pPr lvl="2">
              <a:buFont typeface="Courier New" panose="02070309020205020404" pitchFamily="49" charset="0"/>
              <a:buChar char="o"/>
            </a:pPr>
            <a:endParaRPr lang="es-AR" sz="2600" dirty="0"/>
          </a:p>
          <a:p>
            <a:pPr lvl="2">
              <a:buFont typeface="Courier New" panose="02070309020205020404" pitchFamily="49" charset="0"/>
              <a:buChar char="o"/>
            </a:pPr>
            <a:r>
              <a:rPr lang="es-AR" sz="2600" dirty="0"/>
              <a:t> Adaptación del ambiente al trabajador.</a:t>
            </a:r>
          </a:p>
          <a:p>
            <a:pPr lvl="2">
              <a:buFont typeface="Courier New" panose="02070309020205020404" pitchFamily="49" charset="0"/>
              <a:buChar char="o"/>
            </a:pPr>
            <a:endParaRPr lang="es-AR" sz="2600" dirty="0"/>
          </a:p>
          <a:p>
            <a:pPr lvl="2">
              <a:buFont typeface="Courier New" panose="02070309020205020404" pitchFamily="49" charset="0"/>
              <a:buChar char="o"/>
            </a:pPr>
            <a:r>
              <a:rPr lang="es-AR" sz="2600" dirty="0"/>
              <a:t> Estudio de las modalidades de cada tarea.</a:t>
            </a:r>
          </a:p>
          <a:p>
            <a:pPr lvl="2">
              <a:buFont typeface="Courier New" panose="02070309020205020404" pitchFamily="49" charset="0"/>
              <a:buChar char="o"/>
            </a:pPr>
            <a:endParaRPr lang="es-AR" sz="2600" dirty="0"/>
          </a:p>
          <a:p>
            <a:pPr lvl="2">
              <a:buFont typeface="Courier New" panose="02070309020205020404" pitchFamily="49" charset="0"/>
              <a:buChar char="o"/>
            </a:pPr>
            <a:r>
              <a:rPr lang="es-AR" sz="2600" dirty="0"/>
              <a:t> Selección y orientación de cada individuo.</a:t>
            </a:r>
          </a:p>
        </p:txBody>
      </p:sp>
    </p:spTree>
    <p:extLst>
      <p:ext uri="{BB962C8B-B14F-4D97-AF65-F5344CB8AC3E}">
        <p14:creationId xmlns:p14="http://schemas.microsoft.com/office/powerpoint/2010/main" val="40002143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872409" y="852709"/>
            <a:ext cx="10088359" cy="1697985"/>
          </a:xfrm>
        </p:spPr>
        <p:txBody>
          <a:bodyPr>
            <a:normAutofit/>
          </a:bodyPr>
          <a:lstStyle/>
          <a:p>
            <a:pPr algn="ctr"/>
            <a:r>
              <a:rPr lang="es-ES" sz="5400" b="1" u="sng" dirty="0"/>
              <a:t>ESTUDIO DE LAS PROFESIONES</a:t>
            </a:r>
          </a:p>
        </p:txBody>
      </p:sp>
      <p:sp>
        <p:nvSpPr>
          <p:cNvPr id="3" name="Marcador de contenido 2"/>
          <p:cNvSpPr>
            <a:spLocks noGrp="1"/>
          </p:cNvSpPr>
          <p:nvPr>
            <p:ph idx="1"/>
          </p:nvPr>
        </p:nvSpPr>
        <p:spPr>
          <a:xfrm>
            <a:off x="872409" y="2133599"/>
            <a:ext cx="10966665" cy="4291263"/>
          </a:xfrm>
        </p:spPr>
        <p:txBody>
          <a:bodyPr>
            <a:normAutofit fontScale="92500" lnSpcReduction="20000"/>
          </a:bodyPr>
          <a:lstStyle/>
          <a:p>
            <a:pPr marL="0" indent="0">
              <a:buNone/>
            </a:pPr>
            <a:r>
              <a:rPr lang="es-ES" sz="3300" b="1" dirty="0"/>
              <a:t>Son métodos analíticos destinados a conocer las estructuras de cada una de las profesiones, mediante la clasificación sistemática de los oficios.</a:t>
            </a:r>
          </a:p>
          <a:p>
            <a:pPr marL="0" indent="0">
              <a:buNone/>
            </a:pPr>
            <a:endParaRPr lang="es-ES" sz="3300" b="1" dirty="0"/>
          </a:p>
          <a:p>
            <a:pPr marL="0" indent="0">
              <a:buNone/>
            </a:pPr>
            <a:r>
              <a:rPr lang="es-MX" sz="3300" b="1" dirty="0"/>
              <a:t>las más conocidas y usadas son:</a:t>
            </a:r>
          </a:p>
          <a:p>
            <a:pPr marL="0" indent="0">
              <a:buNone/>
            </a:pPr>
            <a:endParaRPr lang="es-ES" sz="3200" b="1" dirty="0"/>
          </a:p>
          <a:p>
            <a:pPr marL="1398588" lvl="3" indent="-457200">
              <a:buFont typeface="Courier New" panose="02070309020205020404" pitchFamily="49" charset="0"/>
              <a:buChar char="o"/>
            </a:pPr>
            <a:r>
              <a:rPr lang="es-AR" sz="3200" b="1" dirty="0"/>
              <a:t>REMY</a:t>
            </a:r>
          </a:p>
          <a:p>
            <a:pPr marL="1398588" lvl="3" indent="-457200">
              <a:buFont typeface="Courier New" panose="02070309020205020404" pitchFamily="49" charset="0"/>
              <a:buChar char="o"/>
            </a:pPr>
            <a:endParaRPr lang="es-AR" sz="3200" b="1" dirty="0"/>
          </a:p>
          <a:p>
            <a:pPr marL="1398588" lvl="3" indent="-457200">
              <a:buFont typeface="Courier New" panose="02070309020205020404" pitchFamily="49" charset="0"/>
              <a:buChar char="o"/>
            </a:pPr>
            <a:r>
              <a:rPr lang="es-AR" sz="3200" b="1" dirty="0"/>
              <a:t>PIORROVSKY</a:t>
            </a:r>
            <a:endParaRPr lang="es-ES" sz="3200" b="1" dirty="0"/>
          </a:p>
        </p:txBody>
      </p:sp>
    </p:spTree>
    <p:extLst>
      <p:ext uri="{BB962C8B-B14F-4D97-AF65-F5344CB8AC3E}">
        <p14:creationId xmlns:p14="http://schemas.microsoft.com/office/powerpoint/2010/main" val="4194834034"/>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195156" y="587839"/>
            <a:ext cx="8911687" cy="1280890"/>
          </a:xfrm>
        </p:spPr>
        <p:txBody>
          <a:bodyPr>
            <a:noAutofit/>
          </a:bodyPr>
          <a:lstStyle/>
          <a:p>
            <a:pPr lvl="3" algn="ctr" defTabSz="457200" rtl="0">
              <a:spcBef>
                <a:spcPct val="0"/>
              </a:spcBef>
            </a:pPr>
            <a:r>
              <a:rPr lang="es-AR" sz="5400" b="1" u="sng" dirty="0">
                <a:solidFill>
                  <a:schemeClr val="tx1"/>
                </a:solidFill>
              </a:rPr>
              <a:t>REMY</a:t>
            </a:r>
            <a:br>
              <a:rPr lang="es-AR" sz="5400" b="1" u="sng" dirty="0"/>
            </a:br>
            <a:endParaRPr lang="es-ES" sz="4800" u="sng" dirty="0"/>
          </a:p>
        </p:txBody>
      </p:sp>
      <p:sp>
        <p:nvSpPr>
          <p:cNvPr id="7" name="CuadroTexto 6"/>
          <p:cNvSpPr txBox="1"/>
          <p:nvPr/>
        </p:nvSpPr>
        <p:spPr>
          <a:xfrm>
            <a:off x="1195156" y="5763911"/>
            <a:ext cx="9270952" cy="738664"/>
          </a:xfrm>
          <a:prstGeom prst="rect">
            <a:avLst/>
          </a:prstGeom>
          <a:noFill/>
        </p:spPr>
        <p:txBody>
          <a:bodyPr wrap="square" rtlCol="0">
            <a:spAutoFit/>
          </a:bodyPr>
          <a:lstStyle/>
          <a:p>
            <a:pPr marL="285750" indent="-285750">
              <a:buFont typeface="Arial" panose="020B0604020202020204" pitchFamily="34" charset="0"/>
              <a:buChar char="•"/>
            </a:pPr>
            <a:r>
              <a:rPr lang="es-AR" sz="2400" dirty="0"/>
              <a:t>Son individuos con aptitudes memorísticas y sensoriales.</a:t>
            </a:r>
            <a:endParaRPr lang="es-ES" sz="2400" dirty="0"/>
          </a:p>
          <a:p>
            <a:pPr marL="285750" indent="-285750">
              <a:buFont typeface="Arial" panose="020B0604020202020204" pitchFamily="34" charset="0"/>
              <a:buChar char="•"/>
            </a:pPr>
            <a:endParaRPr lang="es-ES" dirty="0"/>
          </a:p>
        </p:txBody>
      </p:sp>
      <p:sp>
        <p:nvSpPr>
          <p:cNvPr id="8" name="Rectángulo 7">
            <a:extLst>
              <a:ext uri="{FF2B5EF4-FFF2-40B4-BE49-F238E27FC236}">
                <a16:creationId xmlns:a16="http://schemas.microsoft.com/office/drawing/2014/main" id="{80099E73-3BAE-41CD-8A3B-5B843B0E9397}"/>
              </a:ext>
            </a:extLst>
          </p:cNvPr>
          <p:cNvSpPr/>
          <p:nvPr/>
        </p:nvSpPr>
        <p:spPr>
          <a:xfrm>
            <a:off x="602497" y="1446556"/>
            <a:ext cx="10059164" cy="584775"/>
          </a:xfrm>
          <a:prstGeom prst="rect">
            <a:avLst/>
          </a:prstGeom>
        </p:spPr>
        <p:txBody>
          <a:bodyPr wrap="none">
            <a:spAutoFit/>
          </a:bodyPr>
          <a:lstStyle/>
          <a:p>
            <a:r>
              <a:rPr lang="es-AR" sz="3200" b="1" dirty="0"/>
              <a:t>Clasifica a las profesiones en dos grandes grupos:</a:t>
            </a:r>
          </a:p>
        </p:txBody>
      </p:sp>
      <p:sp>
        <p:nvSpPr>
          <p:cNvPr id="9" name="Rectángulo 8">
            <a:extLst>
              <a:ext uri="{FF2B5EF4-FFF2-40B4-BE49-F238E27FC236}">
                <a16:creationId xmlns:a16="http://schemas.microsoft.com/office/drawing/2014/main" id="{D8939E03-031E-465C-B1A5-4BC9C8548C7B}"/>
              </a:ext>
            </a:extLst>
          </p:cNvPr>
          <p:cNvSpPr/>
          <p:nvPr/>
        </p:nvSpPr>
        <p:spPr>
          <a:xfrm>
            <a:off x="1195156" y="2249603"/>
            <a:ext cx="8433719" cy="584775"/>
          </a:xfrm>
          <a:prstGeom prst="rect">
            <a:avLst/>
          </a:prstGeom>
        </p:spPr>
        <p:txBody>
          <a:bodyPr wrap="none">
            <a:spAutoFit/>
          </a:bodyPr>
          <a:lstStyle/>
          <a:p>
            <a:r>
              <a:rPr lang="es-AR" sz="3200" b="1" dirty="0"/>
              <a:t>Intelectuales – memorísticas – sensoriales</a:t>
            </a:r>
          </a:p>
        </p:txBody>
      </p:sp>
      <p:sp>
        <p:nvSpPr>
          <p:cNvPr id="10" name="Rectángulo 9">
            <a:extLst>
              <a:ext uri="{FF2B5EF4-FFF2-40B4-BE49-F238E27FC236}">
                <a16:creationId xmlns:a16="http://schemas.microsoft.com/office/drawing/2014/main" id="{CC2C950D-1EAF-4D09-B113-8CF8697D5604}"/>
              </a:ext>
            </a:extLst>
          </p:cNvPr>
          <p:cNvSpPr/>
          <p:nvPr/>
        </p:nvSpPr>
        <p:spPr>
          <a:xfrm>
            <a:off x="1195156" y="3084775"/>
            <a:ext cx="8756669" cy="1384995"/>
          </a:xfrm>
          <a:prstGeom prst="rect">
            <a:avLst/>
          </a:prstGeom>
        </p:spPr>
        <p:txBody>
          <a:bodyPr wrap="square">
            <a:spAutoFit/>
          </a:bodyPr>
          <a:lstStyle/>
          <a:p>
            <a:pPr marL="285750" indent="-285750">
              <a:buFont typeface="Arial" panose="020B0604020202020204" pitchFamily="34" charset="0"/>
              <a:buChar char="•"/>
            </a:pPr>
            <a:r>
              <a:rPr lang="es-ES" sz="2800" dirty="0"/>
              <a:t>Aptitud Intelectual superior</a:t>
            </a:r>
          </a:p>
          <a:p>
            <a:endParaRPr lang="es-ES" sz="2800" dirty="0"/>
          </a:p>
          <a:p>
            <a:pPr marL="285750" indent="-285750">
              <a:buFont typeface="Arial" panose="020B0604020202020204" pitchFamily="34" charset="0"/>
              <a:buChar char="•"/>
            </a:pPr>
            <a:r>
              <a:rPr lang="es-AR" sz="2800" dirty="0"/>
              <a:t>Aptitudes sensoriales menos desarrolladas</a:t>
            </a:r>
            <a:r>
              <a:rPr lang="es-AR" sz="2400" dirty="0"/>
              <a:t>.</a:t>
            </a:r>
            <a:endParaRPr lang="es-ES" sz="2400" dirty="0"/>
          </a:p>
        </p:txBody>
      </p:sp>
      <p:sp>
        <p:nvSpPr>
          <p:cNvPr id="13" name="Rectángulo 12">
            <a:extLst>
              <a:ext uri="{FF2B5EF4-FFF2-40B4-BE49-F238E27FC236}">
                <a16:creationId xmlns:a16="http://schemas.microsoft.com/office/drawing/2014/main" id="{CFF7BBE0-ECB2-4C96-98D2-B711C6730ADF}"/>
              </a:ext>
            </a:extLst>
          </p:cNvPr>
          <p:cNvSpPr/>
          <p:nvPr/>
        </p:nvSpPr>
        <p:spPr>
          <a:xfrm>
            <a:off x="1195156" y="4852036"/>
            <a:ext cx="8116324" cy="584775"/>
          </a:xfrm>
          <a:prstGeom prst="rect">
            <a:avLst/>
          </a:prstGeom>
        </p:spPr>
        <p:txBody>
          <a:bodyPr wrap="none">
            <a:spAutoFit/>
          </a:bodyPr>
          <a:lstStyle/>
          <a:p>
            <a:r>
              <a:rPr lang="es-AR" sz="2800" b="1" dirty="0"/>
              <a:t>Memo – </a:t>
            </a:r>
            <a:r>
              <a:rPr lang="es-AR" sz="3200" b="1" dirty="0"/>
              <a:t>sensitivo</a:t>
            </a:r>
            <a:r>
              <a:rPr lang="es-AR" sz="2800" b="1" dirty="0"/>
              <a:t> – intelectuales o manuales</a:t>
            </a:r>
            <a:endParaRPr lang="es-ES" sz="2800" b="1" dirty="0"/>
          </a:p>
        </p:txBody>
      </p:sp>
    </p:spTree>
    <p:extLst>
      <p:ext uri="{BB962C8B-B14F-4D97-AF65-F5344CB8AC3E}">
        <p14:creationId xmlns:p14="http://schemas.microsoft.com/office/powerpoint/2010/main" val="1945684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uadroTexto 3"/>
          <p:cNvSpPr txBox="1"/>
          <p:nvPr/>
        </p:nvSpPr>
        <p:spPr>
          <a:xfrm>
            <a:off x="899256" y="1197434"/>
            <a:ext cx="7063997" cy="523220"/>
          </a:xfrm>
          <a:prstGeom prst="rect">
            <a:avLst/>
          </a:prstGeom>
          <a:noFill/>
        </p:spPr>
        <p:txBody>
          <a:bodyPr wrap="square" rtlCol="0">
            <a:spAutoFit/>
          </a:bodyPr>
          <a:lstStyle/>
          <a:p>
            <a:r>
              <a:rPr lang="es-AR" sz="2400" dirty="0"/>
              <a:t>Oficios </a:t>
            </a:r>
            <a:r>
              <a:rPr lang="es-AR" sz="2800" dirty="0"/>
              <a:t>memo-sensitivos-intelectuales</a:t>
            </a:r>
            <a:endParaRPr lang="es-ES" sz="2400" dirty="0"/>
          </a:p>
        </p:txBody>
      </p:sp>
      <p:sp>
        <p:nvSpPr>
          <p:cNvPr id="8" name="CuadroTexto 7"/>
          <p:cNvSpPr txBox="1"/>
          <p:nvPr/>
        </p:nvSpPr>
        <p:spPr>
          <a:xfrm>
            <a:off x="394078" y="2774322"/>
            <a:ext cx="8185143" cy="830997"/>
          </a:xfrm>
          <a:prstGeom prst="rect">
            <a:avLst/>
          </a:prstGeom>
          <a:noFill/>
        </p:spPr>
        <p:txBody>
          <a:bodyPr wrap="square" rtlCol="0">
            <a:spAutoFit/>
          </a:bodyPr>
          <a:lstStyle/>
          <a:p>
            <a:r>
              <a:rPr lang="es-AR" sz="2400" b="1" dirty="0"/>
              <a:t>Memo – sensitivo – intelectuales o manuales</a:t>
            </a:r>
            <a:endParaRPr lang="es-ES" sz="2400" b="1" dirty="0"/>
          </a:p>
          <a:p>
            <a:endParaRPr lang="es-ES" sz="2400" dirty="0"/>
          </a:p>
        </p:txBody>
      </p:sp>
      <p:sp>
        <p:nvSpPr>
          <p:cNvPr id="10" name="Abrir llave 9"/>
          <p:cNvSpPr/>
          <p:nvPr/>
        </p:nvSpPr>
        <p:spPr>
          <a:xfrm>
            <a:off x="7502421" y="783929"/>
            <a:ext cx="459105" cy="134694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CuadroTexto 10"/>
          <p:cNvSpPr txBox="1"/>
          <p:nvPr/>
        </p:nvSpPr>
        <p:spPr>
          <a:xfrm>
            <a:off x="7961526" y="857237"/>
            <a:ext cx="3895693" cy="1200329"/>
          </a:xfrm>
          <a:prstGeom prst="rect">
            <a:avLst/>
          </a:prstGeom>
          <a:noFill/>
        </p:spPr>
        <p:txBody>
          <a:bodyPr wrap="square" rtlCol="0">
            <a:spAutoFit/>
          </a:bodyPr>
          <a:lstStyle/>
          <a:p>
            <a:r>
              <a:rPr lang="es-AR" sz="2400" dirty="0"/>
              <a:t>Mecánicos, tipógrafos, encuadernador, zapatero, etc.</a:t>
            </a:r>
            <a:endParaRPr lang="es-ES" sz="2400" dirty="0"/>
          </a:p>
        </p:txBody>
      </p:sp>
      <p:sp>
        <p:nvSpPr>
          <p:cNvPr id="12" name="CuadroTexto 11"/>
          <p:cNvSpPr txBox="1"/>
          <p:nvPr/>
        </p:nvSpPr>
        <p:spPr>
          <a:xfrm>
            <a:off x="394078" y="4606612"/>
            <a:ext cx="4583102" cy="523220"/>
          </a:xfrm>
          <a:prstGeom prst="rect">
            <a:avLst/>
          </a:prstGeom>
          <a:noFill/>
        </p:spPr>
        <p:txBody>
          <a:bodyPr wrap="square" rtlCol="0">
            <a:spAutoFit/>
          </a:bodyPr>
          <a:lstStyle/>
          <a:p>
            <a:r>
              <a:rPr lang="es-AR" sz="2800" dirty="0"/>
              <a:t>Oficios </a:t>
            </a:r>
            <a:r>
              <a:rPr lang="es-AR" sz="2800" dirty="0" err="1"/>
              <a:t>mecanizables</a:t>
            </a:r>
            <a:r>
              <a:rPr lang="es-AR" sz="2800" dirty="0"/>
              <a:t>: </a:t>
            </a:r>
            <a:endParaRPr lang="es-ES" sz="2800" dirty="0"/>
          </a:p>
        </p:txBody>
      </p:sp>
      <p:sp>
        <p:nvSpPr>
          <p:cNvPr id="13" name="Abrir llave 12"/>
          <p:cNvSpPr/>
          <p:nvPr/>
        </p:nvSpPr>
        <p:spPr>
          <a:xfrm>
            <a:off x="4486649" y="3605319"/>
            <a:ext cx="645016" cy="25258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CuadroTexto 13"/>
          <p:cNvSpPr txBox="1"/>
          <p:nvPr/>
        </p:nvSpPr>
        <p:spPr>
          <a:xfrm>
            <a:off x="4809157" y="3866238"/>
            <a:ext cx="4198115" cy="461665"/>
          </a:xfrm>
          <a:prstGeom prst="rect">
            <a:avLst/>
          </a:prstGeom>
          <a:noFill/>
        </p:spPr>
        <p:txBody>
          <a:bodyPr wrap="square" rtlCol="0">
            <a:spAutoFit/>
          </a:bodyPr>
          <a:lstStyle/>
          <a:p>
            <a:r>
              <a:rPr lang="es-AR" sz="2400" dirty="0"/>
              <a:t>Memo-sensitivos-motores</a:t>
            </a:r>
            <a:endParaRPr lang="es-ES" sz="2400" dirty="0"/>
          </a:p>
        </p:txBody>
      </p:sp>
      <p:sp>
        <p:nvSpPr>
          <p:cNvPr id="15" name="CuadroTexto 14"/>
          <p:cNvSpPr txBox="1"/>
          <p:nvPr/>
        </p:nvSpPr>
        <p:spPr>
          <a:xfrm>
            <a:off x="4891178" y="5423719"/>
            <a:ext cx="2611243" cy="461665"/>
          </a:xfrm>
          <a:prstGeom prst="rect">
            <a:avLst/>
          </a:prstGeom>
          <a:noFill/>
        </p:spPr>
        <p:txBody>
          <a:bodyPr wrap="square" rtlCol="0">
            <a:spAutoFit/>
          </a:bodyPr>
          <a:lstStyle/>
          <a:p>
            <a:r>
              <a:rPr lang="es-AR" sz="2400" dirty="0"/>
              <a:t>Memo-motores</a:t>
            </a:r>
            <a:r>
              <a:rPr lang="es-AR" dirty="0"/>
              <a:t>: </a:t>
            </a:r>
            <a:endParaRPr lang="es-ES" dirty="0"/>
          </a:p>
        </p:txBody>
      </p:sp>
      <p:sp>
        <p:nvSpPr>
          <p:cNvPr id="16" name="Abrir llave 15"/>
          <p:cNvSpPr/>
          <p:nvPr/>
        </p:nvSpPr>
        <p:spPr>
          <a:xfrm>
            <a:off x="7426470" y="5099133"/>
            <a:ext cx="396532" cy="10012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Abrir llave 16"/>
          <p:cNvSpPr/>
          <p:nvPr/>
        </p:nvSpPr>
        <p:spPr>
          <a:xfrm>
            <a:off x="8801570" y="3429001"/>
            <a:ext cx="205702" cy="11465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CuadroTexto 17"/>
          <p:cNvSpPr txBox="1"/>
          <p:nvPr/>
        </p:nvSpPr>
        <p:spPr>
          <a:xfrm>
            <a:off x="9078887" y="3787101"/>
            <a:ext cx="2221964" cy="461665"/>
          </a:xfrm>
          <a:prstGeom prst="rect">
            <a:avLst/>
          </a:prstGeom>
          <a:noFill/>
        </p:spPr>
        <p:txBody>
          <a:bodyPr wrap="square" rtlCol="0">
            <a:spAutoFit/>
          </a:bodyPr>
          <a:lstStyle/>
          <a:p>
            <a:r>
              <a:rPr lang="es-AR" sz="2400" dirty="0"/>
              <a:t>Tejedoras</a:t>
            </a:r>
            <a:endParaRPr lang="es-ES" dirty="0"/>
          </a:p>
        </p:txBody>
      </p:sp>
      <p:sp>
        <p:nvSpPr>
          <p:cNvPr id="19" name="CuadroTexto 18"/>
          <p:cNvSpPr txBox="1"/>
          <p:nvPr/>
        </p:nvSpPr>
        <p:spPr>
          <a:xfrm>
            <a:off x="7770495" y="5423719"/>
            <a:ext cx="4512323" cy="461665"/>
          </a:xfrm>
          <a:prstGeom prst="rect">
            <a:avLst/>
          </a:prstGeom>
          <a:noFill/>
        </p:spPr>
        <p:txBody>
          <a:bodyPr wrap="square" rtlCol="0">
            <a:spAutoFit/>
          </a:bodyPr>
          <a:lstStyle/>
          <a:p>
            <a:r>
              <a:rPr lang="es-AR" sz="2400" dirty="0"/>
              <a:t>Oficios muy especializados</a:t>
            </a:r>
            <a:endParaRPr lang="es-ES" sz="2400" dirty="0"/>
          </a:p>
        </p:txBody>
      </p:sp>
      <p:sp>
        <p:nvSpPr>
          <p:cNvPr id="3" name="Flecha: hacia abajo 2">
            <a:extLst>
              <a:ext uri="{FF2B5EF4-FFF2-40B4-BE49-F238E27FC236}">
                <a16:creationId xmlns:a16="http://schemas.microsoft.com/office/drawing/2014/main" id="{68B63702-504A-4E30-800C-A64448A02CF1}"/>
              </a:ext>
            </a:extLst>
          </p:cNvPr>
          <p:cNvSpPr/>
          <p:nvPr/>
        </p:nvSpPr>
        <p:spPr>
          <a:xfrm>
            <a:off x="2987268" y="3255760"/>
            <a:ext cx="645016" cy="99300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Flecha: hacia abajo 19">
            <a:extLst>
              <a:ext uri="{FF2B5EF4-FFF2-40B4-BE49-F238E27FC236}">
                <a16:creationId xmlns:a16="http://schemas.microsoft.com/office/drawing/2014/main" id="{3CF885C9-7CD5-4D40-BE12-B359486F8655}"/>
              </a:ext>
            </a:extLst>
          </p:cNvPr>
          <p:cNvSpPr/>
          <p:nvPr/>
        </p:nvSpPr>
        <p:spPr>
          <a:xfrm rot="10800000">
            <a:off x="3012824" y="1720654"/>
            <a:ext cx="593904" cy="100766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88419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567235" y="3002412"/>
            <a:ext cx="8915399" cy="1468800"/>
          </a:xfrm>
        </p:spPr>
        <p:txBody>
          <a:bodyPr>
            <a:normAutofit/>
          </a:bodyPr>
          <a:lstStyle/>
          <a:p>
            <a:pPr lvl="3" algn="ctr" defTabSz="457200" rtl="0">
              <a:spcBef>
                <a:spcPct val="0"/>
              </a:spcBef>
            </a:pPr>
            <a:r>
              <a:rPr lang="es-AR" sz="4400" b="1" u="sng" dirty="0"/>
              <a:t>PIORROVSKY</a:t>
            </a:r>
            <a:br>
              <a:rPr lang="es-ES" sz="4400" b="1" u="sng" dirty="0"/>
            </a:br>
            <a:endParaRPr lang="es-ES" sz="4000" u="sng" dirty="0"/>
          </a:p>
        </p:txBody>
      </p:sp>
    </p:spTree>
    <p:extLst>
      <p:ext uri="{BB962C8B-B14F-4D97-AF65-F5344CB8AC3E}">
        <p14:creationId xmlns:p14="http://schemas.microsoft.com/office/powerpoint/2010/main" val="283509101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uadroTexto 3"/>
          <p:cNvSpPr txBox="1"/>
          <p:nvPr/>
        </p:nvSpPr>
        <p:spPr>
          <a:xfrm>
            <a:off x="303122" y="2508814"/>
            <a:ext cx="2456535" cy="830997"/>
          </a:xfrm>
          <a:prstGeom prst="rect">
            <a:avLst/>
          </a:prstGeom>
          <a:noFill/>
        </p:spPr>
        <p:txBody>
          <a:bodyPr wrap="square" rtlCol="0">
            <a:spAutoFit/>
          </a:bodyPr>
          <a:lstStyle/>
          <a:p>
            <a:r>
              <a:rPr lang="es-ES" sz="2400" b="1" dirty="0"/>
              <a:t>Profesiones Calificadas</a:t>
            </a:r>
          </a:p>
        </p:txBody>
      </p:sp>
      <p:sp>
        <p:nvSpPr>
          <p:cNvPr id="5" name="Abrir llave 4"/>
          <p:cNvSpPr/>
          <p:nvPr/>
        </p:nvSpPr>
        <p:spPr>
          <a:xfrm>
            <a:off x="2613805" y="778960"/>
            <a:ext cx="362735" cy="43730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CuadroTexto 5"/>
          <p:cNvSpPr txBox="1"/>
          <p:nvPr/>
        </p:nvSpPr>
        <p:spPr>
          <a:xfrm>
            <a:off x="2825101" y="1047170"/>
            <a:ext cx="1800942" cy="369332"/>
          </a:xfrm>
          <a:prstGeom prst="rect">
            <a:avLst/>
          </a:prstGeom>
          <a:noFill/>
        </p:spPr>
        <p:txBody>
          <a:bodyPr wrap="square" rtlCol="0">
            <a:spAutoFit/>
          </a:bodyPr>
          <a:lstStyle/>
          <a:p>
            <a:r>
              <a:rPr lang="es-ES" dirty="0"/>
              <a:t>Especializadas</a:t>
            </a:r>
          </a:p>
        </p:txBody>
      </p:sp>
      <p:sp>
        <p:nvSpPr>
          <p:cNvPr id="7" name="Abrir llave 6"/>
          <p:cNvSpPr/>
          <p:nvPr/>
        </p:nvSpPr>
        <p:spPr>
          <a:xfrm>
            <a:off x="4626043" y="54307"/>
            <a:ext cx="794774" cy="23843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CuadroTexto 7"/>
          <p:cNvSpPr txBox="1"/>
          <p:nvPr/>
        </p:nvSpPr>
        <p:spPr>
          <a:xfrm>
            <a:off x="5139133" y="100116"/>
            <a:ext cx="4064314" cy="369332"/>
          </a:xfrm>
          <a:prstGeom prst="rect">
            <a:avLst/>
          </a:prstGeom>
          <a:noFill/>
        </p:spPr>
        <p:txBody>
          <a:bodyPr wrap="square" rtlCol="0">
            <a:spAutoFit/>
          </a:bodyPr>
          <a:lstStyle/>
          <a:p>
            <a:r>
              <a:rPr lang="es-ES" dirty="0"/>
              <a:t>Atención continua y Regular</a:t>
            </a:r>
          </a:p>
        </p:txBody>
      </p:sp>
      <p:sp>
        <p:nvSpPr>
          <p:cNvPr id="9" name="Flecha derecha 8"/>
          <p:cNvSpPr/>
          <p:nvPr/>
        </p:nvSpPr>
        <p:spPr>
          <a:xfrm>
            <a:off x="8560817" y="212202"/>
            <a:ext cx="591670" cy="200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9203447" y="100913"/>
            <a:ext cx="2218764" cy="400110"/>
          </a:xfrm>
          <a:prstGeom prst="rect">
            <a:avLst/>
          </a:prstGeom>
          <a:noFill/>
        </p:spPr>
        <p:txBody>
          <a:bodyPr wrap="square" rtlCol="0">
            <a:spAutoFit/>
          </a:bodyPr>
          <a:lstStyle/>
          <a:p>
            <a:r>
              <a:rPr lang="es-ES" sz="2000" dirty="0"/>
              <a:t>Tejedor, Mineros</a:t>
            </a:r>
          </a:p>
        </p:txBody>
      </p:sp>
      <p:sp>
        <p:nvSpPr>
          <p:cNvPr id="11" name="CuadroTexto 10"/>
          <p:cNvSpPr txBox="1"/>
          <p:nvPr/>
        </p:nvSpPr>
        <p:spPr>
          <a:xfrm>
            <a:off x="5175697" y="669614"/>
            <a:ext cx="3169649" cy="369332"/>
          </a:xfrm>
          <a:prstGeom prst="rect">
            <a:avLst/>
          </a:prstGeom>
          <a:noFill/>
        </p:spPr>
        <p:txBody>
          <a:bodyPr wrap="square" rtlCol="0">
            <a:spAutoFit/>
          </a:bodyPr>
          <a:lstStyle/>
          <a:p>
            <a:r>
              <a:rPr lang="es-AR" dirty="0"/>
              <a:t>Atención distribuida</a:t>
            </a:r>
            <a:endParaRPr lang="es-ES" dirty="0"/>
          </a:p>
        </p:txBody>
      </p:sp>
      <p:sp>
        <p:nvSpPr>
          <p:cNvPr id="12" name="CuadroTexto 11"/>
          <p:cNvSpPr txBox="1"/>
          <p:nvPr/>
        </p:nvSpPr>
        <p:spPr>
          <a:xfrm>
            <a:off x="8472948" y="614869"/>
            <a:ext cx="3494130" cy="646331"/>
          </a:xfrm>
          <a:prstGeom prst="rect">
            <a:avLst/>
          </a:prstGeom>
          <a:noFill/>
        </p:spPr>
        <p:txBody>
          <a:bodyPr wrap="square" rtlCol="0">
            <a:spAutoFit/>
          </a:bodyPr>
          <a:lstStyle/>
          <a:p>
            <a:r>
              <a:rPr lang="es-AR" dirty="0"/>
              <a:t>Se reparte entre diversos objetos </a:t>
            </a:r>
            <a:endParaRPr lang="es-ES" dirty="0"/>
          </a:p>
        </p:txBody>
      </p:sp>
      <p:sp>
        <p:nvSpPr>
          <p:cNvPr id="13" name="Flecha derecha 12"/>
          <p:cNvSpPr/>
          <p:nvPr/>
        </p:nvSpPr>
        <p:spPr>
          <a:xfrm>
            <a:off x="7869602" y="783973"/>
            <a:ext cx="591670" cy="200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5128523" y="1266753"/>
            <a:ext cx="2765501" cy="369332"/>
          </a:xfrm>
          <a:prstGeom prst="rect">
            <a:avLst/>
          </a:prstGeom>
        </p:spPr>
        <p:txBody>
          <a:bodyPr wrap="none">
            <a:spAutoFit/>
          </a:bodyPr>
          <a:lstStyle/>
          <a:p>
            <a:r>
              <a:rPr lang="es-AR" dirty="0">
                <a:ea typeface="Calibri" panose="020F0502020204030204" pitchFamily="34" charset="0"/>
              </a:rPr>
              <a:t>Atención</a:t>
            </a:r>
            <a:r>
              <a:rPr lang="es-AR" sz="1400" dirty="0">
                <a:ea typeface="Calibri" panose="020F0502020204030204" pitchFamily="34" charset="0"/>
              </a:rPr>
              <a:t> </a:t>
            </a:r>
            <a:r>
              <a:rPr lang="es-AR" dirty="0">
                <a:ea typeface="Calibri" panose="020F0502020204030204" pitchFamily="34" charset="0"/>
              </a:rPr>
              <a:t>concentrada</a:t>
            </a:r>
            <a:endParaRPr lang="es-ES" sz="1400" dirty="0"/>
          </a:p>
        </p:txBody>
      </p:sp>
      <p:sp>
        <p:nvSpPr>
          <p:cNvPr id="15" name="Rectángulo 14"/>
          <p:cNvSpPr/>
          <p:nvPr/>
        </p:nvSpPr>
        <p:spPr>
          <a:xfrm>
            <a:off x="5202129" y="2018838"/>
            <a:ext cx="2105063" cy="369332"/>
          </a:xfrm>
          <a:prstGeom prst="rect">
            <a:avLst/>
          </a:prstGeom>
        </p:spPr>
        <p:txBody>
          <a:bodyPr wrap="none">
            <a:spAutoFit/>
          </a:bodyPr>
          <a:lstStyle/>
          <a:p>
            <a:r>
              <a:rPr lang="es-AR" dirty="0">
                <a:ea typeface="Calibri" panose="020F0502020204030204" pitchFamily="34" charset="0"/>
              </a:rPr>
              <a:t>Atención rítmica </a:t>
            </a:r>
            <a:endParaRPr lang="es-ES" dirty="0"/>
          </a:p>
        </p:txBody>
      </p:sp>
      <p:sp>
        <p:nvSpPr>
          <p:cNvPr id="16" name="CuadroTexto 15"/>
          <p:cNvSpPr txBox="1"/>
          <p:nvPr/>
        </p:nvSpPr>
        <p:spPr>
          <a:xfrm>
            <a:off x="8514087" y="1359237"/>
            <a:ext cx="3411852" cy="646331"/>
          </a:xfrm>
          <a:prstGeom prst="rect">
            <a:avLst/>
          </a:prstGeom>
          <a:noFill/>
        </p:spPr>
        <p:txBody>
          <a:bodyPr wrap="square" rtlCol="0">
            <a:spAutoFit/>
          </a:bodyPr>
          <a:lstStyle/>
          <a:p>
            <a:r>
              <a:rPr lang="es-AR" dirty="0"/>
              <a:t>Químico durante la reacción crítica</a:t>
            </a:r>
            <a:endParaRPr lang="es-ES" dirty="0"/>
          </a:p>
        </p:txBody>
      </p:sp>
      <p:sp>
        <p:nvSpPr>
          <p:cNvPr id="17" name="Flecha derecha 16"/>
          <p:cNvSpPr/>
          <p:nvPr/>
        </p:nvSpPr>
        <p:spPr>
          <a:xfrm>
            <a:off x="7928790" y="1383301"/>
            <a:ext cx="591670" cy="200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p:cNvSpPr txBox="1"/>
          <p:nvPr/>
        </p:nvSpPr>
        <p:spPr>
          <a:xfrm>
            <a:off x="2807214" y="2943449"/>
            <a:ext cx="2702858" cy="400110"/>
          </a:xfrm>
          <a:prstGeom prst="rect">
            <a:avLst/>
          </a:prstGeom>
          <a:noFill/>
        </p:spPr>
        <p:txBody>
          <a:bodyPr wrap="square" rtlCol="0">
            <a:spAutoFit/>
          </a:bodyPr>
          <a:lstStyle/>
          <a:p>
            <a:r>
              <a:rPr lang="es-ES" sz="2000" dirty="0"/>
              <a:t>Medias</a:t>
            </a:r>
            <a:endParaRPr lang="es-ES" dirty="0"/>
          </a:p>
        </p:txBody>
      </p:sp>
      <p:sp>
        <p:nvSpPr>
          <p:cNvPr id="19" name="Abrir llave 18"/>
          <p:cNvSpPr/>
          <p:nvPr/>
        </p:nvSpPr>
        <p:spPr>
          <a:xfrm>
            <a:off x="3965847" y="2518547"/>
            <a:ext cx="385592" cy="14190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CuadroTexto 19"/>
          <p:cNvSpPr txBox="1"/>
          <p:nvPr/>
        </p:nvSpPr>
        <p:spPr>
          <a:xfrm>
            <a:off x="4281645" y="2547274"/>
            <a:ext cx="3647145" cy="1323439"/>
          </a:xfrm>
          <a:prstGeom prst="rect">
            <a:avLst/>
          </a:prstGeom>
          <a:noFill/>
        </p:spPr>
        <p:txBody>
          <a:bodyPr wrap="square" rtlCol="0">
            <a:spAutoFit/>
          </a:bodyPr>
          <a:lstStyle/>
          <a:p>
            <a:r>
              <a:rPr lang="es-AR" sz="2000" dirty="0"/>
              <a:t>Exigen cierta suma de inteligencia y cierta combinación de aptitudes psíquicas</a:t>
            </a:r>
            <a:endParaRPr lang="es-ES" sz="2000" dirty="0"/>
          </a:p>
        </p:txBody>
      </p:sp>
      <p:sp>
        <p:nvSpPr>
          <p:cNvPr id="21" name="Abrir llave 20"/>
          <p:cNvSpPr/>
          <p:nvPr/>
        </p:nvSpPr>
        <p:spPr>
          <a:xfrm>
            <a:off x="7634610" y="2438663"/>
            <a:ext cx="239690" cy="14190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 name="CuadroTexto 21"/>
          <p:cNvSpPr txBox="1"/>
          <p:nvPr/>
        </p:nvSpPr>
        <p:spPr>
          <a:xfrm>
            <a:off x="7928790" y="2680898"/>
            <a:ext cx="3329634" cy="1015663"/>
          </a:xfrm>
          <a:prstGeom prst="rect">
            <a:avLst/>
          </a:prstGeom>
          <a:noFill/>
        </p:spPr>
        <p:txBody>
          <a:bodyPr wrap="square" rtlCol="0">
            <a:spAutoFit/>
          </a:bodyPr>
          <a:lstStyle/>
          <a:p>
            <a:pPr marL="285750" indent="-285750">
              <a:buFont typeface="Arial" panose="020B0604020202020204" pitchFamily="34" charset="0"/>
              <a:buChar char="•"/>
            </a:pPr>
            <a:r>
              <a:rPr lang="es-AR" sz="2000" dirty="0"/>
              <a:t>Profesor de gimnasia</a:t>
            </a:r>
          </a:p>
          <a:p>
            <a:pPr marL="285750" indent="-285750">
              <a:buFont typeface="Arial" panose="020B0604020202020204" pitchFamily="34" charset="0"/>
              <a:buChar char="•"/>
            </a:pPr>
            <a:r>
              <a:rPr lang="es-AR" sz="2000" dirty="0"/>
              <a:t>Músico</a:t>
            </a:r>
          </a:p>
          <a:p>
            <a:pPr marL="285750" indent="-285750">
              <a:buFont typeface="Arial" panose="020B0604020202020204" pitchFamily="34" charset="0"/>
              <a:buChar char="•"/>
            </a:pPr>
            <a:r>
              <a:rPr lang="es-AR" sz="2000" dirty="0"/>
              <a:t>Telefonista</a:t>
            </a:r>
            <a:endParaRPr lang="es-ES" sz="2000" dirty="0"/>
          </a:p>
        </p:txBody>
      </p:sp>
      <p:sp>
        <p:nvSpPr>
          <p:cNvPr id="23" name="CuadroTexto 22"/>
          <p:cNvSpPr txBox="1"/>
          <p:nvPr/>
        </p:nvSpPr>
        <p:spPr>
          <a:xfrm>
            <a:off x="2973872" y="4624370"/>
            <a:ext cx="2154651" cy="400110"/>
          </a:xfrm>
          <a:prstGeom prst="rect">
            <a:avLst/>
          </a:prstGeom>
          <a:noFill/>
        </p:spPr>
        <p:txBody>
          <a:bodyPr wrap="square" rtlCol="0">
            <a:spAutoFit/>
          </a:bodyPr>
          <a:lstStyle/>
          <a:p>
            <a:r>
              <a:rPr lang="es-ES" sz="2000" dirty="0"/>
              <a:t>Superiores</a:t>
            </a:r>
            <a:endParaRPr lang="es-ES" dirty="0"/>
          </a:p>
        </p:txBody>
      </p:sp>
      <p:sp>
        <p:nvSpPr>
          <p:cNvPr id="24" name="CuadroTexto 23"/>
          <p:cNvSpPr txBox="1"/>
          <p:nvPr/>
        </p:nvSpPr>
        <p:spPr>
          <a:xfrm>
            <a:off x="5093766" y="4214583"/>
            <a:ext cx="4490016" cy="1015663"/>
          </a:xfrm>
          <a:prstGeom prst="rect">
            <a:avLst/>
          </a:prstGeom>
          <a:noFill/>
        </p:spPr>
        <p:txBody>
          <a:bodyPr wrap="square" rtlCol="0">
            <a:spAutoFit/>
          </a:bodyPr>
          <a:lstStyle/>
          <a:p>
            <a:r>
              <a:rPr lang="es-AR" sz="2000" dirty="0"/>
              <a:t>Exigen inteligencia creadora, organizar, construir, descubrir, inventar, investigar, analizar,</a:t>
            </a:r>
            <a:endParaRPr lang="es-ES" sz="2000" dirty="0"/>
          </a:p>
        </p:txBody>
      </p:sp>
      <p:sp>
        <p:nvSpPr>
          <p:cNvPr id="25" name="Abrir llave 24"/>
          <p:cNvSpPr/>
          <p:nvPr/>
        </p:nvSpPr>
        <p:spPr>
          <a:xfrm>
            <a:off x="4622486" y="4129724"/>
            <a:ext cx="506037" cy="12602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6" name="Abrir llave 25"/>
          <p:cNvSpPr/>
          <p:nvPr/>
        </p:nvSpPr>
        <p:spPr>
          <a:xfrm>
            <a:off x="9203447" y="3974129"/>
            <a:ext cx="506037" cy="12602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 name="CuadroTexto 26"/>
          <p:cNvSpPr txBox="1"/>
          <p:nvPr/>
        </p:nvSpPr>
        <p:spPr>
          <a:xfrm>
            <a:off x="9593607" y="4096448"/>
            <a:ext cx="2286653" cy="1015663"/>
          </a:xfrm>
          <a:prstGeom prst="rect">
            <a:avLst/>
          </a:prstGeom>
          <a:noFill/>
        </p:spPr>
        <p:txBody>
          <a:bodyPr wrap="square" rtlCol="0">
            <a:spAutoFit/>
          </a:bodyPr>
          <a:lstStyle/>
          <a:p>
            <a:pPr marL="285750" indent="-285750">
              <a:buFont typeface="Arial" panose="020B0604020202020204" pitchFamily="34" charset="0"/>
              <a:buChar char="•"/>
            </a:pPr>
            <a:r>
              <a:rPr lang="es-ES" sz="2000" dirty="0"/>
              <a:t>Ingeniero</a:t>
            </a:r>
          </a:p>
          <a:p>
            <a:pPr marL="285750" indent="-285750">
              <a:buFont typeface="Arial" panose="020B0604020202020204" pitchFamily="34" charset="0"/>
              <a:buChar char="•"/>
            </a:pPr>
            <a:r>
              <a:rPr lang="es-ES" sz="2000" dirty="0"/>
              <a:t>Medico</a:t>
            </a:r>
          </a:p>
          <a:p>
            <a:pPr marL="285750" indent="-285750">
              <a:buFont typeface="Arial" panose="020B0604020202020204" pitchFamily="34" charset="0"/>
              <a:buChar char="•"/>
            </a:pPr>
            <a:r>
              <a:rPr lang="es-ES" sz="2000" dirty="0"/>
              <a:t>Arquitecto</a:t>
            </a:r>
          </a:p>
        </p:txBody>
      </p:sp>
      <p:sp>
        <p:nvSpPr>
          <p:cNvPr id="28" name="CuadroTexto 27"/>
          <p:cNvSpPr txBox="1"/>
          <p:nvPr/>
        </p:nvSpPr>
        <p:spPr>
          <a:xfrm>
            <a:off x="157865" y="5610317"/>
            <a:ext cx="4123780" cy="461665"/>
          </a:xfrm>
          <a:prstGeom prst="rect">
            <a:avLst/>
          </a:prstGeom>
          <a:noFill/>
        </p:spPr>
        <p:txBody>
          <a:bodyPr wrap="square" rtlCol="0">
            <a:spAutoFit/>
          </a:bodyPr>
          <a:lstStyle/>
          <a:p>
            <a:r>
              <a:rPr lang="es-ES" sz="2400" b="1" dirty="0"/>
              <a:t>Profesiones No Calificadas</a:t>
            </a:r>
          </a:p>
        </p:txBody>
      </p:sp>
      <p:sp>
        <p:nvSpPr>
          <p:cNvPr id="29" name="Flecha derecha 28"/>
          <p:cNvSpPr/>
          <p:nvPr/>
        </p:nvSpPr>
        <p:spPr>
          <a:xfrm>
            <a:off x="2591095" y="6032122"/>
            <a:ext cx="432237" cy="266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p:cNvSpPr txBox="1"/>
          <p:nvPr/>
        </p:nvSpPr>
        <p:spPr>
          <a:xfrm>
            <a:off x="2973872" y="5905576"/>
            <a:ext cx="5193470" cy="461665"/>
          </a:xfrm>
          <a:prstGeom prst="rect">
            <a:avLst/>
          </a:prstGeom>
          <a:noFill/>
        </p:spPr>
        <p:txBody>
          <a:bodyPr wrap="square" rtlCol="0">
            <a:spAutoFit/>
          </a:bodyPr>
          <a:lstStyle/>
          <a:p>
            <a:r>
              <a:rPr lang="es-ES" sz="2400" dirty="0"/>
              <a:t>No exigen aptitudes especiales</a:t>
            </a:r>
          </a:p>
        </p:txBody>
      </p:sp>
      <p:sp>
        <p:nvSpPr>
          <p:cNvPr id="31" name="Flecha derecha 30"/>
          <p:cNvSpPr/>
          <p:nvPr/>
        </p:nvSpPr>
        <p:spPr>
          <a:xfrm>
            <a:off x="7869602" y="6016151"/>
            <a:ext cx="372014" cy="298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CuadroTexto 31"/>
          <p:cNvSpPr txBox="1"/>
          <p:nvPr/>
        </p:nvSpPr>
        <p:spPr>
          <a:xfrm>
            <a:off x="8272324" y="5965209"/>
            <a:ext cx="4271700" cy="400110"/>
          </a:xfrm>
          <a:prstGeom prst="rect">
            <a:avLst/>
          </a:prstGeom>
          <a:noFill/>
        </p:spPr>
        <p:txBody>
          <a:bodyPr wrap="square" rtlCol="0">
            <a:spAutoFit/>
          </a:bodyPr>
          <a:lstStyle/>
          <a:p>
            <a:r>
              <a:rPr lang="es-ES" sz="2000" dirty="0" err="1"/>
              <a:t>Peon</a:t>
            </a:r>
            <a:r>
              <a:rPr lang="es-ES" sz="2000" dirty="0"/>
              <a:t>, Changador, Repartidor</a:t>
            </a:r>
          </a:p>
        </p:txBody>
      </p:sp>
    </p:spTree>
    <p:extLst>
      <p:ext uri="{BB962C8B-B14F-4D97-AF65-F5344CB8AC3E}">
        <p14:creationId xmlns:p14="http://schemas.microsoft.com/office/powerpoint/2010/main" val="23502926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41D00B4-FAF5-4A79-BF23-0147E9C2EF39}"/>
              </a:ext>
            </a:extLst>
          </p:cNvPr>
          <p:cNvPicPr/>
          <p:nvPr/>
        </p:nvPicPr>
        <p:blipFill rotWithShape="1">
          <a:blip r:embed="rId2">
            <a:extLst>
              <a:ext uri="{28A0092B-C50C-407E-A947-70E740481C1C}">
                <a14:useLocalDpi xmlns:a14="http://schemas.microsoft.com/office/drawing/2010/main" val="0"/>
              </a:ext>
            </a:extLst>
          </a:blip>
          <a:srcRect l="8269" t="26340" r="6637" b="15952"/>
          <a:stretch/>
        </p:blipFill>
        <p:spPr bwMode="auto">
          <a:xfrm>
            <a:off x="8866682" y="3459205"/>
            <a:ext cx="3325318" cy="3398795"/>
          </a:xfrm>
          <a:prstGeom prst="rect">
            <a:avLst/>
          </a:prstGeom>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251791" y="263346"/>
            <a:ext cx="12909036" cy="712321"/>
          </a:xfrm>
        </p:spPr>
        <p:txBody>
          <a:bodyPr>
            <a:normAutofit fontScale="90000"/>
          </a:bodyPr>
          <a:lstStyle/>
          <a:p>
            <a:r>
              <a:rPr lang="es-AR" sz="6000" b="1" u="sng" dirty="0"/>
              <a:t>GENERALIDADES DE LOS MÚSCULOS</a:t>
            </a:r>
            <a:br>
              <a:rPr lang="es-ES" dirty="0"/>
            </a:br>
            <a:endParaRPr lang="es-ES" dirty="0"/>
          </a:p>
        </p:txBody>
      </p:sp>
      <p:sp>
        <p:nvSpPr>
          <p:cNvPr id="3" name="Marcador de contenido 2"/>
          <p:cNvSpPr>
            <a:spLocks noGrp="1"/>
          </p:cNvSpPr>
          <p:nvPr>
            <p:ph idx="1"/>
          </p:nvPr>
        </p:nvSpPr>
        <p:spPr>
          <a:xfrm>
            <a:off x="251791" y="1330996"/>
            <a:ext cx="11820939" cy="5527004"/>
          </a:xfrm>
        </p:spPr>
        <p:txBody>
          <a:bodyPr>
            <a:noAutofit/>
          </a:bodyPr>
          <a:lstStyle/>
          <a:p>
            <a:pPr marL="0" indent="0">
              <a:lnSpc>
                <a:spcPct val="150000"/>
              </a:lnSpc>
              <a:buNone/>
            </a:pPr>
            <a:r>
              <a:rPr lang="es-ES" sz="2800" b="1" dirty="0"/>
              <a:t>Según sus dimensiones, los músculos se clasifican en 3 categorías:</a:t>
            </a:r>
          </a:p>
          <a:p>
            <a:pPr marL="514350" indent="-514350">
              <a:buFont typeface="+mj-lt"/>
              <a:buAutoNum type="alphaLcParenR"/>
            </a:pPr>
            <a:r>
              <a:rPr lang="es-AR" sz="2800" b="1" dirty="0"/>
              <a:t>LARGOS: Como el </a:t>
            </a:r>
            <a:r>
              <a:rPr lang="es-AR" sz="2800" b="1" dirty="0" err="1"/>
              <a:t>Biceps</a:t>
            </a:r>
            <a:r>
              <a:rPr lang="es-AR" sz="2800" b="1" dirty="0"/>
              <a:t> y el </a:t>
            </a:r>
            <a:r>
              <a:rPr lang="es-AR" sz="2800" b="1" dirty="0" err="1"/>
              <a:t>Triceps</a:t>
            </a:r>
            <a:r>
              <a:rPr lang="es-AR" sz="2800" b="1" dirty="0"/>
              <a:t>, en los que predomina la longitud por sobre el Ancho y el Espesor.</a:t>
            </a:r>
          </a:p>
          <a:p>
            <a:pPr marL="514350" indent="-514350">
              <a:buFont typeface="+mj-lt"/>
              <a:buAutoNum type="alphaLcParenR"/>
            </a:pPr>
            <a:endParaRPr lang="es-AR" sz="2800" b="1" dirty="0"/>
          </a:p>
          <a:p>
            <a:pPr marL="514350" indent="-514350">
              <a:buFont typeface="+mj-lt"/>
              <a:buAutoNum type="alphaLcParenR"/>
            </a:pPr>
            <a:r>
              <a:rPr lang="es-AR" sz="2800" b="1" dirty="0"/>
              <a:t>ANCHOS: </a:t>
            </a:r>
            <a:r>
              <a:rPr lang="es-ES" sz="2800" b="1" dirty="0"/>
              <a:t>Son músculos característicos de fibras con diámetro grueso, por ejemplo el Dorsal.</a:t>
            </a:r>
          </a:p>
          <a:p>
            <a:pPr marL="514350" indent="-514350">
              <a:buFont typeface="+mj-lt"/>
              <a:buAutoNum type="alphaLcParenR"/>
            </a:pPr>
            <a:endParaRPr lang="es-ES" sz="2800" b="1" dirty="0"/>
          </a:p>
          <a:p>
            <a:pPr marL="514350" indent="-514350">
              <a:buFont typeface="+mj-lt"/>
              <a:buAutoNum type="alphaLcParenR"/>
            </a:pPr>
            <a:r>
              <a:rPr lang="es-ES" sz="2800" b="1" dirty="0"/>
              <a:t>CORTOS: Sin importar su forma, son músculos que se caracterizan por su corta longitud, por ejemplo los músculos faciales y craneales.</a:t>
            </a:r>
            <a:br>
              <a:rPr lang="es-ES" sz="2800" dirty="0"/>
            </a:br>
            <a:endParaRPr lang="es-ES" sz="2800" dirty="0"/>
          </a:p>
        </p:txBody>
      </p:sp>
    </p:spTree>
    <p:extLst>
      <p:ext uri="{BB962C8B-B14F-4D97-AF65-F5344CB8AC3E}">
        <p14:creationId xmlns:p14="http://schemas.microsoft.com/office/powerpoint/2010/main" val="279243335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727729" y="341722"/>
            <a:ext cx="8911687" cy="1280890"/>
          </a:xfrm>
        </p:spPr>
        <p:txBody>
          <a:bodyPr>
            <a:normAutofit/>
          </a:bodyPr>
          <a:lstStyle/>
          <a:p>
            <a:pPr algn="ctr"/>
            <a:r>
              <a:rPr lang="es-AR" sz="6600" b="1" u="sng" dirty="0"/>
              <a:t>LA FATIGA </a:t>
            </a:r>
            <a:endParaRPr lang="es-ES" sz="6600" b="1" u="sng" dirty="0"/>
          </a:p>
        </p:txBody>
      </p:sp>
      <p:sp>
        <p:nvSpPr>
          <p:cNvPr id="4" name="5 CuadroTexto"/>
          <p:cNvSpPr txBox="1">
            <a:spLocks noGrp="1"/>
          </p:cNvSpPr>
          <p:nvPr>
            <p:ph idx="1"/>
          </p:nvPr>
        </p:nvSpPr>
        <p:spPr>
          <a:xfrm>
            <a:off x="407250" y="1721251"/>
            <a:ext cx="10505392" cy="1815882"/>
          </a:xfrm>
          <a:prstGeom prst="rect">
            <a:avLst/>
          </a:prstGeom>
          <a:noFill/>
        </p:spPr>
        <p:txBody>
          <a:bodyPr wrap="square" rtlCol="0">
            <a:spAutoFit/>
          </a:bodyPr>
          <a:lstStyle/>
          <a:p>
            <a:pPr marL="0" indent="0">
              <a:buNone/>
            </a:pPr>
            <a:r>
              <a:rPr lang="es-AR" sz="2800" b="1" dirty="0"/>
              <a:t>La fatiga es un estado del organismo que presenta caracteres complejos. No constituye una enfermedad pero sin embargo su presencia revela una alteración del organismo y su equilibrio fisiológico. </a:t>
            </a:r>
          </a:p>
        </p:txBody>
      </p:sp>
      <p:pic>
        <p:nvPicPr>
          <p:cNvPr id="3" name="Imagen 2">
            <a:extLst>
              <a:ext uri="{FF2B5EF4-FFF2-40B4-BE49-F238E27FC236}">
                <a16:creationId xmlns:a16="http://schemas.microsoft.com/office/drawing/2014/main" id="{19CCCD16-B3A1-4476-9FD2-1A946037A639}"/>
              </a:ext>
            </a:extLst>
          </p:cNvPr>
          <p:cNvPicPr>
            <a:picLocks noChangeAspect="1"/>
          </p:cNvPicPr>
          <p:nvPr/>
        </p:nvPicPr>
        <p:blipFill>
          <a:blip r:embed="rId2"/>
          <a:stretch>
            <a:fillRect/>
          </a:stretch>
        </p:blipFill>
        <p:spPr>
          <a:xfrm>
            <a:off x="6419098" y="3737057"/>
            <a:ext cx="5401164" cy="2996659"/>
          </a:xfrm>
          <a:prstGeom prst="rect">
            <a:avLst/>
          </a:prstGeom>
        </p:spPr>
      </p:pic>
      <p:sp>
        <p:nvSpPr>
          <p:cNvPr id="5" name="Rectángulo 4">
            <a:extLst>
              <a:ext uri="{FF2B5EF4-FFF2-40B4-BE49-F238E27FC236}">
                <a16:creationId xmlns:a16="http://schemas.microsoft.com/office/drawing/2014/main" id="{2D80F00D-7E3D-4DA7-9AF1-D7891BEBD43A}"/>
              </a:ext>
            </a:extLst>
          </p:cNvPr>
          <p:cNvSpPr/>
          <p:nvPr/>
        </p:nvSpPr>
        <p:spPr>
          <a:xfrm>
            <a:off x="527566" y="4112003"/>
            <a:ext cx="5979695" cy="2246769"/>
          </a:xfrm>
          <a:prstGeom prst="rect">
            <a:avLst/>
          </a:prstGeom>
        </p:spPr>
        <p:txBody>
          <a:bodyPr wrap="square">
            <a:spAutoFit/>
          </a:bodyPr>
          <a:lstStyle/>
          <a:p>
            <a:r>
              <a:rPr lang="es-AR" sz="2800" b="1" dirty="0"/>
              <a:t>Es un estado reversible, es decir que la desaparición de las causas que la provocan determina la restitución general del equilibrio orgánico.</a:t>
            </a:r>
          </a:p>
        </p:txBody>
      </p:sp>
    </p:spTree>
    <p:extLst>
      <p:ext uri="{BB962C8B-B14F-4D97-AF65-F5344CB8AC3E}">
        <p14:creationId xmlns:p14="http://schemas.microsoft.com/office/powerpoint/2010/main" val="3370161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760311" y="326894"/>
            <a:ext cx="8911687" cy="1280890"/>
          </a:xfrm>
        </p:spPr>
        <p:txBody>
          <a:bodyPr/>
          <a:lstStyle/>
          <a:p>
            <a:pPr algn="ctr"/>
            <a:r>
              <a:rPr lang="es-ES" b="1" u="sng" dirty="0"/>
              <a:t>CAUSAS DE LA FATIGA</a:t>
            </a:r>
          </a:p>
        </p:txBody>
      </p:sp>
      <p:sp>
        <p:nvSpPr>
          <p:cNvPr id="4" name="CuadroTexto 3"/>
          <p:cNvSpPr txBox="1"/>
          <p:nvPr/>
        </p:nvSpPr>
        <p:spPr>
          <a:xfrm>
            <a:off x="199497" y="3551383"/>
            <a:ext cx="2710188" cy="830997"/>
          </a:xfrm>
          <a:prstGeom prst="rect">
            <a:avLst/>
          </a:prstGeom>
          <a:noFill/>
        </p:spPr>
        <p:txBody>
          <a:bodyPr wrap="square" rtlCol="0">
            <a:spAutoFit/>
          </a:bodyPr>
          <a:lstStyle/>
          <a:p>
            <a:pPr algn="ctr"/>
            <a:r>
              <a:rPr lang="es-ES" sz="2400" b="1" dirty="0"/>
              <a:t>Causas de la Fatiga</a:t>
            </a:r>
          </a:p>
        </p:txBody>
      </p:sp>
      <p:sp>
        <p:nvSpPr>
          <p:cNvPr id="5" name="Abrir llave 4"/>
          <p:cNvSpPr/>
          <p:nvPr/>
        </p:nvSpPr>
        <p:spPr>
          <a:xfrm>
            <a:off x="2388203" y="1471031"/>
            <a:ext cx="681177" cy="4983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CuadroTexto 5"/>
          <p:cNvSpPr txBox="1"/>
          <p:nvPr/>
        </p:nvSpPr>
        <p:spPr>
          <a:xfrm>
            <a:off x="2783539" y="2412825"/>
            <a:ext cx="2017059" cy="461665"/>
          </a:xfrm>
          <a:prstGeom prst="rect">
            <a:avLst/>
          </a:prstGeom>
          <a:noFill/>
        </p:spPr>
        <p:txBody>
          <a:bodyPr wrap="square" rtlCol="0">
            <a:spAutoFit/>
          </a:bodyPr>
          <a:lstStyle/>
          <a:p>
            <a:r>
              <a:rPr lang="es-ES" sz="2400" dirty="0"/>
              <a:t>Orgánicas</a:t>
            </a:r>
          </a:p>
        </p:txBody>
      </p:sp>
      <p:sp>
        <p:nvSpPr>
          <p:cNvPr id="8" name="Abrir llave 7"/>
          <p:cNvSpPr/>
          <p:nvPr/>
        </p:nvSpPr>
        <p:spPr>
          <a:xfrm>
            <a:off x="4483206" y="1356923"/>
            <a:ext cx="396692" cy="254802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CuadroTexto 8"/>
          <p:cNvSpPr txBox="1"/>
          <p:nvPr/>
        </p:nvSpPr>
        <p:spPr>
          <a:xfrm>
            <a:off x="4895848" y="1738804"/>
            <a:ext cx="2339788" cy="461665"/>
          </a:xfrm>
          <a:prstGeom prst="rect">
            <a:avLst/>
          </a:prstGeom>
          <a:noFill/>
        </p:spPr>
        <p:txBody>
          <a:bodyPr wrap="square" rtlCol="0">
            <a:spAutoFit/>
          </a:bodyPr>
          <a:lstStyle/>
          <a:p>
            <a:r>
              <a:rPr lang="es-ES" sz="2400" dirty="0"/>
              <a:t>Principales</a:t>
            </a:r>
            <a:endParaRPr lang="es-ES" dirty="0"/>
          </a:p>
        </p:txBody>
      </p:sp>
      <p:sp>
        <p:nvSpPr>
          <p:cNvPr id="10" name="CuadroTexto 9"/>
          <p:cNvSpPr txBox="1"/>
          <p:nvPr/>
        </p:nvSpPr>
        <p:spPr>
          <a:xfrm>
            <a:off x="4729023" y="3243274"/>
            <a:ext cx="2572251" cy="461665"/>
          </a:xfrm>
          <a:prstGeom prst="rect">
            <a:avLst/>
          </a:prstGeom>
          <a:noFill/>
        </p:spPr>
        <p:txBody>
          <a:bodyPr wrap="square" rtlCol="0">
            <a:spAutoFit/>
          </a:bodyPr>
          <a:lstStyle/>
          <a:p>
            <a:r>
              <a:rPr lang="es-ES" sz="2400" dirty="0"/>
              <a:t>Coadyuvantes</a:t>
            </a:r>
            <a:endParaRPr lang="es-ES" dirty="0"/>
          </a:p>
        </p:txBody>
      </p:sp>
      <p:sp>
        <p:nvSpPr>
          <p:cNvPr id="11" name="Abrir llave 10"/>
          <p:cNvSpPr/>
          <p:nvPr/>
        </p:nvSpPr>
        <p:spPr>
          <a:xfrm>
            <a:off x="6661005" y="1356922"/>
            <a:ext cx="419368" cy="12685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CuadroTexto 11"/>
          <p:cNvSpPr txBox="1"/>
          <p:nvPr/>
        </p:nvSpPr>
        <p:spPr>
          <a:xfrm>
            <a:off x="7158860" y="1338512"/>
            <a:ext cx="3373339" cy="1323439"/>
          </a:xfrm>
          <a:prstGeom prst="rect">
            <a:avLst/>
          </a:prstGeom>
          <a:noFill/>
        </p:spPr>
        <p:txBody>
          <a:bodyPr wrap="square" rtlCol="0">
            <a:spAutoFit/>
          </a:bodyPr>
          <a:lstStyle/>
          <a:p>
            <a:pPr marL="285750" indent="-285750">
              <a:buFont typeface="Arial" panose="020B0604020202020204" pitchFamily="34" charset="0"/>
              <a:buChar char="•"/>
            </a:pPr>
            <a:r>
              <a:rPr lang="es-ES" sz="2000" dirty="0"/>
              <a:t>Trabajo Intenso</a:t>
            </a:r>
          </a:p>
          <a:p>
            <a:pPr marL="285750" indent="-285750">
              <a:buFont typeface="Arial" panose="020B0604020202020204" pitchFamily="34" charset="0"/>
              <a:buChar char="•"/>
            </a:pPr>
            <a:r>
              <a:rPr lang="es-ES" sz="2000" dirty="0"/>
              <a:t>Trabajo Mediano</a:t>
            </a:r>
          </a:p>
          <a:p>
            <a:pPr marL="285750" indent="-285750">
              <a:buFont typeface="Arial" panose="020B0604020202020204" pitchFamily="34" charset="0"/>
              <a:buChar char="•"/>
            </a:pPr>
            <a:r>
              <a:rPr lang="es-ES" sz="2000" dirty="0"/>
              <a:t>Trabajo Moderado</a:t>
            </a:r>
          </a:p>
          <a:p>
            <a:pPr marL="285750" indent="-285750">
              <a:buFont typeface="Arial" panose="020B0604020202020204" pitchFamily="34" charset="0"/>
              <a:buChar char="•"/>
            </a:pPr>
            <a:r>
              <a:rPr lang="es-ES" sz="2000" dirty="0"/>
              <a:t>Trabajo prolongado</a:t>
            </a:r>
          </a:p>
        </p:txBody>
      </p:sp>
      <p:sp>
        <p:nvSpPr>
          <p:cNvPr id="13" name="Abrir llave 12"/>
          <p:cNvSpPr/>
          <p:nvPr/>
        </p:nvSpPr>
        <p:spPr>
          <a:xfrm>
            <a:off x="7083071" y="3068444"/>
            <a:ext cx="519722" cy="1087776"/>
          </a:xfrm>
          <a:prstGeom prst="leftBrace">
            <a:avLst>
              <a:gd name="adj1" fmla="val 8333"/>
              <a:gd name="adj2" fmla="val 396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CuadroTexto 13"/>
          <p:cNvSpPr txBox="1"/>
          <p:nvPr/>
        </p:nvSpPr>
        <p:spPr>
          <a:xfrm>
            <a:off x="7550432" y="3140557"/>
            <a:ext cx="3373339" cy="1015663"/>
          </a:xfrm>
          <a:prstGeom prst="rect">
            <a:avLst/>
          </a:prstGeom>
          <a:noFill/>
        </p:spPr>
        <p:txBody>
          <a:bodyPr wrap="square" rtlCol="0">
            <a:spAutoFit/>
          </a:bodyPr>
          <a:lstStyle/>
          <a:p>
            <a:pPr marL="285750" indent="-285750">
              <a:buFont typeface="Arial" panose="020B0604020202020204" pitchFamily="34" charset="0"/>
              <a:buChar char="•"/>
            </a:pPr>
            <a:r>
              <a:rPr lang="es-ES" sz="2000" dirty="0"/>
              <a:t>Mala Alimentación</a:t>
            </a:r>
          </a:p>
          <a:p>
            <a:pPr marL="285750" indent="-285750">
              <a:buFont typeface="Arial" panose="020B0604020202020204" pitchFamily="34" charset="0"/>
              <a:buChar char="•"/>
            </a:pPr>
            <a:r>
              <a:rPr lang="es-ES" sz="2000" dirty="0"/>
              <a:t>Causas Ambientales</a:t>
            </a:r>
          </a:p>
          <a:p>
            <a:pPr marL="285750" indent="-285750">
              <a:buFont typeface="Arial" panose="020B0604020202020204" pitchFamily="34" charset="0"/>
              <a:buChar char="•"/>
            </a:pPr>
            <a:r>
              <a:rPr lang="es-ES" sz="2000" dirty="0"/>
              <a:t>Falta de Reposo</a:t>
            </a:r>
          </a:p>
        </p:txBody>
      </p:sp>
      <p:sp>
        <p:nvSpPr>
          <p:cNvPr id="15" name="CuadroTexto 14"/>
          <p:cNvSpPr txBox="1"/>
          <p:nvPr/>
        </p:nvSpPr>
        <p:spPr>
          <a:xfrm>
            <a:off x="2862838" y="5337931"/>
            <a:ext cx="2017059" cy="461665"/>
          </a:xfrm>
          <a:prstGeom prst="rect">
            <a:avLst/>
          </a:prstGeom>
          <a:noFill/>
        </p:spPr>
        <p:txBody>
          <a:bodyPr wrap="square" rtlCol="0">
            <a:spAutoFit/>
          </a:bodyPr>
          <a:lstStyle/>
          <a:p>
            <a:r>
              <a:rPr lang="es-ES" sz="2400" dirty="0"/>
              <a:t>Psíquicas</a:t>
            </a:r>
            <a:endParaRPr lang="es-ES" dirty="0"/>
          </a:p>
        </p:txBody>
      </p:sp>
      <p:sp>
        <p:nvSpPr>
          <p:cNvPr id="16" name="CuadroTexto 15"/>
          <p:cNvSpPr txBox="1"/>
          <p:nvPr/>
        </p:nvSpPr>
        <p:spPr>
          <a:xfrm>
            <a:off x="5150220" y="4903787"/>
            <a:ext cx="2339788" cy="461665"/>
          </a:xfrm>
          <a:prstGeom prst="rect">
            <a:avLst/>
          </a:prstGeom>
          <a:noFill/>
        </p:spPr>
        <p:txBody>
          <a:bodyPr wrap="square" rtlCol="0">
            <a:spAutoFit/>
          </a:bodyPr>
          <a:lstStyle/>
          <a:p>
            <a:r>
              <a:rPr lang="es-ES" sz="2400" dirty="0"/>
              <a:t>Principales</a:t>
            </a:r>
            <a:endParaRPr lang="es-ES" dirty="0"/>
          </a:p>
        </p:txBody>
      </p:sp>
      <p:sp>
        <p:nvSpPr>
          <p:cNvPr id="17" name="Abrir llave 16"/>
          <p:cNvSpPr/>
          <p:nvPr/>
        </p:nvSpPr>
        <p:spPr>
          <a:xfrm>
            <a:off x="7070640" y="4638059"/>
            <a:ext cx="419368" cy="8640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CuadroTexto 17"/>
          <p:cNvSpPr txBox="1"/>
          <p:nvPr/>
        </p:nvSpPr>
        <p:spPr>
          <a:xfrm>
            <a:off x="7602793" y="4545107"/>
            <a:ext cx="4088769" cy="1015663"/>
          </a:xfrm>
          <a:prstGeom prst="rect">
            <a:avLst/>
          </a:prstGeom>
          <a:noFill/>
        </p:spPr>
        <p:txBody>
          <a:bodyPr wrap="square" rtlCol="0">
            <a:spAutoFit/>
          </a:bodyPr>
          <a:lstStyle/>
          <a:p>
            <a:pPr marL="285750" indent="-285750">
              <a:buFont typeface="Arial" panose="020B0604020202020204" pitchFamily="34" charset="0"/>
              <a:buChar char="•"/>
            </a:pPr>
            <a:r>
              <a:rPr lang="es-ES" sz="2000" dirty="0"/>
              <a:t>Actividad Psíquica</a:t>
            </a:r>
          </a:p>
          <a:p>
            <a:pPr marL="285750" indent="-285750">
              <a:buFont typeface="Arial" panose="020B0604020202020204" pitchFamily="34" charset="0"/>
              <a:buChar char="•"/>
            </a:pPr>
            <a:r>
              <a:rPr lang="es-ES" sz="2000" dirty="0"/>
              <a:t>Tensión Mental </a:t>
            </a:r>
          </a:p>
          <a:p>
            <a:pPr marL="285750" indent="-285750">
              <a:buFont typeface="Arial" panose="020B0604020202020204" pitchFamily="34" charset="0"/>
              <a:buChar char="•"/>
            </a:pPr>
            <a:r>
              <a:rPr lang="es-ES" sz="2000" dirty="0"/>
              <a:t>Ambiente Social</a:t>
            </a:r>
          </a:p>
        </p:txBody>
      </p:sp>
      <p:sp>
        <p:nvSpPr>
          <p:cNvPr id="19" name="CuadroTexto 18"/>
          <p:cNvSpPr txBox="1"/>
          <p:nvPr/>
        </p:nvSpPr>
        <p:spPr>
          <a:xfrm>
            <a:off x="5096433" y="5961013"/>
            <a:ext cx="2532658" cy="461665"/>
          </a:xfrm>
          <a:prstGeom prst="rect">
            <a:avLst/>
          </a:prstGeom>
          <a:noFill/>
        </p:spPr>
        <p:txBody>
          <a:bodyPr wrap="square" rtlCol="0">
            <a:spAutoFit/>
          </a:bodyPr>
          <a:lstStyle/>
          <a:p>
            <a:r>
              <a:rPr lang="es-ES" sz="2400" dirty="0"/>
              <a:t>Coadyuvantes</a:t>
            </a:r>
            <a:endParaRPr lang="es-ES" dirty="0"/>
          </a:p>
        </p:txBody>
      </p:sp>
      <p:sp>
        <p:nvSpPr>
          <p:cNvPr id="20" name="Abrir llave 19"/>
          <p:cNvSpPr/>
          <p:nvPr/>
        </p:nvSpPr>
        <p:spPr>
          <a:xfrm>
            <a:off x="7653664" y="5805451"/>
            <a:ext cx="309281" cy="7727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 name="CuadroTexto 20"/>
          <p:cNvSpPr txBox="1"/>
          <p:nvPr/>
        </p:nvSpPr>
        <p:spPr>
          <a:xfrm>
            <a:off x="8052169" y="5688993"/>
            <a:ext cx="2999562" cy="1015663"/>
          </a:xfrm>
          <a:prstGeom prst="rect">
            <a:avLst/>
          </a:prstGeom>
          <a:noFill/>
        </p:spPr>
        <p:txBody>
          <a:bodyPr wrap="square" rtlCol="0">
            <a:spAutoFit/>
          </a:bodyPr>
          <a:lstStyle/>
          <a:p>
            <a:pPr marL="285750" indent="-285750">
              <a:buFont typeface="Arial" panose="020B0604020202020204" pitchFamily="34" charset="0"/>
              <a:buChar char="•"/>
            </a:pPr>
            <a:r>
              <a:rPr lang="es-ES" sz="2000" dirty="0"/>
              <a:t>Sensoriales</a:t>
            </a:r>
          </a:p>
          <a:p>
            <a:pPr marL="285750" indent="-285750">
              <a:buFont typeface="Arial" panose="020B0604020202020204" pitchFamily="34" charset="0"/>
              <a:buChar char="•"/>
            </a:pPr>
            <a:r>
              <a:rPr lang="es-ES" sz="2000" dirty="0"/>
              <a:t>Monotonía</a:t>
            </a:r>
          </a:p>
          <a:p>
            <a:pPr marL="285750" indent="-285750">
              <a:buFont typeface="Arial" panose="020B0604020202020204" pitchFamily="34" charset="0"/>
              <a:buChar char="•"/>
            </a:pPr>
            <a:r>
              <a:rPr lang="es-ES" sz="2000" dirty="0"/>
              <a:t>Desajuste Mental</a:t>
            </a:r>
          </a:p>
        </p:txBody>
      </p:sp>
      <p:sp>
        <p:nvSpPr>
          <p:cNvPr id="22" name="Abrir llave 21"/>
          <p:cNvSpPr/>
          <p:nvPr/>
        </p:nvSpPr>
        <p:spPr>
          <a:xfrm>
            <a:off x="4673355" y="4520396"/>
            <a:ext cx="591671" cy="203050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2637232567"/>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DCC374F-533C-4F06-96B6-73B95BF9C283}"/>
              </a:ext>
            </a:extLst>
          </p:cNvPr>
          <p:cNvPicPr>
            <a:picLocks noChangeAspect="1"/>
          </p:cNvPicPr>
          <p:nvPr/>
        </p:nvPicPr>
        <p:blipFill>
          <a:blip r:embed="rId2"/>
          <a:stretch>
            <a:fillRect/>
          </a:stretch>
        </p:blipFill>
        <p:spPr>
          <a:xfrm>
            <a:off x="7788699" y="3425574"/>
            <a:ext cx="4403301" cy="3285540"/>
          </a:xfrm>
          <a:prstGeom prst="rect">
            <a:avLst/>
          </a:prstGeom>
        </p:spPr>
      </p:pic>
      <p:sp>
        <p:nvSpPr>
          <p:cNvPr id="2" name="Título 1"/>
          <p:cNvSpPr>
            <a:spLocks noGrp="1"/>
          </p:cNvSpPr>
          <p:nvPr>
            <p:ph type="title"/>
          </p:nvPr>
        </p:nvSpPr>
        <p:spPr>
          <a:xfrm>
            <a:off x="929381" y="287573"/>
            <a:ext cx="10333238" cy="1725411"/>
          </a:xfrm>
        </p:spPr>
        <p:txBody>
          <a:bodyPr>
            <a:normAutofit/>
          </a:bodyPr>
          <a:lstStyle/>
          <a:p>
            <a:pPr algn="ctr"/>
            <a:r>
              <a:rPr lang="es-ES" sz="4800" b="1" u="sng" dirty="0"/>
              <a:t>DISTINTAS FORMAS DE PRESENTACION DE LA FATIGA </a:t>
            </a:r>
          </a:p>
        </p:txBody>
      </p:sp>
      <p:sp>
        <p:nvSpPr>
          <p:cNvPr id="3" name="Marcador de contenido 2"/>
          <p:cNvSpPr>
            <a:spLocks noGrp="1"/>
          </p:cNvSpPr>
          <p:nvPr>
            <p:ph idx="1"/>
          </p:nvPr>
        </p:nvSpPr>
        <p:spPr>
          <a:xfrm>
            <a:off x="321942" y="2109238"/>
            <a:ext cx="10106333" cy="4329933"/>
          </a:xfrm>
        </p:spPr>
        <p:txBody>
          <a:bodyPr>
            <a:normAutofit fontScale="70000" lnSpcReduction="20000"/>
          </a:bodyPr>
          <a:lstStyle/>
          <a:p>
            <a:pPr marL="0" indent="0">
              <a:lnSpc>
                <a:spcPct val="110000"/>
              </a:lnSpc>
              <a:buNone/>
            </a:pPr>
            <a:r>
              <a:rPr lang="es-ES" sz="3600" b="1" u="sng" dirty="0"/>
              <a:t>Primer grado: LAXITUD </a:t>
            </a:r>
          </a:p>
          <a:p>
            <a:pPr marL="0" indent="0">
              <a:lnSpc>
                <a:spcPct val="110000"/>
              </a:lnSpc>
              <a:buNone/>
            </a:pPr>
            <a:r>
              <a:rPr lang="es-ES" sz="3600" dirty="0"/>
              <a:t>(</a:t>
            </a:r>
            <a:r>
              <a:rPr lang="es-AR" sz="3600" dirty="0"/>
              <a:t>fatiga normal, diaria, consecuencia del trabajo o del ejercicio, origina algunas sensaciones subjetivas y desaparece con el descanso).</a:t>
            </a:r>
          </a:p>
          <a:p>
            <a:pPr marL="0" indent="0">
              <a:lnSpc>
                <a:spcPct val="110000"/>
              </a:lnSpc>
              <a:buNone/>
            </a:pPr>
            <a:endParaRPr lang="es-ES" sz="3600" dirty="0"/>
          </a:p>
          <a:p>
            <a:pPr marL="0" indent="0">
              <a:buNone/>
            </a:pPr>
            <a:r>
              <a:rPr lang="es-ES" sz="3600" b="1" u="sng" dirty="0"/>
              <a:t>Segundo grado: EL AGOTAMIENTO </a:t>
            </a:r>
          </a:p>
          <a:p>
            <a:pPr marL="0" indent="0">
              <a:buNone/>
            </a:pPr>
            <a:r>
              <a:rPr lang="es-ES" sz="3600" dirty="0"/>
              <a:t>(</a:t>
            </a:r>
            <a:r>
              <a:rPr lang="es-AR" sz="3600" dirty="0"/>
              <a:t>a los fenómenos subjetivos del grado anterior, se agregan signos objetivos tales como taquicardia, hipotensión, disminución de las respuestas reacciónales. Estas manifestaciones ceden con el reposo y las medidas higiénicas</a:t>
            </a:r>
            <a:r>
              <a:rPr lang="es-ES" sz="3600" dirty="0"/>
              <a:t>).</a:t>
            </a:r>
          </a:p>
          <a:p>
            <a:endParaRPr lang="es-ES" dirty="0"/>
          </a:p>
        </p:txBody>
      </p:sp>
    </p:spTree>
    <p:extLst>
      <p:ext uri="{BB962C8B-B14F-4D97-AF65-F5344CB8AC3E}">
        <p14:creationId xmlns:p14="http://schemas.microsoft.com/office/powerpoint/2010/main" val="3449128103"/>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Fatiga de vuelo: el informe que temen las aerolíneas - extracrew.com">
            <a:extLst>
              <a:ext uri="{FF2B5EF4-FFF2-40B4-BE49-F238E27FC236}">
                <a16:creationId xmlns:a16="http://schemas.microsoft.com/office/drawing/2014/main" id="{636E785C-288A-42A8-A0AE-472C5A542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298" y="3263065"/>
            <a:ext cx="5043702" cy="376337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198709" y="263780"/>
            <a:ext cx="10333238" cy="1725411"/>
          </a:xfrm>
        </p:spPr>
        <p:txBody>
          <a:bodyPr>
            <a:normAutofit/>
          </a:bodyPr>
          <a:lstStyle/>
          <a:p>
            <a:pPr algn="ctr"/>
            <a:r>
              <a:rPr lang="es-ES" sz="4800" b="1" u="sng" dirty="0"/>
              <a:t>DISTINTAS FORMAS DE PRESENTACION DE LA FATIGA </a:t>
            </a:r>
          </a:p>
        </p:txBody>
      </p:sp>
      <p:sp>
        <p:nvSpPr>
          <p:cNvPr id="3" name="Marcador de contenido 2"/>
          <p:cNvSpPr>
            <a:spLocks noGrp="1"/>
          </p:cNvSpPr>
          <p:nvPr>
            <p:ph idx="1"/>
          </p:nvPr>
        </p:nvSpPr>
        <p:spPr>
          <a:xfrm>
            <a:off x="672483" y="2114752"/>
            <a:ext cx="11385690" cy="4040261"/>
          </a:xfrm>
        </p:spPr>
        <p:txBody>
          <a:bodyPr>
            <a:normAutofit fontScale="77500" lnSpcReduction="20000"/>
          </a:bodyPr>
          <a:lstStyle/>
          <a:p>
            <a:pPr marL="0" indent="0">
              <a:buNone/>
            </a:pPr>
            <a:r>
              <a:rPr lang="es-AR" sz="3600" b="1" u="sng" dirty="0"/>
              <a:t>Tercer grado: SURMENAGE </a:t>
            </a:r>
          </a:p>
          <a:p>
            <a:pPr marL="0" indent="0">
              <a:buNone/>
            </a:pPr>
            <a:r>
              <a:rPr lang="es-AR" sz="3600" dirty="0"/>
              <a:t>(trastornos del sistema nervioso que originan insomnio, anorexia, bradicardia e intranquilidad. La reducción de este estado requiere tratamiento médico y reposo prolongado).</a:t>
            </a:r>
          </a:p>
          <a:p>
            <a:pPr marL="0" indent="0">
              <a:buNone/>
            </a:pPr>
            <a:endParaRPr lang="es-AR" sz="3600" dirty="0"/>
          </a:p>
          <a:p>
            <a:pPr marL="0" indent="0">
              <a:buNone/>
            </a:pPr>
            <a:r>
              <a:rPr lang="es-AR" sz="3600" b="1" u="sng" dirty="0"/>
              <a:t>Cuarto grado: EL ESFORZAMIENTO </a:t>
            </a:r>
          </a:p>
          <a:p>
            <a:pPr marL="0" indent="0">
              <a:buNone/>
            </a:pPr>
            <a:r>
              <a:rPr lang="es-AR" sz="3600" dirty="0"/>
              <a:t>(Tiene lugar cuando los fenómenos anteriores se exageran. Aparecen ciertos síntomas provenientes del aparato circulatorio, llegándose a veces hasta la muerte por deficiencia circulatoria aguda).</a:t>
            </a:r>
          </a:p>
          <a:p>
            <a:endParaRPr lang="es-ES" dirty="0"/>
          </a:p>
        </p:txBody>
      </p:sp>
    </p:spTree>
    <p:extLst>
      <p:ext uri="{BB962C8B-B14F-4D97-AF65-F5344CB8AC3E}">
        <p14:creationId xmlns:p14="http://schemas.microsoft.com/office/powerpoint/2010/main" val="291049151"/>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916B735-4826-4FDF-8BFF-59DA23F0A2B5}"/>
              </a:ext>
            </a:extLst>
          </p:cNvPr>
          <p:cNvPicPr>
            <a:picLocks noChangeAspect="1"/>
          </p:cNvPicPr>
          <p:nvPr/>
        </p:nvPicPr>
        <p:blipFill>
          <a:blip r:embed="rId2"/>
          <a:stretch>
            <a:fillRect/>
          </a:stretch>
        </p:blipFill>
        <p:spPr>
          <a:xfrm>
            <a:off x="7344256" y="758973"/>
            <a:ext cx="4847744" cy="4847744"/>
          </a:xfrm>
          <a:prstGeom prst="rect">
            <a:avLst/>
          </a:prstGeom>
        </p:spPr>
      </p:pic>
      <p:sp>
        <p:nvSpPr>
          <p:cNvPr id="2" name="Título 1"/>
          <p:cNvSpPr>
            <a:spLocks noGrp="1"/>
          </p:cNvSpPr>
          <p:nvPr>
            <p:ph type="title"/>
          </p:nvPr>
        </p:nvSpPr>
        <p:spPr>
          <a:xfrm>
            <a:off x="479526" y="3934376"/>
            <a:ext cx="7334715" cy="999503"/>
          </a:xfrm>
        </p:spPr>
        <p:txBody>
          <a:bodyPr>
            <a:noAutofit/>
          </a:bodyPr>
          <a:lstStyle/>
          <a:p>
            <a:r>
              <a:rPr lang="es-ES" sz="5400" b="1" dirty="0"/>
              <a:t>¡MUCHAS GRACIAS!</a:t>
            </a:r>
            <a:br>
              <a:rPr lang="es-ES" sz="5400" b="1" dirty="0"/>
            </a:br>
            <a:br>
              <a:rPr lang="es-ES" sz="5400" b="1" dirty="0"/>
            </a:br>
            <a:br>
              <a:rPr lang="es-ES" sz="5400" b="1" dirty="0"/>
            </a:br>
            <a:r>
              <a:rPr lang="es-ES" sz="5400" b="1" dirty="0"/>
              <a:t>Felices vacaciones!!!</a:t>
            </a:r>
          </a:p>
        </p:txBody>
      </p:sp>
    </p:spTree>
    <p:extLst>
      <p:ext uri="{BB962C8B-B14F-4D97-AF65-F5344CB8AC3E}">
        <p14:creationId xmlns:p14="http://schemas.microsoft.com/office/powerpoint/2010/main" val="174755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0" y="2531906"/>
            <a:ext cx="4328316" cy="3657708"/>
          </a:xfrm>
          <a:prstGeom prst="rect">
            <a:avLst/>
          </a:prstGeom>
        </p:spPr>
      </p:pic>
      <p:sp>
        <p:nvSpPr>
          <p:cNvPr id="2" name="Título 1"/>
          <p:cNvSpPr>
            <a:spLocks noGrp="1"/>
          </p:cNvSpPr>
          <p:nvPr>
            <p:ph type="title"/>
          </p:nvPr>
        </p:nvSpPr>
        <p:spPr>
          <a:xfrm>
            <a:off x="0" y="178055"/>
            <a:ext cx="13054810" cy="712321"/>
          </a:xfrm>
        </p:spPr>
        <p:txBody>
          <a:bodyPr>
            <a:normAutofit fontScale="90000"/>
          </a:bodyPr>
          <a:lstStyle/>
          <a:p>
            <a:r>
              <a:rPr lang="es-AR" sz="6000" b="1" u="sng" dirty="0"/>
              <a:t>GENERALIDADES DE LOS MÚSCULOS</a:t>
            </a:r>
            <a:br>
              <a:rPr lang="es-ES" dirty="0"/>
            </a:br>
            <a:endParaRPr lang="es-ES" dirty="0"/>
          </a:p>
        </p:txBody>
      </p:sp>
      <p:sp>
        <p:nvSpPr>
          <p:cNvPr id="3" name="Marcador de contenido 2"/>
          <p:cNvSpPr>
            <a:spLocks noGrp="1"/>
          </p:cNvSpPr>
          <p:nvPr>
            <p:ph idx="1"/>
          </p:nvPr>
        </p:nvSpPr>
        <p:spPr>
          <a:xfrm>
            <a:off x="0" y="1321904"/>
            <a:ext cx="12191999" cy="1715537"/>
          </a:xfrm>
        </p:spPr>
        <p:txBody>
          <a:bodyPr>
            <a:normAutofit/>
          </a:bodyPr>
          <a:lstStyle/>
          <a:p>
            <a:pPr marL="0" indent="0">
              <a:buNone/>
            </a:pPr>
            <a:endParaRPr lang="es-ES" sz="2400" b="1" dirty="0"/>
          </a:p>
          <a:p>
            <a:pPr marL="0" indent="0" algn="ctr">
              <a:buNone/>
            </a:pPr>
            <a:r>
              <a:rPr lang="es-AR" sz="3200" b="1" dirty="0"/>
              <a:t>LARGOS 		            	ANCHOS			          </a:t>
            </a:r>
            <a:r>
              <a:rPr lang="es-ES" sz="3200" b="1" dirty="0"/>
              <a:t>CORTOS</a:t>
            </a:r>
            <a:endParaRPr lang="es-ES" dirty="0"/>
          </a:p>
        </p:txBody>
      </p:sp>
      <p:pic>
        <p:nvPicPr>
          <p:cNvPr id="4" name="Imagen 3"/>
          <p:cNvPicPr>
            <a:picLocks noChangeAspect="1"/>
          </p:cNvPicPr>
          <p:nvPr/>
        </p:nvPicPr>
        <p:blipFill>
          <a:blip r:embed="rId3"/>
          <a:stretch>
            <a:fillRect/>
          </a:stretch>
        </p:blipFill>
        <p:spPr>
          <a:xfrm>
            <a:off x="4328316" y="2531907"/>
            <a:ext cx="4006062" cy="3657708"/>
          </a:xfrm>
          <a:prstGeom prst="rect">
            <a:avLst/>
          </a:prstGeom>
        </p:spPr>
      </p:pic>
      <p:pic>
        <p:nvPicPr>
          <p:cNvPr id="6" name="Imagen 5"/>
          <p:cNvPicPr>
            <a:picLocks noChangeAspect="1"/>
          </p:cNvPicPr>
          <p:nvPr/>
        </p:nvPicPr>
        <p:blipFill>
          <a:blip r:embed="rId4"/>
          <a:stretch>
            <a:fillRect/>
          </a:stretch>
        </p:blipFill>
        <p:spPr>
          <a:xfrm>
            <a:off x="8329557" y="2531906"/>
            <a:ext cx="3867265" cy="3657708"/>
          </a:xfrm>
          <a:prstGeom prst="rect">
            <a:avLst/>
          </a:prstGeom>
        </p:spPr>
      </p:pic>
    </p:spTree>
    <p:extLst>
      <p:ext uri="{BB962C8B-B14F-4D97-AF65-F5344CB8AC3E}">
        <p14:creationId xmlns:p14="http://schemas.microsoft.com/office/powerpoint/2010/main" val="270483998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7E9E2CA-5566-4AB5-A913-28320F3C094B}"/>
              </a:ext>
            </a:extLst>
          </p:cNvPr>
          <p:cNvPicPr/>
          <p:nvPr/>
        </p:nvPicPr>
        <p:blipFill rotWithShape="1">
          <a:blip r:embed="rId2">
            <a:extLst>
              <a:ext uri="{28A0092B-C50C-407E-A947-70E740481C1C}">
                <a14:useLocalDpi xmlns:a14="http://schemas.microsoft.com/office/drawing/2010/main" val="0"/>
              </a:ext>
            </a:extLst>
          </a:blip>
          <a:srcRect l="8269" t="26340" r="6637" b="15952"/>
          <a:stretch/>
        </p:blipFill>
        <p:spPr bwMode="auto">
          <a:xfrm>
            <a:off x="8866682" y="3459205"/>
            <a:ext cx="3325318" cy="3398795"/>
          </a:xfrm>
          <a:prstGeom prst="rect">
            <a:avLst/>
          </a:prstGeom>
          <a:ln>
            <a:noFill/>
          </a:ln>
          <a:extLst>
            <a:ext uri="{53640926-AAD7-44D8-BBD7-CCE9431645EC}">
              <a14:shadowObscured xmlns:a14="http://schemas.microsoft.com/office/drawing/2010/main"/>
            </a:ext>
          </a:extLst>
        </p:spPr>
      </p:pic>
      <p:sp>
        <p:nvSpPr>
          <p:cNvPr id="2" name="Título 1"/>
          <p:cNvSpPr>
            <a:spLocks noGrp="1"/>
          </p:cNvSpPr>
          <p:nvPr>
            <p:ph type="title"/>
          </p:nvPr>
        </p:nvSpPr>
        <p:spPr>
          <a:xfrm>
            <a:off x="1640156" y="173927"/>
            <a:ext cx="8911687" cy="720596"/>
          </a:xfrm>
        </p:spPr>
        <p:txBody>
          <a:bodyPr>
            <a:normAutofit fontScale="90000"/>
          </a:bodyPr>
          <a:lstStyle/>
          <a:p>
            <a:pPr algn="ctr"/>
            <a:r>
              <a:rPr lang="es-AR" sz="6000" b="1" u="sng" dirty="0"/>
              <a:t>FISIOLOGÍA DEL MÚSCULO</a:t>
            </a:r>
            <a:br>
              <a:rPr lang="es-ES" dirty="0"/>
            </a:br>
            <a:endParaRPr lang="es-ES" dirty="0"/>
          </a:p>
        </p:txBody>
      </p:sp>
      <p:sp>
        <p:nvSpPr>
          <p:cNvPr id="3" name="Marcador de contenido 2"/>
          <p:cNvSpPr>
            <a:spLocks noGrp="1"/>
          </p:cNvSpPr>
          <p:nvPr>
            <p:ph idx="1"/>
          </p:nvPr>
        </p:nvSpPr>
        <p:spPr>
          <a:xfrm>
            <a:off x="238539" y="1582270"/>
            <a:ext cx="9395791" cy="5101803"/>
          </a:xfrm>
        </p:spPr>
        <p:txBody>
          <a:bodyPr>
            <a:normAutofit fontScale="85000" lnSpcReduction="20000"/>
          </a:bodyPr>
          <a:lstStyle/>
          <a:p>
            <a:pPr marL="0" indent="0">
              <a:buNone/>
            </a:pPr>
            <a:r>
              <a:rPr lang="es-ES" sz="3600" dirty="0"/>
              <a:t>El </a:t>
            </a:r>
            <a:r>
              <a:rPr lang="es-ES" sz="3600" b="1" dirty="0"/>
              <a:t>sistema muscular</a:t>
            </a:r>
            <a:r>
              <a:rPr lang="es-ES" sz="3600" dirty="0"/>
              <a:t> es el sistema biológico de los seres humanos que produce el movimiento.</a:t>
            </a:r>
          </a:p>
          <a:p>
            <a:endParaRPr lang="es-ES" sz="3600" dirty="0"/>
          </a:p>
          <a:p>
            <a:pPr marL="0" indent="0">
              <a:buNone/>
            </a:pPr>
            <a:r>
              <a:rPr lang="es-AR" sz="5200" b="1" dirty="0">
                <a:solidFill>
                  <a:srgbClr val="FF0000"/>
                </a:solidFill>
              </a:rPr>
              <a:t>El músculo es una máquina </a:t>
            </a:r>
          </a:p>
          <a:p>
            <a:pPr marL="0" indent="0">
              <a:buNone/>
            </a:pPr>
            <a:r>
              <a:rPr lang="es-AR" sz="3600" b="1" dirty="0"/>
              <a:t>químico</a:t>
            </a:r>
            <a:r>
              <a:rPr lang="es-AR" sz="5200" b="1" dirty="0"/>
              <a:t> </a:t>
            </a:r>
            <a:r>
              <a:rPr lang="es-AR" sz="3600" b="1" dirty="0"/>
              <a:t>- térmica - dinámica. </a:t>
            </a:r>
          </a:p>
          <a:p>
            <a:pPr marL="0" indent="0">
              <a:buNone/>
            </a:pPr>
            <a:r>
              <a:rPr lang="es-AR" sz="3600" b="1" dirty="0"/>
              <a:t>Cuando se contrae para producir un movimiento consume energía química que de acuerdo con las leyes de conservación y transformación de energía se convierte en calor y trabajo.</a:t>
            </a:r>
          </a:p>
          <a:p>
            <a:endParaRPr lang="es-ES" dirty="0"/>
          </a:p>
        </p:txBody>
      </p:sp>
    </p:spTree>
    <p:extLst>
      <p:ext uri="{BB962C8B-B14F-4D97-AF65-F5344CB8AC3E}">
        <p14:creationId xmlns:p14="http://schemas.microsoft.com/office/powerpoint/2010/main" val="197655022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7E9E2CA-5566-4AB5-A913-28320F3C094B}"/>
              </a:ext>
            </a:extLst>
          </p:cNvPr>
          <p:cNvPicPr/>
          <p:nvPr/>
        </p:nvPicPr>
        <p:blipFill rotWithShape="1">
          <a:blip r:embed="rId2">
            <a:extLst>
              <a:ext uri="{28A0092B-C50C-407E-A947-70E740481C1C}">
                <a14:useLocalDpi xmlns:a14="http://schemas.microsoft.com/office/drawing/2010/main" val="0"/>
              </a:ext>
            </a:extLst>
          </a:blip>
          <a:srcRect l="8269" t="26340" r="6637" b="15952"/>
          <a:stretch/>
        </p:blipFill>
        <p:spPr bwMode="auto">
          <a:xfrm>
            <a:off x="8889184" y="3471701"/>
            <a:ext cx="3325318" cy="3398795"/>
          </a:xfrm>
          <a:prstGeom prst="rect">
            <a:avLst/>
          </a:prstGeom>
          <a:ln>
            <a:noFill/>
          </a:ln>
          <a:extLst>
            <a:ext uri="{53640926-AAD7-44D8-BBD7-CCE9431645EC}">
              <a14:shadowObscured xmlns:a14="http://schemas.microsoft.com/office/drawing/2010/main"/>
            </a:ext>
          </a:extLst>
        </p:spPr>
      </p:pic>
      <p:pic>
        <p:nvPicPr>
          <p:cNvPr id="2049" name="Imagen 13">
            <a:extLst>
              <a:ext uri="{FF2B5EF4-FFF2-40B4-BE49-F238E27FC236}">
                <a16:creationId xmlns:a16="http://schemas.microsoft.com/office/drawing/2014/main" id="{D896F2E1-AECC-4417-BA5F-E6FFD2542E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619"/>
          <a:stretch/>
        </p:blipFill>
        <p:spPr bwMode="auto">
          <a:xfrm>
            <a:off x="4827304" y="3500956"/>
            <a:ext cx="4132046" cy="324063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640156" y="173927"/>
            <a:ext cx="8911687" cy="720596"/>
          </a:xfrm>
        </p:spPr>
        <p:txBody>
          <a:bodyPr>
            <a:normAutofit fontScale="90000"/>
          </a:bodyPr>
          <a:lstStyle/>
          <a:p>
            <a:pPr algn="ctr"/>
            <a:r>
              <a:rPr lang="es-AR" sz="6000" b="1" u="sng" dirty="0"/>
              <a:t>FISIOLOGÍA DEL MÚSCULO</a:t>
            </a:r>
            <a:br>
              <a:rPr lang="es-ES" dirty="0"/>
            </a:br>
            <a:endParaRPr lang="es-ES" dirty="0"/>
          </a:p>
        </p:txBody>
      </p:sp>
      <p:sp>
        <p:nvSpPr>
          <p:cNvPr id="5" name="Rectangle 2">
            <a:extLst>
              <a:ext uri="{FF2B5EF4-FFF2-40B4-BE49-F238E27FC236}">
                <a16:creationId xmlns:a16="http://schemas.microsoft.com/office/drawing/2014/main" id="{585C046E-BF0A-4F3B-AF69-735F35A071F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3">
            <a:extLst>
              <a:ext uri="{FF2B5EF4-FFF2-40B4-BE49-F238E27FC236}">
                <a16:creationId xmlns:a16="http://schemas.microsoft.com/office/drawing/2014/main" id="{34481CD9-901C-44C1-807A-43A275F7C5B1}"/>
              </a:ext>
            </a:extLst>
          </p:cNvPr>
          <p:cNvSpPr>
            <a:spLocks noChangeArrowheads="1"/>
          </p:cNvSpPr>
          <p:nvPr/>
        </p:nvSpPr>
        <p:spPr bwMode="auto">
          <a:xfrm>
            <a:off x="351181" y="731168"/>
            <a:ext cx="1020066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ES" altLang="es-AR"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br>
            <a:r>
              <a:rPr kumimoji="0" lang="es-AR" altLang="es-AR" sz="2800" b="1" i="0" u="none" strike="noStrike" cap="none" normalizeH="0" baseline="0" dirty="0">
                <a:ln>
                  <a:noFill/>
                </a:ln>
                <a:solidFill>
                  <a:schemeClr val="tx1"/>
                </a:solidFill>
                <a:effectLst/>
                <a:ea typeface="Calibri" panose="020F0502020204030204" pitchFamily="34" charset="0"/>
                <a:cs typeface="Calibri" panose="020F0502020204030204" pitchFamily="34" charset="0"/>
              </a:rPr>
              <a:t>Músculo esquelético  </a:t>
            </a:r>
            <a:r>
              <a:rPr kumimoji="0" lang="es-AR" altLang="es-AR" sz="2800" b="1" i="0" u="none" strike="noStrike" cap="none" normalizeH="0" baseline="0" dirty="0">
                <a:ln>
                  <a:noFill/>
                </a:ln>
                <a:solidFill>
                  <a:srgbClr val="FF0000"/>
                </a:solidFill>
                <a:effectLst/>
                <a:ea typeface="Calibri" panose="020F0502020204030204" pitchFamily="34" charset="0"/>
                <a:cs typeface="Calibri" panose="020F0502020204030204" pitchFamily="34" charset="0"/>
              </a:rPr>
              <a:t>IMPORTANTE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2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2800" b="1" i="0" u="none" strike="noStrike" cap="none" normalizeH="0" baseline="0" dirty="0">
                <a:ln>
                  <a:noFill/>
                </a:ln>
                <a:solidFill>
                  <a:schemeClr val="tx1"/>
                </a:solidFill>
                <a:effectLst/>
                <a:ea typeface="Calibri" panose="020F0502020204030204" pitchFamily="34" charset="0"/>
                <a:cs typeface="Calibri" panose="020F0502020204030204" pitchFamily="34" charset="0"/>
              </a:rPr>
              <a:t>El músculo esquelético es el único tejido muscular voluntario en el cuerpo humano que se controla conscientemente. </a:t>
            </a:r>
            <a:r>
              <a:rPr kumimoji="0" lang="es-AR" altLang="es-AR" sz="2800" b="1" i="0" u="none" strike="noStrike" cap="none" normalizeH="0" baseline="0" dirty="0">
                <a:ln>
                  <a:noFill/>
                </a:ln>
                <a:solidFill>
                  <a:srgbClr val="FF0000"/>
                </a:solidFill>
                <a:effectLst/>
                <a:ea typeface="Calibri" panose="020F0502020204030204" pitchFamily="34" charset="0"/>
                <a:cs typeface="Calibri" panose="020F0502020204030204" pitchFamily="34" charset="0"/>
              </a:rPr>
              <a:t>QUE CONTROLA?</a:t>
            </a:r>
          </a:p>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2800" b="1" i="0" u="none" strike="noStrike" cap="none" normalizeH="0" baseline="0" dirty="0">
                <a:ln>
                  <a:noFill/>
                </a:ln>
                <a:solidFill>
                  <a:schemeClr val="tx1"/>
                </a:solidFill>
                <a:effectLst/>
                <a:ea typeface="Calibri" panose="020F0502020204030204" pitchFamily="34" charset="0"/>
                <a:cs typeface="Calibri" panose="020F0502020204030204" pitchFamily="34" charset="0"/>
              </a:rPr>
              <a:t>Cada acción física que una persona realiza conscientemente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AR" altLang="es-AR" sz="2800" b="1" i="0" u="none" strike="noStrike" cap="none" normalizeH="0" baseline="0" dirty="0">
              <a:ln>
                <a:noFill/>
              </a:ln>
              <a:solidFill>
                <a:schemeClr val="tx1"/>
              </a:solidFill>
              <a:effectLst/>
              <a:ea typeface="Calibri" panose="020F0502020204030204" pitchFamily="34" charset="0"/>
              <a:cs typeface="Calibri" panose="020F0502020204030204" pitchFamily="34" charset="0"/>
            </a:endParaRPr>
          </a:p>
        </p:txBody>
      </p:sp>
      <p:sp>
        <p:nvSpPr>
          <p:cNvPr id="7" name="Rectángulo 6">
            <a:extLst>
              <a:ext uri="{FF2B5EF4-FFF2-40B4-BE49-F238E27FC236}">
                <a16:creationId xmlns:a16="http://schemas.microsoft.com/office/drawing/2014/main" id="{790A2603-1F38-446C-80C8-0C88B20CF386}"/>
              </a:ext>
            </a:extLst>
          </p:cNvPr>
          <p:cNvSpPr/>
          <p:nvPr/>
        </p:nvSpPr>
        <p:spPr>
          <a:xfrm>
            <a:off x="119227" y="4568964"/>
            <a:ext cx="4708077" cy="1815882"/>
          </a:xfrm>
          <a:prstGeom prst="rect">
            <a:avLst/>
          </a:prstGeom>
        </p:spPr>
        <p:txBody>
          <a:bodyPr wrap="square">
            <a:spAutoFit/>
          </a:bodyPr>
          <a:lstStyle/>
          <a:p>
            <a:pPr lvl="0" algn="ctr" defTabSz="914400" eaLnBrk="0" fontAlgn="base" hangingPunct="0">
              <a:spcBef>
                <a:spcPct val="0"/>
              </a:spcBef>
              <a:spcAft>
                <a:spcPct val="0"/>
              </a:spcAft>
            </a:pPr>
            <a:r>
              <a:rPr lang="es-AR" altLang="es-AR" sz="2800" b="1" dirty="0">
                <a:solidFill>
                  <a:srgbClr val="FF0000"/>
                </a:solidFill>
                <a:ea typeface="Calibri" panose="020F0502020204030204" pitchFamily="34" charset="0"/>
                <a:cs typeface="Calibri" panose="020F0502020204030204" pitchFamily="34" charset="0"/>
              </a:rPr>
              <a:t>(por ejemplo, hablar, caminar o escribir) requiere músculo esquelético.</a:t>
            </a:r>
            <a:r>
              <a:rPr lang="es-ES" altLang="es-AR" sz="2800" b="1" dirty="0">
                <a:solidFill>
                  <a:srgbClr val="FF0000"/>
                </a:solidFill>
                <a:ea typeface="Calibri" panose="020F0502020204030204" pitchFamily="34" charset="0"/>
                <a:cs typeface="Times New Roman" panose="02020603050405020304" pitchFamily="18" charset="0"/>
              </a:rPr>
              <a:t> </a:t>
            </a:r>
            <a:endParaRPr lang="es-ES" altLang="es-AR" sz="2800" b="1" dirty="0">
              <a:solidFill>
                <a:srgbClr val="FF0000"/>
              </a:solidFill>
            </a:endParaRPr>
          </a:p>
        </p:txBody>
      </p:sp>
    </p:spTree>
    <p:extLst>
      <p:ext uri="{BB962C8B-B14F-4D97-AF65-F5344CB8AC3E}">
        <p14:creationId xmlns:p14="http://schemas.microsoft.com/office/powerpoint/2010/main" val="354655524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665684C8-43B4-484B-AEDD-AB563C699F5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29023" y="4598504"/>
            <a:ext cx="5090699" cy="2234836"/>
          </a:xfrm>
          <a:prstGeom prst="rect">
            <a:avLst/>
          </a:prstGeom>
          <a:noFill/>
          <a:ln>
            <a:noFill/>
          </a:ln>
        </p:spPr>
      </p:pic>
      <p:sp>
        <p:nvSpPr>
          <p:cNvPr id="2" name="Título 1"/>
          <p:cNvSpPr>
            <a:spLocks noGrp="1"/>
          </p:cNvSpPr>
          <p:nvPr>
            <p:ph type="title"/>
          </p:nvPr>
        </p:nvSpPr>
        <p:spPr>
          <a:xfrm>
            <a:off x="778301" y="395157"/>
            <a:ext cx="10058400" cy="1609344"/>
          </a:xfrm>
        </p:spPr>
        <p:txBody>
          <a:bodyPr>
            <a:normAutofit fontScale="90000"/>
          </a:bodyPr>
          <a:lstStyle/>
          <a:p>
            <a:pPr algn="ctr"/>
            <a:r>
              <a:rPr lang="es-AR" b="1" u="sng" dirty="0"/>
              <a:t>CLASES DE CONTRACCIONES Y DE TRABAJO MECÁNICO REALIZADO</a:t>
            </a:r>
            <a:br>
              <a:rPr lang="es-ES" dirty="0"/>
            </a:br>
            <a:endParaRPr lang="es-ES" dirty="0"/>
          </a:p>
        </p:txBody>
      </p:sp>
      <p:sp>
        <p:nvSpPr>
          <p:cNvPr id="5" name="Marcador de contenido 4"/>
          <p:cNvSpPr>
            <a:spLocks noGrp="1"/>
          </p:cNvSpPr>
          <p:nvPr>
            <p:ph idx="1"/>
          </p:nvPr>
        </p:nvSpPr>
        <p:spPr>
          <a:xfrm>
            <a:off x="552119" y="1655395"/>
            <a:ext cx="11467603" cy="4480362"/>
          </a:xfrm>
        </p:spPr>
        <p:txBody>
          <a:bodyPr>
            <a:normAutofit/>
          </a:bodyPr>
          <a:lstStyle/>
          <a:p>
            <a:pPr marL="0" indent="0">
              <a:buNone/>
            </a:pPr>
            <a:r>
              <a:rPr lang="es-AR" sz="2400" b="1" dirty="0"/>
              <a:t>Ciclo de contracción del sistema muscular</a:t>
            </a:r>
          </a:p>
          <a:p>
            <a:pPr marL="0" indent="0">
              <a:buNone/>
            </a:pPr>
            <a:r>
              <a:rPr lang="es-AR" sz="2400" b="1" dirty="0"/>
              <a:t>Los músculos </a:t>
            </a:r>
            <a:r>
              <a:rPr lang="es-AR" sz="2400" b="1" dirty="0">
                <a:solidFill>
                  <a:srgbClr val="FF0000"/>
                </a:solidFill>
              </a:rPr>
              <a:t>se contraen </a:t>
            </a:r>
            <a:r>
              <a:rPr lang="es-AR" sz="2400" b="1" dirty="0"/>
              <a:t>cuando son estimulados por </a:t>
            </a:r>
            <a:r>
              <a:rPr lang="es-AR" sz="2400" b="1" dirty="0">
                <a:solidFill>
                  <a:srgbClr val="FF0000"/>
                </a:solidFill>
              </a:rPr>
              <a:t>señales de sus neuronas motoras.</a:t>
            </a:r>
          </a:p>
          <a:p>
            <a:pPr marL="0" indent="0">
              <a:buNone/>
            </a:pPr>
            <a:r>
              <a:rPr lang="es-AR" sz="2400" b="1" dirty="0"/>
              <a:t>Las neuronas motoras entran en contacto con las células musculares en un punto llamado Unión neuromuscular . </a:t>
            </a:r>
          </a:p>
          <a:p>
            <a:pPr marL="0" indent="0">
              <a:buNone/>
            </a:pPr>
            <a:r>
              <a:rPr lang="es-AR" sz="2400" b="1" dirty="0"/>
              <a:t>Las neuronas motoras liberan químicos neurotransmisores en la Unión neuromuscular que se unen a una parte especial del sarcolema conocido como la placa de extremo del motor.</a:t>
            </a:r>
          </a:p>
          <a:p>
            <a:pPr marL="0" indent="0">
              <a:buNone/>
            </a:pPr>
            <a:endParaRPr lang="es-ES" sz="2400" b="1" dirty="0"/>
          </a:p>
        </p:txBody>
      </p:sp>
    </p:spTree>
    <p:extLst>
      <p:ext uri="{BB962C8B-B14F-4D97-AF65-F5344CB8AC3E}">
        <p14:creationId xmlns:p14="http://schemas.microsoft.com/office/powerpoint/2010/main" val="262342877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58DEC1F-99DF-4297-A476-A09828C514BF}"/>
              </a:ext>
            </a:extLst>
          </p:cNvPr>
          <p:cNvPicPr>
            <a:picLocks noChangeAspect="1"/>
          </p:cNvPicPr>
          <p:nvPr/>
        </p:nvPicPr>
        <p:blipFill>
          <a:blip r:embed="rId2"/>
          <a:stretch>
            <a:fillRect/>
          </a:stretch>
        </p:blipFill>
        <p:spPr>
          <a:xfrm>
            <a:off x="5585610" y="3303894"/>
            <a:ext cx="4644748" cy="3443769"/>
          </a:xfrm>
          <a:prstGeom prst="rect">
            <a:avLst/>
          </a:prstGeom>
        </p:spPr>
      </p:pic>
      <p:sp>
        <p:nvSpPr>
          <p:cNvPr id="2" name="Título 1"/>
          <p:cNvSpPr>
            <a:spLocks noGrp="1"/>
          </p:cNvSpPr>
          <p:nvPr>
            <p:ph type="title"/>
          </p:nvPr>
        </p:nvSpPr>
        <p:spPr>
          <a:xfrm>
            <a:off x="778301" y="395157"/>
            <a:ext cx="10058400" cy="1609344"/>
          </a:xfrm>
        </p:spPr>
        <p:txBody>
          <a:bodyPr>
            <a:normAutofit fontScale="90000"/>
          </a:bodyPr>
          <a:lstStyle/>
          <a:p>
            <a:pPr algn="ctr"/>
            <a:r>
              <a:rPr lang="es-AR" b="1" u="sng" dirty="0"/>
              <a:t>CLASES DE CONTRACCIONES Y DE TRABAJO MECÁNICO REALIZADO</a:t>
            </a:r>
            <a:br>
              <a:rPr lang="es-ES" dirty="0"/>
            </a:br>
            <a:endParaRPr lang="es-ES" dirty="0"/>
          </a:p>
        </p:txBody>
      </p:sp>
      <p:sp>
        <p:nvSpPr>
          <p:cNvPr id="5" name="Marcador de contenido 4"/>
          <p:cNvSpPr>
            <a:spLocks noGrp="1"/>
          </p:cNvSpPr>
          <p:nvPr>
            <p:ph idx="1"/>
          </p:nvPr>
        </p:nvSpPr>
        <p:spPr>
          <a:xfrm>
            <a:off x="77724" y="1403604"/>
            <a:ext cx="12036552" cy="4050792"/>
          </a:xfrm>
        </p:spPr>
        <p:txBody>
          <a:bodyPr>
            <a:normAutofit/>
          </a:bodyPr>
          <a:lstStyle/>
          <a:p>
            <a:pPr>
              <a:buFont typeface="Courier New" panose="02070309020205020404" pitchFamily="49" charset="0"/>
              <a:buChar char="o"/>
            </a:pPr>
            <a:r>
              <a:rPr lang="es-AR" sz="2400" b="1" dirty="0"/>
              <a:t>Contracción isotónica (dinámica): hay disminución de la longitud del músculo aumenta de diámetro de sección transversal y conservación del tono.</a:t>
            </a:r>
          </a:p>
          <a:p>
            <a:pPr>
              <a:buFont typeface="Courier New" panose="02070309020205020404" pitchFamily="49" charset="0"/>
              <a:buChar char="o"/>
            </a:pPr>
            <a:r>
              <a:rPr lang="es-AR" sz="2400" b="1" dirty="0"/>
              <a:t>Contracción isométrica (estática): la longitud se mantiene constantemente pero aumenta el tono muscular.</a:t>
            </a:r>
            <a:endParaRPr lang="es-ES" sz="2400" b="1" dirty="0"/>
          </a:p>
        </p:txBody>
      </p:sp>
    </p:spTree>
    <p:extLst>
      <p:ext uri="{BB962C8B-B14F-4D97-AF65-F5344CB8AC3E}">
        <p14:creationId xmlns:p14="http://schemas.microsoft.com/office/powerpoint/2010/main" val="4088359267"/>
      </p:ext>
    </p:extLst>
  </p:cSld>
  <p:clrMapOvr>
    <a:masterClrMapping/>
  </p:clrMapOvr>
  <p:transition spd="slow">
    <p:wipe/>
  </p:transition>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3570</TotalTime>
  <Words>2165</Words>
  <Application>Microsoft Office PowerPoint</Application>
  <PresentationFormat>Panorámica</PresentationFormat>
  <Paragraphs>273</Paragraphs>
  <Slides>44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44</vt:i4>
      </vt:variant>
    </vt:vector>
  </HeadingPairs>
  <TitlesOfParts>
    <vt:vector size="52" baseType="lpstr">
      <vt:lpstr>Arial</vt:lpstr>
      <vt:lpstr>Century Gothic</vt:lpstr>
      <vt:lpstr>CIDFont+F1</vt:lpstr>
      <vt:lpstr>Courier New</vt:lpstr>
      <vt:lpstr>Gill Sans</vt:lpstr>
      <vt:lpstr>Wingdings</vt:lpstr>
      <vt:lpstr>Wingdings 3</vt:lpstr>
      <vt:lpstr>Espiral</vt:lpstr>
      <vt:lpstr>FISIOLOGIA HUMANA</vt:lpstr>
      <vt:lpstr>FISIOLOGÍA HUMANA</vt:lpstr>
      <vt:lpstr>TRABAJO MUSCULAR </vt:lpstr>
      <vt:lpstr>GENERALIDADES DE LOS MÚSCULOS </vt:lpstr>
      <vt:lpstr>GENERALIDADES DE LOS MÚSCULOS </vt:lpstr>
      <vt:lpstr>FISIOLOGÍA DEL MÚSCULO </vt:lpstr>
      <vt:lpstr>FISIOLOGÍA DEL MÚSCULO </vt:lpstr>
      <vt:lpstr>CLASES DE CONTRACCIONES Y DE TRABAJO MECÁNICO REALIZADO </vt:lpstr>
      <vt:lpstr>CLASES DE CONTRACCIONES Y DE TRABAJO MECÁNICO REALIZADO </vt:lpstr>
      <vt:lpstr>FISIOLOGÍA DEL EJERCICIO MUSCULAR O FÍSICO </vt:lpstr>
      <vt:lpstr>REGULACIÓN TÉRMICA: </vt:lpstr>
      <vt:lpstr>Presentación de PowerPoint</vt:lpstr>
      <vt:lpstr>Presentación de PowerPoint</vt:lpstr>
      <vt:lpstr>ESTRÉS TÉRMICO POR CALOR </vt:lpstr>
      <vt:lpstr>REGULACIÓN TÉRMICA EN AMBIENTES : </vt:lpstr>
      <vt:lpstr>AMBIENTE DE TRABAJO </vt:lpstr>
      <vt:lpstr>AMBIENTE DE TRABAJO </vt:lpstr>
      <vt:lpstr>Presentación de PowerPoint</vt:lpstr>
      <vt:lpstr>FISIOLOGIA EN EL TRABAJO</vt:lpstr>
      <vt:lpstr>FISIOLOGIA DEL TRABAJO</vt:lpstr>
      <vt:lpstr>MOVIMIENTOS</vt:lpstr>
      <vt:lpstr>MOVIMIENTOS</vt:lpstr>
      <vt:lpstr>MOVIMIENTOS</vt:lpstr>
      <vt:lpstr>COORDINACION DE LOS MOVIMIENTOS</vt:lpstr>
      <vt:lpstr>ECONOMIA DE LOS MOVIMIENTOS</vt:lpstr>
      <vt:lpstr>ECONOMIA DE LOS MOVIMIENTOS</vt:lpstr>
      <vt:lpstr>Presentación de PowerPoint</vt:lpstr>
      <vt:lpstr>EXAMEN DEL TRABAJO MUSCULAR </vt:lpstr>
      <vt:lpstr>EXAMEN DEL TRABAJO MUSCULAR </vt:lpstr>
      <vt:lpstr>EXAMEN DE LA FUERZA MUSCULAR </vt:lpstr>
      <vt:lpstr>EXAMEN DEL IMPULSO MUSCULAR</vt:lpstr>
      <vt:lpstr>SENSACIONES KINESTECICAS </vt:lpstr>
      <vt:lpstr>EXAMEN DE LA SENSIBILIDAD KINESTÉSICA  </vt:lpstr>
      <vt:lpstr>PROCESOS QUIMICOS RELACIONADOS CON LA ACTIVIDAD PSIQUICA </vt:lpstr>
      <vt:lpstr>ESTUDIO DE LAS PROFESIONES</vt:lpstr>
      <vt:lpstr>REMY </vt:lpstr>
      <vt:lpstr>Presentación de PowerPoint</vt:lpstr>
      <vt:lpstr>PIORROVSKY </vt:lpstr>
      <vt:lpstr>Presentación de PowerPoint</vt:lpstr>
      <vt:lpstr>LA FATIGA </vt:lpstr>
      <vt:lpstr>CAUSAS DE LA FATIGA</vt:lpstr>
      <vt:lpstr>DISTINTAS FORMAS DE PRESENTACION DE LA FATIGA </vt:lpstr>
      <vt:lpstr>DISTINTAS FORMAS DE PRESENTACION DE LA FATIGA </vt:lpstr>
      <vt:lpstr>¡MUCHAS GRACIAS!   Felices vacaciones!!!</vt:lpstr>
    </vt:vector>
  </TitlesOfParts>
  <Company>GM Computacion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3: FISIOLOGIA HUMANA</dc:title>
  <dc:creator>GM Computacion</dc:creator>
  <cp:lastModifiedBy>Bruno Alejandro</cp:lastModifiedBy>
  <cp:revision>89</cp:revision>
  <dcterms:created xsi:type="dcterms:W3CDTF">2019-04-25T22:32:40Z</dcterms:created>
  <dcterms:modified xsi:type="dcterms:W3CDTF">2020-06-15T18:10:24Z</dcterms:modified>
</cp:coreProperties>
</file>