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1" d="100"/>
          <a:sy n="101" d="100"/>
        </p:scale>
        <p:origin x="183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189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362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223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359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698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54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424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655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463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350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370976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5361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615782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5762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6093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772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015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816637"/>
            <a:ext cx="6600826" cy="1581150"/>
          </a:xfrm>
        </p:spPr>
        <p:txBody>
          <a:bodyPr>
            <a:noAutofit/>
          </a:bodyPr>
          <a:lstStyle/>
          <a:p>
            <a:pPr algn="ctr"/>
            <a:r>
              <a:rPr sz="4800" b="1" dirty="0" err="1"/>
              <a:t>Propiedad</a:t>
            </a:r>
            <a:r>
              <a:rPr sz="4800" b="1" dirty="0"/>
              <a:t> </a:t>
            </a:r>
            <a:r>
              <a:rPr sz="4800" b="1" dirty="0" err="1"/>
              <a:t>Intelectual</a:t>
            </a:r>
            <a:r>
              <a:rPr sz="4800" b="1" dirty="0"/>
              <a:t> </a:t>
            </a:r>
            <a:r>
              <a:rPr sz="4800" b="1" dirty="0" err="1"/>
              <a:t>en</a:t>
            </a:r>
            <a:r>
              <a:rPr sz="4800" b="1" dirty="0"/>
              <a:t> </a:t>
            </a:r>
            <a:r>
              <a:rPr sz="4800" b="1" dirty="0" err="1"/>
              <a:t>Ingeniería</a:t>
            </a:r>
            <a:r>
              <a:rPr sz="4800" b="1" dirty="0"/>
              <a:t> Civil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6155" y="3067050"/>
            <a:ext cx="6347714" cy="297431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2700" b="1" dirty="0" err="1"/>
              <a:t>Autoría</a:t>
            </a:r>
            <a:r>
              <a:rPr sz="2700" b="1" dirty="0"/>
              <a:t>, derechos y </a:t>
            </a:r>
            <a:r>
              <a:rPr sz="2700" b="1" dirty="0" err="1"/>
              <a:t>titularidad</a:t>
            </a:r>
            <a:r>
              <a:rPr sz="2700" b="1" dirty="0"/>
              <a:t> de </a:t>
            </a:r>
            <a:r>
              <a:rPr sz="2700" b="1" dirty="0" err="1"/>
              <a:t>los</a:t>
            </a:r>
            <a:r>
              <a:rPr sz="2700" b="1" dirty="0"/>
              <a:t> </a:t>
            </a:r>
            <a:r>
              <a:rPr sz="2700" b="1" dirty="0" err="1"/>
              <a:t>proyectos</a:t>
            </a:r>
            <a:r>
              <a:rPr sz="2700" b="1" dirty="0"/>
              <a:t> </a:t>
            </a:r>
            <a:r>
              <a:rPr sz="2700" b="1" dirty="0" err="1"/>
              <a:t>académicos</a:t>
            </a:r>
            <a:r>
              <a:rPr sz="2700" b="1" dirty="0"/>
              <a:t> y </a:t>
            </a:r>
            <a:r>
              <a:rPr sz="2700" b="1" dirty="0" err="1"/>
              <a:t>profesionales</a:t>
            </a:r>
            <a:endParaRPr lang="es-AR" sz="2700" b="1" dirty="0"/>
          </a:p>
          <a:p>
            <a:pPr marL="0" indent="0" algn="ctr">
              <a:buNone/>
            </a:pPr>
            <a:endParaRPr sz="2700" b="1" dirty="0"/>
          </a:p>
          <a:p>
            <a:pPr marL="0" indent="0" algn="ctr">
              <a:buNone/>
            </a:pPr>
            <a:r>
              <a:rPr sz="2700" b="1" dirty="0" err="1"/>
              <a:t>Ordenanza</a:t>
            </a:r>
            <a:r>
              <a:rPr sz="2700" b="1" dirty="0"/>
              <a:t> C.S. Nº 065/19 – Universidad Nacional de Misiones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5775"/>
            <a:ext cx="6347713" cy="1320800"/>
          </a:xfrm>
        </p:spPr>
        <p:txBody>
          <a:bodyPr>
            <a:normAutofit/>
          </a:bodyPr>
          <a:lstStyle/>
          <a:p>
            <a:pPr algn="ctr"/>
            <a:r>
              <a:rPr b="1" dirty="0"/>
              <a:t>¿Por </a:t>
            </a:r>
            <a:r>
              <a:rPr b="1" dirty="0" err="1"/>
              <a:t>qué</a:t>
            </a:r>
            <a:r>
              <a:rPr b="1" dirty="0"/>
              <a:t> </a:t>
            </a:r>
            <a:r>
              <a:rPr b="1" dirty="0" err="1"/>
              <a:t>hablar</a:t>
            </a:r>
            <a:r>
              <a:rPr b="1" dirty="0"/>
              <a:t> de </a:t>
            </a:r>
            <a:r>
              <a:rPr b="1" dirty="0" err="1"/>
              <a:t>Propiedad</a:t>
            </a:r>
            <a:r>
              <a:rPr b="1" dirty="0"/>
              <a:t> </a:t>
            </a:r>
            <a:r>
              <a:rPr b="1" dirty="0" err="1"/>
              <a:t>Intelectual</a:t>
            </a:r>
            <a:r>
              <a:rPr b="1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154" y="2008190"/>
            <a:ext cx="6347714" cy="3880773"/>
          </a:xfrm>
        </p:spPr>
        <p:txBody>
          <a:bodyPr>
            <a:noAutofit/>
          </a:bodyPr>
          <a:lstStyle/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AR" sz="2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 la ingeniería civil no solo se aplican técnicas: también se </a:t>
            </a:r>
            <a:r>
              <a:rPr lang="es-AR" sz="2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crea conocimiento original</a:t>
            </a:r>
            <a:r>
              <a:rPr lang="es-AR" sz="2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que tiene valor científico, técnico y económico.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AR" sz="2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Comprender quién es </a:t>
            </a:r>
            <a:r>
              <a:rPr lang="es-AR" sz="2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autor</a:t>
            </a:r>
            <a:r>
              <a:rPr lang="es-AR" sz="2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quién es </a:t>
            </a:r>
            <a:r>
              <a:rPr lang="es-AR" sz="2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titular de derechos</a:t>
            </a:r>
            <a:r>
              <a:rPr lang="es-AR" sz="2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y cómo actúa la </a:t>
            </a:r>
            <a:r>
              <a:rPr lang="es-AR" sz="2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Universidad</a:t>
            </a:r>
            <a:r>
              <a:rPr lang="es-AR" sz="2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frente a esos derechos evita conflictos posteriores.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AR" sz="2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 la </a:t>
            </a:r>
            <a:r>
              <a:rPr lang="es-AR" sz="22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UNaM</a:t>
            </a:r>
            <a:r>
              <a:rPr lang="es-AR" sz="2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esto se regula específicamente por la </a:t>
            </a:r>
            <a:r>
              <a:rPr lang="es-AR" sz="2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Ordenanza C.S. </a:t>
            </a:r>
            <a:r>
              <a:rPr lang="es-AR" sz="22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Nº</a:t>
            </a:r>
            <a:r>
              <a:rPr lang="es-AR" sz="2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065/19</a:t>
            </a:r>
            <a:r>
              <a:rPr lang="es-AR" sz="2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que establece el </a:t>
            </a:r>
            <a:r>
              <a:rPr lang="es-AR" sz="2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Reglamento de Actividades de Vinculación Tecnológica y Propiedad Intelectual</a:t>
            </a:r>
            <a:r>
              <a:rPr lang="es-AR" sz="2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123950"/>
            <a:ext cx="6347713" cy="1320800"/>
          </a:xfrm>
        </p:spPr>
        <p:txBody>
          <a:bodyPr>
            <a:normAutofit/>
          </a:bodyPr>
          <a:lstStyle/>
          <a:p>
            <a:pPr algn="ctr"/>
            <a:r>
              <a:rPr b="1" dirty="0"/>
              <a:t>Marco Legal </a:t>
            </a:r>
            <a:r>
              <a:rPr b="1" dirty="0" err="1"/>
              <a:t>Aplicable</a:t>
            </a:r>
            <a:endParaRPr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247900"/>
            <a:ext cx="7067550" cy="4192536"/>
          </a:xfrm>
        </p:spPr>
        <p:txBody>
          <a:bodyPr>
            <a:normAutofit/>
          </a:bodyPr>
          <a:lstStyle/>
          <a:p>
            <a:r>
              <a:rPr sz="2300" dirty="0">
                <a:latin typeface="Aptos" panose="020B0004020202020204" pitchFamily="34" charset="0"/>
              </a:rPr>
              <a:t>Ley 11.723 </a:t>
            </a:r>
            <a:r>
              <a:rPr lang="es-ES" sz="2300" dirty="0">
                <a:latin typeface="Aptos" panose="020B0004020202020204" pitchFamily="34" charset="0"/>
              </a:rPr>
              <a:t>-</a:t>
            </a:r>
            <a:r>
              <a:rPr sz="2300" dirty="0">
                <a:latin typeface="Aptos" panose="020B0004020202020204" pitchFamily="34" charset="0"/>
              </a:rPr>
              <a:t> </a:t>
            </a:r>
            <a:r>
              <a:rPr sz="2300" dirty="0" err="1">
                <a:latin typeface="Aptos" panose="020B0004020202020204" pitchFamily="34" charset="0"/>
              </a:rPr>
              <a:t>Régimen</a:t>
            </a:r>
            <a:r>
              <a:rPr sz="2300" dirty="0">
                <a:latin typeface="Aptos" panose="020B0004020202020204" pitchFamily="34" charset="0"/>
              </a:rPr>
              <a:t> de la </a:t>
            </a:r>
            <a:r>
              <a:rPr sz="2300" dirty="0" err="1">
                <a:latin typeface="Aptos" panose="020B0004020202020204" pitchFamily="34" charset="0"/>
              </a:rPr>
              <a:t>Propiedad</a:t>
            </a:r>
            <a:r>
              <a:rPr sz="2300" dirty="0">
                <a:latin typeface="Aptos" panose="020B0004020202020204" pitchFamily="34" charset="0"/>
              </a:rPr>
              <a:t> </a:t>
            </a:r>
            <a:r>
              <a:rPr sz="2300" dirty="0" err="1">
                <a:latin typeface="Aptos" panose="020B0004020202020204" pitchFamily="34" charset="0"/>
              </a:rPr>
              <a:t>Intelectual</a:t>
            </a:r>
            <a:r>
              <a:rPr sz="2300" dirty="0">
                <a:latin typeface="Aptos" panose="020B0004020202020204" pitchFamily="34" charset="0"/>
              </a:rPr>
              <a:t>.</a:t>
            </a:r>
            <a:endParaRPr lang="es-ES" sz="2300" dirty="0">
              <a:latin typeface="Aptos" panose="020B0004020202020204" pitchFamily="34" charset="0"/>
            </a:endParaRPr>
          </a:p>
          <a:p>
            <a:r>
              <a:rPr sz="2300" dirty="0">
                <a:latin typeface="Aptos" panose="020B0004020202020204" pitchFamily="34" charset="0"/>
              </a:rPr>
              <a:t>Ley 24.481 </a:t>
            </a:r>
            <a:r>
              <a:rPr lang="es-ES" sz="2300" dirty="0">
                <a:latin typeface="Aptos" panose="020B0004020202020204" pitchFamily="34" charset="0"/>
              </a:rPr>
              <a:t>-</a:t>
            </a:r>
            <a:r>
              <a:rPr sz="2300" dirty="0">
                <a:latin typeface="Aptos" panose="020B0004020202020204" pitchFamily="34" charset="0"/>
              </a:rPr>
              <a:t> </a:t>
            </a:r>
            <a:r>
              <a:rPr sz="2300" dirty="0" err="1">
                <a:latin typeface="Aptos" panose="020B0004020202020204" pitchFamily="34" charset="0"/>
              </a:rPr>
              <a:t>Patentes</a:t>
            </a:r>
            <a:r>
              <a:rPr sz="2300" dirty="0">
                <a:latin typeface="Aptos" panose="020B0004020202020204" pitchFamily="34" charset="0"/>
              </a:rPr>
              <a:t> y </a:t>
            </a:r>
            <a:r>
              <a:rPr sz="2300" dirty="0" err="1">
                <a:latin typeface="Aptos" panose="020B0004020202020204" pitchFamily="34" charset="0"/>
              </a:rPr>
              <a:t>Modelos</a:t>
            </a:r>
            <a:r>
              <a:rPr sz="2300" dirty="0">
                <a:latin typeface="Aptos" panose="020B0004020202020204" pitchFamily="34" charset="0"/>
              </a:rPr>
              <a:t> de </a:t>
            </a:r>
            <a:r>
              <a:rPr sz="2300" dirty="0" err="1">
                <a:latin typeface="Aptos" panose="020B0004020202020204" pitchFamily="34" charset="0"/>
              </a:rPr>
              <a:t>Utilidad</a:t>
            </a:r>
            <a:r>
              <a:rPr sz="2300" dirty="0">
                <a:latin typeface="Aptos" panose="020B0004020202020204" pitchFamily="34" charset="0"/>
              </a:rPr>
              <a:t>.</a:t>
            </a:r>
            <a:endParaRPr lang="es-ES" sz="2300" dirty="0">
              <a:latin typeface="Aptos" panose="020B0004020202020204" pitchFamily="34" charset="0"/>
            </a:endParaRPr>
          </a:p>
          <a:p>
            <a:r>
              <a:rPr sz="2300" dirty="0">
                <a:latin typeface="Aptos" panose="020B0004020202020204" pitchFamily="34" charset="0"/>
              </a:rPr>
              <a:t>Ley 22.362 </a:t>
            </a:r>
            <a:r>
              <a:rPr lang="es-ES" sz="2300" dirty="0">
                <a:latin typeface="Aptos" panose="020B0004020202020204" pitchFamily="34" charset="0"/>
              </a:rPr>
              <a:t>-</a:t>
            </a:r>
            <a:r>
              <a:rPr sz="2300" dirty="0">
                <a:latin typeface="Aptos" panose="020B0004020202020204" pitchFamily="34" charset="0"/>
              </a:rPr>
              <a:t> </a:t>
            </a:r>
            <a:r>
              <a:rPr sz="2300" dirty="0" err="1">
                <a:latin typeface="Aptos" panose="020B0004020202020204" pitchFamily="34" charset="0"/>
              </a:rPr>
              <a:t>Marcas</a:t>
            </a:r>
            <a:r>
              <a:rPr sz="2300" dirty="0">
                <a:latin typeface="Aptos" panose="020B0004020202020204" pitchFamily="34" charset="0"/>
              </a:rPr>
              <a:t> y </a:t>
            </a:r>
            <a:r>
              <a:rPr sz="2300" dirty="0" err="1">
                <a:latin typeface="Aptos" panose="020B0004020202020204" pitchFamily="34" charset="0"/>
              </a:rPr>
              <a:t>Designaciones</a:t>
            </a:r>
            <a:r>
              <a:rPr sz="2300" dirty="0">
                <a:latin typeface="Aptos" panose="020B0004020202020204" pitchFamily="34" charset="0"/>
              </a:rPr>
              <a:t>.</a:t>
            </a:r>
            <a:endParaRPr lang="es-ES" sz="2300" dirty="0">
              <a:latin typeface="Aptos" panose="020B0004020202020204" pitchFamily="34" charset="0"/>
            </a:endParaRPr>
          </a:p>
          <a:p>
            <a:r>
              <a:rPr sz="2300" dirty="0" err="1">
                <a:latin typeface="Aptos" panose="020B0004020202020204" pitchFamily="34" charset="0"/>
              </a:rPr>
              <a:t>Ordenanza</a:t>
            </a:r>
            <a:r>
              <a:rPr sz="2300" dirty="0">
                <a:latin typeface="Aptos" panose="020B0004020202020204" pitchFamily="34" charset="0"/>
              </a:rPr>
              <a:t> C.S. Nº 065/19 </a:t>
            </a:r>
            <a:r>
              <a:rPr lang="es-ES" sz="2300" dirty="0">
                <a:latin typeface="Aptos" panose="020B0004020202020204" pitchFamily="34" charset="0"/>
              </a:rPr>
              <a:t>-</a:t>
            </a:r>
            <a:r>
              <a:rPr sz="2300" dirty="0">
                <a:latin typeface="Aptos" panose="020B0004020202020204" pitchFamily="34" charset="0"/>
              </a:rPr>
              <a:t> </a:t>
            </a:r>
            <a:r>
              <a:rPr sz="2300" dirty="0" err="1">
                <a:latin typeface="Aptos" panose="020B0004020202020204" pitchFamily="34" charset="0"/>
              </a:rPr>
              <a:t>UNaM</a:t>
            </a:r>
            <a:r>
              <a:rPr lang="es-AR" sz="2300" dirty="0">
                <a:latin typeface="Aptos" panose="020B0004020202020204" pitchFamily="34" charset="0"/>
              </a:rPr>
              <a:t>: </a:t>
            </a:r>
            <a:r>
              <a:rPr lang="es-AR" sz="23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regula la titularidad, protección y gestión de los resultados de actividades de investigación, docencia y vinculación tecnológica.</a:t>
            </a:r>
            <a:endParaRPr sz="2300" dirty="0">
              <a:latin typeface="Aptos" panose="020B00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b="1" dirty="0" err="1"/>
              <a:t>Conceptos</a:t>
            </a:r>
            <a:r>
              <a:rPr b="1" dirty="0"/>
              <a:t> Clave</a:t>
            </a:r>
          </a:p>
        </p:txBody>
      </p:sp>
      <p:graphicFrame>
        <p:nvGraphicFramePr>
          <p:cNvPr id="7" name="Marcador de contenido 6">
            <a:extLst>
              <a:ext uri="{FF2B5EF4-FFF2-40B4-BE49-F238E27FC236}">
                <a16:creationId xmlns:a16="http://schemas.microsoft.com/office/drawing/2014/main" id="{940169BA-A6A7-225A-49C1-CD4AA74F72B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6290432"/>
              </p:ext>
            </p:extLst>
          </p:nvPr>
        </p:nvGraphicFramePr>
        <p:xfrm>
          <a:off x="742950" y="1333500"/>
          <a:ext cx="7372350" cy="48608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6450">
                  <a:extLst>
                    <a:ext uri="{9D8B030D-6E8A-4147-A177-3AD203B41FA5}">
                      <a16:colId xmlns:a16="http://schemas.microsoft.com/office/drawing/2014/main" val="1731185481"/>
                    </a:ext>
                  </a:extLst>
                </a:gridCol>
                <a:gridCol w="2867025">
                  <a:extLst>
                    <a:ext uri="{9D8B030D-6E8A-4147-A177-3AD203B41FA5}">
                      <a16:colId xmlns:a16="http://schemas.microsoft.com/office/drawing/2014/main" val="1333142039"/>
                    </a:ext>
                  </a:extLst>
                </a:gridCol>
                <a:gridCol w="2428875">
                  <a:extLst>
                    <a:ext uri="{9D8B030D-6E8A-4147-A177-3AD203B41FA5}">
                      <a16:colId xmlns:a16="http://schemas.microsoft.com/office/drawing/2014/main" val="370315938"/>
                    </a:ext>
                  </a:extLst>
                </a:gridCol>
              </a:tblGrid>
              <a:tr h="7185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AR" sz="15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Concepto</a:t>
                      </a:r>
                      <a:endParaRPr lang="es-AR" sz="15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AR" sz="15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Definición</a:t>
                      </a:r>
                      <a:endParaRPr lang="es-AR" sz="15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AR" sz="15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Ejemplo</a:t>
                      </a:r>
                      <a:endParaRPr lang="es-AR" sz="15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683084954"/>
                  </a:ext>
                </a:extLst>
              </a:tr>
              <a:tr h="8317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AR" sz="13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Autor</a:t>
                      </a:r>
                      <a:endParaRPr lang="es-AR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AR" sz="13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Persona física que crea una obra intelectual.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AR" sz="13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Estudiantes que diseñan una estructura o software.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669002063"/>
                  </a:ext>
                </a:extLst>
              </a:tr>
              <a:tr h="8317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AR" sz="13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Titular</a:t>
                      </a:r>
                      <a:endParaRPr lang="es-AR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AR" sz="13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Quien posee los derechos de uso o explotación económica.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AR" sz="13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La </a:t>
                      </a:r>
                      <a:r>
                        <a:rPr lang="es-AR" sz="13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UNaM</a:t>
                      </a:r>
                      <a:r>
                        <a:rPr lang="es-AR" sz="13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o el grupo creador, según el caso.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145218773"/>
                  </a:ext>
                </a:extLst>
              </a:tr>
              <a:tr h="12393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AR" sz="1300" b="1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Derechos morales</a:t>
                      </a:r>
                      <a:endParaRPr lang="es-A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AR" sz="13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Reconocimiento de la autoría, derecho al nombre y a la integridad de la obra. Son irrenunciables.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AR" sz="13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El nombre del estudiante debe figurar siempre.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091248575"/>
                  </a:ext>
                </a:extLst>
              </a:tr>
              <a:tr h="12393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AR" sz="13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Derechos patrimoniales</a:t>
                      </a:r>
                      <a:endParaRPr lang="es-AR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AR" sz="13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Permiten explotar o autorizar el uso económico de la obra. Pueden cederse o compartirse.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AR" sz="13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La </a:t>
                      </a:r>
                      <a:r>
                        <a:rPr lang="es-AR" sz="13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UNaM</a:t>
                      </a:r>
                      <a:r>
                        <a:rPr lang="es-AR" sz="13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puede usar una invención desarrollada en su ámbito.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49215097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380999"/>
            <a:ext cx="7639051" cy="1501775"/>
          </a:xfrm>
        </p:spPr>
        <p:txBody>
          <a:bodyPr>
            <a:normAutofit/>
          </a:bodyPr>
          <a:lstStyle/>
          <a:p>
            <a:r>
              <a:rPr sz="3300" b="1" dirty="0" err="1"/>
              <a:t>Qué</a:t>
            </a:r>
            <a:r>
              <a:rPr sz="3300" b="1" dirty="0"/>
              <a:t> </a:t>
            </a:r>
            <a:r>
              <a:rPr sz="3300" b="1" dirty="0" err="1"/>
              <a:t>regula</a:t>
            </a:r>
            <a:r>
              <a:rPr sz="3300" b="1" dirty="0"/>
              <a:t> la </a:t>
            </a:r>
            <a:r>
              <a:rPr sz="3300" b="1" dirty="0" err="1"/>
              <a:t>Ordenanza</a:t>
            </a:r>
            <a:r>
              <a:rPr sz="3300" b="1" dirty="0"/>
              <a:t> 065/19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1095375"/>
            <a:ext cx="7277101" cy="5943601"/>
          </a:xfrm>
        </p:spPr>
        <p:txBody>
          <a:bodyPr>
            <a:noAutofit/>
          </a:bodyPr>
          <a:lstStyle/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es-AR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Esta norma establece cómo se gestionan los resultados y la propiedad intelectual de las </a:t>
            </a:r>
            <a:r>
              <a:rPr lang="es-AR" sz="19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actividades de investigación, docencia, extensión y vinculación tecnológica</a:t>
            </a:r>
            <a:r>
              <a:rPr lang="es-AR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desarrolladas dentro de la Universidad.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AR" sz="19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Principios generales:</a:t>
            </a:r>
            <a:endParaRPr lang="es-AR" sz="19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AR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La </a:t>
            </a:r>
            <a:r>
              <a:rPr lang="es-AR" sz="19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Universidad reconoce y protege la autoría</a:t>
            </a:r>
            <a:r>
              <a:rPr lang="es-AR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todos los integrantes de su comunidad: docentes, investigadores, estudiantes, no docentes, becarios y pasantes.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AR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La </a:t>
            </a:r>
            <a:r>
              <a:rPr lang="es-AR" sz="19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propiedad intelectual</a:t>
            </a:r>
            <a:r>
              <a:rPr lang="es-AR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generada en el ámbito universitario pertenece a la </a:t>
            </a:r>
            <a:r>
              <a:rPr lang="es-AR" sz="19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UNaM</a:t>
            </a:r>
            <a:r>
              <a:rPr lang="es-AR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a los </a:t>
            </a:r>
            <a:r>
              <a:rPr lang="es-AR" sz="19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autores</a:t>
            </a:r>
            <a:r>
              <a:rPr lang="es-AR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 </a:t>
            </a:r>
            <a:r>
              <a:rPr lang="es-AR" sz="19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ambos</a:t>
            </a:r>
            <a:r>
              <a:rPr lang="es-AR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s-AR" sz="19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según el origen y financiamiento</a:t>
            </a:r>
            <a:r>
              <a:rPr lang="es-AR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del trabajo.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AR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 promueve la </a:t>
            </a:r>
            <a:r>
              <a:rPr lang="es-AR" sz="19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protección formal</a:t>
            </a:r>
            <a:r>
              <a:rPr lang="es-AR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las creaciones (registro en DNDA o INPI) y su </a:t>
            </a:r>
            <a:r>
              <a:rPr lang="es-AR" sz="19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transferencia responsable</a:t>
            </a:r>
            <a:r>
              <a:rPr lang="es-AR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la sociedad.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333375"/>
            <a:ext cx="6347713" cy="1597025"/>
          </a:xfrm>
        </p:spPr>
        <p:txBody>
          <a:bodyPr>
            <a:normAutofit/>
          </a:bodyPr>
          <a:lstStyle/>
          <a:p>
            <a:pPr algn="ctr"/>
            <a:r>
              <a:rPr b="1" dirty="0" err="1"/>
              <a:t>Titularidad</a:t>
            </a:r>
            <a:r>
              <a:rPr b="1" dirty="0"/>
              <a:t> </a:t>
            </a:r>
            <a:r>
              <a:rPr b="1" dirty="0" err="1"/>
              <a:t>según</a:t>
            </a:r>
            <a:r>
              <a:rPr b="1" dirty="0"/>
              <a:t> la </a:t>
            </a:r>
            <a:r>
              <a:rPr b="1" dirty="0" err="1"/>
              <a:t>Ordenanza</a:t>
            </a:r>
            <a:r>
              <a:rPr b="1" dirty="0"/>
              <a:t> 065/19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EEF41423-7138-AEF2-0CC3-2C0AF9A9A61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49078118"/>
              </p:ext>
            </p:extLst>
          </p:nvPr>
        </p:nvGraphicFramePr>
        <p:xfrm>
          <a:off x="533400" y="1600200"/>
          <a:ext cx="8267700" cy="4924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33850">
                  <a:extLst>
                    <a:ext uri="{9D8B030D-6E8A-4147-A177-3AD203B41FA5}">
                      <a16:colId xmlns:a16="http://schemas.microsoft.com/office/drawing/2014/main" val="118443205"/>
                    </a:ext>
                  </a:extLst>
                </a:gridCol>
                <a:gridCol w="4133850">
                  <a:extLst>
                    <a:ext uri="{9D8B030D-6E8A-4147-A177-3AD203B41FA5}">
                      <a16:colId xmlns:a16="http://schemas.microsoft.com/office/drawing/2014/main" val="2248569940"/>
                    </a:ext>
                  </a:extLst>
                </a:gridCol>
              </a:tblGrid>
              <a:tr h="7279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AR" sz="15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Situación</a:t>
                      </a:r>
                      <a:endParaRPr lang="es-AR" sz="15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AR" sz="15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Titularidad de los derechos</a:t>
                      </a:r>
                      <a:endParaRPr lang="es-AR" sz="15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975196625"/>
                  </a:ext>
                </a:extLst>
              </a:tr>
              <a:tr h="8426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AR" sz="13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A. Trabajo desarrollado individualmente por un estudiante, sin financiamiento ni recursos institucionales especiales.</a:t>
                      </a:r>
                      <a:endParaRPr lang="es-AR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AR" sz="13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El </a:t>
                      </a:r>
                      <a:r>
                        <a:rPr lang="es-AR" sz="1300" b="1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estudiante</a:t>
                      </a:r>
                      <a:r>
                        <a:rPr lang="es-AR" sz="13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es autor y titular exclusivo.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311518628"/>
                  </a:ext>
                </a:extLst>
              </a:tr>
              <a:tr h="12555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AR" sz="13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B. Trabajo desarrollado como parte de un proyecto institucional o con recursos significativos de la </a:t>
                      </a:r>
                      <a:r>
                        <a:rPr lang="es-AR" sz="1300" b="1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UNaM</a:t>
                      </a:r>
                      <a:r>
                        <a:rPr lang="es-AR" sz="13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(equipos, laboratorios, dirección técnica, etc.).</a:t>
                      </a:r>
                      <a:endParaRPr lang="es-AR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AR" sz="13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La </a:t>
                      </a:r>
                      <a:r>
                        <a:rPr lang="es-AR" sz="1300" b="1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UNaM</a:t>
                      </a:r>
                      <a:r>
                        <a:rPr lang="es-AR" sz="13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y los </a:t>
                      </a:r>
                      <a:r>
                        <a:rPr lang="es-AR" sz="13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autores</a:t>
                      </a:r>
                      <a:r>
                        <a:rPr lang="es-AR" sz="13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son </a:t>
                      </a:r>
                      <a:r>
                        <a:rPr lang="es-AR" sz="13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copropietarios</a:t>
                      </a:r>
                      <a:r>
                        <a:rPr lang="es-AR" sz="13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de los derechos.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618467028"/>
                  </a:ext>
                </a:extLst>
              </a:tr>
              <a:tr h="8426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AR" sz="1300" b="1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C. Proyecto realizado mediante convenio o contrato con un tercero (empresa, municipio, organismo público).</a:t>
                      </a:r>
                      <a:endParaRPr lang="es-A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AR" sz="13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La </a:t>
                      </a:r>
                      <a:r>
                        <a:rPr lang="es-AR" sz="13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titularidad se define en el convenio</a:t>
                      </a:r>
                      <a:r>
                        <a:rPr lang="es-AR" sz="13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, pero siempre debe reconocerse la </a:t>
                      </a:r>
                      <a:r>
                        <a:rPr lang="es-AR" sz="13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autoría personal</a:t>
                      </a:r>
                      <a:r>
                        <a:rPr lang="es-AR" sz="13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de los participantes.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107538479"/>
                  </a:ext>
                </a:extLst>
              </a:tr>
              <a:tr h="12555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AR" sz="1300" b="1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D. Tesis, trabajos finales o proyectos académicos</a:t>
                      </a:r>
                      <a:endParaRPr lang="es-A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AR" sz="13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La </a:t>
                      </a:r>
                      <a:r>
                        <a:rPr lang="es-AR" sz="13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autoría pertenece al o los alumnos</a:t>
                      </a:r>
                      <a:r>
                        <a:rPr lang="es-AR" sz="13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, y la Universidad puede </a:t>
                      </a:r>
                      <a:r>
                        <a:rPr lang="es-AR" sz="13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usar y difundir</a:t>
                      </a:r>
                      <a:r>
                        <a:rPr lang="es-AR" sz="13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el trabajo con fines académicos, citando siempre a los autores.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24970872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28625"/>
            <a:ext cx="6543676" cy="1320800"/>
          </a:xfrm>
        </p:spPr>
        <p:txBody>
          <a:bodyPr>
            <a:normAutofit/>
          </a:bodyPr>
          <a:lstStyle/>
          <a:p>
            <a:pPr algn="ctr"/>
            <a:r>
              <a:rPr b="1" dirty="0" err="1"/>
              <a:t>Aplicación</a:t>
            </a:r>
            <a:r>
              <a:rPr b="1" dirty="0"/>
              <a:t> </a:t>
            </a:r>
            <a:r>
              <a:rPr b="1" dirty="0" err="1"/>
              <a:t>práctica</a:t>
            </a:r>
            <a:r>
              <a:rPr b="1" dirty="0"/>
              <a:t> </a:t>
            </a:r>
            <a:r>
              <a:rPr b="1" dirty="0" err="1"/>
              <a:t>en</a:t>
            </a:r>
            <a:r>
              <a:rPr b="1" dirty="0"/>
              <a:t> </a:t>
            </a:r>
            <a:r>
              <a:rPr b="1" dirty="0" err="1"/>
              <a:t>el</a:t>
            </a:r>
            <a:r>
              <a:rPr b="1" dirty="0"/>
              <a:t> </a:t>
            </a:r>
            <a:r>
              <a:rPr lang="es-AR" b="1" dirty="0"/>
              <a:t>Proyecto Final de </a:t>
            </a:r>
            <a:r>
              <a:rPr lang="es-AR" b="1" dirty="0" err="1"/>
              <a:t>Ingenieria</a:t>
            </a:r>
            <a:endParaRPr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8" y="1930400"/>
            <a:ext cx="7524751" cy="476567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AR" sz="7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A. Autoría</a:t>
            </a:r>
            <a:endParaRPr lang="es-AR" sz="7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AR" sz="6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Los </a:t>
            </a:r>
            <a:r>
              <a:rPr lang="es-AR" sz="6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alumnos autores</a:t>
            </a:r>
            <a:r>
              <a:rPr lang="es-AR" sz="6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son los titulares de los </a:t>
            </a:r>
            <a:r>
              <a:rPr lang="es-AR" sz="6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derechos morales</a:t>
            </a:r>
            <a:r>
              <a:rPr lang="es-AR" sz="6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(ser reconocidos, mantener la integridad del trabajo, etc.).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AR" sz="6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Estos derechos </a:t>
            </a:r>
            <a:r>
              <a:rPr lang="es-AR" sz="6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 pueden transferirse ni cederse</a:t>
            </a:r>
            <a:r>
              <a:rPr lang="es-AR" sz="6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AR" sz="7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B. Titularidad y uso</a:t>
            </a:r>
            <a:endParaRPr lang="es-AR" sz="7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AR" sz="6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 el trabajo se realizó </a:t>
            </a:r>
            <a:r>
              <a:rPr lang="es-AR" sz="6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sin convenio ni recursos especiales</a:t>
            </a:r>
            <a:r>
              <a:rPr lang="es-AR" sz="6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los </a:t>
            </a:r>
            <a:r>
              <a:rPr lang="es-AR" sz="6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derechos patrimoniales</a:t>
            </a:r>
            <a:r>
              <a:rPr lang="es-AR" sz="6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también pertenecen a los alumnos.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AR" sz="6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 se desarrolló </a:t>
            </a:r>
            <a:r>
              <a:rPr lang="es-AR" sz="6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dentro de un proyecto institucional o con financiamiento externo</a:t>
            </a:r>
            <a:r>
              <a:rPr lang="es-AR" sz="6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los </a:t>
            </a:r>
            <a:r>
              <a:rPr lang="es-AR" sz="6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derechos patrimoniales</a:t>
            </a:r>
            <a:r>
              <a:rPr lang="es-AR" sz="6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pueden ser </a:t>
            </a:r>
            <a:r>
              <a:rPr lang="es-AR" sz="6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compartidos</a:t>
            </a:r>
            <a:r>
              <a:rPr lang="es-AR" sz="6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con la </a:t>
            </a:r>
            <a:r>
              <a:rPr lang="es-AR" sz="6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UNaM</a:t>
            </a:r>
            <a:r>
              <a:rPr lang="es-AR" sz="6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AR" sz="6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 todos los casos, la </a:t>
            </a:r>
            <a:r>
              <a:rPr lang="es-AR" sz="6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Facultad puede difundir o archivar el trabajo</a:t>
            </a:r>
            <a:r>
              <a:rPr lang="es-AR" sz="6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en repositorios o bibliotecas, </a:t>
            </a:r>
            <a:r>
              <a:rPr lang="es-AR" sz="6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mencionando a los autores</a:t>
            </a:r>
            <a:r>
              <a:rPr lang="es-AR" sz="6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b="1" dirty="0"/>
              <a:t>Derechos y </a:t>
            </a:r>
            <a:r>
              <a:rPr b="1" dirty="0" err="1"/>
              <a:t>Deberes</a:t>
            </a:r>
            <a:r>
              <a:rPr lang="es-AR" b="1" dirty="0"/>
              <a:t> según la Ordenanza 065/19</a:t>
            </a:r>
            <a:endParaRPr b="1" dirty="0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30603A10-AF28-5B03-BDC5-36850B2DD09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6631195"/>
              </p:ext>
            </p:extLst>
          </p:nvPr>
        </p:nvGraphicFramePr>
        <p:xfrm>
          <a:off x="457199" y="2085974"/>
          <a:ext cx="8391525" cy="40034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8426">
                  <a:extLst>
                    <a:ext uri="{9D8B030D-6E8A-4147-A177-3AD203B41FA5}">
                      <a16:colId xmlns:a16="http://schemas.microsoft.com/office/drawing/2014/main" val="1614750479"/>
                    </a:ext>
                  </a:extLst>
                </a:gridCol>
                <a:gridCol w="3067050">
                  <a:extLst>
                    <a:ext uri="{9D8B030D-6E8A-4147-A177-3AD203B41FA5}">
                      <a16:colId xmlns:a16="http://schemas.microsoft.com/office/drawing/2014/main" val="2229575987"/>
                    </a:ext>
                  </a:extLst>
                </a:gridCol>
                <a:gridCol w="2686049">
                  <a:extLst>
                    <a:ext uri="{9D8B030D-6E8A-4147-A177-3AD203B41FA5}">
                      <a16:colId xmlns:a16="http://schemas.microsoft.com/office/drawing/2014/main" val="3464048354"/>
                    </a:ext>
                  </a:extLst>
                </a:gridCol>
              </a:tblGrid>
              <a:tr h="7513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AR" sz="15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Sujetos</a:t>
                      </a:r>
                      <a:endParaRPr lang="es-AR" sz="15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AR" sz="15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Derechos</a:t>
                      </a:r>
                      <a:endParaRPr lang="es-AR" sz="15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AR" sz="15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Deberes</a:t>
                      </a:r>
                      <a:endParaRPr lang="es-AR" sz="15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428516612"/>
                  </a:ext>
                </a:extLst>
              </a:tr>
              <a:tr h="13060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AR" sz="13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Autores (docentes, alumnos, investigadores)</a:t>
                      </a:r>
                      <a:endParaRPr lang="es-AR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AR" sz="13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Ser reconocidos como autores. Participar en beneficios derivados de la explotación de la obra.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AR" sz="13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Declarar las obras o resultados obtenidos en la UNaM. No divulgar información confidencial sin autorización.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73480082"/>
                  </a:ext>
                </a:extLst>
              </a:tr>
              <a:tr h="10763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AR" sz="1300" b="1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UNaM</a:t>
                      </a:r>
                      <a:endParaRPr lang="es-A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AR" sz="13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Usar, proteger y gestionar los resultados de la propiedad intelectual.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AR" sz="13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Respetar la autoría personal y registrar los derechos a nombre de los creadores y la Universidad.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11563586"/>
                  </a:ext>
                </a:extLst>
              </a:tr>
              <a:tr h="8696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AR" sz="1300" b="1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Terceros (empresas, organismos, municipios)</a:t>
                      </a:r>
                      <a:endParaRPr lang="es-AR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AR" sz="13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Usar los resultados bajo convenio o licencia.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AR" sz="13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Reconocer la autoría y respetar las condiciones acordadas.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7590509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076325"/>
            <a:ext cx="6347713" cy="1194462"/>
          </a:xfrm>
        </p:spPr>
        <p:txBody>
          <a:bodyPr/>
          <a:lstStyle/>
          <a:p>
            <a:pPr algn="ctr"/>
            <a:r>
              <a:rPr b="1" dirty="0" err="1"/>
              <a:t>Recomendaciones</a:t>
            </a:r>
            <a:endParaRPr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3425" y="2352675"/>
            <a:ext cx="6648450" cy="3688688"/>
          </a:xfrm>
        </p:spPr>
        <p:txBody>
          <a:bodyPr>
            <a:normAutofit/>
          </a:bodyPr>
          <a:lstStyle/>
          <a:p>
            <a:r>
              <a:rPr sz="2200" dirty="0">
                <a:latin typeface="Aptos" panose="020B0004020202020204" pitchFamily="34" charset="0"/>
              </a:rPr>
              <a:t>Registrar </a:t>
            </a:r>
            <a:r>
              <a:rPr sz="2200" dirty="0" err="1">
                <a:latin typeface="Aptos" panose="020B0004020202020204" pitchFamily="34" charset="0"/>
              </a:rPr>
              <a:t>obras</a:t>
            </a:r>
            <a:r>
              <a:rPr sz="2200" dirty="0">
                <a:latin typeface="Aptos" panose="020B0004020202020204" pitchFamily="34" charset="0"/>
              </a:rPr>
              <a:t> </a:t>
            </a:r>
            <a:r>
              <a:rPr sz="2200" dirty="0" err="1">
                <a:latin typeface="Aptos" panose="020B0004020202020204" pitchFamily="34" charset="0"/>
              </a:rPr>
              <a:t>en</a:t>
            </a:r>
            <a:r>
              <a:rPr sz="2200" dirty="0">
                <a:latin typeface="Aptos" panose="020B0004020202020204" pitchFamily="34" charset="0"/>
              </a:rPr>
              <a:t> DNDA.</a:t>
            </a:r>
          </a:p>
          <a:p>
            <a:r>
              <a:rPr sz="2200" dirty="0" err="1">
                <a:latin typeface="Aptos" panose="020B0004020202020204" pitchFamily="34" charset="0"/>
              </a:rPr>
              <a:t>Incluir</a:t>
            </a:r>
            <a:r>
              <a:rPr sz="2200" dirty="0">
                <a:latin typeface="Aptos" panose="020B0004020202020204" pitchFamily="34" charset="0"/>
              </a:rPr>
              <a:t> </a:t>
            </a:r>
            <a:r>
              <a:rPr sz="2200" dirty="0" err="1">
                <a:latin typeface="Aptos" panose="020B0004020202020204" pitchFamily="34" charset="0"/>
              </a:rPr>
              <a:t>leyenda</a:t>
            </a:r>
            <a:r>
              <a:rPr sz="2200" dirty="0">
                <a:latin typeface="Aptos" panose="020B0004020202020204" pitchFamily="34" charset="0"/>
              </a:rPr>
              <a:t>: '</a:t>
            </a:r>
            <a:r>
              <a:rPr sz="2200" dirty="0" err="1">
                <a:latin typeface="Aptos" panose="020B0004020202020204" pitchFamily="34" charset="0"/>
              </a:rPr>
              <a:t>Obra</a:t>
            </a:r>
            <a:r>
              <a:rPr sz="2200" dirty="0">
                <a:latin typeface="Aptos" panose="020B0004020202020204" pitchFamily="34" charset="0"/>
              </a:rPr>
              <a:t> </a:t>
            </a:r>
            <a:r>
              <a:rPr sz="2200" dirty="0" err="1">
                <a:latin typeface="Aptos" panose="020B0004020202020204" pitchFamily="34" charset="0"/>
              </a:rPr>
              <a:t>protegida</a:t>
            </a:r>
            <a:r>
              <a:rPr sz="2200" dirty="0">
                <a:latin typeface="Aptos" panose="020B0004020202020204" pitchFamily="34" charset="0"/>
              </a:rPr>
              <a:t> </a:t>
            </a:r>
            <a:r>
              <a:rPr sz="2200" dirty="0" err="1">
                <a:latin typeface="Aptos" panose="020B0004020202020204" pitchFamily="34" charset="0"/>
              </a:rPr>
              <a:t>por</a:t>
            </a:r>
            <a:r>
              <a:rPr sz="2200" dirty="0">
                <a:latin typeface="Aptos" panose="020B0004020202020204" pitchFamily="34" charset="0"/>
              </a:rPr>
              <a:t> Ley 11.723 y Ord. C.S. 065/19.'</a:t>
            </a:r>
          </a:p>
          <a:p>
            <a:r>
              <a:rPr sz="2200" dirty="0" err="1">
                <a:latin typeface="Aptos" panose="020B0004020202020204" pitchFamily="34" charset="0"/>
              </a:rPr>
              <a:t>Consultar</a:t>
            </a:r>
            <a:r>
              <a:rPr sz="2200" dirty="0">
                <a:latin typeface="Aptos" panose="020B0004020202020204" pitchFamily="34" charset="0"/>
              </a:rPr>
              <a:t> la </a:t>
            </a:r>
            <a:r>
              <a:rPr sz="2200" dirty="0" err="1">
                <a:latin typeface="Aptos" panose="020B0004020202020204" pitchFamily="34" charset="0"/>
              </a:rPr>
              <a:t>Secretaría</a:t>
            </a:r>
            <a:r>
              <a:rPr sz="2200" dirty="0">
                <a:latin typeface="Aptos" panose="020B0004020202020204" pitchFamily="34" charset="0"/>
              </a:rPr>
              <a:t> de </a:t>
            </a:r>
            <a:r>
              <a:rPr sz="2200" dirty="0" err="1">
                <a:latin typeface="Aptos" panose="020B0004020202020204" pitchFamily="34" charset="0"/>
              </a:rPr>
              <a:t>Vinculación</a:t>
            </a:r>
            <a:r>
              <a:rPr sz="2200" dirty="0">
                <a:latin typeface="Aptos" panose="020B0004020202020204" pitchFamily="34" charset="0"/>
              </a:rPr>
              <a:t> antes de </a:t>
            </a:r>
            <a:r>
              <a:rPr sz="2200" dirty="0" err="1">
                <a:latin typeface="Aptos" panose="020B0004020202020204" pitchFamily="34" charset="0"/>
              </a:rPr>
              <a:t>firmar</a:t>
            </a:r>
            <a:r>
              <a:rPr sz="2200" dirty="0">
                <a:latin typeface="Aptos" panose="020B0004020202020204" pitchFamily="34" charset="0"/>
              </a:rPr>
              <a:t> </a:t>
            </a:r>
            <a:r>
              <a:rPr sz="2200" dirty="0" err="1">
                <a:latin typeface="Aptos" panose="020B0004020202020204" pitchFamily="34" charset="0"/>
              </a:rPr>
              <a:t>convenios</a:t>
            </a:r>
            <a:r>
              <a:rPr sz="2200" dirty="0">
                <a:latin typeface="Aptos" panose="020B0004020202020204" pitchFamily="34" charset="0"/>
              </a:rPr>
              <a:t>.</a:t>
            </a:r>
          </a:p>
          <a:p>
            <a:r>
              <a:rPr sz="2200" dirty="0" err="1">
                <a:latin typeface="Aptos" panose="020B0004020202020204" pitchFamily="34" charset="0"/>
              </a:rPr>
              <a:t>Cuidar</a:t>
            </a:r>
            <a:r>
              <a:rPr sz="2200" dirty="0">
                <a:latin typeface="Aptos" panose="020B0004020202020204" pitchFamily="34" charset="0"/>
              </a:rPr>
              <a:t> la </a:t>
            </a:r>
            <a:r>
              <a:rPr sz="2200" dirty="0" err="1">
                <a:latin typeface="Aptos" panose="020B0004020202020204" pitchFamily="34" charset="0"/>
              </a:rPr>
              <a:t>difusión</a:t>
            </a:r>
            <a:r>
              <a:rPr sz="2200" dirty="0">
                <a:latin typeface="Aptos" panose="020B0004020202020204" pitchFamily="34" charset="0"/>
              </a:rPr>
              <a:t> y </a:t>
            </a:r>
            <a:r>
              <a:rPr sz="2200" dirty="0" err="1">
                <a:latin typeface="Aptos" panose="020B0004020202020204" pitchFamily="34" charset="0"/>
              </a:rPr>
              <a:t>citar</a:t>
            </a:r>
            <a:r>
              <a:rPr sz="2200" dirty="0">
                <a:latin typeface="Aptos" panose="020B0004020202020204" pitchFamily="34" charset="0"/>
              </a:rPr>
              <a:t> </a:t>
            </a:r>
            <a:r>
              <a:rPr sz="2200" dirty="0" err="1">
                <a:latin typeface="Aptos" panose="020B0004020202020204" pitchFamily="34" charset="0"/>
              </a:rPr>
              <a:t>correctamente</a:t>
            </a:r>
            <a:r>
              <a:rPr sz="2200" dirty="0">
                <a:latin typeface="Aptos" panose="020B0004020202020204" pitchFamily="34" charset="0"/>
              </a:rPr>
              <a:t> a </a:t>
            </a:r>
            <a:r>
              <a:rPr sz="2200" dirty="0" err="1">
                <a:latin typeface="Aptos" panose="020B0004020202020204" pitchFamily="34" charset="0"/>
              </a:rPr>
              <a:t>los</a:t>
            </a:r>
            <a:r>
              <a:rPr sz="2200" dirty="0">
                <a:latin typeface="Aptos" panose="020B0004020202020204" pitchFamily="34" charset="0"/>
              </a:rPr>
              <a:t> </a:t>
            </a:r>
            <a:r>
              <a:rPr sz="2200" dirty="0" err="1">
                <a:latin typeface="Aptos" panose="020B0004020202020204" pitchFamily="34" charset="0"/>
              </a:rPr>
              <a:t>autores</a:t>
            </a:r>
            <a:r>
              <a:rPr sz="2200" dirty="0">
                <a:latin typeface="Aptos" panose="020B0004020202020204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733424"/>
            <a:ext cx="6347713" cy="1196975"/>
          </a:xfrm>
        </p:spPr>
        <p:txBody>
          <a:bodyPr/>
          <a:lstStyle/>
          <a:p>
            <a:pPr algn="ctr"/>
            <a:r>
              <a:rPr b="1" dirty="0" err="1"/>
              <a:t>Conclusiones</a:t>
            </a:r>
            <a:endParaRPr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1781175"/>
            <a:ext cx="7286626" cy="4260189"/>
          </a:xfrm>
        </p:spPr>
        <p:txBody>
          <a:bodyPr>
            <a:noAutofit/>
          </a:bodyPr>
          <a:lstStyle/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AR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La </a:t>
            </a:r>
            <a:r>
              <a:rPr lang="es-AR" sz="2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autoría pertenece siempre a quien crea</a:t>
            </a:r>
            <a:r>
              <a:rPr lang="es-AR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la obra intelectual.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AR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La </a:t>
            </a:r>
            <a:r>
              <a:rPr lang="es-AR" sz="2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Ordenanza 065/19</a:t>
            </a:r>
            <a:r>
              <a:rPr lang="es-AR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establece un marco claro para la </a:t>
            </a:r>
            <a:r>
              <a:rPr lang="es-AR" sz="2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copropiedad y protección</a:t>
            </a:r>
            <a:r>
              <a:rPr lang="es-AR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resultados dentro de la </a:t>
            </a:r>
            <a:r>
              <a:rPr lang="es-AR" sz="20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UNaM</a:t>
            </a:r>
            <a:r>
              <a:rPr lang="es-AR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AR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Los </a:t>
            </a:r>
            <a:r>
              <a:rPr lang="es-AR" sz="2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proyectos finales de ingeniería</a:t>
            </a:r>
            <a:r>
              <a:rPr lang="es-AR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son propiedad de los </a:t>
            </a:r>
            <a:r>
              <a:rPr lang="es-AR" sz="2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alumnos autores</a:t>
            </a:r>
            <a:r>
              <a:rPr lang="es-AR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salvo que formen parte de proyectos institucionales o convenios.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AR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La </a:t>
            </a:r>
            <a:r>
              <a:rPr lang="es-AR" sz="20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UNaM</a:t>
            </a:r>
            <a:r>
              <a:rPr lang="es-AR" sz="2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garantiza la protección de los derechos</a:t>
            </a:r>
            <a:r>
              <a:rPr lang="es-AR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y fomenta el uso responsable de los resultados, en beneficio de la sociedad.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Verde azulado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65</TotalTime>
  <Words>876</Words>
  <Application>Microsoft Office PowerPoint</Application>
  <PresentationFormat>Presentación en pantalla (4:3)</PresentationFormat>
  <Paragraphs>77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Aptos</vt:lpstr>
      <vt:lpstr>Arial</vt:lpstr>
      <vt:lpstr>Symbol</vt:lpstr>
      <vt:lpstr>Trebuchet MS</vt:lpstr>
      <vt:lpstr>Wingdings 3</vt:lpstr>
      <vt:lpstr>Faceta</vt:lpstr>
      <vt:lpstr>Propiedad Intelectual en Ingeniería Civil</vt:lpstr>
      <vt:lpstr>¿Por qué hablar de Propiedad Intelectual?</vt:lpstr>
      <vt:lpstr>Marco Legal Aplicable</vt:lpstr>
      <vt:lpstr>Conceptos Clave</vt:lpstr>
      <vt:lpstr>Qué regula la Ordenanza 065/19</vt:lpstr>
      <vt:lpstr>Titularidad según la Ordenanza 065/19</vt:lpstr>
      <vt:lpstr>Aplicación práctica en el Proyecto Final de Ingenieria</vt:lpstr>
      <vt:lpstr>Derechos y Deberes según la Ordenanza 065/19</vt:lpstr>
      <vt:lpstr>Recomendaciones</vt:lpstr>
      <vt:lpstr>Conclusiones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Propiedad Intelectual en Ingeniería Civil</dc:title>
  <dc:subject/>
  <dc:creator/>
  <cp:keywords/>
  <dc:description>generated using python-pptx</dc:description>
  <cp:lastModifiedBy>Misiones Aerea</cp:lastModifiedBy>
  <cp:revision>4</cp:revision>
  <dcterms:created xsi:type="dcterms:W3CDTF">2013-01-27T09:14:16Z</dcterms:created>
  <dcterms:modified xsi:type="dcterms:W3CDTF">2025-11-11T09:41:25Z</dcterms:modified>
  <cp:category/>
</cp:coreProperties>
</file>