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0" r:id="rId6"/>
    <p:sldId id="286" r:id="rId7"/>
    <p:sldId id="287" r:id="rId8"/>
    <p:sldId id="263" r:id="rId9"/>
    <p:sldId id="264" r:id="rId10"/>
    <p:sldId id="265" r:id="rId11"/>
    <p:sldId id="288" r:id="rId12"/>
    <p:sldId id="267" r:id="rId13"/>
    <p:sldId id="268" r:id="rId14"/>
    <p:sldId id="269" r:id="rId15"/>
    <p:sldId id="270" r:id="rId16"/>
    <p:sldId id="271" r:id="rId17"/>
    <p:sldId id="289" r:id="rId18"/>
    <p:sldId id="290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91" r:id="rId29"/>
    <p:sldId id="292" r:id="rId30"/>
    <p:sldId id="285" r:id="rId31"/>
  </p:sldIdLst>
  <p:sldSz cx="18288000" cy="10287000"/>
  <p:notesSz cx="6858000" cy="9144000"/>
  <p:embeddedFontLst>
    <p:embeddedFont>
      <p:font typeface="Borel" panose="020B0604020202020204" charset="0"/>
      <p:regular r:id="rId33"/>
    </p:embeddedFont>
    <p:embeddedFont>
      <p:font typeface="Calibri" panose="020F0502020204030204" pitchFamily="34" charset="0"/>
      <p:regular r:id="rId34"/>
      <p:bold r:id="rId35"/>
      <p:italic r:id="rId36"/>
      <p:boldItalic r:id="rId37"/>
    </p:embeddedFont>
    <p:embeddedFont>
      <p:font typeface="Helios" panose="020B0604020202020204" charset="0"/>
      <p:regular r:id="rId38"/>
    </p:embeddedFont>
    <p:embeddedFont>
      <p:font typeface="Helios Bold" panose="020B0604020202020204" charset="0"/>
      <p:regular r:id="rId39"/>
    </p:embeddedFont>
    <p:embeddedFont>
      <p:font typeface="TS Deniz Bold" panose="020B0604020202020204" charset="-78"/>
      <p:regular r:id="rId4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71" d="100"/>
          <a:sy n="71" d="100"/>
        </p:scale>
        <p:origin x="-1086" y="-16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25102E-6D96-49A3-A677-5C1EBC00B4D7}" type="datetimeFigureOut">
              <a:rPr lang="es-AR" smtClean="0"/>
              <a:t>27/8/2025</a:t>
            </a:fld>
            <a:endParaRPr lang="es-AR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97A602-3D53-43A0-9B66-FC87A26F0D51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10354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97A602-3D53-43A0-9B66-FC87A26F0D51}" type="slidenum">
              <a:rPr lang="es-AR" smtClean="0"/>
              <a:t>29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6790550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empresas.infoempleo.com/hrtrends/consejos/delegar-funciones-mas-eficaz/" TargetMode="External"/><Relationship Id="rId4" Type="http://schemas.openxmlformats.org/officeDocument/2006/relationships/image" Target="../media/image4.sv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sv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V="1">
            <a:off x="1028700" y="1009650"/>
            <a:ext cx="12867103" cy="0"/>
          </a:xfrm>
          <a:prstGeom prst="line">
            <a:avLst/>
          </a:prstGeom>
          <a:ln w="85725" cap="flat">
            <a:solidFill>
              <a:srgbClr val="FF5757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Freeform 3"/>
          <p:cNvSpPr/>
          <p:nvPr/>
        </p:nvSpPr>
        <p:spPr>
          <a:xfrm>
            <a:off x="8728439" y="3137992"/>
            <a:ext cx="415561" cy="416318"/>
          </a:xfrm>
          <a:custGeom>
            <a:avLst/>
            <a:gdLst/>
            <a:ahLst/>
            <a:cxnLst/>
            <a:rect l="l" t="t" r="r" b="b"/>
            <a:pathLst>
              <a:path w="415561" h="416318">
                <a:moveTo>
                  <a:pt x="0" y="0"/>
                </a:moveTo>
                <a:lnTo>
                  <a:pt x="415561" y="0"/>
                </a:lnTo>
                <a:lnTo>
                  <a:pt x="415561" y="416317"/>
                </a:lnTo>
                <a:lnTo>
                  <a:pt x="0" y="41631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 rot="-5400000">
            <a:off x="-3185427" y="8404843"/>
            <a:ext cx="7715406" cy="3535431"/>
            <a:chOff x="0" y="0"/>
            <a:chExt cx="886891" cy="4064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86891" cy="406400"/>
            </a:xfrm>
            <a:custGeom>
              <a:avLst/>
              <a:gdLst/>
              <a:ahLst/>
              <a:cxnLst/>
              <a:rect l="l" t="t" r="r" b="b"/>
              <a:pathLst>
                <a:path w="886891" h="406400">
                  <a:moveTo>
                    <a:pt x="683691" y="0"/>
                  </a:moveTo>
                  <a:cubicBezTo>
                    <a:pt x="795915" y="0"/>
                    <a:pt x="886891" y="90976"/>
                    <a:pt x="886891" y="203200"/>
                  </a:cubicBezTo>
                  <a:cubicBezTo>
                    <a:pt x="886891" y="315424"/>
                    <a:pt x="795915" y="406400"/>
                    <a:pt x="683691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" cap="sq">
              <a:solidFill>
                <a:srgbClr val="4D4C4C"/>
              </a:solidFill>
              <a:prstDash val="solid"/>
              <a:miter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-47625"/>
              <a:ext cx="886891" cy="454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 rot="5400000">
            <a:off x="14081410" y="-1868588"/>
            <a:ext cx="7426906" cy="3737176"/>
            <a:chOff x="0" y="0"/>
            <a:chExt cx="807640" cy="4064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07640" cy="406400"/>
            </a:xfrm>
            <a:custGeom>
              <a:avLst/>
              <a:gdLst/>
              <a:ahLst/>
              <a:cxnLst/>
              <a:rect l="l" t="t" r="r" b="b"/>
              <a:pathLst>
                <a:path w="807640" h="406400">
                  <a:moveTo>
                    <a:pt x="604440" y="0"/>
                  </a:moveTo>
                  <a:cubicBezTo>
                    <a:pt x="716665" y="0"/>
                    <a:pt x="807640" y="90976"/>
                    <a:pt x="807640" y="203200"/>
                  </a:cubicBezTo>
                  <a:cubicBezTo>
                    <a:pt x="807640" y="315424"/>
                    <a:pt x="716665" y="406400"/>
                    <a:pt x="604440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" cap="sq">
              <a:solidFill>
                <a:srgbClr val="4D4C4C"/>
              </a:solidFill>
              <a:prstDash val="solid"/>
              <a:miter/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0" y="-47625"/>
              <a:ext cx="807640" cy="454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636262" y="4529935"/>
            <a:ext cx="15015477" cy="24275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942"/>
              </a:lnSpc>
              <a:spcBef>
                <a:spcPct val="0"/>
              </a:spcBef>
            </a:pPr>
            <a:r>
              <a:rPr lang="en-US" sz="14244" b="1" spc="-470">
                <a:solidFill>
                  <a:srgbClr val="4D4C4C"/>
                </a:solidFill>
                <a:latin typeface="TS Deniz Bold"/>
                <a:ea typeface="TS Deniz Bold"/>
                <a:cs typeface="TS Deniz Bold"/>
                <a:sym typeface="TS Deniz Bold"/>
              </a:rPr>
              <a:t>SUPERVISIÓN</a:t>
            </a:r>
          </a:p>
        </p:txBody>
      </p:sp>
      <p:grpSp>
        <p:nvGrpSpPr>
          <p:cNvPr id="11" name="Group 11"/>
          <p:cNvGrpSpPr/>
          <p:nvPr/>
        </p:nvGrpSpPr>
        <p:grpSpPr>
          <a:xfrm rot="-5400000">
            <a:off x="15751254" y="2375175"/>
            <a:ext cx="959812" cy="959812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5757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sp>
        <p:nvSpPr>
          <p:cNvPr id="14" name="AutoShape 14"/>
          <p:cNvSpPr/>
          <p:nvPr/>
        </p:nvSpPr>
        <p:spPr>
          <a:xfrm flipV="1">
            <a:off x="4168622" y="9301162"/>
            <a:ext cx="13090678" cy="0"/>
          </a:xfrm>
          <a:prstGeom prst="line">
            <a:avLst/>
          </a:prstGeom>
          <a:ln w="85725" cap="flat">
            <a:solidFill>
              <a:srgbClr val="FF5757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5" name="Group 15"/>
          <p:cNvGrpSpPr/>
          <p:nvPr/>
        </p:nvGrpSpPr>
        <p:grpSpPr>
          <a:xfrm>
            <a:off x="643702" y="8711951"/>
            <a:ext cx="3524919" cy="3524919"/>
            <a:chOff x="0" y="0"/>
            <a:chExt cx="812800" cy="8128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5757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227849" y="6229506"/>
            <a:ext cx="1212142" cy="1165796"/>
            <a:chOff x="0" y="0"/>
            <a:chExt cx="1616189" cy="1554394"/>
          </a:xfrm>
        </p:grpSpPr>
        <p:grpSp>
          <p:nvGrpSpPr>
            <p:cNvPr id="19" name="Group 19"/>
            <p:cNvGrpSpPr/>
            <p:nvPr/>
          </p:nvGrpSpPr>
          <p:grpSpPr>
            <a:xfrm>
              <a:off x="0" y="0"/>
              <a:ext cx="1554394" cy="1554394"/>
              <a:chOff x="0" y="0"/>
              <a:chExt cx="812800" cy="812800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21" name="TextBox 21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79"/>
                  </a:lnSpc>
                </a:pPr>
                <a:endParaRPr/>
              </a:p>
            </p:txBody>
          </p:sp>
        </p:grpSp>
        <p:sp>
          <p:nvSpPr>
            <p:cNvPr id="22" name="Freeform 22"/>
            <p:cNvSpPr/>
            <p:nvPr/>
          </p:nvSpPr>
          <p:spPr>
            <a:xfrm>
              <a:off x="107634" y="45839"/>
              <a:ext cx="1508555" cy="1508555"/>
            </a:xfrm>
            <a:custGeom>
              <a:avLst/>
              <a:gdLst/>
              <a:ahLst/>
              <a:cxnLst/>
              <a:rect l="l" t="t" r="r" b="b"/>
              <a:pathLst>
                <a:path w="1508555" h="1508555">
                  <a:moveTo>
                    <a:pt x="0" y="0"/>
                  </a:moveTo>
                  <a:lnTo>
                    <a:pt x="1508555" y="0"/>
                  </a:lnTo>
                  <a:lnTo>
                    <a:pt x="1508555" y="1508555"/>
                  </a:lnTo>
                  <a:lnTo>
                    <a:pt x="0" y="15085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23" name="Freeform 23"/>
          <p:cNvSpPr/>
          <p:nvPr/>
        </p:nvSpPr>
        <p:spPr>
          <a:xfrm rot="-5400000">
            <a:off x="13895803" y="-2200160"/>
            <a:ext cx="3899060" cy="3899060"/>
          </a:xfrm>
          <a:custGeom>
            <a:avLst/>
            <a:gdLst/>
            <a:ahLst/>
            <a:cxnLst/>
            <a:rect l="l" t="t" r="r" b="b"/>
            <a:pathLst>
              <a:path w="3899060" h="3899060">
                <a:moveTo>
                  <a:pt x="0" y="0"/>
                </a:moveTo>
                <a:lnTo>
                  <a:pt x="3899060" y="0"/>
                </a:lnTo>
                <a:lnTo>
                  <a:pt x="3899060" y="3899060"/>
                </a:lnTo>
                <a:lnTo>
                  <a:pt x="0" y="389906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4" name="TextBox 24"/>
          <p:cNvSpPr txBox="1"/>
          <p:nvPr/>
        </p:nvSpPr>
        <p:spPr>
          <a:xfrm>
            <a:off x="1034920" y="1189234"/>
            <a:ext cx="4802021" cy="1553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79"/>
              </a:lnSpc>
              <a:spcBef>
                <a:spcPct val="0"/>
              </a:spcBef>
            </a:pPr>
            <a:r>
              <a:rPr lang="en-US" sz="2199" b="1">
                <a:solidFill>
                  <a:srgbClr val="B8BB87"/>
                </a:solidFill>
                <a:latin typeface="Helios Bold"/>
                <a:ea typeface="Helios Bold"/>
                <a:cs typeface="Helios Bold"/>
                <a:sym typeface="Helios Bold"/>
              </a:rPr>
              <a:t>María de los Ángeles Puente</a:t>
            </a:r>
          </a:p>
          <a:p>
            <a:pPr algn="l">
              <a:lnSpc>
                <a:spcPts val="3079"/>
              </a:lnSpc>
              <a:spcBef>
                <a:spcPct val="0"/>
              </a:spcBef>
            </a:pPr>
            <a:r>
              <a:rPr lang="en-US" sz="2199">
                <a:solidFill>
                  <a:srgbClr val="B8BB87"/>
                </a:solidFill>
                <a:latin typeface="Helios"/>
                <a:ea typeface="Helios"/>
                <a:cs typeface="Helios"/>
                <a:sym typeface="Helios"/>
              </a:rPr>
              <a:t>Ingeniera Mecánica</a:t>
            </a:r>
          </a:p>
          <a:p>
            <a:pPr algn="l">
              <a:lnSpc>
                <a:spcPts val="3079"/>
              </a:lnSpc>
              <a:spcBef>
                <a:spcPct val="0"/>
              </a:spcBef>
            </a:pPr>
            <a:r>
              <a:rPr lang="en-US" sz="2199">
                <a:solidFill>
                  <a:srgbClr val="B8BB87"/>
                </a:solidFill>
                <a:latin typeface="Helios"/>
                <a:ea typeface="Helios"/>
                <a:cs typeface="Helios"/>
                <a:sym typeface="Helios"/>
              </a:rPr>
              <a:t>Mgter. en Ingeniería en Calidad </a:t>
            </a:r>
          </a:p>
          <a:p>
            <a:pPr algn="l">
              <a:lnSpc>
                <a:spcPts val="3079"/>
              </a:lnSpc>
              <a:spcBef>
                <a:spcPct val="0"/>
              </a:spcBef>
            </a:pPr>
            <a:endParaRPr lang="en-US" sz="2199">
              <a:solidFill>
                <a:srgbClr val="B8BB87"/>
              </a:solidFill>
              <a:latin typeface="Helios"/>
              <a:ea typeface="Helios"/>
              <a:cs typeface="Helios"/>
              <a:sym typeface="Helios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10564971" y="7995752"/>
            <a:ext cx="6661664" cy="11633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079"/>
              </a:lnSpc>
            </a:pPr>
            <a:r>
              <a:rPr lang="en-US" sz="2199" b="1">
                <a:solidFill>
                  <a:srgbClr val="B8BB87"/>
                </a:solidFill>
                <a:latin typeface="Helios Bold"/>
                <a:ea typeface="Helios Bold"/>
                <a:cs typeface="Helios Bold"/>
                <a:sym typeface="Helios Bold"/>
              </a:rPr>
              <a:t>Dámaris Nahir Arce Jansat</a:t>
            </a:r>
          </a:p>
          <a:p>
            <a:pPr algn="r">
              <a:lnSpc>
                <a:spcPts val="3079"/>
              </a:lnSpc>
            </a:pPr>
            <a:r>
              <a:rPr lang="en-US" sz="2199">
                <a:solidFill>
                  <a:srgbClr val="B8BB87"/>
                </a:solidFill>
                <a:latin typeface="Helios"/>
                <a:ea typeface="Helios"/>
                <a:cs typeface="Helios"/>
                <a:sym typeface="Helios"/>
              </a:rPr>
              <a:t>Lic. en Psicología</a:t>
            </a:r>
          </a:p>
          <a:p>
            <a:pPr algn="r">
              <a:lnSpc>
                <a:spcPts val="3079"/>
              </a:lnSpc>
              <a:spcBef>
                <a:spcPct val="0"/>
              </a:spcBef>
            </a:pPr>
            <a:r>
              <a:rPr lang="en-US" sz="2199">
                <a:solidFill>
                  <a:srgbClr val="B8BB87"/>
                </a:solidFill>
                <a:latin typeface="Helios"/>
                <a:ea typeface="Helios"/>
                <a:cs typeface="Helios"/>
                <a:sym typeface="Helios"/>
              </a:rPr>
              <a:t>Diplomada en Riesgos Psicosociales en el trabajo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3719330" y="3834131"/>
            <a:ext cx="10849341" cy="13093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780"/>
              </a:lnSpc>
              <a:spcBef>
                <a:spcPct val="0"/>
              </a:spcBef>
            </a:pPr>
            <a:r>
              <a:rPr lang="en-US" sz="7700">
                <a:solidFill>
                  <a:srgbClr val="FF914D"/>
                </a:solidFill>
                <a:latin typeface="Borel"/>
                <a:ea typeface="Borel"/>
                <a:cs typeface="Borel"/>
                <a:sym typeface="Borel"/>
              </a:rPr>
              <a:t>Clase 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-2178831" y="277915"/>
            <a:ext cx="11836639" cy="9573198"/>
            <a:chOff x="0" y="0"/>
            <a:chExt cx="3117469" cy="252133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117469" cy="2521336"/>
            </a:xfrm>
            <a:custGeom>
              <a:avLst/>
              <a:gdLst/>
              <a:ahLst/>
              <a:cxnLst/>
              <a:rect l="l" t="t" r="r" b="b"/>
              <a:pathLst>
                <a:path w="3117469" h="2521336">
                  <a:moveTo>
                    <a:pt x="0" y="0"/>
                  </a:moveTo>
                  <a:lnTo>
                    <a:pt x="3117469" y="0"/>
                  </a:lnTo>
                  <a:lnTo>
                    <a:pt x="3117469" y="2521336"/>
                  </a:lnTo>
                  <a:lnTo>
                    <a:pt x="0" y="2521336"/>
                  </a:lnTo>
                  <a:close/>
                </a:path>
              </a:pathLst>
            </a:custGeom>
            <a:solidFill>
              <a:srgbClr val="FF5757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3117469" cy="25689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350397" y="1028700"/>
            <a:ext cx="7684862" cy="8227732"/>
            <a:chOff x="0" y="0"/>
            <a:chExt cx="1190586" cy="127469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190586" cy="1274691"/>
            </a:xfrm>
            <a:custGeom>
              <a:avLst/>
              <a:gdLst/>
              <a:ahLst/>
              <a:cxnLst/>
              <a:rect l="l" t="t" r="r" b="b"/>
              <a:pathLst>
                <a:path w="1190586" h="1274691">
                  <a:moveTo>
                    <a:pt x="0" y="0"/>
                  </a:moveTo>
                  <a:lnTo>
                    <a:pt x="1190586" y="0"/>
                  </a:lnTo>
                  <a:lnTo>
                    <a:pt x="1190586" y="1274691"/>
                  </a:lnTo>
                  <a:lnTo>
                    <a:pt x="0" y="1274691"/>
                  </a:lnTo>
                  <a:close/>
                </a:path>
              </a:pathLst>
            </a:custGeom>
            <a:blipFill>
              <a:blip r:embed="rId2"/>
              <a:stretch>
                <a:fillRect l="-3532" r="-3532"/>
              </a:stretch>
            </a:blipFill>
            <a:ln w="85725" cap="sq">
              <a:solidFill>
                <a:srgbClr val="FFFFFF"/>
              </a:solidFill>
              <a:prstDash val="solid"/>
              <a:miter/>
            </a:ln>
          </p:spPr>
        </p:sp>
      </p:grpSp>
      <p:grpSp>
        <p:nvGrpSpPr>
          <p:cNvPr id="7" name="Group 7"/>
          <p:cNvGrpSpPr/>
          <p:nvPr/>
        </p:nvGrpSpPr>
        <p:grpSpPr>
          <a:xfrm>
            <a:off x="11828114" y="-3111571"/>
            <a:ext cx="9568435" cy="4140271"/>
            <a:chOff x="0" y="0"/>
            <a:chExt cx="939217" cy="4064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939217" cy="406400"/>
            </a:xfrm>
            <a:custGeom>
              <a:avLst/>
              <a:gdLst/>
              <a:ahLst/>
              <a:cxnLst/>
              <a:rect l="l" t="t" r="r" b="b"/>
              <a:pathLst>
                <a:path w="939217" h="406400">
                  <a:moveTo>
                    <a:pt x="736017" y="0"/>
                  </a:moveTo>
                  <a:cubicBezTo>
                    <a:pt x="848241" y="0"/>
                    <a:pt x="939217" y="90976"/>
                    <a:pt x="939217" y="203200"/>
                  </a:cubicBezTo>
                  <a:cubicBezTo>
                    <a:pt x="939217" y="315424"/>
                    <a:pt x="848241" y="406400"/>
                    <a:pt x="736017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" cap="sq">
              <a:solidFill>
                <a:srgbClr val="4D4C4C"/>
              </a:solidFill>
              <a:prstDash val="solid"/>
              <a:miter/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0" y="-47625"/>
              <a:ext cx="939217" cy="454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>
            <a:off x="16283032" y="-1586869"/>
            <a:ext cx="4009935" cy="4009935"/>
          </a:xfrm>
          <a:custGeom>
            <a:avLst/>
            <a:gdLst/>
            <a:ahLst/>
            <a:cxnLst/>
            <a:rect l="l" t="t" r="r" b="b"/>
            <a:pathLst>
              <a:path w="4009935" h="4009935">
                <a:moveTo>
                  <a:pt x="0" y="0"/>
                </a:moveTo>
                <a:lnTo>
                  <a:pt x="4009936" y="0"/>
                </a:lnTo>
                <a:lnTo>
                  <a:pt x="4009936" y="4009935"/>
                </a:lnTo>
                <a:lnTo>
                  <a:pt x="0" y="400993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11" name="Group 11"/>
          <p:cNvGrpSpPr/>
          <p:nvPr/>
        </p:nvGrpSpPr>
        <p:grpSpPr>
          <a:xfrm>
            <a:off x="13575832" y="625185"/>
            <a:ext cx="959812" cy="959812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5757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9316865" y="3723463"/>
            <a:ext cx="7942435" cy="31065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59945" lvl="1" indent="-479972" algn="ctr">
              <a:lnSpc>
                <a:spcPts val="6224"/>
              </a:lnSpc>
              <a:buFont typeface="Arial"/>
              <a:buChar char="•"/>
            </a:pPr>
            <a:r>
              <a:rPr lang="en-US" sz="4446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D</a:t>
            </a:r>
            <a:r>
              <a:rPr lang="en-US" sz="4446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  <a:hlinkClick r:id="rId5" tooltip="https://empresas.infoempleo.com/hrtrends/consejos/delegar-funciones-mas-eficaz/"/>
              </a:rPr>
              <a:t>ivisión del trabaj</a:t>
            </a:r>
            <a:r>
              <a:rPr lang="en-US" sz="4446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o</a:t>
            </a:r>
          </a:p>
          <a:p>
            <a:pPr marL="959945" lvl="1" indent="-479972" algn="ctr">
              <a:lnSpc>
                <a:spcPts val="6224"/>
              </a:lnSpc>
              <a:buFont typeface="Arial"/>
              <a:buChar char="•"/>
            </a:pPr>
            <a:r>
              <a:rPr lang="en-US" sz="4446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Coordinación de tareas para alcanzar los objetivos definidos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9316865" y="1513194"/>
            <a:ext cx="8325706" cy="17149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99"/>
              </a:lnSpc>
            </a:pPr>
            <a:r>
              <a:rPr lang="en-US" sz="4856" b="1">
                <a:solidFill>
                  <a:srgbClr val="4D4C4C"/>
                </a:solidFill>
                <a:latin typeface="Helios Bold"/>
                <a:ea typeface="Helios Bold"/>
                <a:cs typeface="Helios Bold"/>
                <a:sym typeface="Helios Bold"/>
              </a:rPr>
              <a:t>Dos premisas claves para Mintzberg: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9700136" y="7212880"/>
            <a:ext cx="7942435" cy="2325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24"/>
              </a:lnSpc>
            </a:pPr>
            <a:r>
              <a:rPr lang="en-US" sz="4446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El autor señala cinco elementos pertenecientes a la estructura de una organización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FAEAE7D8-AAF7-407B-9A5C-57C325AABC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" y="643"/>
            <a:ext cx="18285714" cy="1028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3555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17184" y="4111164"/>
            <a:ext cx="10637129" cy="4166176"/>
            <a:chOff x="0" y="0"/>
            <a:chExt cx="14182838" cy="5554901"/>
          </a:xfrm>
        </p:grpSpPr>
        <p:sp>
          <p:nvSpPr>
            <p:cNvPr id="3" name="TextBox 3"/>
            <p:cNvSpPr txBox="1"/>
            <p:nvPr/>
          </p:nvSpPr>
          <p:spPr>
            <a:xfrm>
              <a:off x="0" y="-123825"/>
              <a:ext cx="14030602" cy="15716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9976"/>
                </a:lnSpc>
                <a:spcBef>
                  <a:spcPct val="0"/>
                </a:spcBef>
              </a:pPr>
              <a:r>
                <a:rPr lang="en-US" sz="7125">
                  <a:solidFill>
                    <a:srgbClr val="FF914D"/>
                  </a:solidFill>
                  <a:latin typeface="Borel"/>
                  <a:ea typeface="Borel"/>
                  <a:cs typeface="Borel"/>
                  <a:sym typeface="Borel"/>
                </a:rPr>
                <a:t>En función del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836452"/>
              <a:ext cx="14182838" cy="471844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4421"/>
                </a:lnSpc>
                <a:spcBef>
                  <a:spcPct val="0"/>
                </a:spcBef>
              </a:pPr>
              <a:r>
                <a:rPr lang="en-US" sz="10300" b="1">
                  <a:solidFill>
                    <a:srgbClr val="4D4C4C"/>
                  </a:solidFill>
                  <a:latin typeface="TS Deniz Bold"/>
                  <a:ea typeface="TS Deniz Bold"/>
                  <a:cs typeface="TS Deniz Bold"/>
                  <a:sym typeface="TS Deniz Bold"/>
                </a:rPr>
                <a:t>Sector foresto-industrial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2738683" y="2587445"/>
            <a:ext cx="8227978" cy="6265955"/>
            <a:chOff x="0" y="0"/>
            <a:chExt cx="10970637" cy="8354606"/>
          </a:xfrm>
        </p:grpSpPr>
        <p:grpSp>
          <p:nvGrpSpPr>
            <p:cNvPr id="6" name="Group 6"/>
            <p:cNvGrpSpPr/>
            <p:nvPr/>
          </p:nvGrpSpPr>
          <p:grpSpPr>
            <a:xfrm rot="-10800000">
              <a:off x="0" y="569176"/>
              <a:ext cx="10970637" cy="5520361"/>
              <a:chOff x="0" y="0"/>
              <a:chExt cx="807640" cy="40640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807640" cy="406400"/>
              </a:xfrm>
              <a:custGeom>
                <a:avLst/>
                <a:gdLst/>
                <a:ahLst/>
                <a:cxnLst/>
                <a:rect l="l" t="t" r="r" b="b"/>
                <a:pathLst>
                  <a:path w="807640" h="406400">
                    <a:moveTo>
                      <a:pt x="604440" y="0"/>
                    </a:moveTo>
                    <a:cubicBezTo>
                      <a:pt x="716665" y="0"/>
                      <a:pt x="807640" y="90976"/>
                      <a:pt x="807640" y="203200"/>
                    </a:cubicBezTo>
                    <a:cubicBezTo>
                      <a:pt x="807640" y="315424"/>
                      <a:pt x="716665" y="406400"/>
                      <a:pt x="604440" y="406400"/>
                    </a:cubicBezTo>
                    <a:lnTo>
                      <a:pt x="203200" y="406400"/>
                    </a:lnTo>
                    <a:cubicBezTo>
                      <a:pt x="90976" y="406400"/>
                      <a:pt x="0" y="315424"/>
                      <a:pt x="0" y="203200"/>
                    </a:cubicBezTo>
                    <a:cubicBezTo>
                      <a:pt x="0" y="90976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0" cap="sq">
                <a:solidFill>
                  <a:srgbClr val="4D4C4C"/>
                </a:solidFill>
                <a:prstDash val="solid"/>
                <a:miter/>
              </a:ln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0" y="-47625"/>
                <a:ext cx="807640" cy="454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79"/>
                  </a:lnSpc>
                </a:pPr>
                <a:endParaRPr/>
              </a:p>
            </p:txBody>
          </p:sp>
        </p:grpSp>
        <p:grpSp>
          <p:nvGrpSpPr>
            <p:cNvPr id="9" name="Group 9"/>
            <p:cNvGrpSpPr/>
            <p:nvPr/>
          </p:nvGrpSpPr>
          <p:grpSpPr>
            <a:xfrm>
              <a:off x="4018403" y="0"/>
              <a:ext cx="1464640" cy="1464640"/>
              <a:chOff x="0" y="0"/>
              <a:chExt cx="812800" cy="81280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5757"/>
              </a:solidFill>
            </p:spPr>
          </p:sp>
          <p:sp>
            <p:nvSpPr>
              <p:cNvPr id="11" name="TextBox 11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79"/>
                  </a:lnSpc>
                </a:pPr>
                <a:endParaRPr/>
              </a:p>
            </p:txBody>
          </p:sp>
        </p:grpSp>
        <p:sp>
          <p:nvSpPr>
            <p:cNvPr id="12" name="Freeform 12"/>
            <p:cNvSpPr/>
            <p:nvPr/>
          </p:nvSpPr>
          <p:spPr>
            <a:xfrm>
              <a:off x="580817" y="3824468"/>
              <a:ext cx="4530138" cy="4530138"/>
            </a:xfrm>
            <a:custGeom>
              <a:avLst/>
              <a:gdLst/>
              <a:ahLst/>
              <a:cxnLst/>
              <a:rect l="l" t="t" r="r" b="b"/>
              <a:pathLst>
                <a:path w="4530138" h="4530138">
                  <a:moveTo>
                    <a:pt x="0" y="0"/>
                  </a:moveTo>
                  <a:lnTo>
                    <a:pt x="4530138" y="0"/>
                  </a:lnTo>
                  <a:lnTo>
                    <a:pt x="4530138" y="4530138"/>
                  </a:lnTo>
                  <a:lnTo>
                    <a:pt x="0" y="45301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3" name="Group 13"/>
          <p:cNvGrpSpPr/>
          <p:nvPr/>
        </p:nvGrpSpPr>
        <p:grpSpPr>
          <a:xfrm rot="-10800000">
            <a:off x="-1825309" y="-1375660"/>
            <a:ext cx="6316248" cy="3178300"/>
            <a:chOff x="0" y="0"/>
            <a:chExt cx="807640" cy="4064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07640" cy="406400"/>
            </a:xfrm>
            <a:custGeom>
              <a:avLst/>
              <a:gdLst/>
              <a:ahLst/>
              <a:cxnLst/>
              <a:rect l="l" t="t" r="r" b="b"/>
              <a:pathLst>
                <a:path w="807640" h="406400">
                  <a:moveTo>
                    <a:pt x="604440" y="0"/>
                  </a:moveTo>
                  <a:cubicBezTo>
                    <a:pt x="716665" y="0"/>
                    <a:pt x="807640" y="90976"/>
                    <a:pt x="807640" y="203200"/>
                  </a:cubicBezTo>
                  <a:cubicBezTo>
                    <a:pt x="807640" y="315424"/>
                    <a:pt x="716665" y="406400"/>
                    <a:pt x="604440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" cap="sq">
              <a:solidFill>
                <a:srgbClr val="4D4C4C"/>
              </a:solidFill>
              <a:prstDash val="solid"/>
              <a:miter/>
            </a:ln>
          </p:spPr>
        </p:sp>
        <p:sp>
          <p:nvSpPr>
            <p:cNvPr id="15" name="TextBox 15"/>
            <p:cNvSpPr txBox="1"/>
            <p:nvPr/>
          </p:nvSpPr>
          <p:spPr>
            <a:xfrm>
              <a:off x="0" y="-47625"/>
              <a:ext cx="807640" cy="454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-14119641" y="-560450"/>
            <a:ext cx="15452455" cy="11836184"/>
            <a:chOff x="0" y="0"/>
            <a:chExt cx="4069782" cy="3117349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4069783" cy="3117349"/>
            </a:xfrm>
            <a:custGeom>
              <a:avLst/>
              <a:gdLst/>
              <a:ahLst/>
              <a:cxnLst/>
              <a:rect l="l" t="t" r="r" b="b"/>
              <a:pathLst>
                <a:path w="4069783" h="3117349">
                  <a:moveTo>
                    <a:pt x="0" y="0"/>
                  </a:moveTo>
                  <a:lnTo>
                    <a:pt x="4069783" y="0"/>
                  </a:lnTo>
                  <a:lnTo>
                    <a:pt x="4069783" y="3117349"/>
                  </a:lnTo>
                  <a:lnTo>
                    <a:pt x="0" y="3117349"/>
                  </a:lnTo>
                  <a:close/>
                </a:path>
              </a:pathLst>
            </a:custGeom>
            <a:solidFill>
              <a:srgbClr val="FF5757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0" y="-47625"/>
              <a:ext cx="4069782" cy="316497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6160820" y="-12167794"/>
            <a:ext cx="5966360" cy="19855818"/>
            <a:chOff x="0" y="0"/>
            <a:chExt cx="1571387" cy="522951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571387" cy="5229516"/>
            </a:xfrm>
            <a:custGeom>
              <a:avLst/>
              <a:gdLst/>
              <a:ahLst/>
              <a:cxnLst/>
              <a:rect l="l" t="t" r="r" b="b"/>
              <a:pathLst>
                <a:path w="1571387" h="5229516">
                  <a:moveTo>
                    <a:pt x="0" y="0"/>
                  </a:moveTo>
                  <a:lnTo>
                    <a:pt x="1571387" y="0"/>
                  </a:lnTo>
                  <a:lnTo>
                    <a:pt x="1571387" y="5229516"/>
                  </a:lnTo>
                  <a:lnTo>
                    <a:pt x="0" y="5229516"/>
                  </a:lnTo>
                  <a:close/>
                </a:path>
              </a:pathLst>
            </a:custGeom>
            <a:solidFill>
              <a:srgbClr val="FF5757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1571387" cy="527714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447800" y="1630425"/>
            <a:ext cx="16135205" cy="11926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314"/>
              </a:lnSpc>
              <a:spcBef>
                <a:spcPct val="0"/>
              </a:spcBef>
            </a:pPr>
            <a:r>
              <a:rPr lang="en-US" sz="6652" dirty="0">
                <a:solidFill>
                  <a:srgbClr val="FF914D"/>
                </a:solidFill>
                <a:latin typeface="Borel"/>
                <a:ea typeface="Borel"/>
                <a:cs typeface="Borel"/>
                <a:sym typeface="Borel"/>
              </a:rPr>
              <a:t>Dos </a:t>
            </a:r>
            <a:r>
              <a:rPr lang="en-US" sz="6652" dirty="0" err="1">
                <a:solidFill>
                  <a:srgbClr val="FF914D"/>
                </a:solidFill>
                <a:latin typeface="Borel"/>
                <a:ea typeface="Borel"/>
                <a:cs typeface="Borel"/>
                <a:sym typeface="Borel"/>
              </a:rPr>
              <a:t>rubros</a:t>
            </a:r>
            <a:r>
              <a:rPr lang="en-US" sz="6652" dirty="0">
                <a:solidFill>
                  <a:srgbClr val="FF914D"/>
                </a:solidFill>
                <a:latin typeface="Borel"/>
                <a:ea typeface="Borel"/>
                <a:cs typeface="Borel"/>
                <a:sym typeface="Borel"/>
              </a:rPr>
              <a:t> o </a:t>
            </a:r>
            <a:r>
              <a:rPr lang="en-US" sz="6652" dirty="0" err="1">
                <a:solidFill>
                  <a:srgbClr val="FF914D"/>
                </a:solidFill>
                <a:latin typeface="Borel"/>
                <a:ea typeface="Borel"/>
                <a:cs typeface="Borel"/>
                <a:sym typeface="Borel"/>
              </a:rPr>
              <a:t>tipos</a:t>
            </a:r>
            <a:r>
              <a:rPr lang="en-US" sz="6652" dirty="0">
                <a:solidFill>
                  <a:srgbClr val="FF914D"/>
                </a:solidFill>
                <a:latin typeface="Borel"/>
                <a:ea typeface="Borel"/>
                <a:cs typeface="Borel"/>
                <a:sym typeface="Borel"/>
              </a:rPr>
              <a:t> de </a:t>
            </a:r>
            <a:r>
              <a:rPr lang="en-US" sz="6652" dirty="0" err="1">
                <a:solidFill>
                  <a:srgbClr val="FF914D"/>
                </a:solidFill>
                <a:latin typeface="Borel"/>
                <a:ea typeface="Borel"/>
                <a:cs typeface="Borel"/>
                <a:sym typeface="Borel"/>
              </a:rPr>
              <a:t>profesionales</a:t>
            </a:r>
            <a:endParaRPr lang="en-US" sz="6652" dirty="0">
              <a:solidFill>
                <a:srgbClr val="FF914D"/>
              </a:solidFill>
              <a:latin typeface="Borel"/>
              <a:ea typeface="Borel"/>
              <a:cs typeface="Borel"/>
              <a:sym typeface="Borel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028700" y="4564518"/>
            <a:ext cx="7310461" cy="50484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64"/>
              </a:lnSpc>
              <a:spcBef>
                <a:spcPct val="0"/>
              </a:spcBef>
            </a:pPr>
            <a:r>
              <a:rPr lang="en-US" sz="4117" spc="242" dirty="0" err="1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actividades</a:t>
            </a:r>
            <a:r>
              <a:rPr lang="en-US" sz="4117" spc="242" dirty="0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 </a:t>
            </a:r>
            <a:r>
              <a:rPr lang="en-US" sz="4117" spc="242" dirty="0" err="1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primarias</a:t>
            </a:r>
            <a:r>
              <a:rPr lang="en-US" sz="4117" spc="242" dirty="0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 </a:t>
            </a:r>
            <a:r>
              <a:rPr lang="en-US" sz="4117" spc="242" dirty="0" err="1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en</a:t>
            </a:r>
            <a:r>
              <a:rPr lang="en-US" sz="4117" spc="242" dirty="0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 </a:t>
            </a:r>
            <a:r>
              <a:rPr lang="en-US" sz="4117" spc="242" dirty="0" err="1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silvicultura</a:t>
            </a:r>
            <a:r>
              <a:rPr lang="en-US" sz="4117" spc="242" dirty="0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, </a:t>
            </a:r>
            <a:r>
              <a:rPr lang="en-US" sz="4117" spc="242" dirty="0" err="1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tareas</a:t>
            </a:r>
            <a:r>
              <a:rPr lang="en-US" sz="4117" spc="242" dirty="0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 de monte, </a:t>
            </a:r>
            <a:r>
              <a:rPr lang="en-US" sz="4117" spc="242" dirty="0" err="1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aprovechamiento</a:t>
            </a:r>
            <a:r>
              <a:rPr lang="en-US" sz="4117" spc="242" dirty="0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 de masa </a:t>
            </a:r>
            <a:r>
              <a:rPr lang="en-US" sz="4117" spc="242" dirty="0" err="1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boscosa</a:t>
            </a:r>
            <a:r>
              <a:rPr lang="en-US" sz="4117" spc="242" dirty="0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, etc. </a:t>
            </a:r>
            <a:r>
              <a:rPr lang="en-US" sz="4117" spc="242" dirty="0" err="1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Participan</a:t>
            </a:r>
            <a:r>
              <a:rPr lang="en-US" sz="4117" spc="242" dirty="0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 </a:t>
            </a:r>
            <a:r>
              <a:rPr lang="en-US" sz="4117" spc="242" dirty="0" err="1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en</a:t>
            </a:r>
            <a:r>
              <a:rPr lang="en-US" sz="4117" spc="242" dirty="0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 </a:t>
            </a:r>
            <a:r>
              <a:rPr lang="en-US" sz="4117" spc="242" dirty="0" err="1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desarrollo</a:t>
            </a:r>
            <a:r>
              <a:rPr lang="en-US" sz="4117" spc="242" dirty="0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 rural e </a:t>
            </a:r>
            <a:r>
              <a:rPr lang="en-US" sz="4117" spc="242" dirty="0" err="1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investigación</a:t>
            </a:r>
            <a:r>
              <a:rPr lang="en-US" sz="4117" spc="242" dirty="0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 </a:t>
            </a:r>
            <a:r>
              <a:rPr lang="en-US" sz="4117" spc="242" dirty="0" err="1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aplicada</a:t>
            </a:r>
            <a:r>
              <a:rPr lang="en-US" sz="4117" spc="242" dirty="0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. 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2018788" y="3491964"/>
            <a:ext cx="7516228" cy="864421"/>
            <a:chOff x="0" y="0"/>
            <a:chExt cx="10021638" cy="115256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80915" cy="882520"/>
            </a:xfrm>
            <a:custGeom>
              <a:avLst/>
              <a:gdLst/>
              <a:ahLst/>
              <a:cxnLst/>
              <a:rect l="l" t="t" r="r" b="b"/>
              <a:pathLst>
                <a:path w="880915" h="882520">
                  <a:moveTo>
                    <a:pt x="0" y="0"/>
                  </a:moveTo>
                  <a:lnTo>
                    <a:pt x="880915" y="0"/>
                  </a:lnTo>
                  <a:lnTo>
                    <a:pt x="880915" y="882520"/>
                  </a:lnTo>
                  <a:lnTo>
                    <a:pt x="0" y="8825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" name="TextBox 9"/>
            <p:cNvSpPr txBox="1"/>
            <p:nvPr/>
          </p:nvSpPr>
          <p:spPr>
            <a:xfrm>
              <a:off x="1229626" y="-114300"/>
              <a:ext cx="8792012" cy="126686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8004"/>
                </a:lnSpc>
                <a:spcBef>
                  <a:spcPct val="0"/>
                </a:spcBef>
              </a:pPr>
              <a:r>
                <a:rPr lang="en-US" sz="5717" b="1" spc="-188" dirty="0">
                  <a:solidFill>
                    <a:srgbClr val="4D4C4C"/>
                  </a:solidFill>
                  <a:latin typeface="TS Deniz Bold"/>
                  <a:ea typeface="TS Deniz Bold"/>
                  <a:cs typeface="TS Deniz Bold"/>
                  <a:sym typeface="TS Deniz Bold"/>
                </a:rPr>
                <a:t>DE  CAMPO</a:t>
              </a:r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0575558" y="4564518"/>
            <a:ext cx="7007447" cy="50484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64"/>
              </a:lnSpc>
              <a:spcBef>
                <a:spcPct val="0"/>
              </a:spcBef>
            </a:pPr>
            <a:r>
              <a:rPr lang="en-US" sz="4117" spc="242" dirty="0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 </a:t>
            </a:r>
            <a:r>
              <a:rPr lang="en-US" sz="4117" spc="242" dirty="0" err="1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tareas</a:t>
            </a:r>
            <a:r>
              <a:rPr lang="en-US" sz="4117" spc="242" dirty="0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 de </a:t>
            </a:r>
            <a:r>
              <a:rPr lang="en-US" sz="4117" spc="242" dirty="0" err="1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industrialización</a:t>
            </a:r>
            <a:r>
              <a:rPr lang="en-US" sz="4117" spc="242" dirty="0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 de la </a:t>
            </a:r>
            <a:r>
              <a:rPr lang="en-US" sz="4117" spc="242" dirty="0" err="1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madera</a:t>
            </a:r>
            <a:r>
              <a:rPr lang="en-US" sz="4117" spc="242" dirty="0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, </a:t>
            </a:r>
            <a:r>
              <a:rPr lang="en-US" sz="4117" spc="242" dirty="0" err="1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actividades</a:t>
            </a:r>
            <a:r>
              <a:rPr lang="en-US" sz="4117" spc="242" dirty="0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 con </a:t>
            </a:r>
            <a:r>
              <a:rPr lang="en-US" sz="4117" spc="242" dirty="0" err="1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técnicas</a:t>
            </a:r>
            <a:r>
              <a:rPr lang="en-US" sz="4117" spc="242" dirty="0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 de </a:t>
            </a:r>
            <a:r>
              <a:rPr lang="en-US" sz="4117" spc="242" dirty="0" err="1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procesos</a:t>
            </a:r>
            <a:r>
              <a:rPr lang="en-US" sz="4117" spc="242" dirty="0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 y </a:t>
            </a:r>
            <a:r>
              <a:rPr lang="en-US" sz="4117" spc="242" dirty="0" err="1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productos</a:t>
            </a:r>
            <a:r>
              <a:rPr lang="en-US" sz="4117" spc="242" dirty="0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 del </a:t>
            </a:r>
            <a:r>
              <a:rPr lang="en-US" sz="4117" spc="242" dirty="0" err="1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aserrío</a:t>
            </a:r>
            <a:r>
              <a:rPr lang="en-US" sz="4117" spc="242" dirty="0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 y </a:t>
            </a:r>
            <a:r>
              <a:rPr lang="en-US" sz="4117" spc="242" dirty="0" err="1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remanufactura</a:t>
            </a:r>
            <a:r>
              <a:rPr lang="en-US" sz="4117" spc="242" dirty="0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 de la </a:t>
            </a:r>
            <a:r>
              <a:rPr lang="en-US" sz="4117" spc="242" dirty="0" err="1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madera</a:t>
            </a:r>
            <a:r>
              <a:rPr lang="en-US" sz="4117" spc="242" dirty="0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. 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11017133" y="3491964"/>
            <a:ext cx="7516228" cy="864421"/>
            <a:chOff x="0" y="0"/>
            <a:chExt cx="10021638" cy="1152562"/>
          </a:xfrm>
        </p:grpSpPr>
        <p:sp>
          <p:nvSpPr>
            <p:cNvPr id="12" name="Freeform 12"/>
            <p:cNvSpPr/>
            <p:nvPr/>
          </p:nvSpPr>
          <p:spPr>
            <a:xfrm>
              <a:off x="0" y="84531"/>
              <a:ext cx="880915" cy="882520"/>
            </a:xfrm>
            <a:custGeom>
              <a:avLst/>
              <a:gdLst/>
              <a:ahLst/>
              <a:cxnLst/>
              <a:rect l="l" t="t" r="r" b="b"/>
              <a:pathLst>
                <a:path w="880915" h="882520">
                  <a:moveTo>
                    <a:pt x="0" y="0"/>
                  </a:moveTo>
                  <a:lnTo>
                    <a:pt x="880915" y="0"/>
                  </a:lnTo>
                  <a:lnTo>
                    <a:pt x="880915" y="882520"/>
                  </a:lnTo>
                  <a:lnTo>
                    <a:pt x="0" y="8825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3" name="TextBox 13"/>
            <p:cNvSpPr txBox="1"/>
            <p:nvPr/>
          </p:nvSpPr>
          <p:spPr>
            <a:xfrm>
              <a:off x="1229626" y="-114300"/>
              <a:ext cx="8792012" cy="126686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8004"/>
                </a:lnSpc>
                <a:spcBef>
                  <a:spcPct val="0"/>
                </a:spcBef>
              </a:pPr>
              <a:r>
                <a:rPr lang="en-US" sz="5717" b="1" spc="-188" dirty="0">
                  <a:solidFill>
                    <a:srgbClr val="4D4C4C"/>
                  </a:solidFill>
                  <a:latin typeface="TS Deniz Bold"/>
                  <a:ea typeface="TS Deniz Bold"/>
                  <a:cs typeface="TS Deniz Bold"/>
                  <a:sym typeface="TS Deniz Bold"/>
                </a:rPr>
                <a:t>DE  INDUSTRIA</a:t>
              </a: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0800000">
            <a:off x="-2134415" y="3073364"/>
            <a:ext cx="8227978" cy="4140271"/>
            <a:chOff x="0" y="0"/>
            <a:chExt cx="807640" cy="4064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07640" cy="406400"/>
            </a:xfrm>
            <a:custGeom>
              <a:avLst/>
              <a:gdLst/>
              <a:ahLst/>
              <a:cxnLst/>
              <a:rect l="l" t="t" r="r" b="b"/>
              <a:pathLst>
                <a:path w="807640" h="406400">
                  <a:moveTo>
                    <a:pt x="604440" y="0"/>
                  </a:moveTo>
                  <a:cubicBezTo>
                    <a:pt x="716665" y="0"/>
                    <a:pt x="807640" y="90976"/>
                    <a:pt x="807640" y="203200"/>
                  </a:cubicBezTo>
                  <a:cubicBezTo>
                    <a:pt x="807640" y="315424"/>
                    <a:pt x="716665" y="406400"/>
                    <a:pt x="604440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" cap="sq">
              <a:solidFill>
                <a:srgbClr val="4D4C4C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807640" cy="454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428627" y="3319928"/>
            <a:ext cx="4216185" cy="36645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064"/>
              </a:lnSpc>
              <a:spcBef>
                <a:spcPct val="0"/>
              </a:spcBef>
            </a:pPr>
            <a:r>
              <a:rPr lang="en-US" sz="21474" b="1">
                <a:solidFill>
                  <a:srgbClr val="4D4C4C"/>
                </a:solidFill>
                <a:latin typeface="TS Deniz Bold"/>
                <a:ea typeface="TS Deniz Bold"/>
                <a:cs typeface="TS Deniz Bold"/>
                <a:sym typeface="TS Deniz Bold"/>
              </a:rPr>
              <a:t>03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6622171" y="3943541"/>
            <a:ext cx="10522952" cy="12095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976"/>
              </a:lnSpc>
              <a:spcBef>
                <a:spcPct val="0"/>
              </a:spcBef>
            </a:pPr>
            <a:r>
              <a:rPr lang="en-US" sz="7125">
                <a:solidFill>
                  <a:srgbClr val="FF914D"/>
                </a:solidFill>
                <a:latin typeface="Borel"/>
                <a:ea typeface="Borel"/>
                <a:cs typeface="Borel"/>
                <a:sym typeface="Borel"/>
              </a:rPr>
              <a:t>Funciones del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622171" y="4599456"/>
            <a:ext cx="10637129" cy="20669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800"/>
              </a:lnSpc>
              <a:spcBef>
                <a:spcPct val="0"/>
              </a:spcBef>
            </a:pPr>
            <a:r>
              <a:rPr lang="en-US" sz="12000" b="1">
                <a:solidFill>
                  <a:srgbClr val="4D4C4C"/>
                </a:solidFill>
                <a:latin typeface="TS Deniz Bold"/>
                <a:ea typeface="TS Deniz Bold"/>
                <a:cs typeface="TS Deniz Bold"/>
                <a:sym typeface="TS Deniz Bold"/>
              </a:rPr>
              <a:t>supervisor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879387" y="2646483"/>
            <a:ext cx="1098480" cy="1098480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5757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-1698802" y="5514834"/>
            <a:ext cx="3397604" cy="3397604"/>
          </a:xfrm>
          <a:custGeom>
            <a:avLst/>
            <a:gdLst/>
            <a:ahLst/>
            <a:cxnLst/>
            <a:rect l="l" t="t" r="r" b="b"/>
            <a:pathLst>
              <a:path w="3397604" h="3397604">
                <a:moveTo>
                  <a:pt x="0" y="0"/>
                </a:moveTo>
                <a:lnTo>
                  <a:pt x="3397604" y="0"/>
                </a:lnTo>
                <a:lnTo>
                  <a:pt x="3397604" y="3397603"/>
                </a:lnTo>
                <a:lnTo>
                  <a:pt x="0" y="339760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12" name="Group 12"/>
          <p:cNvGrpSpPr/>
          <p:nvPr/>
        </p:nvGrpSpPr>
        <p:grpSpPr>
          <a:xfrm rot="-10800000">
            <a:off x="13986999" y="-2149600"/>
            <a:ext cx="6316248" cy="3178300"/>
            <a:chOff x="0" y="0"/>
            <a:chExt cx="807640" cy="4064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07640" cy="406400"/>
            </a:xfrm>
            <a:custGeom>
              <a:avLst/>
              <a:gdLst/>
              <a:ahLst/>
              <a:cxnLst/>
              <a:rect l="l" t="t" r="r" b="b"/>
              <a:pathLst>
                <a:path w="807640" h="406400">
                  <a:moveTo>
                    <a:pt x="604440" y="0"/>
                  </a:moveTo>
                  <a:cubicBezTo>
                    <a:pt x="716665" y="0"/>
                    <a:pt x="807640" y="90976"/>
                    <a:pt x="807640" y="203200"/>
                  </a:cubicBezTo>
                  <a:cubicBezTo>
                    <a:pt x="807640" y="315424"/>
                    <a:pt x="716665" y="406400"/>
                    <a:pt x="604440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" cap="sq">
              <a:solidFill>
                <a:srgbClr val="4D4C4C"/>
              </a:solidFill>
              <a:prstDash val="solid"/>
              <a:miter/>
            </a:ln>
          </p:spPr>
        </p:sp>
        <p:sp>
          <p:nvSpPr>
            <p:cNvPr id="14" name="TextBox 14"/>
            <p:cNvSpPr txBox="1"/>
            <p:nvPr/>
          </p:nvSpPr>
          <p:spPr>
            <a:xfrm>
              <a:off x="0" y="-47625"/>
              <a:ext cx="807640" cy="454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7259300" y="-565845"/>
            <a:ext cx="15452455" cy="11836184"/>
            <a:chOff x="0" y="0"/>
            <a:chExt cx="4069782" cy="3117349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4069783" cy="3117349"/>
            </a:xfrm>
            <a:custGeom>
              <a:avLst/>
              <a:gdLst/>
              <a:ahLst/>
              <a:cxnLst/>
              <a:rect l="l" t="t" r="r" b="b"/>
              <a:pathLst>
                <a:path w="4069783" h="3117349">
                  <a:moveTo>
                    <a:pt x="0" y="0"/>
                  </a:moveTo>
                  <a:lnTo>
                    <a:pt x="4069783" y="0"/>
                  </a:lnTo>
                  <a:lnTo>
                    <a:pt x="4069783" y="3117349"/>
                  </a:lnTo>
                  <a:lnTo>
                    <a:pt x="0" y="3117349"/>
                  </a:lnTo>
                  <a:close/>
                </a:path>
              </a:pathLst>
            </a:custGeom>
            <a:solidFill>
              <a:srgbClr val="FF5757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0" y="-47625"/>
              <a:ext cx="4069782" cy="316497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-2178831" y="277915"/>
            <a:ext cx="11836639" cy="9573198"/>
            <a:chOff x="0" y="0"/>
            <a:chExt cx="3117469" cy="252133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117469" cy="2521336"/>
            </a:xfrm>
            <a:custGeom>
              <a:avLst/>
              <a:gdLst/>
              <a:ahLst/>
              <a:cxnLst/>
              <a:rect l="l" t="t" r="r" b="b"/>
              <a:pathLst>
                <a:path w="3117469" h="2521336">
                  <a:moveTo>
                    <a:pt x="0" y="0"/>
                  </a:moveTo>
                  <a:lnTo>
                    <a:pt x="3117469" y="0"/>
                  </a:lnTo>
                  <a:lnTo>
                    <a:pt x="3117469" y="2521336"/>
                  </a:lnTo>
                  <a:lnTo>
                    <a:pt x="0" y="2521336"/>
                  </a:lnTo>
                  <a:close/>
                </a:path>
              </a:pathLst>
            </a:custGeom>
            <a:solidFill>
              <a:srgbClr val="FF5757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3117469" cy="25689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695516" y="1028700"/>
            <a:ext cx="7006559" cy="8227732"/>
            <a:chOff x="0" y="0"/>
            <a:chExt cx="1085499" cy="127469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085499" cy="1274691"/>
            </a:xfrm>
            <a:custGeom>
              <a:avLst/>
              <a:gdLst/>
              <a:ahLst/>
              <a:cxnLst/>
              <a:rect l="l" t="t" r="r" b="b"/>
              <a:pathLst>
                <a:path w="1085499" h="1274691">
                  <a:moveTo>
                    <a:pt x="0" y="0"/>
                  </a:moveTo>
                  <a:lnTo>
                    <a:pt x="1085499" y="0"/>
                  </a:lnTo>
                  <a:lnTo>
                    <a:pt x="1085499" y="1274691"/>
                  </a:lnTo>
                  <a:lnTo>
                    <a:pt x="0" y="1274691"/>
                  </a:lnTo>
                  <a:close/>
                </a:path>
              </a:pathLst>
            </a:custGeom>
            <a:blipFill>
              <a:blip r:embed="rId2"/>
              <a:stretch>
                <a:fillRect l="-8714" r="-8714"/>
              </a:stretch>
            </a:blipFill>
            <a:ln w="85725" cap="sq">
              <a:solidFill>
                <a:srgbClr val="FFFFFF"/>
              </a:solidFill>
              <a:prstDash val="solid"/>
              <a:miter/>
            </a:ln>
          </p:spPr>
        </p:sp>
      </p:grpSp>
      <p:grpSp>
        <p:nvGrpSpPr>
          <p:cNvPr id="7" name="Group 7"/>
          <p:cNvGrpSpPr/>
          <p:nvPr/>
        </p:nvGrpSpPr>
        <p:grpSpPr>
          <a:xfrm>
            <a:off x="11828114" y="-3111571"/>
            <a:ext cx="9568435" cy="4140271"/>
            <a:chOff x="0" y="0"/>
            <a:chExt cx="939217" cy="4064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939217" cy="406400"/>
            </a:xfrm>
            <a:custGeom>
              <a:avLst/>
              <a:gdLst/>
              <a:ahLst/>
              <a:cxnLst/>
              <a:rect l="l" t="t" r="r" b="b"/>
              <a:pathLst>
                <a:path w="939217" h="406400">
                  <a:moveTo>
                    <a:pt x="736017" y="0"/>
                  </a:moveTo>
                  <a:cubicBezTo>
                    <a:pt x="848241" y="0"/>
                    <a:pt x="939217" y="90976"/>
                    <a:pt x="939217" y="203200"/>
                  </a:cubicBezTo>
                  <a:cubicBezTo>
                    <a:pt x="939217" y="315424"/>
                    <a:pt x="848241" y="406400"/>
                    <a:pt x="736017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" cap="sq">
              <a:solidFill>
                <a:srgbClr val="4D4C4C"/>
              </a:solidFill>
              <a:prstDash val="solid"/>
              <a:miter/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0" y="-47625"/>
              <a:ext cx="939217" cy="454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>
            <a:off x="16283032" y="-1586869"/>
            <a:ext cx="4009935" cy="4009935"/>
          </a:xfrm>
          <a:custGeom>
            <a:avLst/>
            <a:gdLst/>
            <a:ahLst/>
            <a:cxnLst/>
            <a:rect l="l" t="t" r="r" b="b"/>
            <a:pathLst>
              <a:path w="4009935" h="4009935">
                <a:moveTo>
                  <a:pt x="0" y="0"/>
                </a:moveTo>
                <a:lnTo>
                  <a:pt x="4009936" y="0"/>
                </a:lnTo>
                <a:lnTo>
                  <a:pt x="4009936" y="4009935"/>
                </a:lnTo>
                <a:lnTo>
                  <a:pt x="0" y="400993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11" name="Group 11"/>
          <p:cNvGrpSpPr/>
          <p:nvPr/>
        </p:nvGrpSpPr>
        <p:grpSpPr>
          <a:xfrm>
            <a:off x="13575832" y="625185"/>
            <a:ext cx="959812" cy="959812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5757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9316865" y="1981699"/>
            <a:ext cx="7942435" cy="63843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04"/>
              </a:lnSpc>
            </a:pPr>
            <a:r>
              <a:rPr lang="en-US" sz="5146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La función del supervisor es dirigir, coordinar y controlar actividades para asegurar que se cumplan los objetivos establecidos y se mantenga la eficiencia en el trabajo.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-2178831" y="277915"/>
            <a:ext cx="11836639" cy="9573198"/>
            <a:chOff x="0" y="0"/>
            <a:chExt cx="3117469" cy="252133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117469" cy="2521336"/>
            </a:xfrm>
            <a:custGeom>
              <a:avLst/>
              <a:gdLst/>
              <a:ahLst/>
              <a:cxnLst/>
              <a:rect l="l" t="t" r="r" b="b"/>
              <a:pathLst>
                <a:path w="3117469" h="2521336">
                  <a:moveTo>
                    <a:pt x="0" y="0"/>
                  </a:moveTo>
                  <a:lnTo>
                    <a:pt x="3117469" y="0"/>
                  </a:lnTo>
                  <a:lnTo>
                    <a:pt x="3117469" y="2521336"/>
                  </a:lnTo>
                  <a:lnTo>
                    <a:pt x="0" y="2521336"/>
                  </a:lnTo>
                  <a:close/>
                </a:path>
              </a:pathLst>
            </a:custGeom>
            <a:solidFill>
              <a:srgbClr val="FF5757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3117469" cy="25689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695516" y="1028700"/>
            <a:ext cx="7006559" cy="8227732"/>
            <a:chOff x="0" y="0"/>
            <a:chExt cx="1085499" cy="127469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085499" cy="1274691"/>
            </a:xfrm>
            <a:custGeom>
              <a:avLst/>
              <a:gdLst/>
              <a:ahLst/>
              <a:cxnLst/>
              <a:rect l="l" t="t" r="r" b="b"/>
              <a:pathLst>
                <a:path w="1085499" h="1274691">
                  <a:moveTo>
                    <a:pt x="0" y="0"/>
                  </a:moveTo>
                  <a:lnTo>
                    <a:pt x="1085499" y="0"/>
                  </a:lnTo>
                  <a:lnTo>
                    <a:pt x="1085499" y="1274691"/>
                  </a:lnTo>
                  <a:lnTo>
                    <a:pt x="0" y="1274691"/>
                  </a:lnTo>
                  <a:close/>
                </a:path>
              </a:pathLst>
            </a:custGeom>
            <a:blipFill>
              <a:blip r:embed="rId2"/>
              <a:stretch>
                <a:fillRect l="-8714" r="-8714"/>
              </a:stretch>
            </a:blipFill>
            <a:ln w="85725" cap="sq">
              <a:solidFill>
                <a:srgbClr val="FFFFFF"/>
              </a:solidFill>
              <a:prstDash val="solid"/>
              <a:miter/>
            </a:ln>
          </p:spPr>
        </p:sp>
      </p:grpSp>
      <p:grpSp>
        <p:nvGrpSpPr>
          <p:cNvPr id="7" name="Group 7"/>
          <p:cNvGrpSpPr/>
          <p:nvPr/>
        </p:nvGrpSpPr>
        <p:grpSpPr>
          <a:xfrm>
            <a:off x="11828114" y="-3111571"/>
            <a:ext cx="9568435" cy="4140271"/>
            <a:chOff x="0" y="0"/>
            <a:chExt cx="939217" cy="4064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939217" cy="406400"/>
            </a:xfrm>
            <a:custGeom>
              <a:avLst/>
              <a:gdLst/>
              <a:ahLst/>
              <a:cxnLst/>
              <a:rect l="l" t="t" r="r" b="b"/>
              <a:pathLst>
                <a:path w="939217" h="406400">
                  <a:moveTo>
                    <a:pt x="736017" y="0"/>
                  </a:moveTo>
                  <a:cubicBezTo>
                    <a:pt x="848241" y="0"/>
                    <a:pt x="939217" y="90976"/>
                    <a:pt x="939217" y="203200"/>
                  </a:cubicBezTo>
                  <a:cubicBezTo>
                    <a:pt x="939217" y="315424"/>
                    <a:pt x="848241" y="406400"/>
                    <a:pt x="736017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" cap="sq">
              <a:solidFill>
                <a:srgbClr val="4D4C4C"/>
              </a:solidFill>
              <a:prstDash val="solid"/>
              <a:miter/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0" y="-47625"/>
              <a:ext cx="939217" cy="454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>
            <a:off x="16283032" y="-1586869"/>
            <a:ext cx="4009935" cy="4009935"/>
          </a:xfrm>
          <a:custGeom>
            <a:avLst/>
            <a:gdLst/>
            <a:ahLst/>
            <a:cxnLst/>
            <a:rect l="l" t="t" r="r" b="b"/>
            <a:pathLst>
              <a:path w="4009935" h="4009935">
                <a:moveTo>
                  <a:pt x="0" y="0"/>
                </a:moveTo>
                <a:lnTo>
                  <a:pt x="4009936" y="0"/>
                </a:lnTo>
                <a:lnTo>
                  <a:pt x="4009936" y="4009935"/>
                </a:lnTo>
                <a:lnTo>
                  <a:pt x="0" y="400993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11" name="Group 11"/>
          <p:cNvGrpSpPr/>
          <p:nvPr/>
        </p:nvGrpSpPr>
        <p:grpSpPr>
          <a:xfrm>
            <a:off x="13575832" y="625185"/>
            <a:ext cx="959812" cy="959812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5757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9316865" y="2308766"/>
            <a:ext cx="7942435" cy="63843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04"/>
              </a:lnSpc>
            </a:pPr>
            <a:r>
              <a:rPr lang="en-US" sz="5146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El supervisor actúa como un enlace entre la gerencia y los empleados, facilitando la comunicación y resolviendo problemas que puedan surgir</a:t>
            </a:r>
          </a:p>
          <a:p>
            <a:pPr algn="ctr">
              <a:lnSpc>
                <a:spcPts val="7204"/>
              </a:lnSpc>
            </a:pPr>
            <a:endParaRPr lang="en-US" sz="5146">
              <a:solidFill>
                <a:srgbClr val="4D4C4C"/>
              </a:solidFill>
              <a:latin typeface="Helios"/>
              <a:ea typeface="Helios"/>
              <a:cs typeface="Helios"/>
              <a:sym typeface="Helio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283A685F-C2D6-4388-AEA8-0179A85993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" y="643"/>
            <a:ext cx="18285714" cy="1028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2264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2D9F9432-58C0-4EC0-8B08-FEBED4FB0E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" y="643"/>
            <a:ext cx="18285714" cy="1028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0136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0800000">
            <a:off x="-2134415" y="3073364"/>
            <a:ext cx="8227978" cy="4140271"/>
            <a:chOff x="0" y="0"/>
            <a:chExt cx="807640" cy="4064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07640" cy="406400"/>
            </a:xfrm>
            <a:custGeom>
              <a:avLst/>
              <a:gdLst/>
              <a:ahLst/>
              <a:cxnLst/>
              <a:rect l="l" t="t" r="r" b="b"/>
              <a:pathLst>
                <a:path w="807640" h="406400">
                  <a:moveTo>
                    <a:pt x="604440" y="0"/>
                  </a:moveTo>
                  <a:cubicBezTo>
                    <a:pt x="716665" y="0"/>
                    <a:pt x="807640" y="90976"/>
                    <a:pt x="807640" y="203200"/>
                  </a:cubicBezTo>
                  <a:cubicBezTo>
                    <a:pt x="807640" y="315424"/>
                    <a:pt x="716665" y="406400"/>
                    <a:pt x="604440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" cap="sq">
              <a:solidFill>
                <a:srgbClr val="4D4C4C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807640" cy="454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428627" y="3319928"/>
            <a:ext cx="4216185" cy="36645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064"/>
              </a:lnSpc>
              <a:spcBef>
                <a:spcPct val="0"/>
              </a:spcBef>
            </a:pPr>
            <a:r>
              <a:rPr lang="en-US" sz="21474" b="1">
                <a:solidFill>
                  <a:srgbClr val="4D4C4C"/>
                </a:solidFill>
                <a:latin typeface="TS Deniz Bold"/>
                <a:ea typeface="TS Deniz Bold"/>
                <a:cs typeface="TS Deniz Bold"/>
                <a:sym typeface="TS Deniz Bold"/>
              </a:rPr>
              <a:t>04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6622171" y="3943541"/>
            <a:ext cx="10522952" cy="12095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976"/>
              </a:lnSpc>
              <a:spcBef>
                <a:spcPct val="0"/>
              </a:spcBef>
            </a:pPr>
            <a:r>
              <a:rPr lang="en-US" sz="7125">
                <a:solidFill>
                  <a:srgbClr val="FF914D"/>
                </a:solidFill>
                <a:latin typeface="Borel"/>
                <a:ea typeface="Borel"/>
                <a:cs typeface="Borel"/>
                <a:sym typeface="Borel"/>
              </a:rPr>
              <a:t>Fases del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622171" y="4637556"/>
            <a:ext cx="10637129" cy="37191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980"/>
              </a:lnSpc>
              <a:spcBef>
                <a:spcPct val="0"/>
              </a:spcBef>
            </a:pPr>
            <a:r>
              <a:rPr lang="en-US" sz="10700" b="1">
                <a:solidFill>
                  <a:srgbClr val="4D4C4C"/>
                </a:solidFill>
                <a:latin typeface="TS Deniz Bold"/>
                <a:ea typeface="TS Deniz Bold"/>
                <a:cs typeface="TS Deniz Bold"/>
                <a:sym typeface="TS Deniz Bold"/>
              </a:rPr>
              <a:t>proceso de supervisión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879387" y="2646483"/>
            <a:ext cx="1098480" cy="1098480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5757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-1698802" y="5514834"/>
            <a:ext cx="3397604" cy="3397604"/>
          </a:xfrm>
          <a:custGeom>
            <a:avLst/>
            <a:gdLst/>
            <a:ahLst/>
            <a:cxnLst/>
            <a:rect l="l" t="t" r="r" b="b"/>
            <a:pathLst>
              <a:path w="3397604" h="3397604">
                <a:moveTo>
                  <a:pt x="0" y="0"/>
                </a:moveTo>
                <a:lnTo>
                  <a:pt x="3397604" y="0"/>
                </a:lnTo>
                <a:lnTo>
                  <a:pt x="3397604" y="3397603"/>
                </a:lnTo>
                <a:lnTo>
                  <a:pt x="0" y="339760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12" name="Group 12"/>
          <p:cNvGrpSpPr/>
          <p:nvPr/>
        </p:nvGrpSpPr>
        <p:grpSpPr>
          <a:xfrm rot="-10800000">
            <a:off x="13986999" y="-2149600"/>
            <a:ext cx="6316248" cy="3178300"/>
            <a:chOff x="0" y="0"/>
            <a:chExt cx="807640" cy="4064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07640" cy="406400"/>
            </a:xfrm>
            <a:custGeom>
              <a:avLst/>
              <a:gdLst/>
              <a:ahLst/>
              <a:cxnLst/>
              <a:rect l="l" t="t" r="r" b="b"/>
              <a:pathLst>
                <a:path w="807640" h="406400">
                  <a:moveTo>
                    <a:pt x="604440" y="0"/>
                  </a:moveTo>
                  <a:cubicBezTo>
                    <a:pt x="716665" y="0"/>
                    <a:pt x="807640" y="90976"/>
                    <a:pt x="807640" y="203200"/>
                  </a:cubicBezTo>
                  <a:cubicBezTo>
                    <a:pt x="807640" y="315424"/>
                    <a:pt x="716665" y="406400"/>
                    <a:pt x="604440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" cap="sq">
              <a:solidFill>
                <a:srgbClr val="4D4C4C"/>
              </a:solidFill>
              <a:prstDash val="solid"/>
              <a:miter/>
            </a:ln>
          </p:spPr>
        </p:sp>
        <p:sp>
          <p:nvSpPr>
            <p:cNvPr id="14" name="TextBox 14"/>
            <p:cNvSpPr txBox="1"/>
            <p:nvPr/>
          </p:nvSpPr>
          <p:spPr>
            <a:xfrm>
              <a:off x="0" y="-47625"/>
              <a:ext cx="807640" cy="454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7259300" y="-565845"/>
            <a:ext cx="15452455" cy="11836184"/>
            <a:chOff x="0" y="0"/>
            <a:chExt cx="4069782" cy="3117349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4069783" cy="3117349"/>
            </a:xfrm>
            <a:custGeom>
              <a:avLst/>
              <a:gdLst/>
              <a:ahLst/>
              <a:cxnLst/>
              <a:rect l="l" t="t" r="r" b="b"/>
              <a:pathLst>
                <a:path w="4069783" h="3117349">
                  <a:moveTo>
                    <a:pt x="0" y="0"/>
                  </a:moveTo>
                  <a:lnTo>
                    <a:pt x="4069783" y="0"/>
                  </a:lnTo>
                  <a:lnTo>
                    <a:pt x="4069783" y="3117349"/>
                  </a:lnTo>
                  <a:lnTo>
                    <a:pt x="0" y="3117349"/>
                  </a:lnTo>
                  <a:close/>
                </a:path>
              </a:pathLst>
            </a:custGeom>
            <a:solidFill>
              <a:srgbClr val="FF5757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0" y="-47625"/>
              <a:ext cx="4069782" cy="316497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391517" y="1810706"/>
            <a:ext cx="7548515" cy="14920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292"/>
              </a:lnSpc>
              <a:spcBef>
                <a:spcPct val="0"/>
              </a:spcBef>
            </a:pPr>
            <a:r>
              <a:rPr lang="en-US" sz="8780">
                <a:solidFill>
                  <a:srgbClr val="FF914D"/>
                </a:solidFill>
                <a:latin typeface="Borel"/>
                <a:ea typeface="Borel"/>
                <a:cs typeface="Borel"/>
                <a:sym typeface="Borel"/>
              </a:rPr>
              <a:t>Índice de</a:t>
            </a:r>
          </a:p>
        </p:txBody>
      </p:sp>
      <p:sp>
        <p:nvSpPr>
          <p:cNvPr id="3" name="Freeform 3"/>
          <p:cNvSpPr/>
          <p:nvPr/>
        </p:nvSpPr>
        <p:spPr>
          <a:xfrm>
            <a:off x="1463801" y="4416154"/>
            <a:ext cx="681026" cy="682266"/>
          </a:xfrm>
          <a:custGeom>
            <a:avLst/>
            <a:gdLst/>
            <a:ahLst/>
            <a:cxnLst/>
            <a:rect l="l" t="t" r="r" b="b"/>
            <a:pathLst>
              <a:path w="681026" h="682266">
                <a:moveTo>
                  <a:pt x="0" y="0"/>
                </a:moveTo>
                <a:lnTo>
                  <a:pt x="681026" y="0"/>
                </a:lnTo>
                <a:lnTo>
                  <a:pt x="681026" y="682266"/>
                </a:lnTo>
                <a:lnTo>
                  <a:pt x="0" y="6822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-3028275" y="7957867"/>
            <a:ext cx="8846265" cy="4053624"/>
            <a:chOff x="0" y="0"/>
            <a:chExt cx="886891" cy="4064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86891" cy="406400"/>
            </a:xfrm>
            <a:custGeom>
              <a:avLst/>
              <a:gdLst/>
              <a:ahLst/>
              <a:cxnLst/>
              <a:rect l="l" t="t" r="r" b="b"/>
              <a:pathLst>
                <a:path w="886891" h="406400">
                  <a:moveTo>
                    <a:pt x="683691" y="0"/>
                  </a:moveTo>
                  <a:cubicBezTo>
                    <a:pt x="795915" y="0"/>
                    <a:pt x="886891" y="90976"/>
                    <a:pt x="886891" y="203200"/>
                  </a:cubicBezTo>
                  <a:cubicBezTo>
                    <a:pt x="886891" y="315424"/>
                    <a:pt x="795915" y="406400"/>
                    <a:pt x="683691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" cap="sq">
              <a:solidFill>
                <a:srgbClr val="4D4C4C"/>
              </a:solidFill>
              <a:prstDash val="solid"/>
              <a:miter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-47625"/>
              <a:ext cx="886891" cy="454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394858" y="8320921"/>
            <a:ext cx="1028463" cy="1028463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5757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>
            <a:off x="-1391517" y="6566350"/>
            <a:ext cx="2783034" cy="2783034"/>
          </a:xfrm>
          <a:custGeom>
            <a:avLst/>
            <a:gdLst/>
            <a:ahLst/>
            <a:cxnLst/>
            <a:rect l="l" t="t" r="r" b="b"/>
            <a:pathLst>
              <a:path w="2783034" h="2783034">
                <a:moveTo>
                  <a:pt x="0" y="0"/>
                </a:moveTo>
                <a:lnTo>
                  <a:pt x="2783034" y="0"/>
                </a:lnTo>
                <a:lnTo>
                  <a:pt x="2783034" y="2783034"/>
                </a:lnTo>
                <a:lnTo>
                  <a:pt x="0" y="278303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1391517" y="2814314"/>
            <a:ext cx="8536993" cy="1554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719"/>
              </a:lnSpc>
              <a:spcBef>
                <a:spcPct val="0"/>
              </a:spcBef>
            </a:pPr>
            <a:r>
              <a:rPr lang="en-US" sz="9085" b="1" spc="-299">
                <a:solidFill>
                  <a:srgbClr val="4D4C4C"/>
                </a:solidFill>
                <a:latin typeface="TS Deniz Bold"/>
                <a:ea typeface="TS Deniz Bold"/>
                <a:cs typeface="TS Deniz Bold"/>
                <a:sym typeface="TS Deniz Bold"/>
              </a:rPr>
              <a:t>CONTENIDOS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9414089" y="554200"/>
            <a:ext cx="8506868" cy="9088440"/>
            <a:chOff x="0" y="0"/>
            <a:chExt cx="11342491" cy="12117920"/>
          </a:xfrm>
        </p:grpSpPr>
        <p:sp>
          <p:nvSpPr>
            <p:cNvPr id="13" name="AutoShape 13"/>
            <p:cNvSpPr/>
            <p:nvPr/>
          </p:nvSpPr>
          <p:spPr>
            <a:xfrm>
              <a:off x="54780" y="1181657"/>
              <a:ext cx="9894826" cy="0"/>
            </a:xfrm>
            <a:prstGeom prst="line">
              <a:avLst/>
            </a:prstGeom>
            <a:ln w="76200" cap="flat">
              <a:solidFill>
                <a:srgbClr val="FF5757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4" name="TextBox 14"/>
            <p:cNvSpPr txBox="1"/>
            <p:nvPr/>
          </p:nvSpPr>
          <p:spPr>
            <a:xfrm>
              <a:off x="572347" y="-76200"/>
              <a:ext cx="10770144" cy="8374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5279"/>
                </a:lnSpc>
                <a:spcBef>
                  <a:spcPct val="0"/>
                </a:spcBef>
              </a:pPr>
              <a:r>
                <a:rPr lang="en-US" sz="3770" b="1" spc="222" dirty="0">
                  <a:solidFill>
                    <a:srgbClr val="4D4C4C"/>
                  </a:solidFill>
                  <a:latin typeface="Helios Bold"/>
                  <a:ea typeface="Helios Bold"/>
                  <a:cs typeface="Helios Bold"/>
                  <a:sym typeface="Helios Bold"/>
                </a:rPr>
                <a:t>01. </a:t>
              </a:r>
              <a:r>
                <a:rPr lang="en-US" sz="3770" b="1" spc="222" dirty="0" err="1">
                  <a:solidFill>
                    <a:srgbClr val="4D4C4C"/>
                  </a:solidFill>
                  <a:latin typeface="Helios Bold"/>
                  <a:ea typeface="Helios Bold"/>
                  <a:cs typeface="Helios Bold"/>
                  <a:sym typeface="Helios Bold"/>
                </a:rPr>
                <a:t>Definiciones</a:t>
              </a:r>
              <a:endParaRPr lang="en-US" sz="3770" b="1" spc="222" dirty="0">
                <a:solidFill>
                  <a:srgbClr val="4D4C4C"/>
                </a:solidFill>
                <a:latin typeface="Helios Bold"/>
                <a:ea typeface="Helios Bold"/>
                <a:cs typeface="Helios Bold"/>
                <a:sym typeface="Helios Bold"/>
              </a:endParaRPr>
            </a:p>
          </p:txBody>
        </p:sp>
        <p:sp>
          <p:nvSpPr>
            <p:cNvPr id="15" name="AutoShape 15"/>
            <p:cNvSpPr/>
            <p:nvPr/>
          </p:nvSpPr>
          <p:spPr>
            <a:xfrm>
              <a:off x="452" y="5617294"/>
              <a:ext cx="9894978" cy="0"/>
            </a:xfrm>
            <a:prstGeom prst="line">
              <a:avLst/>
            </a:prstGeom>
            <a:ln w="76200" cap="flat">
              <a:solidFill>
                <a:srgbClr val="FF5757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6" name="TextBox 16"/>
            <p:cNvSpPr txBox="1"/>
            <p:nvPr/>
          </p:nvSpPr>
          <p:spPr>
            <a:xfrm>
              <a:off x="571358" y="3471493"/>
              <a:ext cx="9324072" cy="168860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5139"/>
                </a:lnSpc>
                <a:spcBef>
                  <a:spcPct val="0"/>
                </a:spcBef>
              </a:pPr>
              <a:r>
                <a:rPr lang="en-US" sz="3670" b="1" spc="216">
                  <a:solidFill>
                    <a:srgbClr val="4D4C4C"/>
                  </a:solidFill>
                  <a:latin typeface="Helios Bold"/>
                  <a:ea typeface="Helios Bold"/>
                  <a:cs typeface="Helios Bold"/>
                  <a:sym typeface="Helios Bold"/>
                </a:rPr>
                <a:t>03. Funciones del supervisor</a:t>
              </a:r>
            </a:p>
          </p:txBody>
        </p:sp>
        <p:sp>
          <p:nvSpPr>
            <p:cNvPr id="17" name="AutoShape 17"/>
            <p:cNvSpPr/>
            <p:nvPr/>
          </p:nvSpPr>
          <p:spPr>
            <a:xfrm>
              <a:off x="452" y="8159970"/>
              <a:ext cx="9894911" cy="0"/>
            </a:xfrm>
            <a:prstGeom prst="line">
              <a:avLst/>
            </a:prstGeom>
            <a:ln w="76200" cap="flat">
              <a:solidFill>
                <a:srgbClr val="FF5757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8" name="TextBox 18"/>
            <p:cNvSpPr txBox="1"/>
            <p:nvPr/>
          </p:nvSpPr>
          <p:spPr>
            <a:xfrm>
              <a:off x="433448" y="6052269"/>
              <a:ext cx="9324072" cy="168860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5139"/>
                </a:lnSpc>
                <a:spcBef>
                  <a:spcPct val="0"/>
                </a:spcBef>
              </a:pPr>
              <a:r>
                <a:rPr lang="en-US" sz="3670" b="1" spc="216">
                  <a:solidFill>
                    <a:srgbClr val="4D4C4C"/>
                  </a:solidFill>
                  <a:latin typeface="Helios Bold"/>
                  <a:ea typeface="Helios Bold"/>
                  <a:cs typeface="Helios Bold"/>
                  <a:sym typeface="Helios Bold"/>
                </a:rPr>
                <a:t>04. Fases del proceso de supervisión</a:t>
              </a:r>
            </a:p>
          </p:txBody>
        </p:sp>
        <p:sp>
          <p:nvSpPr>
            <p:cNvPr id="19" name="AutoShape 19"/>
            <p:cNvSpPr/>
            <p:nvPr/>
          </p:nvSpPr>
          <p:spPr>
            <a:xfrm>
              <a:off x="0" y="10050504"/>
              <a:ext cx="9895363" cy="0"/>
            </a:xfrm>
            <a:prstGeom prst="line">
              <a:avLst/>
            </a:prstGeom>
            <a:ln w="76200" cap="flat">
              <a:solidFill>
                <a:srgbClr val="FF5757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0" name="TextBox 20"/>
            <p:cNvSpPr txBox="1"/>
            <p:nvPr/>
          </p:nvSpPr>
          <p:spPr>
            <a:xfrm>
              <a:off x="406586" y="8609341"/>
              <a:ext cx="9350934" cy="80616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999"/>
                </a:lnSpc>
                <a:spcBef>
                  <a:spcPct val="0"/>
                </a:spcBef>
              </a:pPr>
              <a:r>
                <a:rPr lang="en-US" sz="3570" b="1" spc="210">
                  <a:solidFill>
                    <a:srgbClr val="4D4C4C"/>
                  </a:solidFill>
                  <a:latin typeface="Helios Bold"/>
                  <a:ea typeface="Helios Bold"/>
                  <a:cs typeface="Helios Bold"/>
                  <a:sym typeface="Helios Bold"/>
                </a:rPr>
                <a:t>05. Perfil del supervisor</a:t>
              </a: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626070" y="1562657"/>
              <a:ext cx="9377796" cy="8374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5279"/>
                </a:lnSpc>
                <a:spcBef>
                  <a:spcPct val="0"/>
                </a:spcBef>
              </a:pPr>
              <a:r>
                <a:rPr lang="en-US" sz="3770" b="1" spc="222">
                  <a:solidFill>
                    <a:srgbClr val="4D4C4C"/>
                  </a:solidFill>
                  <a:latin typeface="Helios Bold"/>
                  <a:ea typeface="Helios Bold"/>
                  <a:cs typeface="Helios Bold"/>
                  <a:sym typeface="Helios Bold"/>
                </a:rPr>
                <a:t>02. Campos ocupacionales</a:t>
              </a:r>
            </a:p>
          </p:txBody>
        </p:sp>
        <p:sp>
          <p:nvSpPr>
            <p:cNvPr id="22" name="AutoShape 22"/>
            <p:cNvSpPr/>
            <p:nvPr/>
          </p:nvSpPr>
          <p:spPr>
            <a:xfrm>
              <a:off x="54780" y="3031425"/>
              <a:ext cx="9894826" cy="0"/>
            </a:xfrm>
            <a:prstGeom prst="line">
              <a:avLst/>
            </a:prstGeom>
            <a:ln w="76200" cap="flat">
              <a:solidFill>
                <a:srgbClr val="FF5757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3" name="TextBox 23"/>
            <p:cNvSpPr txBox="1"/>
            <p:nvPr/>
          </p:nvSpPr>
          <p:spPr>
            <a:xfrm>
              <a:off x="433448" y="10460857"/>
              <a:ext cx="9350934" cy="165706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999"/>
                </a:lnSpc>
                <a:spcBef>
                  <a:spcPct val="0"/>
                </a:spcBef>
              </a:pPr>
              <a:r>
                <a:rPr lang="en-US" sz="3570" b="1" spc="210">
                  <a:solidFill>
                    <a:srgbClr val="4D4C4C"/>
                  </a:solidFill>
                  <a:latin typeface="Helios Bold"/>
                  <a:ea typeface="Helios Bold"/>
                  <a:cs typeface="Helios Bold"/>
                  <a:sym typeface="Helios Bold"/>
                </a:rPr>
                <a:t>06. Barreras de la supervisión</a:t>
              </a: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807912" y="-6460963"/>
            <a:ext cx="20593590" cy="7489663"/>
            <a:chOff x="0" y="0"/>
            <a:chExt cx="5423826" cy="197258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23826" cy="1972586"/>
            </a:xfrm>
            <a:custGeom>
              <a:avLst/>
              <a:gdLst/>
              <a:ahLst/>
              <a:cxnLst/>
              <a:rect l="l" t="t" r="r" b="b"/>
              <a:pathLst>
                <a:path w="5423826" h="1972586">
                  <a:moveTo>
                    <a:pt x="0" y="0"/>
                  </a:moveTo>
                  <a:lnTo>
                    <a:pt x="5423826" y="0"/>
                  </a:lnTo>
                  <a:lnTo>
                    <a:pt x="5423826" y="1972586"/>
                  </a:lnTo>
                  <a:lnTo>
                    <a:pt x="0" y="1972586"/>
                  </a:lnTo>
                  <a:close/>
                </a:path>
              </a:pathLst>
            </a:custGeom>
            <a:solidFill>
              <a:srgbClr val="FF5757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5423826" cy="202021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1540786" y="9263735"/>
            <a:ext cx="21201429" cy="7489663"/>
            <a:chOff x="0" y="0"/>
            <a:chExt cx="5583916" cy="197258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583916" cy="1972586"/>
            </a:xfrm>
            <a:custGeom>
              <a:avLst/>
              <a:gdLst/>
              <a:ahLst/>
              <a:cxnLst/>
              <a:rect l="l" t="t" r="r" b="b"/>
              <a:pathLst>
                <a:path w="5583916" h="1972586">
                  <a:moveTo>
                    <a:pt x="0" y="0"/>
                  </a:moveTo>
                  <a:lnTo>
                    <a:pt x="5583916" y="0"/>
                  </a:lnTo>
                  <a:lnTo>
                    <a:pt x="5583916" y="1972586"/>
                  </a:lnTo>
                  <a:lnTo>
                    <a:pt x="0" y="1972586"/>
                  </a:lnTo>
                  <a:close/>
                </a:path>
              </a:pathLst>
            </a:custGeom>
            <a:solidFill>
              <a:srgbClr val="FF5757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5583916" cy="202021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-1540786" y="8631000"/>
            <a:ext cx="5955018" cy="1254599"/>
            <a:chOff x="0" y="0"/>
            <a:chExt cx="1928998" cy="4064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928998" cy="406400"/>
            </a:xfrm>
            <a:custGeom>
              <a:avLst/>
              <a:gdLst/>
              <a:ahLst/>
              <a:cxnLst/>
              <a:rect l="l" t="t" r="r" b="b"/>
              <a:pathLst>
                <a:path w="1928998" h="406400">
                  <a:moveTo>
                    <a:pt x="1725798" y="0"/>
                  </a:moveTo>
                  <a:cubicBezTo>
                    <a:pt x="1838022" y="0"/>
                    <a:pt x="1928998" y="90976"/>
                    <a:pt x="1928998" y="203200"/>
                  </a:cubicBezTo>
                  <a:cubicBezTo>
                    <a:pt x="1928998" y="315424"/>
                    <a:pt x="1838022" y="406400"/>
                    <a:pt x="1725798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" cap="sq">
              <a:solidFill>
                <a:srgbClr val="4D4C4C"/>
              </a:solidFill>
              <a:prstDash val="solid"/>
              <a:miter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1928998" cy="454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-1537717" y="3605783"/>
            <a:ext cx="3075434" cy="3075434"/>
          </a:xfrm>
          <a:custGeom>
            <a:avLst/>
            <a:gdLst/>
            <a:ahLst/>
            <a:cxnLst/>
            <a:rect l="l" t="t" r="r" b="b"/>
            <a:pathLst>
              <a:path w="3075434" h="3075434">
                <a:moveTo>
                  <a:pt x="0" y="0"/>
                </a:moveTo>
                <a:lnTo>
                  <a:pt x="3075434" y="0"/>
                </a:lnTo>
                <a:lnTo>
                  <a:pt x="3075434" y="3075434"/>
                </a:lnTo>
                <a:lnTo>
                  <a:pt x="0" y="307543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6710243" y="3605783"/>
            <a:ext cx="3075434" cy="3075434"/>
          </a:xfrm>
          <a:custGeom>
            <a:avLst/>
            <a:gdLst/>
            <a:ahLst/>
            <a:cxnLst/>
            <a:rect l="l" t="t" r="r" b="b"/>
            <a:pathLst>
              <a:path w="3075434" h="3075434">
                <a:moveTo>
                  <a:pt x="0" y="0"/>
                </a:moveTo>
                <a:lnTo>
                  <a:pt x="3075434" y="0"/>
                </a:lnTo>
                <a:lnTo>
                  <a:pt x="3075434" y="3075434"/>
                </a:lnTo>
                <a:lnTo>
                  <a:pt x="0" y="307543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708443" y="2971533"/>
            <a:ext cx="16871115" cy="4913712"/>
          </a:xfrm>
          <a:custGeom>
            <a:avLst/>
            <a:gdLst/>
            <a:ahLst/>
            <a:cxnLst/>
            <a:rect l="l" t="t" r="r" b="b"/>
            <a:pathLst>
              <a:path w="16871115" h="4913712">
                <a:moveTo>
                  <a:pt x="0" y="0"/>
                </a:moveTo>
                <a:lnTo>
                  <a:pt x="16871114" y="0"/>
                </a:lnTo>
                <a:lnTo>
                  <a:pt x="16871114" y="4913712"/>
                </a:lnTo>
                <a:lnTo>
                  <a:pt x="0" y="491371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506918" y="8424265"/>
            <a:ext cx="4326365" cy="4326365"/>
          </a:xfrm>
          <a:custGeom>
            <a:avLst/>
            <a:gdLst/>
            <a:ahLst/>
            <a:cxnLst/>
            <a:rect l="l" t="t" r="r" b="b"/>
            <a:pathLst>
              <a:path w="4326365" h="4326365">
                <a:moveTo>
                  <a:pt x="0" y="0"/>
                </a:moveTo>
                <a:lnTo>
                  <a:pt x="4326365" y="0"/>
                </a:lnTo>
                <a:lnTo>
                  <a:pt x="4326365" y="4326365"/>
                </a:lnTo>
                <a:lnTo>
                  <a:pt x="0" y="432636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 rot="-5400000">
            <a:off x="9322602" y="892404"/>
            <a:ext cx="10287000" cy="8502193"/>
            <a:chOff x="0" y="0"/>
            <a:chExt cx="3245668" cy="268254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245668" cy="2682541"/>
            </a:xfrm>
            <a:custGeom>
              <a:avLst/>
              <a:gdLst/>
              <a:ahLst/>
              <a:cxnLst/>
              <a:rect l="l" t="t" r="r" b="b"/>
              <a:pathLst>
                <a:path w="3245668" h="2682541">
                  <a:moveTo>
                    <a:pt x="0" y="0"/>
                  </a:moveTo>
                  <a:lnTo>
                    <a:pt x="3245668" y="0"/>
                  </a:lnTo>
                  <a:lnTo>
                    <a:pt x="3245668" y="2682541"/>
                  </a:lnTo>
                  <a:lnTo>
                    <a:pt x="0" y="2682541"/>
                  </a:lnTo>
                  <a:close/>
                </a:path>
              </a:pathLst>
            </a:custGeom>
            <a:solidFill>
              <a:srgbClr val="FF5757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3245668" cy="2730166"/>
            </a:xfrm>
            <a:prstGeom prst="rect">
              <a:avLst/>
            </a:prstGeom>
          </p:spPr>
          <p:txBody>
            <a:bodyPr lIns="42405" tIns="42405" rIns="42405" bIns="42405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0852207" y="1028700"/>
            <a:ext cx="6735734" cy="8229600"/>
            <a:chOff x="0" y="0"/>
            <a:chExt cx="1253208" cy="153114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253208" cy="1531147"/>
            </a:xfrm>
            <a:custGeom>
              <a:avLst/>
              <a:gdLst/>
              <a:ahLst/>
              <a:cxnLst/>
              <a:rect l="l" t="t" r="r" b="b"/>
              <a:pathLst>
                <a:path w="1253208" h="1531147">
                  <a:moveTo>
                    <a:pt x="0" y="0"/>
                  </a:moveTo>
                  <a:lnTo>
                    <a:pt x="1253208" y="0"/>
                  </a:lnTo>
                  <a:lnTo>
                    <a:pt x="1253208" y="1531147"/>
                  </a:lnTo>
                  <a:lnTo>
                    <a:pt x="0" y="1531147"/>
                  </a:lnTo>
                  <a:close/>
                </a:path>
              </a:pathLst>
            </a:custGeom>
            <a:blipFill>
              <a:blip r:embed="rId4"/>
              <a:stretch>
                <a:fillRect l="-65270" r="-85996"/>
              </a:stretch>
            </a:blipFill>
            <a:ln w="85725" cap="sq">
              <a:solidFill>
                <a:srgbClr val="FFFFFF"/>
              </a:solidFill>
              <a:prstDash val="solid"/>
              <a:miter/>
            </a:ln>
          </p:spPr>
        </p:sp>
      </p:grpSp>
      <p:sp>
        <p:nvSpPr>
          <p:cNvPr id="8" name="TextBox 8"/>
          <p:cNvSpPr txBox="1"/>
          <p:nvPr/>
        </p:nvSpPr>
        <p:spPr>
          <a:xfrm>
            <a:off x="1476852" y="1520824"/>
            <a:ext cx="7667148" cy="77374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 spc="235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La regla de oro del proceso es </a:t>
            </a:r>
            <a:r>
              <a:rPr lang="en-US" sz="3999" b="1" spc="235">
                <a:solidFill>
                  <a:srgbClr val="4D4C4C"/>
                </a:solidFill>
                <a:latin typeface="Helios Bold"/>
                <a:ea typeface="Helios Bold"/>
                <a:cs typeface="Helios Bold"/>
                <a:sym typeface="Helios Bold"/>
              </a:rPr>
              <a:t>reconocer lo que ha sucedido impidiendo la discusión</a:t>
            </a:r>
            <a:r>
              <a:rPr lang="en-US" sz="3999" spc="235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.</a:t>
            </a:r>
          </a:p>
          <a:p>
            <a:pPr algn="ctr">
              <a:lnSpc>
                <a:spcPts val="5599"/>
              </a:lnSpc>
            </a:pPr>
            <a:endParaRPr lang="en-US" sz="3999" spc="235">
              <a:solidFill>
                <a:srgbClr val="4D4C4C"/>
              </a:solidFill>
              <a:latin typeface="Helios"/>
              <a:ea typeface="Helios"/>
              <a:cs typeface="Helios"/>
              <a:sym typeface="Helios"/>
            </a:endParaRPr>
          </a:p>
          <a:p>
            <a:pPr algn="ctr">
              <a:lnSpc>
                <a:spcPts val="5599"/>
              </a:lnSpc>
            </a:pPr>
            <a:r>
              <a:rPr lang="en-US" sz="3999" spc="235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En resumen, las técnicas de supervisión suponen tener que alcanzar un equilibrio entre dar consejo y conocer lo que el trabajador ya sabe.</a:t>
            </a:r>
          </a:p>
          <a:p>
            <a:pPr algn="ctr">
              <a:lnSpc>
                <a:spcPts val="5599"/>
              </a:lnSpc>
            </a:pPr>
            <a:endParaRPr lang="en-US" sz="3999" spc="235">
              <a:solidFill>
                <a:srgbClr val="4D4C4C"/>
              </a:solidFill>
              <a:latin typeface="Helios"/>
              <a:ea typeface="Helios"/>
              <a:cs typeface="Helios"/>
              <a:sym typeface="Helio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0800000">
            <a:off x="-2134415" y="3073364"/>
            <a:ext cx="8227978" cy="4140271"/>
            <a:chOff x="0" y="0"/>
            <a:chExt cx="807640" cy="4064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07640" cy="406400"/>
            </a:xfrm>
            <a:custGeom>
              <a:avLst/>
              <a:gdLst/>
              <a:ahLst/>
              <a:cxnLst/>
              <a:rect l="l" t="t" r="r" b="b"/>
              <a:pathLst>
                <a:path w="807640" h="406400">
                  <a:moveTo>
                    <a:pt x="604440" y="0"/>
                  </a:moveTo>
                  <a:cubicBezTo>
                    <a:pt x="716665" y="0"/>
                    <a:pt x="807640" y="90976"/>
                    <a:pt x="807640" y="203200"/>
                  </a:cubicBezTo>
                  <a:cubicBezTo>
                    <a:pt x="807640" y="315424"/>
                    <a:pt x="716665" y="406400"/>
                    <a:pt x="604440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" cap="sq">
              <a:solidFill>
                <a:srgbClr val="4D4C4C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807640" cy="454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428627" y="3319928"/>
            <a:ext cx="4216185" cy="36645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064"/>
              </a:lnSpc>
              <a:spcBef>
                <a:spcPct val="0"/>
              </a:spcBef>
            </a:pPr>
            <a:r>
              <a:rPr lang="en-US" sz="21474" b="1">
                <a:solidFill>
                  <a:srgbClr val="4D4C4C"/>
                </a:solidFill>
                <a:latin typeface="TS Deniz Bold"/>
                <a:ea typeface="TS Deniz Bold"/>
                <a:cs typeface="TS Deniz Bold"/>
                <a:sym typeface="TS Deniz Bold"/>
              </a:rPr>
              <a:t>05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6622171" y="3943541"/>
            <a:ext cx="10522952" cy="12095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976"/>
              </a:lnSpc>
              <a:spcBef>
                <a:spcPct val="0"/>
              </a:spcBef>
            </a:pPr>
            <a:r>
              <a:rPr lang="en-US" sz="7125">
                <a:solidFill>
                  <a:srgbClr val="FF914D"/>
                </a:solidFill>
                <a:latin typeface="Borel"/>
                <a:ea typeface="Borel"/>
                <a:cs typeface="Borel"/>
                <a:sym typeface="Borel"/>
              </a:rPr>
              <a:t>Perfil del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622171" y="4599456"/>
            <a:ext cx="10637129" cy="20669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800"/>
              </a:lnSpc>
              <a:spcBef>
                <a:spcPct val="0"/>
              </a:spcBef>
            </a:pPr>
            <a:r>
              <a:rPr lang="en-US" sz="12000" b="1">
                <a:solidFill>
                  <a:srgbClr val="4D4C4C"/>
                </a:solidFill>
                <a:latin typeface="TS Deniz Bold"/>
                <a:ea typeface="TS Deniz Bold"/>
                <a:cs typeface="TS Deniz Bold"/>
                <a:sym typeface="TS Deniz Bold"/>
              </a:rPr>
              <a:t>supervisor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879387" y="2646483"/>
            <a:ext cx="1098480" cy="1098480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5757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-1698802" y="5514834"/>
            <a:ext cx="3397604" cy="3397604"/>
          </a:xfrm>
          <a:custGeom>
            <a:avLst/>
            <a:gdLst/>
            <a:ahLst/>
            <a:cxnLst/>
            <a:rect l="l" t="t" r="r" b="b"/>
            <a:pathLst>
              <a:path w="3397604" h="3397604">
                <a:moveTo>
                  <a:pt x="0" y="0"/>
                </a:moveTo>
                <a:lnTo>
                  <a:pt x="3397604" y="0"/>
                </a:lnTo>
                <a:lnTo>
                  <a:pt x="3397604" y="3397603"/>
                </a:lnTo>
                <a:lnTo>
                  <a:pt x="0" y="339760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12" name="Group 12"/>
          <p:cNvGrpSpPr/>
          <p:nvPr/>
        </p:nvGrpSpPr>
        <p:grpSpPr>
          <a:xfrm rot="-10800000">
            <a:off x="13986999" y="-2149600"/>
            <a:ext cx="6316248" cy="3178300"/>
            <a:chOff x="0" y="0"/>
            <a:chExt cx="807640" cy="4064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07640" cy="406400"/>
            </a:xfrm>
            <a:custGeom>
              <a:avLst/>
              <a:gdLst/>
              <a:ahLst/>
              <a:cxnLst/>
              <a:rect l="l" t="t" r="r" b="b"/>
              <a:pathLst>
                <a:path w="807640" h="406400">
                  <a:moveTo>
                    <a:pt x="604440" y="0"/>
                  </a:moveTo>
                  <a:cubicBezTo>
                    <a:pt x="716665" y="0"/>
                    <a:pt x="807640" y="90976"/>
                    <a:pt x="807640" y="203200"/>
                  </a:cubicBezTo>
                  <a:cubicBezTo>
                    <a:pt x="807640" y="315424"/>
                    <a:pt x="716665" y="406400"/>
                    <a:pt x="604440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" cap="sq">
              <a:solidFill>
                <a:srgbClr val="4D4C4C"/>
              </a:solidFill>
              <a:prstDash val="solid"/>
              <a:miter/>
            </a:ln>
          </p:spPr>
        </p:sp>
        <p:sp>
          <p:nvSpPr>
            <p:cNvPr id="14" name="TextBox 14"/>
            <p:cNvSpPr txBox="1"/>
            <p:nvPr/>
          </p:nvSpPr>
          <p:spPr>
            <a:xfrm>
              <a:off x="0" y="-47625"/>
              <a:ext cx="807640" cy="454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7259300" y="-565845"/>
            <a:ext cx="15452455" cy="11836184"/>
            <a:chOff x="0" y="0"/>
            <a:chExt cx="4069782" cy="3117349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4069783" cy="3117349"/>
            </a:xfrm>
            <a:custGeom>
              <a:avLst/>
              <a:gdLst/>
              <a:ahLst/>
              <a:cxnLst/>
              <a:rect l="l" t="t" r="r" b="b"/>
              <a:pathLst>
                <a:path w="4069783" h="3117349">
                  <a:moveTo>
                    <a:pt x="0" y="0"/>
                  </a:moveTo>
                  <a:lnTo>
                    <a:pt x="4069783" y="0"/>
                  </a:lnTo>
                  <a:lnTo>
                    <a:pt x="4069783" y="3117349"/>
                  </a:lnTo>
                  <a:lnTo>
                    <a:pt x="0" y="3117349"/>
                  </a:lnTo>
                  <a:close/>
                </a:path>
              </a:pathLst>
            </a:custGeom>
            <a:solidFill>
              <a:srgbClr val="FF5757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0" y="-47625"/>
              <a:ext cx="4069782" cy="316497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-2178831" y="277915"/>
            <a:ext cx="11836639" cy="9573198"/>
            <a:chOff x="0" y="0"/>
            <a:chExt cx="3117469" cy="252133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117469" cy="2521336"/>
            </a:xfrm>
            <a:custGeom>
              <a:avLst/>
              <a:gdLst/>
              <a:ahLst/>
              <a:cxnLst/>
              <a:rect l="l" t="t" r="r" b="b"/>
              <a:pathLst>
                <a:path w="3117469" h="2521336">
                  <a:moveTo>
                    <a:pt x="0" y="0"/>
                  </a:moveTo>
                  <a:lnTo>
                    <a:pt x="3117469" y="0"/>
                  </a:lnTo>
                  <a:lnTo>
                    <a:pt x="3117469" y="2521336"/>
                  </a:lnTo>
                  <a:lnTo>
                    <a:pt x="0" y="2521336"/>
                  </a:lnTo>
                  <a:close/>
                </a:path>
              </a:pathLst>
            </a:custGeom>
            <a:solidFill>
              <a:srgbClr val="FF5757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3117469" cy="25689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695516" y="1028700"/>
            <a:ext cx="7006559" cy="8227732"/>
            <a:chOff x="0" y="0"/>
            <a:chExt cx="1085499" cy="127469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085499" cy="1274691"/>
            </a:xfrm>
            <a:custGeom>
              <a:avLst/>
              <a:gdLst/>
              <a:ahLst/>
              <a:cxnLst/>
              <a:rect l="l" t="t" r="r" b="b"/>
              <a:pathLst>
                <a:path w="1085499" h="1274691">
                  <a:moveTo>
                    <a:pt x="0" y="0"/>
                  </a:moveTo>
                  <a:lnTo>
                    <a:pt x="1085499" y="0"/>
                  </a:lnTo>
                  <a:lnTo>
                    <a:pt x="1085499" y="1274691"/>
                  </a:lnTo>
                  <a:lnTo>
                    <a:pt x="0" y="1274691"/>
                  </a:lnTo>
                  <a:close/>
                </a:path>
              </a:pathLst>
            </a:custGeom>
            <a:blipFill>
              <a:blip r:embed="rId2"/>
              <a:stretch>
                <a:fillRect l="-93646" r="-19376"/>
              </a:stretch>
            </a:blipFill>
            <a:ln w="85725" cap="sq">
              <a:solidFill>
                <a:srgbClr val="FFFFFF"/>
              </a:solidFill>
              <a:prstDash val="solid"/>
              <a:miter/>
            </a:ln>
          </p:spPr>
        </p:sp>
      </p:grpSp>
      <p:grpSp>
        <p:nvGrpSpPr>
          <p:cNvPr id="7" name="Group 7"/>
          <p:cNvGrpSpPr/>
          <p:nvPr/>
        </p:nvGrpSpPr>
        <p:grpSpPr>
          <a:xfrm>
            <a:off x="11828114" y="-3111571"/>
            <a:ext cx="9568435" cy="4140271"/>
            <a:chOff x="0" y="0"/>
            <a:chExt cx="939217" cy="4064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939217" cy="406400"/>
            </a:xfrm>
            <a:custGeom>
              <a:avLst/>
              <a:gdLst/>
              <a:ahLst/>
              <a:cxnLst/>
              <a:rect l="l" t="t" r="r" b="b"/>
              <a:pathLst>
                <a:path w="939217" h="406400">
                  <a:moveTo>
                    <a:pt x="736017" y="0"/>
                  </a:moveTo>
                  <a:cubicBezTo>
                    <a:pt x="848241" y="0"/>
                    <a:pt x="939217" y="90976"/>
                    <a:pt x="939217" y="203200"/>
                  </a:cubicBezTo>
                  <a:cubicBezTo>
                    <a:pt x="939217" y="315424"/>
                    <a:pt x="848241" y="406400"/>
                    <a:pt x="736017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" cap="sq">
              <a:solidFill>
                <a:srgbClr val="4D4C4C"/>
              </a:solidFill>
              <a:prstDash val="solid"/>
              <a:miter/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0" y="-47625"/>
              <a:ext cx="939217" cy="454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>
            <a:off x="16283032" y="-1586869"/>
            <a:ext cx="4009935" cy="4009935"/>
          </a:xfrm>
          <a:custGeom>
            <a:avLst/>
            <a:gdLst/>
            <a:ahLst/>
            <a:cxnLst/>
            <a:rect l="l" t="t" r="r" b="b"/>
            <a:pathLst>
              <a:path w="4009935" h="4009935">
                <a:moveTo>
                  <a:pt x="0" y="0"/>
                </a:moveTo>
                <a:lnTo>
                  <a:pt x="4009936" y="0"/>
                </a:lnTo>
                <a:lnTo>
                  <a:pt x="4009936" y="4009935"/>
                </a:lnTo>
                <a:lnTo>
                  <a:pt x="0" y="400993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11" name="Group 11"/>
          <p:cNvGrpSpPr/>
          <p:nvPr/>
        </p:nvGrpSpPr>
        <p:grpSpPr>
          <a:xfrm>
            <a:off x="13575832" y="625185"/>
            <a:ext cx="959812" cy="959812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5757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9670608" y="1894634"/>
            <a:ext cx="7588692" cy="71933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34"/>
              </a:lnSpc>
            </a:pPr>
            <a:r>
              <a:rPr lang="en-US" sz="4524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 El supervisor tiene una relación intermedia entre la institución y el profesional de campo u operario. </a:t>
            </a:r>
          </a:p>
          <a:p>
            <a:pPr algn="ctr">
              <a:lnSpc>
                <a:spcPts val="6334"/>
              </a:lnSpc>
            </a:pPr>
            <a:endParaRPr lang="en-US" sz="4524">
              <a:solidFill>
                <a:srgbClr val="4D4C4C"/>
              </a:solidFill>
              <a:latin typeface="Helios"/>
              <a:ea typeface="Helios"/>
              <a:cs typeface="Helios"/>
              <a:sym typeface="Helios"/>
            </a:endParaRPr>
          </a:p>
          <a:p>
            <a:pPr algn="ctr">
              <a:lnSpc>
                <a:spcPts val="6334"/>
              </a:lnSpc>
            </a:pPr>
            <a:r>
              <a:rPr lang="en-US" sz="4524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Por lo que se deben tener conocimientos, experiencias, habilidades y actitudes que permitan orientar personas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-2178831" y="277915"/>
            <a:ext cx="11836639" cy="9573198"/>
            <a:chOff x="0" y="0"/>
            <a:chExt cx="3117469" cy="252133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117469" cy="2521336"/>
            </a:xfrm>
            <a:custGeom>
              <a:avLst/>
              <a:gdLst/>
              <a:ahLst/>
              <a:cxnLst/>
              <a:rect l="l" t="t" r="r" b="b"/>
              <a:pathLst>
                <a:path w="3117469" h="2521336">
                  <a:moveTo>
                    <a:pt x="0" y="0"/>
                  </a:moveTo>
                  <a:lnTo>
                    <a:pt x="3117469" y="0"/>
                  </a:lnTo>
                  <a:lnTo>
                    <a:pt x="3117469" y="2521336"/>
                  </a:lnTo>
                  <a:lnTo>
                    <a:pt x="0" y="2521336"/>
                  </a:lnTo>
                  <a:close/>
                </a:path>
              </a:pathLst>
            </a:custGeom>
            <a:solidFill>
              <a:srgbClr val="FF5757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3117469" cy="25689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695516" y="1028700"/>
            <a:ext cx="7006559" cy="8227732"/>
            <a:chOff x="0" y="0"/>
            <a:chExt cx="1085499" cy="127469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085499" cy="1274691"/>
            </a:xfrm>
            <a:custGeom>
              <a:avLst/>
              <a:gdLst/>
              <a:ahLst/>
              <a:cxnLst/>
              <a:rect l="l" t="t" r="r" b="b"/>
              <a:pathLst>
                <a:path w="1085499" h="1274691">
                  <a:moveTo>
                    <a:pt x="0" y="0"/>
                  </a:moveTo>
                  <a:lnTo>
                    <a:pt x="1085499" y="0"/>
                  </a:lnTo>
                  <a:lnTo>
                    <a:pt x="1085499" y="1274691"/>
                  </a:lnTo>
                  <a:lnTo>
                    <a:pt x="0" y="1274691"/>
                  </a:lnTo>
                  <a:close/>
                </a:path>
              </a:pathLst>
            </a:custGeom>
            <a:blipFill>
              <a:blip r:embed="rId2"/>
              <a:stretch>
                <a:fillRect l="-93646" r="-19376"/>
              </a:stretch>
            </a:blipFill>
            <a:ln w="85725" cap="sq">
              <a:solidFill>
                <a:srgbClr val="FFFFFF"/>
              </a:solidFill>
              <a:prstDash val="solid"/>
              <a:miter/>
            </a:ln>
          </p:spPr>
        </p:sp>
      </p:grpSp>
      <p:grpSp>
        <p:nvGrpSpPr>
          <p:cNvPr id="7" name="Group 7"/>
          <p:cNvGrpSpPr/>
          <p:nvPr/>
        </p:nvGrpSpPr>
        <p:grpSpPr>
          <a:xfrm>
            <a:off x="11828114" y="-3111571"/>
            <a:ext cx="9568435" cy="4140271"/>
            <a:chOff x="0" y="0"/>
            <a:chExt cx="939217" cy="4064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939217" cy="406400"/>
            </a:xfrm>
            <a:custGeom>
              <a:avLst/>
              <a:gdLst/>
              <a:ahLst/>
              <a:cxnLst/>
              <a:rect l="l" t="t" r="r" b="b"/>
              <a:pathLst>
                <a:path w="939217" h="406400">
                  <a:moveTo>
                    <a:pt x="736017" y="0"/>
                  </a:moveTo>
                  <a:cubicBezTo>
                    <a:pt x="848241" y="0"/>
                    <a:pt x="939217" y="90976"/>
                    <a:pt x="939217" y="203200"/>
                  </a:cubicBezTo>
                  <a:cubicBezTo>
                    <a:pt x="939217" y="315424"/>
                    <a:pt x="848241" y="406400"/>
                    <a:pt x="736017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" cap="sq">
              <a:solidFill>
                <a:srgbClr val="4D4C4C"/>
              </a:solidFill>
              <a:prstDash val="solid"/>
              <a:miter/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0" y="-47625"/>
              <a:ext cx="939217" cy="454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>
            <a:off x="16283032" y="-1586869"/>
            <a:ext cx="4009935" cy="4009935"/>
          </a:xfrm>
          <a:custGeom>
            <a:avLst/>
            <a:gdLst/>
            <a:ahLst/>
            <a:cxnLst/>
            <a:rect l="l" t="t" r="r" b="b"/>
            <a:pathLst>
              <a:path w="4009935" h="4009935">
                <a:moveTo>
                  <a:pt x="0" y="0"/>
                </a:moveTo>
                <a:lnTo>
                  <a:pt x="4009936" y="0"/>
                </a:lnTo>
                <a:lnTo>
                  <a:pt x="4009936" y="4009935"/>
                </a:lnTo>
                <a:lnTo>
                  <a:pt x="0" y="400993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11" name="Group 11"/>
          <p:cNvGrpSpPr/>
          <p:nvPr/>
        </p:nvGrpSpPr>
        <p:grpSpPr>
          <a:xfrm>
            <a:off x="13575832" y="625185"/>
            <a:ext cx="959812" cy="959812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5757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9670608" y="1480222"/>
            <a:ext cx="7588692" cy="79937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34"/>
              </a:lnSpc>
            </a:pPr>
            <a:r>
              <a:rPr lang="en-US" sz="4524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 La crítica al proceso de supervisión se debe a la falta de experiencia y/o preparación para cubrir el cargo. </a:t>
            </a:r>
          </a:p>
          <a:p>
            <a:pPr algn="ctr">
              <a:lnSpc>
                <a:spcPts val="6334"/>
              </a:lnSpc>
            </a:pPr>
            <a:r>
              <a:rPr lang="en-US" sz="4524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 La empresa debe lograr que el supervisor sea consciente de las funciones que debe desempeñar y procure prepararse continuamente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6160820" y="-12167794"/>
            <a:ext cx="5966360" cy="19855818"/>
            <a:chOff x="0" y="0"/>
            <a:chExt cx="1571387" cy="522951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571387" cy="5229516"/>
            </a:xfrm>
            <a:custGeom>
              <a:avLst/>
              <a:gdLst/>
              <a:ahLst/>
              <a:cxnLst/>
              <a:rect l="l" t="t" r="r" b="b"/>
              <a:pathLst>
                <a:path w="1571387" h="5229516">
                  <a:moveTo>
                    <a:pt x="0" y="0"/>
                  </a:moveTo>
                  <a:lnTo>
                    <a:pt x="1571387" y="0"/>
                  </a:lnTo>
                  <a:lnTo>
                    <a:pt x="1571387" y="5229516"/>
                  </a:lnTo>
                  <a:lnTo>
                    <a:pt x="0" y="5229516"/>
                  </a:lnTo>
                  <a:close/>
                </a:path>
              </a:pathLst>
            </a:custGeom>
            <a:solidFill>
              <a:srgbClr val="FF5757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1571387" cy="527714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-2368250" y="8057418"/>
            <a:ext cx="4736499" cy="4736499"/>
          </a:xfrm>
          <a:custGeom>
            <a:avLst/>
            <a:gdLst/>
            <a:ahLst/>
            <a:cxnLst/>
            <a:rect l="l" t="t" r="r" b="b"/>
            <a:pathLst>
              <a:path w="4736499" h="4736499">
                <a:moveTo>
                  <a:pt x="0" y="0"/>
                </a:moveTo>
                <a:lnTo>
                  <a:pt x="4736500" y="0"/>
                </a:lnTo>
                <a:lnTo>
                  <a:pt x="4736500" y="4736500"/>
                </a:lnTo>
                <a:lnTo>
                  <a:pt x="0" y="47365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163322" y="1563274"/>
            <a:ext cx="16095978" cy="11594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594"/>
              </a:lnSpc>
              <a:spcBef>
                <a:spcPct val="0"/>
              </a:spcBef>
            </a:pPr>
            <a:r>
              <a:rPr lang="en-US" sz="6852">
                <a:solidFill>
                  <a:srgbClr val="FF914D"/>
                </a:solidFill>
                <a:latin typeface="Borel"/>
                <a:ea typeface="Borel"/>
                <a:cs typeface="Borel"/>
                <a:sym typeface="Borel"/>
              </a:rPr>
              <a:t>Algunas competencias requeridas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396594" y="2946660"/>
            <a:ext cx="15629435" cy="87814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07"/>
              </a:lnSpc>
            </a:pPr>
            <a:r>
              <a:rPr lang="en-US" sz="4148" spc="244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·Conocimiento específico del trabajo </a:t>
            </a:r>
          </a:p>
          <a:p>
            <a:pPr algn="ctr">
              <a:lnSpc>
                <a:spcPts val="5807"/>
              </a:lnSpc>
            </a:pPr>
            <a:r>
              <a:rPr lang="en-US" sz="4148" spc="244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·Capacidad de comunicación</a:t>
            </a:r>
          </a:p>
          <a:p>
            <a:pPr algn="ctr">
              <a:lnSpc>
                <a:spcPts val="5807"/>
              </a:lnSpc>
            </a:pPr>
            <a:r>
              <a:rPr lang="en-US" sz="4148" spc="244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·Capacidad de recepción, aceptando las dudas</a:t>
            </a:r>
          </a:p>
          <a:p>
            <a:pPr algn="ctr">
              <a:lnSpc>
                <a:spcPts val="5807"/>
              </a:lnSpc>
            </a:pPr>
            <a:r>
              <a:rPr lang="en-US" sz="4148" spc="244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·Agilidad mental y de análisis</a:t>
            </a:r>
          </a:p>
          <a:p>
            <a:pPr algn="ctr">
              <a:lnSpc>
                <a:spcPts val="5807"/>
              </a:lnSpc>
            </a:pPr>
            <a:r>
              <a:rPr lang="en-US" sz="4148" spc="244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·Empatía</a:t>
            </a:r>
          </a:p>
          <a:p>
            <a:pPr algn="ctr">
              <a:lnSpc>
                <a:spcPts val="5807"/>
              </a:lnSpc>
            </a:pPr>
            <a:r>
              <a:rPr lang="en-US" sz="4148" spc="244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·Capacidad de trabajar en equipo </a:t>
            </a:r>
          </a:p>
          <a:p>
            <a:pPr algn="ctr">
              <a:lnSpc>
                <a:spcPts val="5807"/>
              </a:lnSpc>
            </a:pPr>
            <a:r>
              <a:rPr lang="en-US" sz="4148" spc="244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·Tolerancia al trabajo bajo presión </a:t>
            </a:r>
          </a:p>
          <a:p>
            <a:pPr algn="ctr">
              <a:lnSpc>
                <a:spcPts val="5807"/>
              </a:lnSpc>
            </a:pPr>
            <a:r>
              <a:rPr lang="en-US" sz="4148" spc="244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·Liderazgo operativo</a:t>
            </a:r>
          </a:p>
          <a:p>
            <a:pPr algn="ctr">
              <a:lnSpc>
                <a:spcPts val="5807"/>
              </a:lnSpc>
            </a:pPr>
            <a:r>
              <a:rPr lang="en-US" sz="4148" spc="244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·Planificación y organización de tareas.</a:t>
            </a:r>
          </a:p>
          <a:p>
            <a:pPr algn="ctr">
              <a:lnSpc>
                <a:spcPts val="5807"/>
              </a:lnSpc>
            </a:pPr>
            <a:endParaRPr lang="en-US" sz="4148" spc="244">
              <a:solidFill>
                <a:srgbClr val="4D4C4C"/>
              </a:solidFill>
              <a:latin typeface="Helios"/>
              <a:ea typeface="Helios"/>
              <a:cs typeface="Helios"/>
              <a:sym typeface="Helios"/>
            </a:endParaRPr>
          </a:p>
          <a:p>
            <a:pPr algn="ctr">
              <a:lnSpc>
                <a:spcPts val="5807"/>
              </a:lnSpc>
            </a:pPr>
            <a:endParaRPr lang="en-US" sz="4148" spc="244">
              <a:solidFill>
                <a:srgbClr val="4D4C4C"/>
              </a:solidFill>
              <a:latin typeface="Helios"/>
              <a:ea typeface="Helios"/>
              <a:cs typeface="Helios"/>
              <a:sym typeface="Helios"/>
            </a:endParaRPr>
          </a:p>
          <a:p>
            <a:pPr algn="ctr">
              <a:lnSpc>
                <a:spcPts val="5807"/>
              </a:lnSpc>
              <a:spcBef>
                <a:spcPct val="0"/>
              </a:spcBef>
            </a:pPr>
            <a:endParaRPr lang="en-US" sz="4148" spc="244">
              <a:solidFill>
                <a:srgbClr val="4D4C4C"/>
              </a:solidFill>
              <a:latin typeface="Helios"/>
              <a:ea typeface="Helios"/>
              <a:cs typeface="Helios"/>
              <a:sym typeface="Helios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0800000">
            <a:off x="-2134415" y="3073364"/>
            <a:ext cx="8227978" cy="4140271"/>
            <a:chOff x="0" y="0"/>
            <a:chExt cx="807640" cy="4064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07640" cy="406400"/>
            </a:xfrm>
            <a:custGeom>
              <a:avLst/>
              <a:gdLst/>
              <a:ahLst/>
              <a:cxnLst/>
              <a:rect l="l" t="t" r="r" b="b"/>
              <a:pathLst>
                <a:path w="807640" h="406400">
                  <a:moveTo>
                    <a:pt x="604440" y="0"/>
                  </a:moveTo>
                  <a:cubicBezTo>
                    <a:pt x="716665" y="0"/>
                    <a:pt x="807640" y="90976"/>
                    <a:pt x="807640" y="203200"/>
                  </a:cubicBezTo>
                  <a:cubicBezTo>
                    <a:pt x="807640" y="315424"/>
                    <a:pt x="716665" y="406400"/>
                    <a:pt x="604440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" cap="sq">
              <a:solidFill>
                <a:srgbClr val="4D4C4C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807640" cy="454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428627" y="3319928"/>
            <a:ext cx="4216185" cy="36645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064"/>
              </a:lnSpc>
              <a:spcBef>
                <a:spcPct val="0"/>
              </a:spcBef>
            </a:pPr>
            <a:r>
              <a:rPr lang="en-US" sz="21474" b="1">
                <a:solidFill>
                  <a:srgbClr val="4D4C4C"/>
                </a:solidFill>
                <a:latin typeface="TS Deniz Bold"/>
                <a:ea typeface="TS Deniz Bold"/>
                <a:cs typeface="TS Deniz Bold"/>
                <a:sym typeface="TS Deniz Bold"/>
              </a:rPr>
              <a:t>06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6622171" y="3943541"/>
            <a:ext cx="10522952" cy="12095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976"/>
              </a:lnSpc>
              <a:spcBef>
                <a:spcPct val="0"/>
              </a:spcBef>
            </a:pPr>
            <a:r>
              <a:rPr lang="en-US" sz="7125">
                <a:solidFill>
                  <a:srgbClr val="FF914D"/>
                </a:solidFill>
                <a:latin typeface="Borel"/>
                <a:ea typeface="Borel"/>
                <a:cs typeface="Borel"/>
                <a:sym typeface="Borel"/>
              </a:rPr>
              <a:t>Barreras de la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622171" y="4599456"/>
            <a:ext cx="10637129" cy="20669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800"/>
              </a:lnSpc>
              <a:spcBef>
                <a:spcPct val="0"/>
              </a:spcBef>
            </a:pPr>
            <a:r>
              <a:rPr lang="en-US" sz="12000" b="1">
                <a:solidFill>
                  <a:srgbClr val="4D4C4C"/>
                </a:solidFill>
                <a:latin typeface="TS Deniz Bold"/>
                <a:ea typeface="TS Deniz Bold"/>
                <a:cs typeface="TS Deniz Bold"/>
                <a:sym typeface="TS Deniz Bold"/>
              </a:rPr>
              <a:t>supervisión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879387" y="2646483"/>
            <a:ext cx="1098480" cy="1098480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5757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-1698802" y="5514834"/>
            <a:ext cx="3397604" cy="3397604"/>
          </a:xfrm>
          <a:custGeom>
            <a:avLst/>
            <a:gdLst/>
            <a:ahLst/>
            <a:cxnLst/>
            <a:rect l="l" t="t" r="r" b="b"/>
            <a:pathLst>
              <a:path w="3397604" h="3397604">
                <a:moveTo>
                  <a:pt x="0" y="0"/>
                </a:moveTo>
                <a:lnTo>
                  <a:pt x="3397604" y="0"/>
                </a:lnTo>
                <a:lnTo>
                  <a:pt x="3397604" y="3397603"/>
                </a:lnTo>
                <a:lnTo>
                  <a:pt x="0" y="339760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12" name="Group 12"/>
          <p:cNvGrpSpPr/>
          <p:nvPr/>
        </p:nvGrpSpPr>
        <p:grpSpPr>
          <a:xfrm rot="-10800000">
            <a:off x="13986999" y="-2149600"/>
            <a:ext cx="6316248" cy="3178300"/>
            <a:chOff x="0" y="0"/>
            <a:chExt cx="807640" cy="4064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07640" cy="406400"/>
            </a:xfrm>
            <a:custGeom>
              <a:avLst/>
              <a:gdLst/>
              <a:ahLst/>
              <a:cxnLst/>
              <a:rect l="l" t="t" r="r" b="b"/>
              <a:pathLst>
                <a:path w="807640" h="406400">
                  <a:moveTo>
                    <a:pt x="604440" y="0"/>
                  </a:moveTo>
                  <a:cubicBezTo>
                    <a:pt x="716665" y="0"/>
                    <a:pt x="807640" y="90976"/>
                    <a:pt x="807640" y="203200"/>
                  </a:cubicBezTo>
                  <a:cubicBezTo>
                    <a:pt x="807640" y="315424"/>
                    <a:pt x="716665" y="406400"/>
                    <a:pt x="604440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" cap="sq">
              <a:solidFill>
                <a:srgbClr val="4D4C4C"/>
              </a:solidFill>
              <a:prstDash val="solid"/>
              <a:miter/>
            </a:ln>
          </p:spPr>
        </p:sp>
        <p:sp>
          <p:nvSpPr>
            <p:cNvPr id="14" name="TextBox 14"/>
            <p:cNvSpPr txBox="1"/>
            <p:nvPr/>
          </p:nvSpPr>
          <p:spPr>
            <a:xfrm>
              <a:off x="0" y="-47625"/>
              <a:ext cx="807640" cy="454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7259300" y="-565845"/>
            <a:ext cx="15452455" cy="11836184"/>
            <a:chOff x="0" y="0"/>
            <a:chExt cx="4069782" cy="3117349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4069783" cy="3117349"/>
            </a:xfrm>
            <a:custGeom>
              <a:avLst/>
              <a:gdLst/>
              <a:ahLst/>
              <a:cxnLst/>
              <a:rect l="l" t="t" r="r" b="b"/>
              <a:pathLst>
                <a:path w="4069783" h="3117349">
                  <a:moveTo>
                    <a:pt x="0" y="0"/>
                  </a:moveTo>
                  <a:lnTo>
                    <a:pt x="4069783" y="0"/>
                  </a:lnTo>
                  <a:lnTo>
                    <a:pt x="4069783" y="3117349"/>
                  </a:lnTo>
                  <a:lnTo>
                    <a:pt x="0" y="3117349"/>
                  </a:lnTo>
                  <a:close/>
                </a:path>
              </a:pathLst>
            </a:custGeom>
            <a:solidFill>
              <a:srgbClr val="FF5757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0" y="-47625"/>
              <a:ext cx="4069782" cy="316497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8012279" y="277660"/>
            <a:ext cx="11836639" cy="9573198"/>
            <a:chOff x="0" y="0"/>
            <a:chExt cx="3117469" cy="252133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117469" cy="2521336"/>
            </a:xfrm>
            <a:custGeom>
              <a:avLst/>
              <a:gdLst/>
              <a:ahLst/>
              <a:cxnLst/>
              <a:rect l="l" t="t" r="r" b="b"/>
              <a:pathLst>
                <a:path w="3117469" h="2521336">
                  <a:moveTo>
                    <a:pt x="0" y="0"/>
                  </a:moveTo>
                  <a:lnTo>
                    <a:pt x="3117469" y="0"/>
                  </a:lnTo>
                  <a:lnTo>
                    <a:pt x="3117469" y="2521336"/>
                  </a:lnTo>
                  <a:lnTo>
                    <a:pt x="0" y="2521336"/>
                  </a:lnTo>
                  <a:close/>
                </a:path>
              </a:pathLst>
            </a:custGeom>
            <a:solidFill>
              <a:srgbClr val="FF5757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3117469" cy="25689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-10800000">
            <a:off x="7089472" y="-2686123"/>
            <a:ext cx="13682253" cy="4140271"/>
            <a:chOff x="0" y="0"/>
            <a:chExt cx="1343020" cy="406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343020" cy="406400"/>
            </a:xfrm>
            <a:custGeom>
              <a:avLst/>
              <a:gdLst/>
              <a:ahLst/>
              <a:cxnLst/>
              <a:rect l="l" t="t" r="r" b="b"/>
              <a:pathLst>
                <a:path w="1343020" h="406400">
                  <a:moveTo>
                    <a:pt x="1139820" y="0"/>
                  </a:moveTo>
                  <a:cubicBezTo>
                    <a:pt x="1252045" y="0"/>
                    <a:pt x="1343020" y="90976"/>
                    <a:pt x="1343020" y="203200"/>
                  </a:cubicBezTo>
                  <a:cubicBezTo>
                    <a:pt x="1343020" y="315424"/>
                    <a:pt x="1252045" y="406400"/>
                    <a:pt x="1139820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" cap="sq">
              <a:solidFill>
                <a:srgbClr val="4D4C4C"/>
              </a:solidFill>
              <a:prstDash val="solid"/>
              <a:miter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1343020" cy="454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-2506918" y="8424265"/>
            <a:ext cx="4326365" cy="4326365"/>
          </a:xfrm>
          <a:custGeom>
            <a:avLst/>
            <a:gdLst/>
            <a:ahLst/>
            <a:cxnLst/>
            <a:rect l="l" t="t" r="r" b="b"/>
            <a:pathLst>
              <a:path w="4326365" h="4326365">
                <a:moveTo>
                  <a:pt x="0" y="0"/>
                </a:moveTo>
                <a:lnTo>
                  <a:pt x="4326365" y="0"/>
                </a:lnTo>
                <a:lnTo>
                  <a:pt x="4326365" y="4326365"/>
                </a:lnTo>
                <a:lnTo>
                  <a:pt x="0" y="432636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9" name="Group 9"/>
          <p:cNvGrpSpPr/>
          <p:nvPr/>
        </p:nvGrpSpPr>
        <p:grpSpPr>
          <a:xfrm rot="-10800000">
            <a:off x="7457005" y="443095"/>
            <a:ext cx="1035787" cy="1035787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5757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9833064" y="644500"/>
            <a:ext cx="7727862" cy="8633115"/>
            <a:chOff x="0" y="0"/>
            <a:chExt cx="1253208" cy="140001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253208" cy="1400010"/>
            </a:xfrm>
            <a:custGeom>
              <a:avLst/>
              <a:gdLst/>
              <a:ahLst/>
              <a:cxnLst/>
              <a:rect l="l" t="t" r="r" b="b"/>
              <a:pathLst>
                <a:path w="1253208" h="1400010">
                  <a:moveTo>
                    <a:pt x="0" y="0"/>
                  </a:moveTo>
                  <a:lnTo>
                    <a:pt x="1253208" y="0"/>
                  </a:lnTo>
                  <a:lnTo>
                    <a:pt x="1253208" y="1400010"/>
                  </a:lnTo>
                  <a:lnTo>
                    <a:pt x="0" y="1400010"/>
                  </a:lnTo>
                  <a:close/>
                </a:path>
              </a:pathLst>
            </a:custGeom>
            <a:blipFill>
              <a:blip r:embed="rId4"/>
              <a:stretch>
                <a:fillRect l="-40742" r="-57979"/>
              </a:stretch>
            </a:blipFill>
            <a:ln w="85725" cap="sq">
              <a:solidFill>
                <a:srgbClr val="FFFFFF"/>
              </a:solidFill>
              <a:prstDash val="solid"/>
              <a:miter/>
            </a:ln>
          </p:spPr>
        </p:sp>
      </p:grpSp>
      <p:sp>
        <p:nvSpPr>
          <p:cNvPr id="14" name="TextBox 14"/>
          <p:cNvSpPr txBox="1"/>
          <p:nvPr/>
        </p:nvSpPr>
        <p:spPr>
          <a:xfrm>
            <a:off x="1028700" y="1480742"/>
            <a:ext cx="7324553" cy="79059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1"/>
              </a:lnSpc>
            </a:pPr>
            <a:r>
              <a:rPr lang="en-US" sz="4493" spc="265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Suelen clasificarse en dos grandes grupos:</a:t>
            </a:r>
          </a:p>
          <a:p>
            <a:pPr algn="ctr">
              <a:lnSpc>
                <a:spcPts val="6291"/>
              </a:lnSpc>
            </a:pPr>
            <a:endParaRPr lang="en-US" sz="4493" spc="265">
              <a:solidFill>
                <a:srgbClr val="4D4C4C"/>
              </a:solidFill>
              <a:latin typeface="Helios"/>
              <a:ea typeface="Helios"/>
              <a:cs typeface="Helios"/>
              <a:sym typeface="Helios"/>
            </a:endParaRPr>
          </a:p>
          <a:p>
            <a:pPr marL="970230" lvl="1" indent="-485115" algn="ctr">
              <a:lnSpc>
                <a:spcPts val="6291"/>
              </a:lnSpc>
              <a:buAutoNum type="arabicPeriod"/>
            </a:pPr>
            <a:r>
              <a:rPr lang="en-US" sz="4493" b="1" spc="265">
                <a:solidFill>
                  <a:srgbClr val="4D4C4C"/>
                </a:solidFill>
                <a:latin typeface="Helios Bold"/>
                <a:ea typeface="Helios Bold"/>
                <a:cs typeface="Helios Bold"/>
                <a:sym typeface="Helios Bold"/>
              </a:rPr>
              <a:t> Personales</a:t>
            </a:r>
            <a:r>
              <a:rPr lang="en-US" sz="4493" spc="265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 (propias del supervisor o supervisado)</a:t>
            </a:r>
          </a:p>
          <a:p>
            <a:pPr marL="970230" lvl="1" indent="-485115" algn="ctr">
              <a:lnSpc>
                <a:spcPts val="6291"/>
              </a:lnSpc>
              <a:buAutoNum type="arabicPeriod"/>
            </a:pPr>
            <a:r>
              <a:rPr lang="en-US" sz="4493" b="1" spc="265">
                <a:solidFill>
                  <a:srgbClr val="4D4C4C"/>
                </a:solidFill>
                <a:latin typeface="Helios Bold"/>
                <a:ea typeface="Helios Bold"/>
                <a:cs typeface="Helios Bold"/>
                <a:sym typeface="Helios Bold"/>
              </a:rPr>
              <a:t>Organizacionales</a:t>
            </a:r>
            <a:r>
              <a:rPr lang="en-US" sz="4493" spc="265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 (derivadas del contexto, recursos y cultura institucional). 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33B04D4-2552-41FA-85C5-00B6417734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" y="643"/>
            <a:ext cx="18285714" cy="1028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3335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16A5C83-3180-486C-A211-F99723BEA3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" y="643"/>
            <a:ext cx="18285714" cy="1028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8395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506918" y="8424265"/>
            <a:ext cx="4326365" cy="4326365"/>
          </a:xfrm>
          <a:custGeom>
            <a:avLst/>
            <a:gdLst/>
            <a:ahLst/>
            <a:cxnLst/>
            <a:rect l="l" t="t" r="r" b="b"/>
            <a:pathLst>
              <a:path w="4326365" h="4326365">
                <a:moveTo>
                  <a:pt x="0" y="0"/>
                </a:moveTo>
                <a:lnTo>
                  <a:pt x="4326365" y="0"/>
                </a:lnTo>
                <a:lnTo>
                  <a:pt x="4326365" y="4326365"/>
                </a:lnTo>
                <a:lnTo>
                  <a:pt x="0" y="432636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 rot="-5400000">
            <a:off x="9322602" y="892404"/>
            <a:ext cx="10287000" cy="8502193"/>
            <a:chOff x="0" y="0"/>
            <a:chExt cx="3245668" cy="268254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245668" cy="2682541"/>
            </a:xfrm>
            <a:custGeom>
              <a:avLst/>
              <a:gdLst/>
              <a:ahLst/>
              <a:cxnLst/>
              <a:rect l="l" t="t" r="r" b="b"/>
              <a:pathLst>
                <a:path w="3245668" h="2682541">
                  <a:moveTo>
                    <a:pt x="0" y="0"/>
                  </a:moveTo>
                  <a:lnTo>
                    <a:pt x="3245668" y="0"/>
                  </a:lnTo>
                  <a:lnTo>
                    <a:pt x="3245668" y="2682541"/>
                  </a:lnTo>
                  <a:lnTo>
                    <a:pt x="0" y="2682541"/>
                  </a:lnTo>
                  <a:close/>
                </a:path>
              </a:pathLst>
            </a:custGeom>
            <a:solidFill>
              <a:srgbClr val="FF5757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3245668" cy="2730166"/>
            </a:xfrm>
            <a:prstGeom prst="rect">
              <a:avLst/>
            </a:prstGeom>
          </p:spPr>
          <p:txBody>
            <a:bodyPr lIns="42405" tIns="42405" rIns="42405" bIns="42405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0660695" y="1028700"/>
            <a:ext cx="7211247" cy="8229600"/>
            <a:chOff x="0" y="0"/>
            <a:chExt cx="1253208" cy="1430182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253208" cy="1430182"/>
            </a:xfrm>
            <a:custGeom>
              <a:avLst/>
              <a:gdLst/>
              <a:ahLst/>
              <a:cxnLst/>
              <a:rect l="l" t="t" r="r" b="b"/>
              <a:pathLst>
                <a:path w="1253208" h="1430182">
                  <a:moveTo>
                    <a:pt x="0" y="0"/>
                  </a:moveTo>
                  <a:lnTo>
                    <a:pt x="1253208" y="0"/>
                  </a:lnTo>
                  <a:lnTo>
                    <a:pt x="1253208" y="1430182"/>
                  </a:lnTo>
                  <a:lnTo>
                    <a:pt x="0" y="1430182"/>
                  </a:lnTo>
                  <a:close/>
                </a:path>
              </a:pathLst>
            </a:custGeom>
            <a:blipFill>
              <a:blip r:embed="rId4"/>
              <a:stretch>
                <a:fillRect l="-7060" r="-7060"/>
              </a:stretch>
            </a:blipFill>
            <a:ln w="85725" cap="sq">
              <a:solidFill>
                <a:srgbClr val="FFFFFF"/>
              </a:solidFill>
              <a:prstDash val="solid"/>
              <a:miter/>
            </a:ln>
          </p:spPr>
        </p:sp>
      </p:grpSp>
      <p:sp>
        <p:nvSpPr>
          <p:cNvPr id="8" name="TextBox 8"/>
          <p:cNvSpPr txBox="1"/>
          <p:nvPr/>
        </p:nvSpPr>
        <p:spPr>
          <a:xfrm>
            <a:off x="1438832" y="1527055"/>
            <a:ext cx="7423987" cy="75667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25"/>
              </a:lnSpc>
            </a:pPr>
            <a:r>
              <a:rPr lang="en-US" sz="4303" spc="253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La supervisión tiene sus orígenes en la figura de los capataces, quienes tenían conocimiento de actividades operativas con responsabilidades en tareas de control  y manejo de empleados a su cargo.</a:t>
            </a:r>
          </a:p>
          <a:p>
            <a:pPr algn="ctr">
              <a:lnSpc>
                <a:spcPts val="6025"/>
              </a:lnSpc>
            </a:pPr>
            <a:endParaRPr lang="en-US" sz="4303" spc="253">
              <a:solidFill>
                <a:srgbClr val="4D4C4C"/>
              </a:solidFill>
              <a:latin typeface="Helios"/>
              <a:ea typeface="Helios"/>
              <a:cs typeface="Helios"/>
              <a:sym typeface="Helios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28700" y="1009650"/>
            <a:ext cx="16230600" cy="0"/>
          </a:xfrm>
          <a:prstGeom prst="line">
            <a:avLst/>
          </a:prstGeom>
          <a:ln w="85725" cap="flat">
            <a:solidFill>
              <a:srgbClr val="FF5757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Freeform 3"/>
          <p:cNvSpPr/>
          <p:nvPr/>
        </p:nvSpPr>
        <p:spPr>
          <a:xfrm>
            <a:off x="1028700" y="1148166"/>
            <a:ext cx="415561" cy="416318"/>
          </a:xfrm>
          <a:custGeom>
            <a:avLst/>
            <a:gdLst/>
            <a:ahLst/>
            <a:cxnLst/>
            <a:rect l="l" t="t" r="r" b="b"/>
            <a:pathLst>
              <a:path w="415561" h="416318">
                <a:moveTo>
                  <a:pt x="0" y="0"/>
                </a:moveTo>
                <a:lnTo>
                  <a:pt x="415561" y="0"/>
                </a:lnTo>
                <a:lnTo>
                  <a:pt x="415561" y="416318"/>
                </a:lnTo>
                <a:lnTo>
                  <a:pt x="0" y="41631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 rot="-5400000">
            <a:off x="-3023648" y="6848523"/>
            <a:ext cx="7715406" cy="3535431"/>
            <a:chOff x="0" y="0"/>
            <a:chExt cx="886891" cy="4064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86891" cy="406400"/>
            </a:xfrm>
            <a:custGeom>
              <a:avLst/>
              <a:gdLst/>
              <a:ahLst/>
              <a:cxnLst/>
              <a:rect l="l" t="t" r="r" b="b"/>
              <a:pathLst>
                <a:path w="886891" h="406400">
                  <a:moveTo>
                    <a:pt x="683691" y="0"/>
                  </a:moveTo>
                  <a:cubicBezTo>
                    <a:pt x="795915" y="0"/>
                    <a:pt x="886891" y="90976"/>
                    <a:pt x="886891" y="203200"/>
                  </a:cubicBezTo>
                  <a:cubicBezTo>
                    <a:pt x="886891" y="315424"/>
                    <a:pt x="795915" y="406400"/>
                    <a:pt x="683691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" cap="sq">
              <a:solidFill>
                <a:srgbClr val="4D4C4C"/>
              </a:solidFill>
              <a:prstDash val="solid"/>
              <a:miter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-47625"/>
              <a:ext cx="886891" cy="454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 rot="-10800000">
            <a:off x="15568869" y="3430484"/>
            <a:ext cx="8227978" cy="4140271"/>
            <a:chOff x="0" y="0"/>
            <a:chExt cx="807640" cy="4064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07640" cy="406400"/>
            </a:xfrm>
            <a:custGeom>
              <a:avLst/>
              <a:gdLst/>
              <a:ahLst/>
              <a:cxnLst/>
              <a:rect l="l" t="t" r="r" b="b"/>
              <a:pathLst>
                <a:path w="807640" h="406400">
                  <a:moveTo>
                    <a:pt x="604440" y="0"/>
                  </a:moveTo>
                  <a:cubicBezTo>
                    <a:pt x="716665" y="0"/>
                    <a:pt x="807640" y="90976"/>
                    <a:pt x="807640" y="203200"/>
                  </a:cubicBezTo>
                  <a:cubicBezTo>
                    <a:pt x="807640" y="315424"/>
                    <a:pt x="716665" y="406400"/>
                    <a:pt x="604440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" cap="sq">
              <a:solidFill>
                <a:srgbClr val="4D4C4C"/>
              </a:solidFill>
              <a:prstDash val="solid"/>
              <a:miter/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0" y="-47625"/>
              <a:ext cx="807640" cy="454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636262" y="4529935"/>
            <a:ext cx="15015477" cy="24275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942"/>
              </a:lnSpc>
              <a:spcBef>
                <a:spcPct val="0"/>
              </a:spcBef>
            </a:pPr>
            <a:r>
              <a:rPr lang="en-US" sz="14244" b="1" spc="-470">
                <a:solidFill>
                  <a:srgbClr val="4D4C4C"/>
                </a:solidFill>
                <a:latin typeface="TS Deniz Bold"/>
                <a:ea typeface="TS Deniz Bold"/>
                <a:cs typeface="TS Deniz Bold"/>
                <a:sym typeface="TS Deniz Bold"/>
              </a:rPr>
              <a:t>GRACIAS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15833756" y="2470673"/>
            <a:ext cx="959812" cy="959812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5757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sp>
        <p:nvSpPr>
          <p:cNvPr id="14" name="AutoShape 14"/>
          <p:cNvSpPr/>
          <p:nvPr/>
        </p:nvSpPr>
        <p:spPr>
          <a:xfrm>
            <a:off x="1028700" y="9301162"/>
            <a:ext cx="16230600" cy="0"/>
          </a:xfrm>
          <a:prstGeom prst="line">
            <a:avLst/>
          </a:prstGeom>
          <a:ln w="85725" cap="flat">
            <a:solidFill>
              <a:srgbClr val="FF5757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5" name="TextBox 15"/>
          <p:cNvSpPr txBox="1"/>
          <p:nvPr/>
        </p:nvSpPr>
        <p:spPr>
          <a:xfrm>
            <a:off x="3530669" y="3872231"/>
            <a:ext cx="10849341" cy="13093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780"/>
              </a:lnSpc>
              <a:spcBef>
                <a:spcPct val="0"/>
              </a:spcBef>
            </a:pPr>
            <a:r>
              <a:rPr lang="en-US" sz="7700">
                <a:solidFill>
                  <a:srgbClr val="FF914D"/>
                </a:solidFill>
                <a:latin typeface="Borel"/>
                <a:ea typeface="Borel"/>
                <a:cs typeface="Borel"/>
                <a:sym typeface="Borel"/>
              </a:rPr>
              <a:t>Muchas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-1394858" y="3574259"/>
            <a:ext cx="2789715" cy="2789715"/>
            <a:chOff x="0" y="0"/>
            <a:chExt cx="812800" cy="8128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5757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sp>
        <p:nvSpPr>
          <p:cNvPr id="19" name="Freeform 19"/>
          <p:cNvSpPr/>
          <p:nvPr/>
        </p:nvSpPr>
        <p:spPr>
          <a:xfrm>
            <a:off x="1028700" y="6174871"/>
            <a:ext cx="1072795" cy="1072795"/>
          </a:xfrm>
          <a:custGeom>
            <a:avLst/>
            <a:gdLst/>
            <a:ahLst/>
            <a:cxnLst/>
            <a:rect l="l" t="t" r="r" b="b"/>
            <a:pathLst>
              <a:path w="1072795" h="1072795">
                <a:moveTo>
                  <a:pt x="0" y="0"/>
                </a:moveTo>
                <a:lnTo>
                  <a:pt x="1072795" y="0"/>
                </a:lnTo>
                <a:lnTo>
                  <a:pt x="1072795" y="1072795"/>
                </a:lnTo>
                <a:lnTo>
                  <a:pt x="0" y="107279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17114003" y="2179401"/>
            <a:ext cx="2789715" cy="2789715"/>
          </a:xfrm>
          <a:custGeom>
            <a:avLst/>
            <a:gdLst/>
            <a:ahLst/>
            <a:cxnLst/>
            <a:rect l="l" t="t" r="r" b="b"/>
            <a:pathLst>
              <a:path w="2789715" h="2789715">
                <a:moveTo>
                  <a:pt x="0" y="0"/>
                </a:moveTo>
                <a:lnTo>
                  <a:pt x="2789716" y="0"/>
                </a:lnTo>
                <a:lnTo>
                  <a:pt x="2789716" y="2789716"/>
                </a:lnTo>
                <a:lnTo>
                  <a:pt x="0" y="278971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>
            <a:off x="16793568" y="8694706"/>
            <a:ext cx="415561" cy="416318"/>
          </a:xfrm>
          <a:custGeom>
            <a:avLst/>
            <a:gdLst/>
            <a:ahLst/>
            <a:cxnLst/>
            <a:rect l="l" t="t" r="r" b="b"/>
            <a:pathLst>
              <a:path w="415561" h="416318">
                <a:moveTo>
                  <a:pt x="0" y="0"/>
                </a:moveTo>
                <a:lnTo>
                  <a:pt x="415561" y="0"/>
                </a:lnTo>
                <a:lnTo>
                  <a:pt x="415561" y="416318"/>
                </a:lnTo>
                <a:lnTo>
                  <a:pt x="0" y="41631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506918" y="8424265"/>
            <a:ext cx="4326365" cy="4326365"/>
          </a:xfrm>
          <a:custGeom>
            <a:avLst/>
            <a:gdLst/>
            <a:ahLst/>
            <a:cxnLst/>
            <a:rect l="l" t="t" r="r" b="b"/>
            <a:pathLst>
              <a:path w="4326365" h="4326365">
                <a:moveTo>
                  <a:pt x="0" y="0"/>
                </a:moveTo>
                <a:lnTo>
                  <a:pt x="4326365" y="0"/>
                </a:lnTo>
                <a:lnTo>
                  <a:pt x="4326365" y="4326365"/>
                </a:lnTo>
                <a:lnTo>
                  <a:pt x="0" y="432636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 rot="-5400000">
            <a:off x="9322602" y="892404"/>
            <a:ext cx="10287000" cy="8502193"/>
            <a:chOff x="0" y="0"/>
            <a:chExt cx="3245668" cy="268254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245668" cy="2682541"/>
            </a:xfrm>
            <a:custGeom>
              <a:avLst/>
              <a:gdLst/>
              <a:ahLst/>
              <a:cxnLst/>
              <a:rect l="l" t="t" r="r" b="b"/>
              <a:pathLst>
                <a:path w="3245668" h="2682541">
                  <a:moveTo>
                    <a:pt x="0" y="0"/>
                  </a:moveTo>
                  <a:lnTo>
                    <a:pt x="3245668" y="0"/>
                  </a:lnTo>
                  <a:lnTo>
                    <a:pt x="3245668" y="2682541"/>
                  </a:lnTo>
                  <a:lnTo>
                    <a:pt x="0" y="2682541"/>
                  </a:lnTo>
                  <a:close/>
                </a:path>
              </a:pathLst>
            </a:custGeom>
            <a:solidFill>
              <a:srgbClr val="FF5757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3245668" cy="2730166"/>
            </a:xfrm>
            <a:prstGeom prst="rect">
              <a:avLst/>
            </a:prstGeom>
          </p:spPr>
          <p:txBody>
            <a:bodyPr lIns="42405" tIns="42405" rIns="42405" bIns="42405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0660695" y="1028700"/>
            <a:ext cx="7211247" cy="8229600"/>
            <a:chOff x="0" y="0"/>
            <a:chExt cx="1253208" cy="1430182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253208" cy="1430182"/>
            </a:xfrm>
            <a:custGeom>
              <a:avLst/>
              <a:gdLst/>
              <a:ahLst/>
              <a:cxnLst/>
              <a:rect l="l" t="t" r="r" b="b"/>
              <a:pathLst>
                <a:path w="1253208" h="1430182">
                  <a:moveTo>
                    <a:pt x="0" y="0"/>
                  </a:moveTo>
                  <a:lnTo>
                    <a:pt x="1253208" y="0"/>
                  </a:lnTo>
                  <a:lnTo>
                    <a:pt x="1253208" y="1430182"/>
                  </a:lnTo>
                  <a:lnTo>
                    <a:pt x="0" y="1430182"/>
                  </a:lnTo>
                  <a:close/>
                </a:path>
              </a:pathLst>
            </a:custGeom>
            <a:blipFill>
              <a:blip r:embed="rId4"/>
              <a:stretch>
                <a:fillRect l="-7060" r="-7060"/>
              </a:stretch>
            </a:blipFill>
            <a:ln w="85725" cap="sq">
              <a:solidFill>
                <a:srgbClr val="FFFFFF"/>
              </a:solidFill>
              <a:prstDash val="solid"/>
              <a:miter/>
            </a:ln>
          </p:spPr>
        </p:sp>
      </p:grpSp>
      <p:sp>
        <p:nvSpPr>
          <p:cNvPr id="8" name="TextBox 8"/>
          <p:cNvSpPr txBox="1"/>
          <p:nvPr/>
        </p:nvSpPr>
        <p:spPr>
          <a:xfrm>
            <a:off x="1438832" y="1245873"/>
            <a:ext cx="7423987" cy="8324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25"/>
              </a:lnSpc>
            </a:pPr>
            <a:r>
              <a:rPr lang="en-US" sz="4303" spc="253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Actualmente las empresas deben competir en un mundo globalizado y complejo, lo que lleva mayores a requerimientos del personal para un desempeño efectivo, y en este sentido se requiere de los supervisores para ocupar estos cargos. </a:t>
            </a:r>
          </a:p>
          <a:p>
            <a:pPr algn="ctr">
              <a:lnSpc>
                <a:spcPts val="6025"/>
              </a:lnSpc>
            </a:pPr>
            <a:endParaRPr lang="en-US" sz="4303" spc="253">
              <a:solidFill>
                <a:srgbClr val="4D4C4C"/>
              </a:solidFill>
              <a:latin typeface="Helios"/>
              <a:ea typeface="Helios"/>
              <a:cs typeface="Helios"/>
              <a:sym typeface="Helio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0800000">
            <a:off x="13986999" y="-2149600"/>
            <a:ext cx="6316248" cy="3178300"/>
            <a:chOff x="0" y="0"/>
            <a:chExt cx="807640" cy="4064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07640" cy="406400"/>
            </a:xfrm>
            <a:custGeom>
              <a:avLst/>
              <a:gdLst/>
              <a:ahLst/>
              <a:cxnLst/>
              <a:rect l="l" t="t" r="r" b="b"/>
              <a:pathLst>
                <a:path w="807640" h="406400">
                  <a:moveTo>
                    <a:pt x="604440" y="0"/>
                  </a:moveTo>
                  <a:cubicBezTo>
                    <a:pt x="716665" y="0"/>
                    <a:pt x="807640" y="90976"/>
                    <a:pt x="807640" y="203200"/>
                  </a:cubicBezTo>
                  <a:cubicBezTo>
                    <a:pt x="807640" y="315424"/>
                    <a:pt x="716665" y="406400"/>
                    <a:pt x="604440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" cap="sq">
              <a:solidFill>
                <a:srgbClr val="4D4C4C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807640" cy="454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7259300" y="-565845"/>
            <a:ext cx="15452455" cy="11836184"/>
            <a:chOff x="0" y="0"/>
            <a:chExt cx="4069782" cy="311734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069783" cy="3117349"/>
            </a:xfrm>
            <a:custGeom>
              <a:avLst/>
              <a:gdLst/>
              <a:ahLst/>
              <a:cxnLst/>
              <a:rect l="l" t="t" r="r" b="b"/>
              <a:pathLst>
                <a:path w="4069783" h="3117349">
                  <a:moveTo>
                    <a:pt x="0" y="0"/>
                  </a:moveTo>
                  <a:lnTo>
                    <a:pt x="4069783" y="0"/>
                  </a:lnTo>
                  <a:lnTo>
                    <a:pt x="4069783" y="3117349"/>
                  </a:lnTo>
                  <a:lnTo>
                    <a:pt x="0" y="3117349"/>
                  </a:lnTo>
                  <a:close/>
                </a:path>
              </a:pathLst>
            </a:custGeom>
            <a:solidFill>
              <a:srgbClr val="FF5757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4069782" cy="316497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428627" y="3319928"/>
            <a:ext cx="4216185" cy="36645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064"/>
              </a:lnSpc>
              <a:spcBef>
                <a:spcPct val="0"/>
              </a:spcBef>
            </a:pPr>
            <a:r>
              <a:rPr lang="en-US" sz="21474" b="1">
                <a:solidFill>
                  <a:srgbClr val="4D4C4C"/>
                </a:solidFill>
                <a:latin typeface="TS Deniz Bold"/>
                <a:ea typeface="TS Deniz Bold"/>
                <a:cs typeface="TS Deniz Bold"/>
                <a:sym typeface="TS Deniz Bold"/>
              </a:rPr>
              <a:t>01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622171" y="3943541"/>
            <a:ext cx="10522952" cy="12095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976"/>
              </a:lnSpc>
              <a:spcBef>
                <a:spcPct val="0"/>
              </a:spcBef>
            </a:pPr>
            <a:r>
              <a:rPr lang="en-US" sz="7125">
                <a:solidFill>
                  <a:srgbClr val="FF914D"/>
                </a:solidFill>
                <a:latin typeface="Borel"/>
                <a:ea typeface="Borel"/>
                <a:cs typeface="Borel"/>
                <a:sym typeface="Borel"/>
              </a:rPr>
              <a:t>Definiciones de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622171" y="4589931"/>
            <a:ext cx="10637129" cy="22059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060"/>
              </a:lnSpc>
              <a:spcBef>
                <a:spcPct val="0"/>
              </a:spcBef>
            </a:pPr>
            <a:r>
              <a:rPr lang="en-US" sz="12900" b="1">
                <a:solidFill>
                  <a:srgbClr val="4D4C4C"/>
                </a:solidFill>
                <a:latin typeface="TS Deniz Bold"/>
                <a:ea typeface="TS Deniz Bold"/>
                <a:cs typeface="TS Deniz Bold"/>
                <a:sym typeface="TS Deniz Bold"/>
              </a:rPr>
              <a:t>Supervisión</a:t>
            </a:r>
          </a:p>
        </p:txBody>
      </p:sp>
      <p:grpSp>
        <p:nvGrpSpPr>
          <p:cNvPr id="11" name="Group 11"/>
          <p:cNvGrpSpPr/>
          <p:nvPr/>
        </p:nvGrpSpPr>
        <p:grpSpPr>
          <a:xfrm rot="-10800000">
            <a:off x="-2134415" y="3073364"/>
            <a:ext cx="8227978" cy="4140271"/>
            <a:chOff x="0" y="0"/>
            <a:chExt cx="807640" cy="4064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07640" cy="406400"/>
            </a:xfrm>
            <a:custGeom>
              <a:avLst/>
              <a:gdLst/>
              <a:ahLst/>
              <a:cxnLst/>
              <a:rect l="l" t="t" r="r" b="b"/>
              <a:pathLst>
                <a:path w="807640" h="406400">
                  <a:moveTo>
                    <a:pt x="604440" y="0"/>
                  </a:moveTo>
                  <a:cubicBezTo>
                    <a:pt x="716665" y="0"/>
                    <a:pt x="807640" y="90976"/>
                    <a:pt x="807640" y="203200"/>
                  </a:cubicBezTo>
                  <a:cubicBezTo>
                    <a:pt x="807640" y="315424"/>
                    <a:pt x="716665" y="406400"/>
                    <a:pt x="604440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" cap="sq">
              <a:solidFill>
                <a:srgbClr val="4D4C4C"/>
              </a:solidFill>
              <a:prstDash val="solid"/>
              <a:miter/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0" y="-47625"/>
              <a:ext cx="807640" cy="454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879387" y="2646483"/>
            <a:ext cx="1098480" cy="1098480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5757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sp>
        <p:nvSpPr>
          <p:cNvPr id="17" name="Freeform 17"/>
          <p:cNvSpPr/>
          <p:nvPr/>
        </p:nvSpPr>
        <p:spPr>
          <a:xfrm>
            <a:off x="-1698802" y="5514834"/>
            <a:ext cx="3397604" cy="3397604"/>
          </a:xfrm>
          <a:custGeom>
            <a:avLst/>
            <a:gdLst/>
            <a:ahLst/>
            <a:cxnLst/>
            <a:rect l="l" t="t" r="r" b="b"/>
            <a:pathLst>
              <a:path w="3397604" h="3397604">
                <a:moveTo>
                  <a:pt x="0" y="0"/>
                </a:moveTo>
                <a:lnTo>
                  <a:pt x="3397604" y="0"/>
                </a:lnTo>
                <a:lnTo>
                  <a:pt x="3397604" y="3397603"/>
                </a:lnTo>
                <a:lnTo>
                  <a:pt x="0" y="339760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FCE14EAB-9C40-4165-B0C7-DF666ECC99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" y="643"/>
            <a:ext cx="18285714" cy="1028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3504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DF2A3A4-8BD7-49C9-A917-4216138D2A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" y="643"/>
            <a:ext cx="18285714" cy="1028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5728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0800000">
            <a:off x="-2134415" y="3073364"/>
            <a:ext cx="8227978" cy="4140271"/>
            <a:chOff x="0" y="0"/>
            <a:chExt cx="807640" cy="4064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07640" cy="406400"/>
            </a:xfrm>
            <a:custGeom>
              <a:avLst/>
              <a:gdLst/>
              <a:ahLst/>
              <a:cxnLst/>
              <a:rect l="l" t="t" r="r" b="b"/>
              <a:pathLst>
                <a:path w="807640" h="406400">
                  <a:moveTo>
                    <a:pt x="604440" y="0"/>
                  </a:moveTo>
                  <a:cubicBezTo>
                    <a:pt x="716665" y="0"/>
                    <a:pt x="807640" y="90976"/>
                    <a:pt x="807640" y="203200"/>
                  </a:cubicBezTo>
                  <a:cubicBezTo>
                    <a:pt x="807640" y="315424"/>
                    <a:pt x="716665" y="406400"/>
                    <a:pt x="604440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" cap="sq">
              <a:solidFill>
                <a:srgbClr val="4D4C4C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807640" cy="454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428627" y="3319928"/>
            <a:ext cx="4216185" cy="36645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064"/>
              </a:lnSpc>
              <a:spcBef>
                <a:spcPct val="0"/>
              </a:spcBef>
            </a:pPr>
            <a:r>
              <a:rPr lang="en-US" sz="21474" b="1">
                <a:solidFill>
                  <a:srgbClr val="4D4C4C"/>
                </a:solidFill>
                <a:latin typeface="TS Deniz Bold"/>
                <a:ea typeface="TS Deniz Bold"/>
                <a:cs typeface="TS Deniz Bold"/>
                <a:sym typeface="TS Deniz Bold"/>
              </a:rPr>
              <a:t>02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6622171" y="3943541"/>
            <a:ext cx="10522952" cy="12095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976"/>
              </a:lnSpc>
              <a:spcBef>
                <a:spcPct val="0"/>
              </a:spcBef>
            </a:pPr>
            <a:r>
              <a:rPr lang="en-US" sz="7125">
                <a:solidFill>
                  <a:srgbClr val="FF914D"/>
                </a:solidFill>
                <a:latin typeface="Borel"/>
                <a:ea typeface="Borel"/>
                <a:cs typeface="Borel"/>
                <a:sym typeface="Borel"/>
              </a:rPr>
              <a:t>Descripción de los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622171" y="4618506"/>
            <a:ext cx="10637129" cy="39515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820"/>
              </a:lnSpc>
              <a:spcBef>
                <a:spcPct val="0"/>
              </a:spcBef>
            </a:pPr>
            <a:r>
              <a:rPr lang="en-US" sz="11300" b="1">
                <a:solidFill>
                  <a:srgbClr val="4D4C4C"/>
                </a:solidFill>
                <a:latin typeface="TS Deniz Bold"/>
                <a:ea typeface="TS Deniz Bold"/>
                <a:cs typeface="TS Deniz Bold"/>
                <a:sym typeface="TS Deniz Bold"/>
              </a:rPr>
              <a:t>campos ocupacionales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879387" y="2646483"/>
            <a:ext cx="1098480" cy="1098480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5757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-1698802" y="5514834"/>
            <a:ext cx="3397604" cy="3397604"/>
          </a:xfrm>
          <a:custGeom>
            <a:avLst/>
            <a:gdLst/>
            <a:ahLst/>
            <a:cxnLst/>
            <a:rect l="l" t="t" r="r" b="b"/>
            <a:pathLst>
              <a:path w="3397604" h="3397604">
                <a:moveTo>
                  <a:pt x="0" y="0"/>
                </a:moveTo>
                <a:lnTo>
                  <a:pt x="3397604" y="0"/>
                </a:lnTo>
                <a:lnTo>
                  <a:pt x="3397604" y="3397603"/>
                </a:lnTo>
                <a:lnTo>
                  <a:pt x="0" y="339760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12" name="Group 12"/>
          <p:cNvGrpSpPr/>
          <p:nvPr/>
        </p:nvGrpSpPr>
        <p:grpSpPr>
          <a:xfrm rot="-10800000">
            <a:off x="13986999" y="-2149600"/>
            <a:ext cx="6316248" cy="3178300"/>
            <a:chOff x="0" y="0"/>
            <a:chExt cx="807640" cy="4064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07640" cy="406400"/>
            </a:xfrm>
            <a:custGeom>
              <a:avLst/>
              <a:gdLst/>
              <a:ahLst/>
              <a:cxnLst/>
              <a:rect l="l" t="t" r="r" b="b"/>
              <a:pathLst>
                <a:path w="807640" h="406400">
                  <a:moveTo>
                    <a:pt x="604440" y="0"/>
                  </a:moveTo>
                  <a:cubicBezTo>
                    <a:pt x="716665" y="0"/>
                    <a:pt x="807640" y="90976"/>
                    <a:pt x="807640" y="203200"/>
                  </a:cubicBezTo>
                  <a:cubicBezTo>
                    <a:pt x="807640" y="315424"/>
                    <a:pt x="716665" y="406400"/>
                    <a:pt x="604440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" cap="sq">
              <a:solidFill>
                <a:srgbClr val="4D4C4C"/>
              </a:solidFill>
              <a:prstDash val="solid"/>
              <a:miter/>
            </a:ln>
          </p:spPr>
        </p:sp>
        <p:sp>
          <p:nvSpPr>
            <p:cNvPr id="14" name="TextBox 14"/>
            <p:cNvSpPr txBox="1"/>
            <p:nvPr/>
          </p:nvSpPr>
          <p:spPr>
            <a:xfrm>
              <a:off x="0" y="-47625"/>
              <a:ext cx="807640" cy="454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7259300" y="-565845"/>
            <a:ext cx="15452455" cy="11836184"/>
            <a:chOff x="0" y="0"/>
            <a:chExt cx="4069782" cy="3117349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4069783" cy="3117349"/>
            </a:xfrm>
            <a:custGeom>
              <a:avLst/>
              <a:gdLst/>
              <a:ahLst/>
              <a:cxnLst/>
              <a:rect l="l" t="t" r="r" b="b"/>
              <a:pathLst>
                <a:path w="4069783" h="3117349">
                  <a:moveTo>
                    <a:pt x="0" y="0"/>
                  </a:moveTo>
                  <a:lnTo>
                    <a:pt x="4069783" y="0"/>
                  </a:lnTo>
                  <a:lnTo>
                    <a:pt x="4069783" y="3117349"/>
                  </a:lnTo>
                  <a:lnTo>
                    <a:pt x="0" y="3117349"/>
                  </a:lnTo>
                  <a:close/>
                </a:path>
              </a:pathLst>
            </a:custGeom>
            <a:solidFill>
              <a:srgbClr val="FF5757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0" y="-47625"/>
              <a:ext cx="4069782" cy="316497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17184" y="4111164"/>
            <a:ext cx="10637129" cy="2492957"/>
            <a:chOff x="0" y="0"/>
            <a:chExt cx="14182838" cy="3323943"/>
          </a:xfrm>
        </p:grpSpPr>
        <p:sp>
          <p:nvSpPr>
            <p:cNvPr id="3" name="TextBox 3"/>
            <p:cNvSpPr txBox="1"/>
            <p:nvPr/>
          </p:nvSpPr>
          <p:spPr>
            <a:xfrm>
              <a:off x="0" y="-123825"/>
              <a:ext cx="14030602" cy="15716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9976"/>
                </a:lnSpc>
                <a:spcBef>
                  <a:spcPct val="0"/>
                </a:spcBef>
              </a:pPr>
              <a:r>
                <a:rPr lang="en-US" sz="7125">
                  <a:solidFill>
                    <a:srgbClr val="FF914D"/>
                  </a:solidFill>
                  <a:latin typeface="Borel"/>
                  <a:ea typeface="Borel"/>
                  <a:cs typeface="Borel"/>
                  <a:sym typeface="Borel"/>
                </a:rPr>
                <a:t>Según la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807877"/>
              <a:ext cx="14182838" cy="25160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5820"/>
                </a:lnSpc>
                <a:spcBef>
                  <a:spcPct val="0"/>
                </a:spcBef>
              </a:pPr>
              <a:r>
                <a:rPr lang="en-US" sz="11300" b="1">
                  <a:solidFill>
                    <a:srgbClr val="4D4C4C"/>
                  </a:solidFill>
                  <a:latin typeface="TS Deniz Bold"/>
                  <a:ea typeface="TS Deniz Bold"/>
                  <a:cs typeface="TS Deniz Bold"/>
                  <a:sym typeface="TS Deniz Bold"/>
                </a:rPr>
                <a:t>Estructura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2738683" y="2587445"/>
            <a:ext cx="8227978" cy="6265955"/>
            <a:chOff x="0" y="0"/>
            <a:chExt cx="10970637" cy="8354606"/>
          </a:xfrm>
        </p:grpSpPr>
        <p:grpSp>
          <p:nvGrpSpPr>
            <p:cNvPr id="6" name="Group 6"/>
            <p:cNvGrpSpPr/>
            <p:nvPr/>
          </p:nvGrpSpPr>
          <p:grpSpPr>
            <a:xfrm rot="-10800000">
              <a:off x="0" y="569176"/>
              <a:ext cx="10970637" cy="5520361"/>
              <a:chOff x="0" y="0"/>
              <a:chExt cx="807640" cy="40640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807640" cy="406400"/>
              </a:xfrm>
              <a:custGeom>
                <a:avLst/>
                <a:gdLst/>
                <a:ahLst/>
                <a:cxnLst/>
                <a:rect l="l" t="t" r="r" b="b"/>
                <a:pathLst>
                  <a:path w="807640" h="406400">
                    <a:moveTo>
                      <a:pt x="604440" y="0"/>
                    </a:moveTo>
                    <a:cubicBezTo>
                      <a:pt x="716665" y="0"/>
                      <a:pt x="807640" y="90976"/>
                      <a:pt x="807640" y="203200"/>
                    </a:cubicBezTo>
                    <a:cubicBezTo>
                      <a:pt x="807640" y="315424"/>
                      <a:pt x="716665" y="406400"/>
                      <a:pt x="604440" y="406400"/>
                    </a:cubicBezTo>
                    <a:lnTo>
                      <a:pt x="203200" y="406400"/>
                    </a:lnTo>
                    <a:cubicBezTo>
                      <a:pt x="90976" y="406400"/>
                      <a:pt x="0" y="315424"/>
                      <a:pt x="0" y="203200"/>
                    </a:cubicBezTo>
                    <a:cubicBezTo>
                      <a:pt x="0" y="90976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0" cap="sq">
                <a:solidFill>
                  <a:srgbClr val="4D4C4C"/>
                </a:solidFill>
                <a:prstDash val="solid"/>
                <a:miter/>
              </a:ln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0" y="-47625"/>
                <a:ext cx="807640" cy="454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79"/>
                  </a:lnSpc>
                </a:pPr>
                <a:endParaRPr/>
              </a:p>
            </p:txBody>
          </p:sp>
        </p:grpSp>
        <p:grpSp>
          <p:nvGrpSpPr>
            <p:cNvPr id="9" name="Group 9"/>
            <p:cNvGrpSpPr/>
            <p:nvPr/>
          </p:nvGrpSpPr>
          <p:grpSpPr>
            <a:xfrm>
              <a:off x="4018403" y="0"/>
              <a:ext cx="1464640" cy="1464640"/>
              <a:chOff x="0" y="0"/>
              <a:chExt cx="812800" cy="81280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5757"/>
              </a:solidFill>
            </p:spPr>
          </p:sp>
          <p:sp>
            <p:nvSpPr>
              <p:cNvPr id="11" name="TextBox 11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79"/>
                  </a:lnSpc>
                </a:pPr>
                <a:endParaRPr/>
              </a:p>
            </p:txBody>
          </p:sp>
        </p:grpSp>
        <p:sp>
          <p:nvSpPr>
            <p:cNvPr id="12" name="Freeform 12"/>
            <p:cNvSpPr/>
            <p:nvPr/>
          </p:nvSpPr>
          <p:spPr>
            <a:xfrm>
              <a:off x="580817" y="3824468"/>
              <a:ext cx="4530138" cy="4530138"/>
            </a:xfrm>
            <a:custGeom>
              <a:avLst/>
              <a:gdLst/>
              <a:ahLst/>
              <a:cxnLst/>
              <a:rect l="l" t="t" r="r" b="b"/>
              <a:pathLst>
                <a:path w="4530138" h="4530138">
                  <a:moveTo>
                    <a:pt x="0" y="0"/>
                  </a:moveTo>
                  <a:lnTo>
                    <a:pt x="4530138" y="0"/>
                  </a:lnTo>
                  <a:lnTo>
                    <a:pt x="4530138" y="4530138"/>
                  </a:lnTo>
                  <a:lnTo>
                    <a:pt x="0" y="45301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3" name="Group 13"/>
          <p:cNvGrpSpPr/>
          <p:nvPr/>
        </p:nvGrpSpPr>
        <p:grpSpPr>
          <a:xfrm rot="-10800000">
            <a:off x="-1825309" y="-1375660"/>
            <a:ext cx="6316248" cy="3178300"/>
            <a:chOff x="0" y="0"/>
            <a:chExt cx="807640" cy="4064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07640" cy="406400"/>
            </a:xfrm>
            <a:custGeom>
              <a:avLst/>
              <a:gdLst/>
              <a:ahLst/>
              <a:cxnLst/>
              <a:rect l="l" t="t" r="r" b="b"/>
              <a:pathLst>
                <a:path w="807640" h="406400">
                  <a:moveTo>
                    <a:pt x="604440" y="0"/>
                  </a:moveTo>
                  <a:cubicBezTo>
                    <a:pt x="716665" y="0"/>
                    <a:pt x="807640" y="90976"/>
                    <a:pt x="807640" y="203200"/>
                  </a:cubicBezTo>
                  <a:cubicBezTo>
                    <a:pt x="807640" y="315424"/>
                    <a:pt x="716665" y="406400"/>
                    <a:pt x="604440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" cap="sq">
              <a:solidFill>
                <a:srgbClr val="4D4C4C"/>
              </a:solidFill>
              <a:prstDash val="solid"/>
              <a:miter/>
            </a:ln>
          </p:spPr>
        </p:sp>
        <p:sp>
          <p:nvSpPr>
            <p:cNvPr id="15" name="TextBox 15"/>
            <p:cNvSpPr txBox="1"/>
            <p:nvPr/>
          </p:nvSpPr>
          <p:spPr>
            <a:xfrm>
              <a:off x="0" y="-47625"/>
              <a:ext cx="807640" cy="454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-14119641" y="-560450"/>
            <a:ext cx="15452455" cy="11836184"/>
            <a:chOff x="0" y="0"/>
            <a:chExt cx="4069782" cy="3117349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4069783" cy="3117349"/>
            </a:xfrm>
            <a:custGeom>
              <a:avLst/>
              <a:gdLst/>
              <a:ahLst/>
              <a:cxnLst/>
              <a:rect l="l" t="t" r="r" b="b"/>
              <a:pathLst>
                <a:path w="4069783" h="3117349">
                  <a:moveTo>
                    <a:pt x="0" y="0"/>
                  </a:moveTo>
                  <a:lnTo>
                    <a:pt x="4069783" y="0"/>
                  </a:lnTo>
                  <a:lnTo>
                    <a:pt x="4069783" y="3117349"/>
                  </a:lnTo>
                  <a:lnTo>
                    <a:pt x="0" y="3117349"/>
                  </a:lnTo>
                  <a:close/>
                </a:path>
              </a:pathLst>
            </a:custGeom>
            <a:solidFill>
              <a:srgbClr val="FF5757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0" y="-47625"/>
              <a:ext cx="4069782" cy="316497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1747</TotalTime>
  <Words>507</Words>
  <Application>Microsoft Office PowerPoint</Application>
  <PresentationFormat>Personalizado</PresentationFormat>
  <Paragraphs>77</Paragraphs>
  <Slides>30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30</vt:i4>
      </vt:variant>
    </vt:vector>
  </HeadingPairs>
  <TitlesOfParts>
    <vt:vector size="37" baseType="lpstr">
      <vt:lpstr>TS Deniz Bold</vt:lpstr>
      <vt:lpstr>Helios Bold</vt:lpstr>
      <vt:lpstr>Helios</vt:lpstr>
      <vt:lpstr>Calibri</vt:lpstr>
      <vt:lpstr>Borel</vt:lpstr>
      <vt:lpstr>Arial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Diapositivas Propuesta de Proyecto Minimalista Simple Verde y Beige</dc:title>
  <cp:lastModifiedBy>Mariangel Puente</cp:lastModifiedBy>
  <cp:revision>5</cp:revision>
  <dcterms:created xsi:type="dcterms:W3CDTF">2006-08-16T00:00:00Z</dcterms:created>
  <dcterms:modified xsi:type="dcterms:W3CDTF">2025-08-28T00:24:02Z</dcterms:modified>
  <dc:identifier>DAGqp_CBUbA</dc:identifier>
</cp:coreProperties>
</file>