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57" r:id="rId4"/>
    <p:sldId id="268" r:id="rId5"/>
    <p:sldId id="259" r:id="rId6"/>
    <p:sldId id="258" r:id="rId7"/>
    <p:sldId id="274" r:id="rId8"/>
    <p:sldId id="260" r:id="rId9"/>
    <p:sldId id="261" r:id="rId10"/>
    <p:sldId id="270" r:id="rId11"/>
    <p:sldId id="271" r:id="rId12"/>
    <p:sldId id="272" r:id="rId13"/>
    <p:sldId id="273" r:id="rId14"/>
    <p:sldId id="275" r:id="rId15"/>
    <p:sldId id="276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EEDCC-340A-4438-A016-79ABCDFF2335}" type="datetimeFigureOut">
              <a:rPr lang="es-AR" smtClean="0"/>
              <a:t>13/3/2026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B0EA9-658F-4E61-A295-E93A52AC4D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560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B0EA9-658F-4E61-A295-E93A52AC4D61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857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4ECDF1-4B08-4F4E-A8C5-2667C59D7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9" y="2607006"/>
            <a:ext cx="8588188" cy="3637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err="1"/>
              <a:t>Grados</a:t>
            </a:r>
            <a:r>
              <a:rPr dirty="0"/>
              <a:t> de Libertad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Cadenas</a:t>
            </a:r>
            <a:r>
              <a:rPr dirty="0"/>
              <a:t> </a:t>
            </a:r>
            <a:r>
              <a:rPr dirty="0" err="1"/>
              <a:t>Cinemáticas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Introducción</a:t>
            </a:r>
            <a:r>
              <a:rPr dirty="0"/>
              <a:t> a los </a:t>
            </a:r>
            <a:r>
              <a:rPr dirty="0" err="1"/>
              <a:t>conceptos</a:t>
            </a:r>
            <a:r>
              <a:rPr dirty="0"/>
              <a:t> </a:t>
            </a:r>
            <a:r>
              <a:rPr dirty="0" err="1"/>
              <a:t>fundamentales</a:t>
            </a:r>
            <a:r>
              <a:rPr dirty="0"/>
              <a:t> de </a:t>
            </a:r>
            <a:r>
              <a:rPr dirty="0" err="1"/>
              <a:t>robótica</a:t>
            </a:r>
            <a:r>
              <a:rPr dirty="0"/>
              <a:t> y </a:t>
            </a:r>
            <a:r>
              <a:rPr dirty="0" err="1"/>
              <a:t>mecánica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C7EC04-4BC7-461F-A095-B34F6E7A0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1800" b="1" i="0" dirty="0">
                <a:solidFill>
                  <a:srgbClr val="000000"/>
                </a:solidFill>
                <a:effectLst/>
                <a:latin typeface="CMSSBX10"/>
              </a:rPr>
              <a:t>Fórmula de </a:t>
            </a:r>
            <a:r>
              <a:rPr lang="es-AR" sz="1800" b="1" i="0" dirty="0" err="1">
                <a:solidFill>
                  <a:srgbClr val="000000"/>
                </a:solidFill>
                <a:effectLst/>
                <a:latin typeface="CMSSBX10"/>
              </a:rPr>
              <a:t>Grübler</a:t>
            </a:r>
            <a:r>
              <a:rPr lang="es-AR" sz="1800" b="1" i="0" dirty="0">
                <a:solidFill>
                  <a:srgbClr val="000000"/>
                </a:solidFill>
                <a:effectLst/>
                <a:latin typeface="CMSSBX10"/>
              </a:rPr>
              <a:t> 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CB13AA-E9C0-4C1F-9059-7EB39CCFD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90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600" dirty="0" err="1"/>
              <a:t>Dof</a:t>
            </a:r>
            <a:r>
              <a:rPr lang="es-MX" sz="1600" dirty="0"/>
              <a:t>= </a:t>
            </a:r>
            <a:r>
              <a:rPr lang="es-MX" sz="1600" dirty="0" err="1"/>
              <a:t>degrees</a:t>
            </a:r>
            <a:r>
              <a:rPr lang="es-MX" sz="1600" dirty="0"/>
              <a:t> </a:t>
            </a:r>
            <a:r>
              <a:rPr lang="es-MX" sz="1600" dirty="0" err="1"/>
              <a:t>of</a:t>
            </a:r>
            <a:r>
              <a:rPr lang="es-MX" sz="1600" dirty="0"/>
              <a:t> </a:t>
            </a:r>
            <a:r>
              <a:rPr lang="es-MX" sz="1600" dirty="0" err="1"/>
              <a:t>freedom</a:t>
            </a:r>
            <a:r>
              <a:rPr lang="es-MX" sz="1600" dirty="0"/>
              <a:t> (grados de libertad)</a:t>
            </a:r>
          </a:p>
          <a:p>
            <a:pPr marL="0" indent="0">
              <a:buNone/>
            </a:pPr>
            <a:r>
              <a:rPr lang="es-MX" sz="1600" dirty="0" err="1"/>
              <a:t>Joint</a:t>
            </a:r>
            <a:r>
              <a:rPr lang="es-MX" sz="1600" dirty="0"/>
              <a:t>= articulación</a:t>
            </a:r>
          </a:p>
          <a:p>
            <a:pPr marL="0" indent="0">
              <a:buNone/>
            </a:pPr>
            <a:r>
              <a:rPr lang="es-MX" sz="1600" dirty="0" err="1"/>
              <a:t>Body</a:t>
            </a:r>
            <a:r>
              <a:rPr lang="es-MX" sz="1600" dirty="0"/>
              <a:t>=cuerpo</a:t>
            </a:r>
          </a:p>
          <a:p>
            <a:pPr marL="0" indent="0">
              <a:buNone/>
            </a:pPr>
            <a:r>
              <a:rPr lang="es-MX" sz="1600" dirty="0"/>
              <a:t>M= grados de libertad (6 en el espacio 3 en el plano)</a:t>
            </a:r>
          </a:p>
          <a:p>
            <a:pPr marL="0" indent="0">
              <a:buNone/>
            </a:pPr>
            <a:r>
              <a:rPr lang="es-MX" sz="1600" dirty="0"/>
              <a:t>Fi= grados de libertad de la articulación </a:t>
            </a:r>
          </a:p>
          <a:p>
            <a:pPr marL="0" indent="0">
              <a:buNone/>
            </a:pPr>
            <a:r>
              <a:rPr lang="es-MX" sz="1600" dirty="0"/>
              <a:t>i= numero de restricciones provistas por la articulación</a:t>
            </a:r>
          </a:p>
          <a:p>
            <a:pPr marL="0" indent="0">
              <a:buNone/>
            </a:pPr>
            <a:r>
              <a:rPr lang="es-MX" sz="1600" dirty="0"/>
              <a:t>N= cuerpos (contando al suelo como uno)</a:t>
            </a:r>
            <a:endParaRPr lang="es-AR" sz="1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2D862AE-8939-40A1-877D-384B5C0D1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962" y="3041339"/>
            <a:ext cx="3676074" cy="2475224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FC51BA9B-FD7F-4C8E-A585-8FCBFAC46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453" y="5691398"/>
            <a:ext cx="6881091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Esta fórmula solo es válida si todas las restricciones conjuntas son independientes. Si no lo son, la fórmula proporciona un límite inferior para el número de grados de libertad.</a:t>
            </a:r>
            <a:r>
              <a:rPr kumimoji="0" lang="es-ES" altLang="es-AR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A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7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C7076-8C97-4D7A-B96A-68C9984F7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1939D3-41E3-4B2A-AF89-1246BA463EBA}"/>
              </a:ext>
            </a:extLst>
          </p:cNvPr>
          <p:cNvSpPr txBox="1"/>
          <p:nvPr/>
        </p:nvSpPr>
        <p:spPr>
          <a:xfrm>
            <a:off x="1748117" y="4082988"/>
            <a:ext cx="5602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= 4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J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= 4</a:t>
            </a:r>
          </a:p>
          <a:p>
            <a:r>
              <a:rPr lang="en-US" sz="1800" b="0" i="1" dirty="0" err="1">
                <a:solidFill>
                  <a:srgbClr val="000000"/>
                </a:solidFill>
                <a:effectLst/>
                <a:latin typeface="CMMI10"/>
              </a:rPr>
              <a:t>i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= 1 (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MR10"/>
              </a:rPr>
              <a:t>cada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 revoluta restring</a:t>
            </a:r>
            <a:r>
              <a:rPr lang="es-AR" sz="1800" b="0" i="0" dirty="0">
                <a:solidFill>
                  <a:srgbClr val="000000"/>
                </a:solidFill>
                <a:effectLst/>
                <a:latin typeface="CMR10"/>
              </a:rPr>
              <a:t>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 solo un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MR10"/>
              </a:rPr>
              <a:t>grado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 de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MR10"/>
              </a:rPr>
              <a:t>libertad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)</a:t>
            </a:r>
            <a:br>
              <a:rPr lang="en-US" dirty="0"/>
            </a:b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5DB7F36-B0D6-4CF8-9984-FB9C4954AAE1}"/>
                  </a:ext>
                </a:extLst>
              </p:cNvPr>
              <p:cNvSpPr txBox="1"/>
              <p:nvPr/>
            </p:nvSpPr>
            <p:spPr>
              <a:xfrm>
                <a:off x="3217411" y="5361591"/>
                <a:ext cx="28565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AR" dirty="0"/>
                  <a:t>dof</a:t>
                </a:r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3∗(4−1−4)+4=1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5DB7F36-B0D6-4CF8-9984-FB9C4954A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411" y="5361591"/>
                <a:ext cx="2856551" cy="276999"/>
              </a:xfrm>
              <a:prstGeom prst="rect">
                <a:avLst/>
              </a:prstGeom>
              <a:blipFill>
                <a:blip r:embed="rId2"/>
                <a:stretch>
                  <a:fillRect l="-5128" t="-28889" r="-2137" b="-5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>
            <a:extLst>
              <a:ext uri="{FF2B5EF4-FFF2-40B4-BE49-F238E27FC236}">
                <a16:creationId xmlns:a16="http://schemas.microsoft.com/office/drawing/2014/main" id="{EA777000-15F2-4795-AB54-240C961F3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940" y="3382403"/>
            <a:ext cx="2400635" cy="8192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D54F68E-9914-4120-9DC5-FC83D1B62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381" y="1495912"/>
            <a:ext cx="3201581" cy="163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60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8427B-2BE9-4823-BC99-0C871A789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C2DCF90-EF3F-4055-AFE0-19263B323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9480" y="1417638"/>
            <a:ext cx="2484335" cy="1165961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6489CD2-EF03-4C28-BCF2-D5BF79D97DEF}"/>
              </a:ext>
            </a:extLst>
          </p:cNvPr>
          <p:cNvSpPr txBox="1"/>
          <p:nvPr/>
        </p:nvSpPr>
        <p:spPr>
          <a:xfrm>
            <a:off x="1748117" y="4082988"/>
            <a:ext cx="5602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= 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3</a:t>
            </a:r>
            <a:endParaRPr lang="en-US" sz="1800" b="0" i="0" dirty="0">
              <a:solidFill>
                <a:srgbClr val="000000"/>
              </a:solidFill>
              <a:effectLst/>
              <a:latin typeface="CMR10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J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= 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4</a:t>
            </a:r>
            <a:endParaRPr lang="en-US" sz="1800" b="0" i="0" dirty="0">
              <a:solidFill>
                <a:srgbClr val="000000"/>
              </a:solidFill>
              <a:effectLst/>
              <a:latin typeface="CMR10"/>
            </a:endParaRPr>
          </a:p>
          <a:p>
            <a:r>
              <a:rPr lang="en-US" sz="1800" b="0" i="1" dirty="0" err="1">
                <a:solidFill>
                  <a:srgbClr val="000000"/>
                </a:solidFill>
                <a:effectLst/>
                <a:latin typeface="CMMI10"/>
              </a:rPr>
              <a:t>i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= 1 (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MR10"/>
              </a:rPr>
              <a:t>cada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 revoluta y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MR10"/>
              </a:rPr>
              <a:t>articulacion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MR10"/>
              </a:rPr>
              <a:t>prismática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 restring</a:t>
            </a:r>
            <a:r>
              <a:rPr lang="es-AR" sz="1800" b="0" i="0" dirty="0">
                <a:solidFill>
                  <a:srgbClr val="000000"/>
                </a:solidFill>
                <a:effectLst/>
                <a:latin typeface="CMR10"/>
              </a:rPr>
              <a:t>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 solo un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MR10"/>
              </a:rPr>
              <a:t>grado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 de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MR10"/>
              </a:rPr>
              <a:t>libertad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)</a:t>
            </a:r>
            <a:br>
              <a:rPr lang="en-US" dirty="0"/>
            </a:b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27BB68E-CBB1-457B-97A6-E41FF6C55273}"/>
                  </a:ext>
                </a:extLst>
              </p:cNvPr>
              <p:cNvSpPr txBox="1"/>
              <p:nvPr/>
            </p:nvSpPr>
            <p:spPr>
              <a:xfrm>
                <a:off x="3217411" y="5361591"/>
                <a:ext cx="28565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AR" dirty="0"/>
                  <a:t>dof</a:t>
                </a:r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3∗(4−1−4)+4=1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27BB68E-CBB1-457B-97A6-E41FF6C55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411" y="5361591"/>
                <a:ext cx="2856551" cy="276999"/>
              </a:xfrm>
              <a:prstGeom prst="rect">
                <a:avLst/>
              </a:prstGeom>
              <a:blipFill>
                <a:blip r:embed="rId3"/>
                <a:stretch>
                  <a:fillRect l="-5128" t="-28889" r="-2137" b="-5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>
            <a:extLst>
              <a:ext uri="{FF2B5EF4-FFF2-40B4-BE49-F238E27FC236}">
                <a16:creationId xmlns:a16="http://schemas.microsoft.com/office/drawing/2014/main" id="{DD77AC3F-50AD-444A-8E60-085DF60BD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682" y="3019368"/>
            <a:ext cx="2400635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12589-B24D-4E02-8896-F9F5CC5C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65F3AE4-3737-413B-AB89-A208292FA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591" y="1737017"/>
            <a:ext cx="2514818" cy="1417443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AD610A0-FC36-4956-B8AA-02C6983B2945}"/>
              </a:ext>
            </a:extLst>
          </p:cNvPr>
          <p:cNvSpPr txBox="1"/>
          <p:nvPr/>
        </p:nvSpPr>
        <p:spPr>
          <a:xfrm>
            <a:off x="1770528" y="4082988"/>
            <a:ext cx="5602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= 5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J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= 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4</a:t>
            </a:r>
            <a:endParaRPr lang="en-US" sz="1800" b="0" i="0" dirty="0">
              <a:solidFill>
                <a:srgbClr val="000000"/>
              </a:solidFill>
              <a:effectLst/>
              <a:latin typeface="CMR10"/>
            </a:endParaRPr>
          </a:p>
          <a:p>
            <a:r>
              <a:rPr lang="en-US" sz="1800" b="0" i="1" dirty="0" err="1">
                <a:solidFill>
                  <a:srgbClr val="000000"/>
                </a:solidFill>
                <a:effectLst/>
                <a:latin typeface="CMMI10"/>
              </a:rPr>
              <a:t>i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= 1 (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MR10"/>
              </a:rPr>
              <a:t>cada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 revoluta restring</a:t>
            </a:r>
            <a:r>
              <a:rPr lang="es-AR" sz="1800" b="0" i="0" dirty="0">
                <a:solidFill>
                  <a:srgbClr val="000000"/>
                </a:solidFill>
                <a:effectLst/>
                <a:latin typeface="CMR10"/>
              </a:rPr>
              <a:t>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 solo un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MR10"/>
              </a:rPr>
              <a:t>grado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 de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MR10"/>
              </a:rPr>
              <a:t>libertad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)</a:t>
            </a:r>
            <a:br>
              <a:rPr lang="en-US" dirty="0"/>
            </a:b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D560D5C-E935-49C9-9389-D6ACD48E3534}"/>
                  </a:ext>
                </a:extLst>
              </p:cNvPr>
              <p:cNvSpPr txBox="1"/>
              <p:nvPr/>
            </p:nvSpPr>
            <p:spPr>
              <a:xfrm>
                <a:off x="3217411" y="5361591"/>
                <a:ext cx="28565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AR" dirty="0"/>
                  <a:t>dof</a:t>
                </a:r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3∗(5−1−4)+4=4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D560D5C-E935-49C9-9389-D6ACD48E3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411" y="5361591"/>
                <a:ext cx="2856551" cy="276999"/>
              </a:xfrm>
              <a:prstGeom prst="rect">
                <a:avLst/>
              </a:prstGeom>
              <a:blipFill>
                <a:blip r:embed="rId3"/>
                <a:stretch>
                  <a:fillRect l="-5128" t="-28889" r="-2137" b="-5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>
            <a:extLst>
              <a:ext uri="{FF2B5EF4-FFF2-40B4-BE49-F238E27FC236}">
                <a16:creationId xmlns:a16="http://schemas.microsoft.com/office/drawing/2014/main" id="{7ADC90A9-39E5-4EC3-AB88-B7CF5C018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682" y="3185450"/>
            <a:ext cx="2400635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86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C2CCD-FBA9-4D6D-BEEF-FC670630C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A0EED4-C849-421B-850A-8712E0A88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C29117-99C5-4D97-98C5-E20CC82A7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072" y="1322673"/>
            <a:ext cx="2895851" cy="175275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38F621-1380-4EA1-8F0E-D76B96E3BF04}"/>
              </a:ext>
            </a:extLst>
          </p:cNvPr>
          <p:cNvSpPr txBox="1"/>
          <p:nvPr/>
        </p:nvSpPr>
        <p:spPr>
          <a:xfrm>
            <a:off x="1770528" y="4082988"/>
            <a:ext cx="5602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= 5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J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= 5</a:t>
            </a:r>
          </a:p>
          <a:p>
            <a:r>
              <a:rPr lang="en-US" sz="1800" b="0" i="1" dirty="0" err="1">
                <a:solidFill>
                  <a:srgbClr val="000000"/>
                </a:solidFill>
                <a:effectLst/>
                <a:latin typeface="CMMI10"/>
              </a:rPr>
              <a:t>i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= 1 (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MR10"/>
              </a:rPr>
              <a:t>cada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 revoluta restring</a:t>
            </a:r>
            <a:r>
              <a:rPr lang="es-AR" sz="1800" b="0" i="0" dirty="0">
                <a:solidFill>
                  <a:srgbClr val="000000"/>
                </a:solidFill>
                <a:effectLst/>
                <a:latin typeface="CMR10"/>
              </a:rPr>
              <a:t>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 solo un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MR10"/>
              </a:rPr>
              <a:t>grado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 de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MR10"/>
              </a:rPr>
              <a:t>libertad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)</a:t>
            </a:r>
            <a:br>
              <a:rPr lang="en-US" dirty="0"/>
            </a:b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8E19B13-44D5-4F04-ACFD-5580BD6CCB22}"/>
                  </a:ext>
                </a:extLst>
              </p:cNvPr>
              <p:cNvSpPr txBox="1"/>
              <p:nvPr/>
            </p:nvSpPr>
            <p:spPr>
              <a:xfrm>
                <a:off x="3217411" y="5361591"/>
                <a:ext cx="28565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AR" dirty="0"/>
                  <a:t>dof</a:t>
                </a:r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3∗(5−1−5)+5=2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8E19B13-44D5-4F04-ACFD-5580BD6CC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411" y="5361591"/>
                <a:ext cx="2856551" cy="276999"/>
              </a:xfrm>
              <a:prstGeom prst="rect">
                <a:avLst/>
              </a:prstGeom>
              <a:blipFill>
                <a:blip r:embed="rId3"/>
                <a:stretch>
                  <a:fillRect l="-5128" t="-28889" r="-2137" b="-5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>
            <a:extLst>
              <a:ext uri="{FF2B5EF4-FFF2-40B4-BE49-F238E27FC236}">
                <a16:creationId xmlns:a16="http://schemas.microsoft.com/office/drawing/2014/main" id="{05D0D047-AC04-4AEF-B897-416DF7992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682" y="3185450"/>
            <a:ext cx="2400635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47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CD545-E50E-475D-A1E7-E2B6A01B1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Mecanismo de cadena abierta o cerrada</a:t>
            </a:r>
            <a:endParaRPr lang="es-AR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BBD517C9-4242-4658-AB98-9F4EB5827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3914" y="1752947"/>
            <a:ext cx="2514818" cy="1417443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BD0AC9-E8C2-4EB6-BB01-7A1C0F19F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237" y="1417638"/>
            <a:ext cx="2895851" cy="17527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8C677FD-2FBD-4835-B0B0-3CC9B1AC5E42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rgbClr val="000000"/>
                </a:solidFill>
                <a:effectLst/>
                <a:latin typeface="CMR10"/>
              </a:rPr>
              <a:t>Cerrado</a:t>
            </a:r>
            <a:endParaRPr lang="es-AR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9078861-A640-459D-99C4-43C12AE38C0A}"/>
              </a:ext>
            </a:extLst>
          </p:cNvPr>
          <p:cNvSpPr txBox="1"/>
          <p:nvPr/>
        </p:nvSpPr>
        <p:spPr>
          <a:xfrm>
            <a:off x="5172732" y="318743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MR10"/>
              </a:rPr>
              <a:t>Abierto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27428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9FAD7-B952-4C05-BCA3-B2C86E50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Ejercicios propuestos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2AD0B-9CE3-40F7-986B-BDCBA4E37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2.9, 2.11 y 2.12 libro </a:t>
            </a:r>
            <a:r>
              <a:rPr lang="es-MX" dirty="0" err="1"/>
              <a:t>modern</a:t>
            </a:r>
            <a:r>
              <a:rPr lang="es-MX" dirty="0"/>
              <a:t> </a:t>
            </a:r>
            <a:r>
              <a:rPr lang="es-MX" dirty="0" err="1"/>
              <a:t>robotics</a:t>
            </a:r>
            <a:r>
              <a:rPr lang="es-MX" dirty="0"/>
              <a:t>, </a:t>
            </a:r>
            <a:r>
              <a:rPr lang="es-MX" dirty="0" err="1"/>
              <a:t>mechanics</a:t>
            </a:r>
            <a:r>
              <a:rPr lang="es-MX" dirty="0"/>
              <a:t>, </a:t>
            </a:r>
            <a:r>
              <a:rPr lang="es-MX" dirty="0" err="1"/>
              <a:t>planning</a:t>
            </a:r>
            <a:r>
              <a:rPr lang="es-MX" dirty="0"/>
              <a:t> and control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902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EB42B-CA68-43AF-B810-E6B63272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Bibliografía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706659-4ACF-46AC-B46B-D070A9871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Modern </a:t>
            </a:r>
            <a:r>
              <a:rPr lang="es-MX" dirty="0" err="1"/>
              <a:t>robotics</a:t>
            </a:r>
            <a:r>
              <a:rPr lang="es-MX" dirty="0"/>
              <a:t>, </a:t>
            </a:r>
            <a:r>
              <a:rPr lang="es-MX" dirty="0" err="1"/>
              <a:t>Mechanics</a:t>
            </a:r>
            <a:r>
              <a:rPr lang="es-MX" dirty="0"/>
              <a:t>, </a:t>
            </a:r>
            <a:r>
              <a:rPr lang="es-MX" dirty="0" err="1"/>
              <a:t>planning</a:t>
            </a:r>
            <a:r>
              <a:rPr lang="es-MX" dirty="0"/>
              <a:t> and control </a:t>
            </a:r>
            <a:r>
              <a:rPr lang="en-US" dirty="0"/>
              <a:t>Lynch and Park, Cambridge U </a:t>
            </a:r>
          </a:p>
          <a:p>
            <a:r>
              <a:rPr lang="es-MX" dirty="0"/>
              <a:t>Apuntes de catedra de </a:t>
            </a:r>
            <a:r>
              <a:rPr lang="es-MX" dirty="0" err="1"/>
              <a:t>robotica</a:t>
            </a:r>
            <a:r>
              <a:rPr lang="es-MX" dirty="0"/>
              <a:t> universidad de ciencias aplicadas Karlsruhe</a:t>
            </a:r>
          </a:p>
          <a:p>
            <a:r>
              <a:rPr lang="es-MX" dirty="0" err="1"/>
              <a:t>Shabana</a:t>
            </a:r>
            <a:r>
              <a:rPr lang="es-MX" dirty="0"/>
              <a:t>, A. A.: </a:t>
            </a:r>
            <a:r>
              <a:rPr lang="es-MX" dirty="0" err="1"/>
              <a:t>Computational</a:t>
            </a:r>
            <a:r>
              <a:rPr lang="es-MX" dirty="0"/>
              <a:t> Dynamics, 2.ª edición, John Wiley &amp; </a:t>
            </a:r>
            <a:r>
              <a:rPr lang="es-MX" dirty="0" err="1"/>
              <a:t>Sons,Nueva</a:t>
            </a:r>
            <a:r>
              <a:rPr lang="es-MX" dirty="0"/>
              <a:t> York 2003.</a:t>
            </a:r>
          </a:p>
          <a:p>
            <a:r>
              <a:rPr lang="es-MX" dirty="0" err="1"/>
              <a:t>Shabana</a:t>
            </a:r>
            <a:r>
              <a:rPr lang="es-MX" dirty="0"/>
              <a:t>, A. A.: Dynamics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Multibody</a:t>
            </a:r>
            <a:r>
              <a:rPr lang="es-MX" dirty="0"/>
              <a:t> </a:t>
            </a:r>
            <a:r>
              <a:rPr lang="es-MX" dirty="0" err="1"/>
              <a:t>Systems</a:t>
            </a:r>
            <a:r>
              <a:rPr lang="es-MX" dirty="0"/>
              <a:t>, 3.ª edición, John Wiley &amp;</a:t>
            </a:r>
            <a:r>
              <a:rPr lang="es-MX" dirty="0" err="1"/>
              <a:t>Sons</a:t>
            </a:r>
            <a:r>
              <a:rPr lang="es-MX" dirty="0"/>
              <a:t>, Nueva York 2005.</a:t>
            </a:r>
          </a:p>
          <a:p>
            <a:r>
              <a:rPr lang="es-MX" dirty="0" err="1"/>
              <a:t>Sciavicco</a:t>
            </a:r>
            <a:r>
              <a:rPr lang="es-MX" dirty="0"/>
              <a:t>, L. , Siciliano, B. : </a:t>
            </a:r>
            <a:r>
              <a:rPr lang="es-MX" dirty="0" err="1"/>
              <a:t>Modelling</a:t>
            </a:r>
            <a:r>
              <a:rPr lang="es-MX" dirty="0"/>
              <a:t> and Control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RobotManipulators</a:t>
            </a:r>
            <a:r>
              <a:rPr lang="es-MX" dirty="0"/>
              <a:t>, McGraw Hill, 1996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2014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¿Qué es una cadena cinemática?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 robot puede modelarse como una cadena cinemática.</a:t>
            </a:r>
          </a:p>
          <a:p>
            <a:r>
              <a:t>Está formada por cuerpos rígidos conectados mediante articulaciones.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8B13B-5DF0-48CE-96B0-7B2D464E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Cadena cinemática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6D89BF-6624-4206-9487-8579BC9B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Los ejes de movimiento de un robot industrial consisten en</a:t>
            </a:r>
          </a:p>
          <a:p>
            <a:r>
              <a:rPr lang="es-MX" sz="2400" dirty="0"/>
              <a:t>ejes de traslación</a:t>
            </a:r>
          </a:p>
          <a:p>
            <a:r>
              <a:rPr lang="es-MX" sz="2400" dirty="0"/>
              <a:t>ejes de rotación</a:t>
            </a:r>
          </a:p>
          <a:p>
            <a:pPr marL="0" indent="0">
              <a:buNone/>
            </a:pPr>
            <a:r>
              <a:rPr lang="es-MX" sz="2400" dirty="0"/>
              <a:t> Esto da como resultado una cadena cinemática</a:t>
            </a:r>
            <a:endParaRPr lang="es-AR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63DA5D-A773-4BE3-84B1-E0305D4C0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82" y="3429000"/>
            <a:ext cx="6938682" cy="304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4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Grados de libertad (GDL)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 err="1"/>
              <a:t>Indican</a:t>
            </a:r>
            <a:r>
              <a:rPr sz="2400" dirty="0"/>
              <a:t> </a:t>
            </a:r>
            <a:r>
              <a:rPr sz="2400" dirty="0" err="1"/>
              <a:t>cuántos</a:t>
            </a:r>
            <a:r>
              <a:rPr sz="2400" dirty="0"/>
              <a:t> </a:t>
            </a:r>
            <a:r>
              <a:rPr sz="2400" dirty="0" err="1"/>
              <a:t>movimientos</a:t>
            </a:r>
            <a:r>
              <a:rPr sz="2400" dirty="0"/>
              <a:t> </a:t>
            </a:r>
            <a:r>
              <a:rPr sz="2400" dirty="0" err="1"/>
              <a:t>independientes</a:t>
            </a:r>
            <a:r>
              <a:rPr sz="2400" dirty="0"/>
              <a:t> son </a:t>
            </a:r>
            <a:r>
              <a:rPr sz="2400" dirty="0" err="1"/>
              <a:t>posibles</a:t>
            </a:r>
            <a:r>
              <a:rPr sz="2400" dirty="0"/>
              <a:t>.</a:t>
            </a:r>
          </a:p>
          <a:p>
            <a:r>
              <a:rPr sz="2400" dirty="0"/>
              <a:t>Un </a:t>
            </a:r>
            <a:r>
              <a:rPr sz="2400" dirty="0" err="1"/>
              <a:t>cuerpo</a:t>
            </a:r>
            <a:r>
              <a:rPr sz="2400" dirty="0"/>
              <a:t> </a:t>
            </a:r>
            <a:r>
              <a:rPr sz="2400" dirty="0" err="1"/>
              <a:t>rígido</a:t>
            </a:r>
            <a:r>
              <a:rPr sz="2400" dirty="0"/>
              <a:t> </a:t>
            </a:r>
            <a:r>
              <a:rPr sz="2400" dirty="0" err="1"/>
              <a:t>en</a:t>
            </a:r>
            <a:r>
              <a:rPr sz="2400" dirty="0"/>
              <a:t> </a:t>
            </a:r>
            <a:r>
              <a:rPr sz="2400" dirty="0" err="1"/>
              <a:t>el</a:t>
            </a:r>
            <a:r>
              <a:rPr sz="2400" dirty="0"/>
              <a:t> </a:t>
            </a:r>
            <a:r>
              <a:rPr sz="2400" dirty="0" err="1"/>
              <a:t>espacio</a:t>
            </a:r>
            <a:r>
              <a:rPr sz="2400" dirty="0"/>
              <a:t> </a:t>
            </a:r>
            <a:r>
              <a:rPr sz="2400" dirty="0" err="1"/>
              <a:t>tiene</a:t>
            </a:r>
            <a:r>
              <a:rPr sz="2400" dirty="0"/>
              <a:t> 6 GDL (3 </a:t>
            </a:r>
            <a:r>
              <a:rPr sz="2400" dirty="0" err="1"/>
              <a:t>traslaciones</a:t>
            </a:r>
            <a:r>
              <a:rPr sz="2400" dirty="0"/>
              <a:t> y 3 </a:t>
            </a:r>
            <a:r>
              <a:rPr sz="2400" dirty="0" err="1"/>
              <a:t>rotaciones</a:t>
            </a:r>
            <a:r>
              <a:rPr sz="2400" dirty="0"/>
              <a:t>).</a:t>
            </a:r>
            <a:endParaRPr lang="es-MX" sz="2400" dirty="0"/>
          </a:p>
          <a:p>
            <a:r>
              <a:rPr lang="es-AR" sz="2400" dirty="0"/>
              <a:t>También representan cuantos actuadores son mínimamente necesarios</a:t>
            </a:r>
            <a:endParaRPr sz="2400" dirty="0"/>
          </a:p>
        </p:txBody>
      </p:sp>
      <p:pic>
        <p:nvPicPr>
          <p:cNvPr id="3074" name="Picture 2" descr="what-are-the-6-degrees-of-freedom">
            <a:extLst>
              <a:ext uri="{FF2B5EF4-FFF2-40B4-BE49-F238E27FC236}">
                <a16:creationId xmlns:a16="http://schemas.microsoft.com/office/drawing/2014/main" id="{0E1C0108-6C30-4E05-9D3F-30D8D52DA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032" y="3452252"/>
            <a:ext cx="4301936" cy="322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r>
              <a:rPr dirty="0" err="1"/>
              <a:t>Tipos</a:t>
            </a:r>
            <a:r>
              <a:rPr dirty="0"/>
              <a:t> de </a:t>
            </a:r>
            <a:r>
              <a:rPr dirty="0" err="1"/>
              <a:t>articulaciones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290"/>
            <a:ext cx="8229600" cy="425824"/>
          </a:xfrm>
        </p:spPr>
        <p:txBody>
          <a:bodyPr>
            <a:normAutofit/>
          </a:bodyPr>
          <a:lstStyle/>
          <a:p>
            <a:r>
              <a:rPr sz="2000" dirty="0"/>
              <a:t>Las </a:t>
            </a:r>
            <a:r>
              <a:rPr sz="2000" dirty="0" err="1"/>
              <a:t>articulaciones</a:t>
            </a:r>
            <a:r>
              <a:rPr sz="2000" dirty="0"/>
              <a:t> </a:t>
            </a:r>
            <a:r>
              <a:rPr sz="2000" dirty="0" err="1"/>
              <a:t>determinan</a:t>
            </a:r>
            <a:r>
              <a:rPr sz="2000" dirty="0"/>
              <a:t> </a:t>
            </a:r>
            <a:r>
              <a:rPr sz="2000" dirty="0" err="1"/>
              <a:t>el</a:t>
            </a:r>
            <a:r>
              <a:rPr sz="2000" dirty="0"/>
              <a:t> </a:t>
            </a:r>
            <a:r>
              <a:rPr sz="2000" dirty="0" err="1"/>
              <a:t>movimiento</a:t>
            </a:r>
            <a:r>
              <a:rPr sz="2000" dirty="0"/>
              <a:t> </a:t>
            </a:r>
            <a:r>
              <a:rPr sz="2000" dirty="0" err="1"/>
              <a:t>relativo</a:t>
            </a:r>
            <a:r>
              <a:rPr sz="2000" dirty="0"/>
              <a:t> entre </a:t>
            </a:r>
            <a:r>
              <a:rPr sz="2000" dirty="0" err="1"/>
              <a:t>cuerpos</a:t>
            </a:r>
            <a:r>
              <a:rPr sz="2000"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F3376DE-7549-4BBA-B523-0CD91FF5C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324" y="1492066"/>
            <a:ext cx="4514220" cy="515093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EC0B0E6-DF6E-428C-8171-DEEA27B7B0D0}"/>
              </a:ext>
            </a:extLst>
          </p:cNvPr>
          <p:cNvSpPr txBox="1"/>
          <p:nvPr/>
        </p:nvSpPr>
        <p:spPr>
          <a:xfrm>
            <a:off x="2532039" y="6611779"/>
            <a:ext cx="85702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00" dirty="0"/>
              <a:t>F</a:t>
            </a:r>
            <a:r>
              <a:rPr lang="es-AR" sz="1000" dirty="0" err="1"/>
              <a:t>uente</a:t>
            </a:r>
            <a:r>
              <a:rPr lang="es-AR" sz="1000" dirty="0"/>
              <a:t>: </a:t>
            </a:r>
            <a:r>
              <a:rPr lang="es-AR" sz="1000" dirty="0" err="1"/>
              <a:t>presentacónes</a:t>
            </a:r>
            <a:r>
              <a:rPr lang="es-AR" sz="1000" dirty="0"/>
              <a:t> y apuntes de la universidad de ciencias aplicadas Karlsruhe</a:t>
            </a:r>
          </a:p>
        </p:txBody>
      </p:sp>
      <p:pic>
        <p:nvPicPr>
          <p:cNvPr id="2053" name="Imagen 2">
            <a:extLst>
              <a:ext uri="{FF2B5EF4-FFF2-40B4-BE49-F238E27FC236}">
                <a16:creationId xmlns:a16="http://schemas.microsoft.com/office/drawing/2014/main" id="{05129129-655D-4A8A-8836-A14502729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193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1">
            <a:extLst>
              <a:ext uri="{FF2B5EF4-FFF2-40B4-BE49-F238E27FC236}">
                <a16:creationId xmlns:a16="http://schemas.microsoft.com/office/drawing/2014/main" id="{E774A32C-3E27-4128-8D6C-3BD430FFE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9875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3">
            <a:extLst>
              <a:ext uri="{FF2B5EF4-FFF2-40B4-BE49-F238E27FC236}">
                <a16:creationId xmlns:a16="http://schemas.microsoft.com/office/drawing/2014/main" id="{18A02E5D-1506-4195-868C-3B835E20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193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4">
            <a:extLst>
              <a:ext uri="{FF2B5EF4-FFF2-40B4-BE49-F238E27FC236}">
                <a16:creationId xmlns:a16="http://schemas.microsoft.com/office/drawing/2014/main" id="{32FD3408-F431-442B-85D2-3F8A807C8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675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5">
            <a:extLst>
              <a:ext uri="{FF2B5EF4-FFF2-40B4-BE49-F238E27FC236}">
                <a16:creationId xmlns:a16="http://schemas.microsoft.com/office/drawing/2014/main" id="{83A32F9A-0B4B-4519-8D28-D6D041E0A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9863" cy="124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1DF51E-2224-42D8-B320-32884994D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C8BC9E-2B37-4540-A7CF-A20752AC7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8B8A6D-99F7-403F-9D41-3CAACB55A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2" y="1292132"/>
            <a:ext cx="9063828" cy="454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2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Cinemática serial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000" dirty="0"/>
              <a:t>Las </a:t>
            </a:r>
            <a:r>
              <a:rPr sz="2000" dirty="0" err="1"/>
              <a:t>articulaciones</a:t>
            </a:r>
            <a:r>
              <a:rPr sz="2000" dirty="0"/>
              <a:t> se </a:t>
            </a:r>
            <a:r>
              <a:rPr sz="2000" dirty="0" err="1"/>
              <a:t>mueven</a:t>
            </a:r>
            <a:r>
              <a:rPr sz="2000" dirty="0"/>
              <a:t> de forma </a:t>
            </a:r>
            <a:r>
              <a:rPr sz="2000" dirty="0" err="1"/>
              <a:t>independiente</a:t>
            </a:r>
            <a:r>
              <a:rPr sz="2000" dirty="0"/>
              <a:t>.</a:t>
            </a:r>
          </a:p>
          <a:p>
            <a:r>
              <a:rPr sz="2000" dirty="0" err="1"/>
              <a:t>Ejemplo</a:t>
            </a:r>
            <a:r>
              <a:rPr sz="2000" dirty="0"/>
              <a:t>: robot industrial de </a:t>
            </a:r>
            <a:r>
              <a:rPr sz="2000" dirty="0" err="1"/>
              <a:t>brazo</a:t>
            </a:r>
            <a:r>
              <a:rPr sz="2000" dirty="0"/>
              <a:t> </a:t>
            </a:r>
            <a:r>
              <a:rPr sz="2000" dirty="0" err="1"/>
              <a:t>articulado</a:t>
            </a:r>
            <a:r>
              <a:rPr sz="2000" dirty="0"/>
              <a:t>.</a:t>
            </a:r>
          </a:p>
          <a:p>
            <a:r>
              <a:rPr sz="2000" dirty="0"/>
              <a:t>El </a:t>
            </a:r>
            <a:r>
              <a:rPr sz="2000" dirty="0" err="1"/>
              <a:t>número</a:t>
            </a:r>
            <a:r>
              <a:rPr sz="2000" dirty="0"/>
              <a:t> de GDL es </a:t>
            </a:r>
            <a:r>
              <a:rPr sz="2000" dirty="0" err="1"/>
              <a:t>igual</a:t>
            </a:r>
            <a:r>
              <a:rPr sz="2000" dirty="0"/>
              <a:t> al </a:t>
            </a:r>
            <a:r>
              <a:rPr sz="2000" dirty="0" err="1"/>
              <a:t>número</a:t>
            </a:r>
            <a:r>
              <a:rPr sz="2000" dirty="0"/>
              <a:t> de </a:t>
            </a:r>
            <a:r>
              <a:rPr sz="2000" dirty="0" err="1"/>
              <a:t>articulaciones</a:t>
            </a:r>
            <a:r>
              <a:rPr sz="2000" dirty="0"/>
              <a:t>.</a:t>
            </a:r>
          </a:p>
        </p:txBody>
      </p:sp>
      <p:pic>
        <p:nvPicPr>
          <p:cNvPr id="5122" name="Picture 2" descr="Robot articulado - KR 240 R3330 - KUKA AG - 6 ejes / de suelo / para cargas  pesadas">
            <a:extLst>
              <a:ext uri="{FF2B5EF4-FFF2-40B4-BE49-F238E27FC236}">
                <a16:creationId xmlns:a16="http://schemas.microsoft.com/office/drawing/2014/main" id="{73224F0F-68BF-4289-9750-CE5406244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87" y="2961620"/>
            <a:ext cx="3621742" cy="362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Cinemática paralela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 err="1"/>
              <a:t>Existen</a:t>
            </a:r>
            <a:r>
              <a:rPr sz="2400" dirty="0"/>
              <a:t> </a:t>
            </a:r>
            <a:r>
              <a:rPr sz="2400" dirty="0" err="1"/>
              <a:t>lazos</a:t>
            </a:r>
            <a:r>
              <a:rPr sz="2400" dirty="0"/>
              <a:t> </a:t>
            </a:r>
            <a:r>
              <a:rPr sz="2400" dirty="0" err="1"/>
              <a:t>cinemáticos</a:t>
            </a:r>
            <a:r>
              <a:rPr sz="2400" dirty="0"/>
              <a:t> (loops).</a:t>
            </a:r>
          </a:p>
          <a:p>
            <a:r>
              <a:rPr sz="2400" dirty="0"/>
              <a:t>El </a:t>
            </a:r>
            <a:r>
              <a:rPr sz="2400" dirty="0" err="1"/>
              <a:t>movimiento</a:t>
            </a:r>
            <a:r>
              <a:rPr sz="2400" dirty="0"/>
              <a:t> de una </a:t>
            </a:r>
            <a:r>
              <a:rPr sz="2400" dirty="0" err="1"/>
              <a:t>articulación</a:t>
            </a:r>
            <a:r>
              <a:rPr sz="2400" dirty="0"/>
              <a:t> </a:t>
            </a:r>
            <a:r>
              <a:rPr sz="2400" dirty="0" err="1"/>
              <a:t>afecta</a:t>
            </a:r>
            <a:r>
              <a:rPr sz="2400" dirty="0"/>
              <a:t> a las </a:t>
            </a:r>
            <a:r>
              <a:rPr sz="2400" dirty="0" err="1"/>
              <a:t>demás</a:t>
            </a:r>
            <a:r>
              <a:rPr sz="2400" dirty="0"/>
              <a:t>.</a:t>
            </a:r>
          </a:p>
          <a:p>
            <a:r>
              <a:rPr sz="2400" dirty="0"/>
              <a:t>El </a:t>
            </a:r>
            <a:r>
              <a:rPr sz="2400" dirty="0" err="1"/>
              <a:t>número</a:t>
            </a:r>
            <a:r>
              <a:rPr sz="2400" dirty="0"/>
              <a:t> de GDL se reduce.</a:t>
            </a:r>
          </a:p>
        </p:txBody>
      </p:sp>
      <p:pic>
        <p:nvPicPr>
          <p:cNvPr id="4098" name="Picture 2" descr="New delta robot promises productivity, precision, and speed - MEPCA">
            <a:extLst>
              <a:ext uri="{FF2B5EF4-FFF2-40B4-BE49-F238E27FC236}">
                <a16:creationId xmlns:a16="http://schemas.microsoft.com/office/drawing/2014/main" id="{38B6BAA6-A261-4591-83AB-C1C4E63F2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82" y="3181863"/>
            <a:ext cx="3971365" cy="264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537</Words>
  <Application>Microsoft Office PowerPoint</Application>
  <PresentationFormat>Presentación en pantalla (4:3)</PresentationFormat>
  <Paragraphs>68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CMMI10</vt:lpstr>
      <vt:lpstr>CMR10</vt:lpstr>
      <vt:lpstr>CMSSBX10</vt:lpstr>
      <vt:lpstr>inherit</vt:lpstr>
      <vt:lpstr>Office Theme</vt:lpstr>
      <vt:lpstr>Grados de Libertad en Cadenas Cinemáticas</vt:lpstr>
      <vt:lpstr>Bibliografía</vt:lpstr>
      <vt:lpstr>¿Qué es una cadena cinemática?</vt:lpstr>
      <vt:lpstr>Cadena cinemática</vt:lpstr>
      <vt:lpstr>Grados de libertad (GDL)</vt:lpstr>
      <vt:lpstr>Tipos de articulaciones</vt:lpstr>
      <vt:lpstr>Presentación de PowerPoint</vt:lpstr>
      <vt:lpstr>Cinemática serial</vt:lpstr>
      <vt:lpstr>Cinemática paralela</vt:lpstr>
      <vt:lpstr>Fórmula de Grübler  </vt:lpstr>
      <vt:lpstr>Ejemplo</vt:lpstr>
      <vt:lpstr>Ejemplo</vt:lpstr>
      <vt:lpstr>Ejemplo</vt:lpstr>
      <vt:lpstr>Ejemplo</vt:lpstr>
      <vt:lpstr>Mecanismo de cadena abierta o cerrada</vt:lpstr>
      <vt:lpstr>Ejercicios propuestos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Grados de Libertad en Cadenas Cinemáticas</dc:title>
  <dc:subject/>
  <dc:creator>becario bec</dc:creator>
  <cp:keywords/>
  <dc:description>generated using python-pptx</dc:description>
  <cp:lastModifiedBy>becario</cp:lastModifiedBy>
  <cp:revision>16</cp:revision>
  <dcterms:created xsi:type="dcterms:W3CDTF">2013-01-27T09:14:16Z</dcterms:created>
  <dcterms:modified xsi:type="dcterms:W3CDTF">2026-03-13T17:57:12Z</dcterms:modified>
  <cp:category/>
</cp:coreProperties>
</file>