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F3C91-7A9C-4A82-AD4D-B0FBD6365079}" type="datetimeFigureOut">
              <a:rPr lang="es-AR" smtClean="0"/>
              <a:t>23/5/2025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1892B-8525-4E1C-8C82-F56A5F2AF15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114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073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0EBC5-ADCC-4325-ADF3-5C381D48A0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6600" dirty="0"/>
              <a:t>GESTIÓN DE REPUESTOS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050576-D72A-921E-026B-D04F2AC13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4389666"/>
            <a:ext cx="8045373" cy="742279"/>
          </a:xfrm>
        </p:spPr>
        <p:txBody>
          <a:bodyPr>
            <a:noAutofit/>
          </a:bodyPr>
          <a:lstStyle/>
          <a:p>
            <a:r>
              <a:rPr lang="es-AR" sz="4000" u="sng" dirty="0"/>
              <a:t>CLASIFICACIÓN DE REPUESTOS</a:t>
            </a:r>
          </a:p>
        </p:txBody>
      </p:sp>
    </p:spTree>
    <p:extLst>
      <p:ext uri="{BB962C8B-B14F-4D97-AF65-F5344CB8AC3E}">
        <p14:creationId xmlns:p14="http://schemas.microsoft.com/office/powerpoint/2010/main" val="405389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41A1A-F507-7941-95D2-A510ABFCC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7CA61-1204-2707-D4BC-67CC1CD69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Otros Criterios Complementarios</a:t>
            </a: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9735A-BD3D-D8CA-1FEB-9AFD90C43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4456900"/>
          </a:xfrm>
        </p:spPr>
        <p:txBody>
          <a:bodyPr>
            <a:normAutofit fontScale="32500" lnSpcReduction="20000"/>
          </a:bodyPr>
          <a:lstStyle/>
          <a:p>
            <a:r>
              <a:rPr lang="es-MX" sz="9600" dirty="0"/>
              <a:t> </a:t>
            </a:r>
            <a:r>
              <a:rPr lang="es-MX" sz="12300" dirty="0"/>
              <a:t>🏷️ </a:t>
            </a:r>
            <a:r>
              <a:rPr lang="es-MX" sz="12300" u="sng" dirty="0"/>
              <a:t>Por proveedor</a:t>
            </a:r>
            <a:r>
              <a:rPr lang="es-MX" sz="12300" dirty="0"/>
              <a:t>: original, genérico, alternativo</a:t>
            </a:r>
          </a:p>
          <a:p>
            <a:r>
              <a:rPr lang="es-MX" sz="12300" dirty="0"/>
              <a:t>🏪 </a:t>
            </a:r>
            <a:r>
              <a:rPr lang="es-MX" sz="12300" u="sng" dirty="0"/>
              <a:t>Por ubicación</a:t>
            </a:r>
            <a:r>
              <a:rPr lang="es-MX" sz="12300" dirty="0"/>
              <a:t>: almacén, campo, consignación</a:t>
            </a:r>
          </a:p>
          <a:p>
            <a:r>
              <a:rPr lang="es-MX" sz="12300" dirty="0"/>
              <a:t>⏳ </a:t>
            </a:r>
            <a:r>
              <a:rPr lang="es-MX" sz="12300" u="sng" dirty="0"/>
              <a:t>Por entrega</a:t>
            </a:r>
            <a:r>
              <a:rPr lang="es-MX" sz="12300" dirty="0"/>
              <a:t>: inmediata, corto, largo plazo</a:t>
            </a:r>
          </a:p>
          <a:p>
            <a:r>
              <a:rPr lang="es-MX" sz="12300" dirty="0"/>
              <a:t>🕰️ </a:t>
            </a:r>
            <a:r>
              <a:rPr lang="es-MX" sz="12300" u="sng" dirty="0"/>
              <a:t>Por obsolescencia</a:t>
            </a:r>
            <a:r>
              <a:rPr lang="es-MX" sz="12300" dirty="0"/>
              <a:t>: activo, limitado, obsoleto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16451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BF9D7-5C5E-9B82-B240-07CAD54C6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546C3-5067-9186-10F0-114FFB31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u="sng" dirty="0"/>
              <a:t>Actividad práctica</a:t>
            </a:r>
            <a:endParaRPr lang="es-AR" sz="2200" i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510408-74AC-C09C-7F5A-6BE4C2C6B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44569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MX" sz="9600" dirty="0"/>
              <a:t>¿Cómo clasificarían estos repuestos?</a:t>
            </a:r>
          </a:p>
          <a:p>
            <a:pPr marL="0" indent="0">
              <a:buNone/>
            </a:pPr>
            <a:r>
              <a:rPr lang="es-MX" sz="9600" dirty="0"/>
              <a:t>1. Bomba hidráulica</a:t>
            </a:r>
          </a:p>
          <a:p>
            <a:pPr marL="0" indent="0">
              <a:buNone/>
            </a:pPr>
            <a:r>
              <a:rPr lang="es-MX" sz="9600" dirty="0"/>
              <a:t>2. Rodamiento</a:t>
            </a:r>
          </a:p>
          <a:p>
            <a:pPr marL="0" indent="0">
              <a:buNone/>
            </a:pPr>
            <a:r>
              <a:rPr lang="es-MX" sz="9600" dirty="0"/>
              <a:t>3. Cable de sensor</a:t>
            </a:r>
          </a:p>
          <a:p>
            <a:pPr marL="0" indent="0">
              <a:buNone/>
            </a:pPr>
            <a:r>
              <a:rPr lang="es-MX" sz="9600" dirty="0"/>
              <a:t>Clasificarlos según al menos dos criterios vistos.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2124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3C8F4-8CDE-7199-FD27-13FA56D8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clasificar los repuestos?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C742A0-79FE-3081-0381-B990C48C1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dirty="0"/>
              <a:t>Optimiza inventarios y costos.</a:t>
            </a:r>
          </a:p>
          <a:p>
            <a:r>
              <a:rPr lang="es-MX" sz="3600" dirty="0"/>
              <a:t> Mejora la disponibilidad y reduce tiempos de inactividad.</a:t>
            </a:r>
          </a:p>
          <a:p>
            <a:r>
              <a:rPr lang="es-MX" sz="3600" dirty="0"/>
              <a:t> Facilita la planificación y gestión del mantenimiento.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228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DAD8C-39CE-FF15-A564-3C9341966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D233A-FC7C-2C11-35D4-B8685AD84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Clasificación por Criticidad </a:t>
            </a:r>
            <a:br>
              <a:rPr lang="es-AR" dirty="0"/>
            </a:br>
            <a:r>
              <a:rPr lang="es-AR" sz="3600" dirty="0"/>
              <a:t>(MÉTODO VED) – VITAL – ESENCIAL – DESEABLE</a:t>
            </a:r>
            <a:br>
              <a:rPr lang="es-AR" sz="3600" dirty="0"/>
            </a:br>
            <a:br>
              <a:rPr lang="es-AR" sz="3600" dirty="0"/>
            </a:br>
            <a:r>
              <a:rPr lang="es-MX" sz="2700" i="1" dirty="0"/>
              <a:t>Se utiliza para clasificar los repuestos en función de su criticidad para la operación o mantenimiento de los equipos.</a:t>
            </a:r>
            <a:endParaRPr lang="es-AR" sz="27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E2544B-42CE-0252-DDFD-3D606FDDF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78370"/>
            <a:ext cx="10178322" cy="3593591"/>
          </a:xfrm>
        </p:spPr>
        <p:txBody>
          <a:bodyPr>
            <a:normAutofit fontScale="77500" lnSpcReduction="20000"/>
          </a:bodyPr>
          <a:lstStyle/>
          <a:p>
            <a:r>
              <a:rPr lang="es-MX" sz="4800" dirty="0"/>
              <a:t>🟥 Crítico: Detiene el proceso (</a:t>
            </a:r>
            <a:r>
              <a:rPr lang="es-MX" sz="4800" dirty="0" err="1"/>
              <a:t>Ej</a:t>
            </a:r>
            <a:r>
              <a:rPr lang="es-MX" sz="4800" dirty="0"/>
              <a:t>: Motor principal)</a:t>
            </a:r>
          </a:p>
          <a:p>
            <a:r>
              <a:rPr lang="es-MX" sz="4800" dirty="0"/>
              <a:t>🟨 Importante:  Afecta eficiencia, pero no detiene (</a:t>
            </a:r>
            <a:r>
              <a:rPr lang="es-MX" sz="4800" dirty="0" err="1"/>
              <a:t>Ej</a:t>
            </a:r>
            <a:r>
              <a:rPr lang="es-MX" sz="4800" dirty="0"/>
              <a:t>: Filtro secundario)</a:t>
            </a:r>
          </a:p>
          <a:p>
            <a:r>
              <a:rPr lang="es-MX" sz="4800" dirty="0"/>
              <a:t>🟩 No crítico: No genera impacto inmediato (</a:t>
            </a:r>
            <a:r>
              <a:rPr lang="es-MX" sz="4800" dirty="0" err="1"/>
              <a:t>Ej</a:t>
            </a:r>
            <a:r>
              <a:rPr lang="es-MX" sz="4800" dirty="0"/>
              <a:t>: Tapa de inspección)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9403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08F57-3824-C17E-5D18-5EF405E42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281C9-A885-3FBF-8D67-157BC5BF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Clasificación ABC</a:t>
            </a: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D3D20D-A437-2327-9098-DFA3216E2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3593591"/>
          </a:xfrm>
        </p:spPr>
        <p:txBody>
          <a:bodyPr>
            <a:normAutofit fontScale="47500" lnSpcReduction="20000"/>
          </a:bodyPr>
          <a:lstStyle/>
          <a:p>
            <a:r>
              <a:rPr lang="es-MX" sz="6700" u="sng" dirty="0"/>
              <a:t>Clase A</a:t>
            </a:r>
            <a:r>
              <a:rPr lang="es-MX" sz="6700" dirty="0"/>
              <a:t>:  Bajo volumen, alto valor (</a:t>
            </a:r>
            <a:r>
              <a:rPr lang="es-MX" sz="6700" dirty="0" err="1"/>
              <a:t>Ej</a:t>
            </a:r>
            <a:r>
              <a:rPr lang="es-MX" sz="6700" dirty="0"/>
              <a:t>: Inversor, PLC)</a:t>
            </a:r>
          </a:p>
          <a:p>
            <a:pPr marL="0" indent="0">
              <a:buNone/>
            </a:pPr>
            <a:endParaRPr lang="es-MX" sz="6700" dirty="0"/>
          </a:p>
          <a:p>
            <a:r>
              <a:rPr lang="es-MX" sz="6700" u="sng" dirty="0"/>
              <a:t>Clase B</a:t>
            </a:r>
            <a:r>
              <a:rPr lang="es-MX" sz="6700" dirty="0"/>
              <a:t>:  Valor y volumen intermedios (</a:t>
            </a:r>
            <a:r>
              <a:rPr lang="es-MX" sz="6700" dirty="0" err="1"/>
              <a:t>Ej</a:t>
            </a:r>
            <a:r>
              <a:rPr lang="es-MX" sz="6700" dirty="0"/>
              <a:t>: Sensores, válvulas)</a:t>
            </a:r>
          </a:p>
          <a:p>
            <a:pPr marL="0" indent="0">
              <a:buNone/>
            </a:pPr>
            <a:endParaRPr lang="es-MX" sz="6700" dirty="0"/>
          </a:p>
          <a:p>
            <a:r>
              <a:rPr lang="es-MX" sz="6700" u="sng" dirty="0"/>
              <a:t>Clase C</a:t>
            </a:r>
            <a:r>
              <a:rPr lang="es-MX" sz="6700" dirty="0"/>
              <a:t>:  Alto volumen, bajo valor (</a:t>
            </a:r>
            <a:r>
              <a:rPr lang="es-MX" sz="6700" dirty="0" err="1"/>
              <a:t>Ej</a:t>
            </a:r>
            <a:r>
              <a:rPr lang="es-MX" sz="6700" dirty="0"/>
              <a:t>: Tornillos, fusibles)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48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9E7A4-D67E-7418-87AD-6EDAB3876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F4905-70EE-CD82-F5C0-C541894B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Clasificación por Función Técnica</a:t>
            </a: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1260B9-B999-2901-808C-DE7D54E8B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3593591"/>
          </a:xfrm>
        </p:spPr>
        <p:txBody>
          <a:bodyPr>
            <a:normAutofit fontScale="32500" lnSpcReduction="20000"/>
          </a:bodyPr>
          <a:lstStyle/>
          <a:p>
            <a:r>
              <a:rPr lang="es-AR" sz="11100" dirty="0"/>
              <a:t>🔩 Mecánicos: rodamientos, engranajes</a:t>
            </a:r>
          </a:p>
          <a:p>
            <a:r>
              <a:rPr lang="es-AR" sz="11100" dirty="0"/>
              <a:t>⚡ Eléctricos: motores, contactores</a:t>
            </a:r>
          </a:p>
          <a:p>
            <a:r>
              <a:rPr lang="es-AR" sz="11100" dirty="0"/>
              <a:t>💻 Electrónicos: PLC, tarjetas</a:t>
            </a:r>
          </a:p>
          <a:p>
            <a:r>
              <a:rPr lang="es-AR" sz="11100" dirty="0"/>
              <a:t>🔧 Neumáticos: válvulas, cilindros</a:t>
            </a:r>
          </a:p>
          <a:p>
            <a:r>
              <a:rPr lang="es-AR" sz="11100" dirty="0"/>
              <a:t>💧 Hidráulicos: bombas, filtros</a:t>
            </a:r>
          </a:p>
          <a:p>
            <a:r>
              <a:rPr lang="es-AR" sz="11100" dirty="0"/>
              <a:t>🧱 Estructurales: soportes, chapas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62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363C6-E9FC-B295-AF29-4FFE99C96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AD903-00ED-2D4E-5EBC-B5C86E53B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Clasificación por Modo de Reposición</a:t>
            </a: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C4477A-C34F-2590-5EA7-FEBB48DC4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3593591"/>
          </a:xfrm>
        </p:spPr>
        <p:txBody>
          <a:bodyPr>
            <a:normAutofit fontScale="47500" lnSpcReduction="20000"/>
          </a:bodyPr>
          <a:lstStyle/>
          <a:p>
            <a:r>
              <a:rPr lang="es-MX" sz="9600" dirty="0"/>
              <a:t> </a:t>
            </a:r>
            <a:r>
              <a:rPr lang="es-MX" sz="9600" dirty="0" err="1"/>
              <a:t>Stockeables</a:t>
            </a:r>
            <a:r>
              <a:rPr lang="es-MX" sz="9600" dirty="0"/>
              <a:t>: De consumo frecuente o crítico</a:t>
            </a:r>
          </a:p>
          <a:p>
            <a:r>
              <a:rPr lang="es-MX" sz="9600" dirty="0"/>
              <a:t> No </a:t>
            </a:r>
            <a:r>
              <a:rPr lang="es-MX" sz="9600" dirty="0" err="1"/>
              <a:t>stockeables</a:t>
            </a:r>
            <a:r>
              <a:rPr lang="es-MX" sz="9600" dirty="0"/>
              <a:t>: Se compran bajo demanda</a:t>
            </a:r>
          </a:p>
          <a:p>
            <a:r>
              <a:rPr lang="es-MX" sz="9600" dirty="0"/>
              <a:t> Únicos (OEM): Específicos de un equipo</a:t>
            </a:r>
          </a:p>
          <a:p>
            <a:endParaRPr lang="es-MX" sz="96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38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6AB9A-EF66-71A9-5BB3-374932CE6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D7B41-D08A-78D4-E73D-E00FC7BCB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¿Qué son los </a:t>
            </a:r>
            <a:r>
              <a:rPr lang="es-MX" b="1" dirty="0"/>
              <a:t>repuestos únicos (OEM)</a:t>
            </a:r>
            <a:r>
              <a:rPr lang="es-MX" dirty="0"/>
              <a:t>?</a:t>
            </a: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48594-7A90-282E-05F1-2AFD327A5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4456900"/>
          </a:xfrm>
        </p:spPr>
        <p:txBody>
          <a:bodyPr>
            <a:normAutofit fontScale="70000" lnSpcReduction="20000"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OEM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significa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</a:t>
            </a:r>
            <a:r>
              <a:rPr lang="es-A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Manufacturer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 decir,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Fabricante de Equipamiento Original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En el contexto de </a:t>
            </a:r>
            <a:r>
              <a:rPr lang="es-AR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 y repuestos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un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repuesto OEM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una pieza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fabricada por el mismo proveedor que produce las piezas originales del equipo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máquina, y que cumple exactamente con las especificaciones del fabricante.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hablamos de </a:t>
            </a:r>
            <a:r>
              <a:rPr lang="es-AR" sz="2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repuestos únicos OEM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nos referimos a piezas que: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 se pueden conseguir a través del fabricante original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sus distribuidores autorizados.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existen versiones alternativas (genéricas o de terceros) compatibles o seguras.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Suelen ser </a:t>
            </a: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críticos para el funcionamiento correcto del equipo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Pueden tener </a:t>
            </a: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plazos de entrega largos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costos elevados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veces están </a:t>
            </a: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protegidos por patentes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son de </a:t>
            </a:r>
            <a:r>
              <a:rPr lang="es-A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diseño exclusivo</a:t>
            </a:r>
            <a:r>
              <a:rPr lang="es-A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MX" sz="2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29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27DFE-694B-C233-4F36-8844570EE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34EA9-C5C8-BDE1-1172-4CC143E99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repuestos únicos (OEM)</a:t>
            </a:r>
            <a:b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72005-1FB7-28C1-A60D-1027C4A1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78265"/>
            <a:ext cx="10178322" cy="4456900"/>
          </a:xfrm>
        </p:spPr>
        <p:txBody>
          <a:bodyPr>
            <a:norm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Ejemplos de repuestos únicos OEM</a:t>
            </a:r>
            <a:endParaRPr lang="es-AR" sz="2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es-A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tarjeta electrónica de control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una máquina CNC específica, fabricada por Siemens.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A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módulo hidráulico específico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una grúa Liebherr</a:t>
            </a: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AR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9050597-B4B4-B73D-4E03-779312C4E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96538"/>
              </p:ext>
            </p:extLst>
          </p:nvPr>
        </p:nvGraphicFramePr>
        <p:xfrm>
          <a:off x="1326515" y="4502830"/>
          <a:ext cx="9538970" cy="2177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3288">
                  <a:extLst>
                    <a:ext uri="{9D8B030D-6E8A-4147-A177-3AD203B41FA5}">
                      <a16:colId xmlns:a16="http://schemas.microsoft.com/office/drawing/2014/main" val="327992443"/>
                    </a:ext>
                  </a:extLst>
                </a:gridCol>
                <a:gridCol w="7165682">
                  <a:extLst>
                    <a:ext uri="{9D8B030D-6E8A-4147-A177-3AD203B41FA5}">
                      <a16:colId xmlns:a16="http://schemas.microsoft.com/office/drawing/2014/main" val="1472710939"/>
                    </a:ext>
                  </a:extLst>
                </a:gridCol>
              </a:tblGrid>
              <a:tr h="31346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Aspecto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Detalle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0560167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Costo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effectLst/>
                        </a:rPr>
                        <a:t>Generalmente más alto que los repuestos genéricos.</a:t>
                      </a:r>
                      <a:endParaRPr lang="es-AR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560269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Tiempo de entrega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effectLst/>
                        </a:rPr>
                        <a:t>Puede ser largo (especialmente si se importa).</a:t>
                      </a:r>
                      <a:endParaRPr lang="es-AR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65070374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Inventario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effectLst/>
                        </a:rPr>
                        <a:t>Se recomienda tener stock de seguridad si el repuesto es crítico.</a:t>
                      </a:r>
                      <a:endParaRPr lang="es-AR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54504583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Criticidad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effectLst/>
                        </a:rPr>
                        <a:t>Suelen clasificarse como Vitales (V) en sistemas como VED.</a:t>
                      </a:r>
                      <a:endParaRPr lang="es-AR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73110944"/>
                  </a:ext>
                </a:extLst>
              </a:tr>
              <a:tr h="60983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solidFill>
                            <a:schemeClr val="tx1"/>
                          </a:solidFill>
                          <a:effectLst/>
                        </a:rPr>
                        <a:t>Riesgo de obsolescencia</a:t>
                      </a:r>
                      <a:endParaRPr lang="es-AR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400" b="1" kern="100" dirty="0">
                          <a:effectLst/>
                        </a:rPr>
                        <a:t>Si el fabricante deja de producirlo, puede haber serios problemas de mantenimiento.</a:t>
                      </a:r>
                      <a:endParaRPr lang="es-AR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51332849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670F7490-CE28-99F2-2C0C-DD75D97C8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4092587"/>
            <a:ext cx="114253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Consideraciones en la gestión de repuestos OEM</a:t>
            </a:r>
            <a:endParaRPr kumimoji="0" lang="es-AR" altLang="es-AR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0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12B8D-7A98-17B3-70B3-8C8C61047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6E9C3-4C25-E9CD-3879-3AB39FE40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Alternativas (</a:t>
            </a:r>
            <a:r>
              <a:rPr lang="es-AR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las hay</a:t>
            </a:r>
            <a:r>
              <a:rPr lang="es-A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para repuestos </a:t>
            </a:r>
            <a:r>
              <a:rPr lang="es-A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oem</a:t>
            </a:r>
            <a:b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dirty="0"/>
            </a:br>
            <a:endParaRPr lang="es-AR" sz="22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DD8F2A-233E-EA71-C6A1-0FE60100D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8715"/>
            <a:ext cx="10178322" cy="4456900"/>
          </a:xfrm>
        </p:spPr>
        <p:txBody>
          <a:bodyPr>
            <a:norm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veces es posible reemplazar un OEM por: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repuesto compatible de calidad equivalente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s-A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Aftermarket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repuesto reconstruido o reacondicionado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casos avanzados, mediante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ingeniería inversa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(copiar el diseño para fabricarlo localmente).</a:t>
            </a:r>
          </a:p>
          <a:p>
            <a:pPr marL="0" indent="0">
              <a:buNone/>
            </a:pPr>
            <a:endParaRPr lang="es-MX" sz="2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71665083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270</TotalTime>
  <Words>604</Words>
  <Application>Microsoft Office PowerPoint</Application>
  <PresentationFormat>Panorámica</PresentationFormat>
  <Paragraphs>69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Symbol</vt:lpstr>
      <vt:lpstr>Distintivo</vt:lpstr>
      <vt:lpstr>GESTIÓN DE REPUESTOS</vt:lpstr>
      <vt:lpstr>¿Por qué clasificar los repuestos?</vt:lpstr>
      <vt:lpstr>Clasificación por Criticidad  (MÉTODO VED) – VITAL – ESENCIAL – DESEABLE  Se utiliza para clasificar los repuestos en función de su criticidad para la operación o mantenimiento de los equipos.</vt:lpstr>
      <vt:lpstr>Clasificación ABC </vt:lpstr>
      <vt:lpstr>Clasificación por Función Técnica </vt:lpstr>
      <vt:lpstr>Clasificación por Modo de Reposición </vt:lpstr>
      <vt:lpstr>¿Qué son los repuestos únicos (OEM)? </vt:lpstr>
      <vt:lpstr>Ejemplos de repuestos únicos (OEM)  </vt:lpstr>
      <vt:lpstr>Alternativas (si las hay) – para repuestos oem  </vt:lpstr>
      <vt:lpstr>Otros Criterios Complementarios </vt:lpstr>
      <vt:lpstr>Actividad práctica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Carlos Muñoz</dc:creator>
  <cp:lastModifiedBy>Juan Carlos Muñoz</cp:lastModifiedBy>
  <cp:revision>3</cp:revision>
  <dcterms:created xsi:type="dcterms:W3CDTF">2025-05-23T10:24:55Z</dcterms:created>
  <dcterms:modified xsi:type="dcterms:W3CDTF">2025-05-23T22:37:22Z</dcterms:modified>
</cp:coreProperties>
</file>