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  <a:t>26/9/2025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3815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5E5433-33B7-47E8-B69B-A11CF74F8762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84110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s.mfgrobots.com/mfg/it/1003028504.html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bm.com/es-es/products/maximo" TargetMode="External"/><Relationship Id="rId2" Type="http://schemas.openxmlformats.org/officeDocument/2006/relationships/hyperlink" Target="https://www.sap.com/latinamerica/index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oracle.com/applications/jd-edwards-enterpriseone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51549-32F8-8F61-4F46-3792267EB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914400"/>
          </a:xfrm>
        </p:spPr>
        <p:txBody>
          <a:bodyPr>
            <a:normAutofit/>
          </a:bodyPr>
          <a:lstStyle/>
          <a:p>
            <a:r>
              <a:rPr lang="es-AR" sz="4400" dirty="0"/>
              <a:t>GESTIÓN DE MANTENIMIENTO II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92B34D-3A78-3B60-E7BC-65E08807E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135903"/>
            <a:ext cx="8915399" cy="1767760"/>
          </a:xfrm>
        </p:spPr>
        <p:txBody>
          <a:bodyPr>
            <a:noAutofit/>
          </a:bodyPr>
          <a:lstStyle/>
          <a:p>
            <a:r>
              <a:rPr lang="es-AR" sz="3600" u="sng" dirty="0"/>
              <a:t>UNIDAD 1</a:t>
            </a:r>
            <a:r>
              <a:rPr lang="es-AR" sz="3600" dirty="0"/>
              <a:t>: MANEJO DE LA INFORMACIÓN</a:t>
            </a:r>
          </a:p>
        </p:txBody>
      </p:sp>
    </p:spTree>
    <p:extLst>
      <p:ext uri="{BB962C8B-B14F-4D97-AF65-F5344CB8AC3E}">
        <p14:creationId xmlns:p14="http://schemas.microsoft.com/office/powerpoint/2010/main" val="3890279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A65A2-D212-31BD-88D3-410F83A49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943D6-F9B9-441A-0D23-E9D0946955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5084"/>
            <a:ext cx="8915399" cy="136456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HERRAMIENTAS PARA LA GESTIÓN DE LA INFORMACIÓN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A483AA-14DD-82DD-018B-497C27D2C1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589649"/>
            <a:ext cx="8915399" cy="4768949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Comparativa: </a:t>
            </a:r>
            <a:r>
              <a:rPr lang="es-AR" sz="2800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checklist</a:t>
            </a:r>
            <a:r>
              <a:rPr lang="es-A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digital vs. Papel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EE5EE74-FA69-AFFD-47FB-CFA9CC058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994494"/>
              </p:ext>
            </p:extLst>
          </p:nvPr>
        </p:nvGraphicFramePr>
        <p:xfrm>
          <a:off x="2589213" y="2630658"/>
          <a:ext cx="8915400" cy="26376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3604285067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4241852617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637984396"/>
                    </a:ext>
                  </a:extLst>
                </a:gridCol>
              </a:tblGrid>
              <a:tr h="527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Característica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Checklist en papel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Checklist digital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27659370"/>
                  </a:ext>
                </a:extLst>
              </a:tr>
              <a:tr h="527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Trazabilidad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Limitada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Completa y automatizada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18237605"/>
                  </a:ext>
                </a:extLst>
              </a:tr>
              <a:tr h="527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Errores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Frecuentes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Reducidos por validaciones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21045758"/>
                  </a:ext>
                </a:extLst>
              </a:tr>
              <a:tr h="527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Accesibilidad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Física, limitada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Remota, en tiempo real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85109921"/>
                  </a:ext>
                </a:extLst>
              </a:tr>
              <a:tr h="527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Costes operativos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Altos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Reducidos por automatización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9967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1054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80A31-9A56-C18D-1BBB-F571CE22D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2A9408-1AFC-C790-9ECE-ACA631AE2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5084"/>
            <a:ext cx="8915399" cy="136456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HERRAMIENTAS PARA LA GESTIÓN DE LA INFORMACIÓN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D28D2B-F9DF-3BFD-3146-EF9247172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8197" y="1863967"/>
            <a:ext cx="8915399" cy="4768949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Plataformas recomendadas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FIELDEAS </a:t>
            </a:r>
            <a:r>
              <a:rPr lang="es-AR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Forms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Solución avanzada para formularios digitales en mantenimiento industrial.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Zerintia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Comparativas sobre eficiencia y trazabilidad de </a:t>
            </a:r>
            <a:r>
              <a:rPr lang="es-AR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checklists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digitales.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915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9234F-599F-E3EA-7C39-ED937A29D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170CD7-55F0-0AC4-7958-AC1EB98DB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5084"/>
            <a:ext cx="8915399" cy="136456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BENEFICIOS DE UN BUEN MANEJO DE LA INFORMACIÓN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0D18DF-6763-0278-13B9-983C49FA6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871004"/>
            <a:ext cx="8915399" cy="4487594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Reducción de costos de mantenimiento.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2. 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Mayor disponibilidad y confiabilidad de los equipos.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3. 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Menos tiempos muertos por fallas imprevistas.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4. Mejor planificación de compras y repuestos.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5. 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Cumplimiento de normas legales y auditor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í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as.</a:t>
            </a:r>
            <a:endParaRPr lang="es-A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351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CB0DA-1867-3CA9-95E6-81BAFAAA1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F7A9A-22DA-359B-4C92-00028C177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5084"/>
            <a:ext cx="8915399" cy="136456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EJEMPLO DE FLUJO DE LA INFORMACIÓN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EEAA25-864A-8969-E2F2-41CEEA248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871004"/>
            <a:ext cx="8915399" cy="4487594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Se detecta una falla en una bomba.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2. El operario reporta la incidencia → Se genera una OT.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3. Se revisa el historial de la bomba para ver causas frecuentes.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4. Se asignan recursos y materiales → Se ejecuta la reparación.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5. Se registra el trabajo realizado y los costos.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6. La información se usa para análisis de confiabilidad.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24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22FD6-BACF-7EDF-6DBE-9F4CC9D6E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0416AC-4F3D-5838-AA26-A6136F345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407964"/>
            <a:ext cx="8915399" cy="1871002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GESTIÓN DE LA INFORMACIÓN EN LA ADMINISTRACIÓN DEL MANTENIMIENTO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34A2D9-9296-3F24-AA9C-F4276CF0D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518117"/>
            <a:ext cx="8915399" cy="4206239"/>
          </a:xfrm>
        </p:spPr>
        <p:txBody>
          <a:bodyPr>
            <a:noAutofit/>
          </a:bodyPr>
          <a:lstStyle/>
          <a:p>
            <a:r>
              <a:rPr lang="es-AR" sz="2800" u="sng" dirty="0"/>
              <a:t>DEFINICIÓN</a:t>
            </a:r>
            <a:r>
              <a:rPr lang="es-AR" sz="2800" dirty="0"/>
              <a:t>:</a:t>
            </a:r>
            <a:r>
              <a:rPr lang="es-AR" sz="3600" dirty="0"/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el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de recopilar, organizar, analizar y utilizar datos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relacionados con las actividades de mantenimiento para: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Tomar decisiones más rápidas y correctas.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Optimizar recursos humanos, materiales y financieros.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Garantizar la trazabilidad y el cumplimiento de normativas.</a:t>
            </a:r>
          </a:p>
        </p:txBody>
      </p:sp>
    </p:spTree>
    <p:extLst>
      <p:ext uri="{BB962C8B-B14F-4D97-AF65-F5344CB8AC3E}">
        <p14:creationId xmlns:p14="http://schemas.microsoft.com/office/powerpoint/2010/main" val="3556872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9F5A4-88D4-05D4-1DCD-4754FC499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8B038-85DB-8BA2-C2F3-C2597F708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478302"/>
            <a:ext cx="8915399" cy="1378633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TIPOS DE INFORMACIÓN QUE SE MANEJAN EN MANTENIMIENTO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FCA89C-C349-02C3-7C1C-4F13CC8ECE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997613"/>
            <a:ext cx="8915399" cy="4726744"/>
          </a:xfrm>
        </p:spPr>
        <p:txBody>
          <a:bodyPr>
            <a:noAutofit/>
          </a:bodyPr>
          <a:lstStyle/>
          <a:p>
            <a:pPr marL="342900" lvl="0" indent="-342900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24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técnica de los equipos</a:t>
            </a:r>
            <a:endParaRPr lang="es-AR" sz="2400" b="1" u="sng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Manuales de operación y mantenimiento.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Planos y diagramas eléctricos/mecánicos.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Especificaciones técnicas.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AR" sz="24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operativa</a:t>
            </a:r>
            <a:endParaRPr lang="es-AR" sz="2400" b="1" u="sng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Historial de fallas.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Horas de funcionamiento.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Parámetros de operación (temperatura, presión, vibraciones, etc.).</a:t>
            </a:r>
          </a:p>
          <a:p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938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49360-8861-2646-EE18-725B7B7FE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217C54-9B55-F3F2-514B-376639647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478303"/>
            <a:ext cx="8915399" cy="1097280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TIPOS DE INFORMACIÓN QUE SE MANEJAN EN MANTENIMIENTO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D1E361-8F59-AF5D-9DAA-FC6752AC9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575583"/>
            <a:ext cx="8915399" cy="5282417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s-A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AR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administrativa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Órdenes de trabajo (OT).</a:t>
            </a:r>
          </a:p>
          <a:p>
            <a:pPr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Costos de mantenimiento (materiales, mano de obra).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Contratos con proveedores y servicios tercerizados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Normativas legales y reglamentos de seguridad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800"/>
              </a:spcAft>
              <a:tabLst>
                <a:tab pos="457200" algn="l"/>
              </a:tabLst>
            </a:pPr>
            <a:r>
              <a:rPr lang="es-A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s-AR" sz="24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de repuestos y materiales</a:t>
            </a:r>
            <a:endParaRPr lang="es-AR" sz="24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Stock de almacén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Codificación y criticidad de repuestos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Tiempos de entrega y compras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952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83367-CF2B-269F-9CF9-511A4E050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55610E-711C-A994-3999-9BC01D7D9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5084"/>
            <a:ext cx="8915399" cy="136456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CICLOS DEL MANEJO DE LA INFORMACIÓN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4D6966-984D-674F-A5F4-EBEF0F5D1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589649"/>
            <a:ext cx="8915399" cy="5556739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tabLst>
                <a:tab pos="457200" algn="l"/>
              </a:tabLst>
            </a:pPr>
            <a:r>
              <a:rPr lang="es-AR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s-AR" sz="28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 de datos</a:t>
            </a:r>
            <a:endParaRPr lang="es-AR" sz="2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documentan las actividades realizadas (en papel o en sistema digital).</a:t>
            </a:r>
          </a:p>
          <a:p>
            <a:pPr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Ejemplo: Cargar una orden de trabajo en el CMMS (Sistema de Gestión de mantenimiento Computarizado)</a:t>
            </a:r>
          </a:p>
          <a:p>
            <a:pPr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Ver página: </a:t>
            </a:r>
            <a:r>
              <a:rPr lang="es-MX" sz="2400" dirty="0">
                <a:hlinkClick r:id="rId2"/>
              </a:rPr>
              <a:t>Cómo simplificar la gestión de órdenes de trabajo con un CMMS</a:t>
            </a:r>
            <a:r>
              <a:rPr lang="es-MX" sz="2400" dirty="0"/>
              <a:t> - </a:t>
            </a:r>
            <a:r>
              <a:rPr lang="es-MX" sz="2400" b="1" i="0" dirty="0">
                <a:solidFill>
                  <a:srgbClr val="111111"/>
                </a:solidFill>
                <a:effectLst/>
                <a:latin typeface="Roboto"/>
              </a:rPr>
              <a:t>Tutorial </a:t>
            </a:r>
            <a:r>
              <a:rPr lang="es-MX" sz="2400" b="1" i="0" dirty="0" err="1">
                <a:solidFill>
                  <a:srgbClr val="111111"/>
                </a:solidFill>
                <a:effectLst/>
                <a:latin typeface="Roboto"/>
              </a:rPr>
              <a:t>Planificacion</a:t>
            </a:r>
            <a:r>
              <a:rPr lang="es-MX" sz="2400" b="1" i="0" dirty="0">
                <a:solidFill>
                  <a:srgbClr val="111111"/>
                </a:solidFill>
                <a:effectLst/>
                <a:latin typeface="Roboto"/>
              </a:rPr>
              <a:t> de Mantenimiento Preventivo. </a:t>
            </a:r>
            <a:r>
              <a:rPr lang="es-MX" sz="2400" b="1" i="0" dirty="0" err="1">
                <a:solidFill>
                  <a:srgbClr val="111111"/>
                </a:solidFill>
                <a:effectLst/>
                <a:latin typeface="Roboto"/>
              </a:rPr>
              <a:t>EasyMaint</a:t>
            </a:r>
            <a:r>
              <a:rPr lang="es-MX" sz="2400" b="1" i="0" dirty="0">
                <a:solidFill>
                  <a:srgbClr val="111111"/>
                </a:solidFill>
                <a:effectLst/>
                <a:latin typeface="Roboto"/>
              </a:rPr>
              <a:t> CMMS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r>
              <a:rPr lang="es-A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es-AR" sz="24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Procesamiento y almacenamiento</a:t>
            </a:r>
            <a:endParaRPr lang="es-AR" sz="24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organizan los datos en bases de datos o archivos históricos.</a:t>
            </a:r>
          </a:p>
          <a:p>
            <a:pPr>
              <a:spcAft>
                <a:spcPts val="800"/>
              </a:spcAft>
              <a:tabLst>
                <a:tab pos="457200" algn="l"/>
              </a:tabLst>
            </a:pP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clasifican por equipo, fecha, tipo de mantenimiento</a:t>
            </a:r>
            <a:endParaRPr lang="es-AR" sz="24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074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C26C4-6907-C628-96A7-EED288589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7A6F3-2AF6-5677-78CD-F58DEFE90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5084"/>
            <a:ext cx="8915399" cy="136456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CICLOS DEL MANEJO DE LA INFORMACIÓN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8BC57D-68AC-AA23-1EA4-6B53AE5B76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463041"/>
            <a:ext cx="8915399" cy="5683348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tabLst>
                <a:tab pos="457200" algn="l"/>
              </a:tabLst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s-AR" sz="32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y control</a:t>
            </a:r>
            <a:endParaRPr lang="es-AR" sz="32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generan indicadores (MTBF (tiempo medio entre fallos), MTTR (tiempo medio de reparación de una avería), disponibilidad).</a:t>
            </a:r>
          </a:p>
          <a:p>
            <a:pPr>
              <a:buNone/>
            </a:pPr>
            <a:r>
              <a:rPr lang="es-A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comparan contra estándares o </a:t>
            </a:r>
            <a:r>
              <a:rPr lang="es-AR" sz="3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KPIs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(indicadores clave de rendimiento).</a:t>
            </a:r>
          </a:p>
          <a:p>
            <a:pPr>
              <a:spcAft>
                <a:spcPts val="800"/>
              </a:spcAft>
              <a:tabLst>
                <a:tab pos="457200" algn="l"/>
              </a:tabLst>
            </a:pPr>
            <a:r>
              <a:rPr lang="es-AR" sz="3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s-AR" sz="32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Toma de decisiones</a:t>
            </a:r>
            <a:endParaRPr lang="es-AR" sz="32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Ajustes en el plan de mantenimiento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800"/>
              </a:spcAft>
              <a:tabLst>
                <a:tab pos="457200" algn="l"/>
              </a:tabLst>
            </a:pPr>
            <a:r>
              <a:rPr lang="es-A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Presupuestos y compras de repuestos</a:t>
            </a:r>
            <a:endParaRPr lang="es-AR" sz="32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459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30E4F-5C51-FF4D-1258-98234C7F4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823B79-2963-D274-55BC-051979897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5084"/>
            <a:ext cx="8915399" cy="136456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HERRAMIENTAS PARA LA GESTIÓN DE LA INFORMACIÓN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05372B-5BD3-20E3-2341-FD97716E2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589649"/>
            <a:ext cx="8915399" cy="5268351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 CMMS (</a:t>
            </a:r>
            <a:r>
              <a:rPr lang="es-AR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Computerized</a:t>
            </a: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Maintenance</a:t>
            </a: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 </a:t>
            </a:r>
            <a:r>
              <a:rPr lang="es-AR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Software para registrar, programar y controlar tareas.</a:t>
            </a:r>
            <a:b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Ejemplos: SAP PM, MAXIMO, MP. 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MX" dirty="0">
                <a:hlinkClick r:id="rId2"/>
              </a:rPr>
              <a:t>SAP Software | Soluciones y Tecnología para Empresas</a:t>
            </a:r>
            <a:endParaRPr lang="es-MX" dirty="0"/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dirty="0">
                <a:hlinkClick r:id="rId3"/>
              </a:rPr>
              <a:t>IBM </a:t>
            </a:r>
            <a:r>
              <a:rPr lang="es-AR" dirty="0" err="1">
                <a:hlinkClick r:id="rId3"/>
              </a:rPr>
              <a:t>Maximo</a:t>
            </a:r>
            <a:r>
              <a:rPr lang="es-AR" dirty="0">
                <a:hlinkClick r:id="rId3"/>
              </a:rPr>
              <a:t> </a:t>
            </a:r>
            <a:r>
              <a:rPr lang="es-AR" dirty="0" err="1">
                <a:hlinkClick r:id="rId3"/>
              </a:rPr>
              <a:t>Application</a:t>
            </a:r>
            <a:r>
              <a:rPr lang="es-AR" dirty="0">
                <a:hlinkClick r:id="rId3"/>
              </a:rPr>
              <a:t> Suite</a:t>
            </a:r>
            <a:endParaRPr lang="es-AR" dirty="0"/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Oracle: JD Edwards: </a:t>
            </a:r>
            <a:r>
              <a:rPr lang="es-AR" dirty="0">
                <a:hlinkClick r:id="rId4"/>
              </a:rPr>
              <a:t>JD Edwards </a:t>
            </a:r>
            <a:r>
              <a:rPr lang="es-AR" dirty="0" err="1">
                <a:hlinkClick r:id="rId4"/>
              </a:rPr>
              <a:t>EnterpriseOne</a:t>
            </a:r>
            <a:endParaRPr lang="es-AR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ERP (Enterprise </a:t>
            </a:r>
            <a:r>
              <a:rPr lang="es-A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</a:t>
            </a: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Integra mantenimiento con finanzas, compras, inventario.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3. Tableros de control e indicadores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Para visualizar el estado del mantenimiento en tiempo real.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4. </a:t>
            </a:r>
            <a:r>
              <a:rPr lang="es-A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Checklists</a:t>
            </a: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formularios digitales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Facilitan la captura de datos en campo.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327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48CC4-14AE-783E-72AB-D0E485C67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242AE-9048-D1E5-C5B7-A69F7FCEA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5084"/>
            <a:ext cx="8915399" cy="136456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HERRAMIENTAS PARA LA GESTIÓN DE LA INFORMACIÓN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F4A488-65DD-5ACF-8833-E8639668A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589649"/>
            <a:ext cx="8915399" cy="4768949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s-AR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Checklists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formularios digitales</a:t>
            </a:r>
            <a:r>
              <a:rPr lang="es-A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s-A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frecen soluciones más ágiles, precisas y trazables que los métodos tradicionales en papel.</a:t>
            </a:r>
            <a:b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¿Qué son y para qué sirven?</a:t>
            </a: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AR" sz="2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checklists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digitales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 listas de verificación automatizadas que guían al personal técnico en tareas de mantenimiento, inspección o seguridad. </a:t>
            </a: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formularios digitales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permiten registrar datos en tiempo real desde dispositivos móviles o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tablets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facilitando la gestión de activos y procesos.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512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89F07-8D08-CD1D-0367-29F2474C0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3BF8C3-58C4-A896-BEDC-A8231965F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5084"/>
            <a:ext cx="8915399" cy="1364565"/>
          </a:xfrm>
        </p:spPr>
        <p:txBody>
          <a:bodyPr>
            <a:normAutofit fontScale="90000"/>
          </a:bodyPr>
          <a:lstStyle/>
          <a:p>
            <a:r>
              <a:rPr lang="es-AR" sz="4400" dirty="0"/>
              <a:t>HERRAMIENTAS PARA LA GESTIÓN DE LA INFORMACIÓN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01C891-78D2-AA72-8690-1929E633F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589649"/>
            <a:ext cx="8915399" cy="4768949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Aplicaciones clave en mantenimiento industrial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Ficha de mantenimiento de activos</a:t>
            </a: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Registro detallado de intervenciones en maquinaria, con historial accesible para auditorías.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Pedidos de almacén y control de stock</a:t>
            </a: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Solicitud y seguimiento de repuestos, con inventarios en tiempo real.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 de tareas</a:t>
            </a: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Asignación automática de actividades, seguimiento de cumplimiento y desempeño del equipo.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Reporte de anomalías</a:t>
            </a: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Registro de fallos con fotos y descripciones desde el terreno.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Auditorías y seguridad</a:t>
            </a: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Documentación digital de inspecciones internas y externas.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2248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2741</TotalTime>
  <Words>898</Words>
  <Application>Microsoft Office PowerPoint</Application>
  <PresentationFormat>Panorámica</PresentationFormat>
  <Paragraphs>97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Roboto</vt:lpstr>
      <vt:lpstr>Symbol</vt:lpstr>
      <vt:lpstr>Wingdings 3</vt:lpstr>
      <vt:lpstr>Espiral</vt:lpstr>
      <vt:lpstr>GESTIÓN DE MANTENIMIENTO II</vt:lpstr>
      <vt:lpstr>GESTIÓN DE LA INFORMACIÓN EN LA ADMINISTRACIÓN DEL MANTENIMIENTO</vt:lpstr>
      <vt:lpstr>TIPOS DE INFORMACIÓN QUE SE MANEJAN EN MANTENIMIENTO</vt:lpstr>
      <vt:lpstr>TIPOS DE INFORMACIÓN QUE SE MANEJAN EN MANTENIMIENTO</vt:lpstr>
      <vt:lpstr>CICLOS DEL MANEJO DE LA INFORMACIÓN</vt:lpstr>
      <vt:lpstr>CICLOS DEL MANEJO DE LA INFORMACIÓN</vt:lpstr>
      <vt:lpstr>HERRAMIENTAS PARA LA GESTIÓN DE LA INFORMACIÓN</vt:lpstr>
      <vt:lpstr>HERRAMIENTAS PARA LA GESTIÓN DE LA INFORMACIÓN</vt:lpstr>
      <vt:lpstr>HERRAMIENTAS PARA LA GESTIÓN DE LA INFORMACIÓN</vt:lpstr>
      <vt:lpstr>HERRAMIENTAS PARA LA GESTIÓN DE LA INFORMACIÓN</vt:lpstr>
      <vt:lpstr>HERRAMIENTAS PARA LA GESTIÓN DE LA INFORMACIÓN</vt:lpstr>
      <vt:lpstr>BENEFICIOS DE UN BUEN MANEJO DE LA INFORMACIÓN</vt:lpstr>
      <vt:lpstr>EJEMPLO DE FLUJO DE LA INFORMACIÓN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Carlos Muñoz</cp:lastModifiedBy>
  <cp:revision>10</cp:revision>
  <dcterms:created xsi:type="dcterms:W3CDTF">2025-08-19T22:15:41Z</dcterms:created>
  <dcterms:modified xsi:type="dcterms:W3CDTF">2025-09-26T23:32:47Z</dcterms:modified>
</cp:coreProperties>
</file>