
<file path=[Content_Types].xml><?xml version="1.0" encoding="utf-8"?>
<Types xmlns="http://schemas.openxmlformats.org/package/2006/content-types">
  <Default Extension="jpeg" ContentType="image/jpeg"/>
  <Default Extension="JPG" ContentType="image/.jp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notesMasterIdLst>
    <p:notesMasterId r:id="rId4"/>
  </p:notesMasterIdLst>
  <p:sldIdLst>
    <p:sldId id="256" r:id="rId3"/>
    <p:sldId id="296" r:id="rId5"/>
    <p:sldId id="297" r:id="rId6"/>
    <p:sldId id="298" r:id="rId7"/>
    <p:sldId id="299" r:id="rId8"/>
    <p:sldId id="300" r:id="rId9"/>
    <p:sldId id="302" r:id="rId10"/>
    <p:sldId id="303" r:id="rId11"/>
    <p:sldId id="301" r:id="rId12"/>
    <p:sldId id="304" r:id="rId13"/>
    <p:sldId id="305" r:id="rId14"/>
    <p:sldId id="306" r:id="rId15"/>
    <p:sldId id="307" r:id="rId16"/>
    <p:sldId id="308" r:id="rId17"/>
    <p:sldId id="309" r:id="rId18"/>
    <p:sldId id="310" r:id="rId19"/>
    <p:sldId id="311" r:id="rId20"/>
    <p:sldId id="312" r:id="rId21"/>
    <p:sldId id="313" r:id="rId22"/>
    <p:sldId id="314" r:id="rId2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00" autoAdjust="0"/>
    <p:restoredTop sz="94660"/>
  </p:normalViewPr>
  <p:slideViewPr>
    <p:cSldViewPr snapToGrid="0" showGuides="1">
      <p:cViewPr varScale="1">
        <p:scale>
          <a:sx n="68" d="100"/>
          <a:sy n="68" d="100"/>
        </p:scale>
        <p:origin x="816" y="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slide" Target="slides/slide2.xml"/><Relationship Id="rId4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6" Type="http://schemas.openxmlformats.org/officeDocument/2006/relationships/tableStyles" Target="tableStyles.xml"/><Relationship Id="rId25" Type="http://schemas.openxmlformats.org/officeDocument/2006/relationships/viewProps" Target="viewProps.xml"/><Relationship Id="rId24" Type="http://schemas.openxmlformats.org/officeDocument/2006/relationships/presProps" Target="presProps.xml"/><Relationship Id="rId23" Type="http://schemas.openxmlformats.org/officeDocument/2006/relationships/slide" Target="slides/slide20.xml"/><Relationship Id="rId22" Type="http://schemas.openxmlformats.org/officeDocument/2006/relationships/slide" Target="slides/slide19.xml"/><Relationship Id="rId21" Type="http://schemas.openxmlformats.org/officeDocument/2006/relationships/slide" Target="slides/slide18.xml"/><Relationship Id="rId20" Type="http://schemas.openxmlformats.org/officeDocument/2006/relationships/slide" Target="slides/slide17.xml"/><Relationship Id="rId2" Type="http://schemas.openxmlformats.org/officeDocument/2006/relationships/theme" Target="theme/theme1.xml"/><Relationship Id="rId19" Type="http://schemas.openxmlformats.org/officeDocument/2006/relationships/slide" Target="slides/slide16.xml"/><Relationship Id="rId18" Type="http://schemas.openxmlformats.org/officeDocument/2006/relationships/slide" Target="slides/slide15.xml"/><Relationship Id="rId17" Type="http://schemas.openxmlformats.org/officeDocument/2006/relationships/slide" Target="slides/slide14.xml"/><Relationship Id="rId16" Type="http://schemas.openxmlformats.org/officeDocument/2006/relationships/slide" Target="slides/slide13.xml"/><Relationship Id="rId15" Type="http://schemas.openxmlformats.org/officeDocument/2006/relationships/slide" Target="slides/slide12.xml"/><Relationship Id="rId14" Type="http://schemas.openxmlformats.org/officeDocument/2006/relationships/slide" Target="slides/slide11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AR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DBBF6F9-2C25-415E-8722-7F3CF759A5E8}" type="datetimeFigureOut">
              <a:rPr lang="es-AR" smtClean="0"/>
            </a:fld>
            <a:endParaRPr lang="es-AR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AR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los estilos de texto del patrón</a:t>
            </a:r>
            <a:endParaRPr lang="es-ES"/>
          </a:p>
          <a:p>
            <a:pPr lvl="1"/>
            <a:r>
              <a:rPr lang="es-ES"/>
              <a:t>Segundo nivel</a:t>
            </a:r>
            <a:endParaRPr lang="es-ES"/>
          </a:p>
          <a:p>
            <a:pPr lvl="2"/>
            <a:r>
              <a:rPr lang="es-ES"/>
              <a:t>Tercer nivel</a:t>
            </a:r>
            <a:endParaRPr lang="es-ES"/>
          </a:p>
          <a:p>
            <a:pPr lvl="3"/>
            <a:r>
              <a:rPr lang="es-ES"/>
              <a:t>Cuarto nivel</a:t>
            </a:r>
            <a:endParaRPr lang="es-ES"/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AR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75E5433-33B7-47E8-B69B-A11CF74F8762}" type="slidenum">
              <a:rPr lang="es-AR" smtClean="0"/>
            </a:fld>
            <a:endParaRPr lang="es-A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0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2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3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4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5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6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7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8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9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0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7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8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Marcador de posición de imagen de diapositiva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Marcador de posición de texto 2"/>
          <p:cNvSpPr>
            <a:spLocks noGrp="1"/>
          </p:cNvSpPr>
          <p:nvPr>
            <p:ph type="body" idx="3"/>
          </p:nvPr>
        </p:nvSpPr>
        <p:spPr/>
        <p:txBody>
          <a:bodyPr/>
          <a:p>
            <a:endParaRPr lang="es-MX" alt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Marcador de posición de imagen de diapositiva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Marcador de posición de texto 2"/>
          <p:cNvSpPr>
            <a:spLocks noGrp="1"/>
          </p:cNvSpPr>
          <p:nvPr>
            <p:ph type="body" idx="3"/>
          </p:nvPr>
        </p:nvSpPr>
        <p:spPr/>
        <p:txBody>
          <a:bodyPr/>
          <a:p>
            <a:endParaRPr lang="es-MX" alt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Marcador de posición de imagen de diapositiva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Marcador de posición de texto 2"/>
          <p:cNvSpPr>
            <a:spLocks noGrp="1"/>
          </p:cNvSpPr>
          <p:nvPr>
            <p:ph type="body" idx="3"/>
          </p:nvPr>
        </p:nvSpPr>
        <p:spPr/>
        <p:txBody>
          <a:bodyPr/>
          <a:p>
            <a:endParaRPr lang="es-MX" alt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Marcador de posición de imagen de diapositiva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Marcador de posición de texto 2"/>
          <p:cNvSpPr>
            <a:spLocks noGrp="1"/>
          </p:cNvSpPr>
          <p:nvPr>
            <p:ph type="body" idx="3"/>
          </p:nvPr>
        </p:nvSpPr>
        <p:spPr/>
        <p:txBody>
          <a:bodyPr/>
          <a:p>
            <a:endParaRPr lang="es-MX" alt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Marcador de posición de imagen de diapositiva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Marcador de posición de texto 2"/>
          <p:cNvSpPr>
            <a:spLocks noGrp="1"/>
          </p:cNvSpPr>
          <p:nvPr>
            <p:ph type="body" idx="3"/>
          </p:nvPr>
        </p:nvSpPr>
        <p:spPr/>
        <p:txBody>
          <a:bodyPr/>
          <a:p>
            <a:endParaRPr lang="es-MX" alt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Marcador de posición de imagen de diapositiva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Marcador de posición de texto 2"/>
          <p:cNvSpPr>
            <a:spLocks noGrp="1"/>
          </p:cNvSpPr>
          <p:nvPr>
            <p:ph type="body" idx="3"/>
          </p:nvPr>
        </p:nvSpPr>
        <p:spPr/>
        <p:txBody>
          <a:bodyPr/>
          <a:p>
            <a:endParaRPr lang="es-MX" alt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Marcador de posición de imagen de diapositiva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Marcador de posición de texto 2"/>
          <p:cNvSpPr>
            <a:spLocks noGrp="1"/>
          </p:cNvSpPr>
          <p:nvPr>
            <p:ph type="body" idx="3"/>
          </p:nvPr>
        </p:nvSpPr>
        <p:spPr/>
        <p:txBody>
          <a:bodyPr/>
          <a:p>
            <a:endParaRPr lang="es-MX" altLang="en-U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Marcador de posición de imagen de diapositiva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Marcador de posición de texto 2"/>
          <p:cNvSpPr>
            <a:spLocks noGrp="1"/>
          </p:cNvSpPr>
          <p:nvPr>
            <p:ph type="body" idx="3"/>
          </p:nvPr>
        </p:nvSpPr>
        <p:spPr/>
        <p:txBody>
          <a:bodyPr/>
          <a:p>
            <a:endParaRPr lang="es-MX" altLang="en-US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Marcador de posición de imagen de diapositiva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Marcador de posición de texto 2"/>
          <p:cNvSpPr>
            <a:spLocks noGrp="1"/>
          </p:cNvSpPr>
          <p:nvPr>
            <p:ph type="body" idx="3"/>
          </p:nvPr>
        </p:nvSpPr>
        <p:spPr/>
        <p:txBody>
          <a:bodyPr/>
          <a:p>
            <a:endParaRPr lang="es-MX" altLang="en-US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Marcador de posición de imagen de diapositiva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Marcador de posición de texto 2"/>
          <p:cNvSpPr>
            <a:spLocks noGrp="1"/>
          </p:cNvSpPr>
          <p:nvPr>
            <p:ph type="body" idx="3"/>
          </p:nvPr>
        </p:nvSpPr>
        <p:spPr/>
        <p:txBody>
          <a:bodyPr/>
          <a:p>
            <a:endParaRPr lang="es-MX" altLang="en-US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Marcador de posición de imagen de diapositiva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Marcador de posición de texto 2"/>
          <p:cNvSpPr>
            <a:spLocks noGrp="1"/>
          </p:cNvSpPr>
          <p:nvPr>
            <p:ph type="body" idx="3"/>
          </p:nvPr>
        </p:nvSpPr>
        <p:spPr/>
        <p:txBody>
          <a:bodyPr/>
          <a:p>
            <a:endParaRPr lang="es-MX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Marcador de posición de imagen de diapositiva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Marcador de posición de texto 2"/>
          <p:cNvSpPr>
            <a:spLocks noGrp="1"/>
          </p:cNvSpPr>
          <p:nvPr>
            <p:ph type="body" idx="3"/>
          </p:nvPr>
        </p:nvSpPr>
        <p:spPr/>
        <p:txBody>
          <a:bodyPr/>
          <a:p>
            <a:endParaRPr lang="es-MX" altLang="en-US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Marcador de posición de imagen de diapositiva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Marcador de posición de texto 2"/>
          <p:cNvSpPr>
            <a:spLocks noGrp="1"/>
          </p:cNvSpPr>
          <p:nvPr>
            <p:ph type="body" idx="3"/>
          </p:nvPr>
        </p:nvSpPr>
        <p:spPr/>
        <p:txBody>
          <a:bodyPr/>
          <a:p>
            <a:endParaRPr lang="es-MX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Marcador de posición de imagen de diapositiva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Marcador de posición de texto 2"/>
          <p:cNvSpPr>
            <a:spLocks noGrp="1"/>
          </p:cNvSpPr>
          <p:nvPr>
            <p:ph type="body" idx="3"/>
          </p:nvPr>
        </p:nvSpPr>
        <p:spPr/>
        <p:txBody>
          <a:bodyPr/>
          <a:p>
            <a:endParaRPr lang="es-MX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Marcador de posición de imagen de diapositiva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Marcador de posición de texto 2"/>
          <p:cNvSpPr>
            <a:spLocks noGrp="1"/>
          </p:cNvSpPr>
          <p:nvPr>
            <p:ph type="body" idx="3"/>
          </p:nvPr>
        </p:nvSpPr>
        <p:spPr/>
        <p:txBody>
          <a:bodyPr/>
          <a:p>
            <a:endParaRPr lang="es-MX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Marcador de posición de imagen de diapositiva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Marcador de posición de texto 2"/>
          <p:cNvSpPr>
            <a:spLocks noGrp="1"/>
          </p:cNvSpPr>
          <p:nvPr>
            <p:ph type="body" idx="3"/>
          </p:nvPr>
        </p:nvSpPr>
        <p:spPr/>
        <p:txBody>
          <a:bodyPr/>
          <a:p>
            <a:endParaRPr lang="es-MX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Marcador de posición de imagen de diapositiva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Marcador de posición de texto 2"/>
          <p:cNvSpPr>
            <a:spLocks noGrp="1"/>
          </p:cNvSpPr>
          <p:nvPr>
            <p:ph type="body" idx="3"/>
          </p:nvPr>
        </p:nvSpPr>
        <p:spPr/>
        <p:txBody>
          <a:bodyPr/>
          <a:p>
            <a:endParaRPr lang="es-MX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Marcador de posición de imagen de diapositiva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Marcador de posición de texto 2"/>
          <p:cNvSpPr>
            <a:spLocks noGrp="1"/>
          </p:cNvSpPr>
          <p:nvPr>
            <p:ph type="body" idx="3"/>
          </p:nvPr>
        </p:nvSpPr>
        <p:spPr/>
        <p:txBody>
          <a:bodyPr/>
          <a:p>
            <a:endParaRPr lang="es-MX" alt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Marcador de posición de imagen de diapositiva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Marcador de posición de texto 2"/>
          <p:cNvSpPr>
            <a:spLocks noGrp="1"/>
          </p:cNvSpPr>
          <p:nvPr>
            <p:ph type="body" idx="3"/>
          </p:nvPr>
        </p:nvSpPr>
        <p:spPr/>
        <p:txBody>
          <a:bodyPr/>
          <a:p>
            <a:endParaRPr lang="es-MX" alt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Marcador de posición de imagen de diapositiva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Marcador de posición de texto 2"/>
          <p:cNvSpPr>
            <a:spLocks noGrp="1"/>
          </p:cNvSpPr>
          <p:nvPr>
            <p:ph type="body" idx="3"/>
          </p:nvPr>
        </p:nvSpPr>
        <p:spPr/>
        <p:txBody>
          <a:bodyPr/>
          <a:p>
            <a:endParaRPr lang="es-MX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5" Type="http://schemas.openxmlformats.org/officeDocument/2006/relationships/tags" Target="../tags/tag4.xml"/><Relationship Id="rId4" Type="http://schemas.openxmlformats.org/officeDocument/2006/relationships/tags" Target="../tags/tag3.xml"/><Relationship Id="rId3" Type="http://schemas.openxmlformats.org/officeDocument/2006/relationships/tags" Target="../tags/tag2.xml"/><Relationship Id="rId2" Type="http://schemas.openxmlformats.org/officeDocument/2006/relationships/tags" Target="../tags/tag1.xml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ítulo y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  <a:endParaRPr lang="es-E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 con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 hasCustomPrompt="1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s-ES"/>
              <a:t>Haga clic para modificar los estilos de texto del patrón</a:t>
            </a:r>
            <a:endParaRPr lang="es-ES"/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  <a:endParaRPr lang="es-E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 panose="020B0604020202020204"/>
              </a:rPr>
              <a:t>“</a:t>
            </a:r>
            <a:endParaRPr lang="en-US" sz="8000" baseline="0" dirty="0">
              <a:ln w="3175" cmpd="sng">
                <a:noFill/>
              </a:ln>
              <a:solidFill>
                <a:schemeClr val="accent1"/>
              </a:solidFill>
              <a:effectLst/>
              <a:latin typeface="Arial" panose="020B0604020202020204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 panose="020B0604020202020204"/>
              </a:rPr>
              <a:t>”</a:t>
            </a:r>
            <a:endParaRPr lang="en-US" sz="8000" baseline="0" dirty="0">
              <a:ln w="3175" cmpd="sng">
                <a:noFill/>
              </a:ln>
              <a:solidFill>
                <a:schemeClr val="accent1"/>
              </a:solidFill>
              <a:effectLst/>
              <a:latin typeface="Arial" panose="020B0604020202020204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s-ES"/>
              <a:t>Haga clic para modificar los estilos de texto del patrón</a:t>
            </a:r>
            <a:endParaRPr lang="es-E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r la 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 hasCustomPrompt="1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s-ES"/>
              <a:t>Haga clic para modificar los estilos de texto del patrón</a:t>
            </a:r>
            <a:endParaRPr lang="es-E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s-ES"/>
              <a:t>Haga clic para modificar los estilos de texto del patrón</a:t>
            </a:r>
            <a:endParaRPr lang="es-E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</a:fld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 panose="020B0604020202020204"/>
              </a:rPr>
              <a:t>“</a:t>
            </a:r>
            <a:endParaRPr lang="en-US" sz="8000" baseline="0" dirty="0">
              <a:ln w="3175" cmpd="sng">
                <a:noFill/>
              </a:ln>
              <a:solidFill>
                <a:schemeClr val="accent1"/>
              </a:solidFill>
              <a:effectLst/>
              <a:latin typeface="Arial" panose="020B0604020202020204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 panose="020B0604020202020204"/>
              </a:rPr>
              <a:t>”</a:t>
            </a:r>
            <a:endParaRPr lang="en-US" sz="8000" baseline="0" dirty="0">
              <a:ln w="3175" cmpd="sng">
                <a:noFill/>
              </a:ln>
              <a:solidFill>
                <a:schemeClr val="accent1"/>
              </a:solidFill>
              <a:effectLst/>
              <a:latin typeface="Arial" panose="020B0604020202020204"/>
            </a:endParaRP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erdadero o fals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 hasCustomPrompt="1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s-ES"/>
              <a:t>Haga clic para modificar los estilos de texto del patrón</a:t>
            </a:r>
            <a:endParaRPr lang="es-E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s-ES"/>
              <a:t>Haga clic para modificar los estilos de texto del patrón</a:t>
            </a:r>
            <a:endParaRPr lang="es-E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 anchor="t"/>
          <a:lstStyle/>
          <a:p>
            <a:pPr lvl="0"/>
            <a:r>
              <a:rPr lang="es-ES"/>
              <a:t>Haga clic para modificar los estilos de texto del patrón</a:t>
            </a:r>
            <a:endParaRPr lang="es-ES"/>
          </a:p>
          <a:p>
            <a:pPr lvl="1"/>
            <a:r>
              <a:rPr lang="es-ES"/>
              <a:t>Segundo nivel</a:t>
            </a:r>
            <a:endParaRPr lang="es-ES"/>
          </a:p>
          <a:p>
            <a:pPr lvl="2"/>
            <a:r>
              <a:rPr lang="es-ES"/>
              <a:t>Tercer nivel</a:t>
            </a:r>
            <a:endParaRPr lang="es-ES"/>
          </a:p>
          <a:p>
            <a:pPr lvl="3"/>
            <a:r>
              <a:rPr lang="es-ES"/>
              <a:t>Cuarto nivel</a:t>
            </a:r>
            <a:endParaRPr lang="es-ES"/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 hasCustomPrompt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  <a:endParaRPr lang="es-ES"/>
          </a:p>
          <a:p>
            <a:pPr lvl="1"/>
            <a:r>
              <a:rPr lang="es-ES"/>
              <a:t>Segundo nivel</a:t>
            </a:r>
            <a:endParaRPr lang="es-ES"/>
          </a:p>
          <a:p>
            <a:pPr lvl="2"/>
            <a:r>
              <a:rPr lang="es-ES"/>
              <a:t>Tercer nivel</a:t>
            </a:r>
            <a:endParaRPr lang="es-ES"/>
          </a:p>
          <a:p>
            <a:pPr lvl="3"/>
            <a:r>
              <a:rPr lang="es-ES"/>
              <a:t>Cuarto nivel</a:t>
            </a:r>
            <a:endParaRPr lang="es-ES"/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2"/>
            </p:custDataLst>
          </p:nvPr>
        </p:nvSpPr>
        <p:spPr>
          <a:xfrm>
            <a:off x="696000" y="392965"/>
            <a:ext cx="10800000" cy="705600"/>
          </a:xfrm>
        </p:spPr>
        <p:txBody>
          <a:bodyPr wrap="square" lIns="0" tIns="0" rIns="0" bIns="0">
            <a:normAutofit/>
          </a:bodyPr>
          <a:lstStyle>
            <a:lvl1pPr algn="ctr" fontAlgn="base">
              <a:defRPr sz="3200"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 dirty="0"/>
              <a:t>Click to add title</a:t>
            </a:r>
            <a:endParaRPr lang="en-US" dirty="0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 wrap="square">
            <a:normAutofit/>
          </a:bodyPr>
          <a:lstStyle/>
          <a:p>
            <a:r>
              <a:rPr lang="en-US"/>
              <a:t>Date Area</a:t>
            </a:r>
            <a:endParaRPr 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 wrap="square">
            <a:normAutofit/>
          </a:bodyPr>
          <a:lstStyle/>
          <a:p>
            <a:fld id="{49AE70B2-8BF9-45C0-BB95-33D1B9D3A854}" type="slidenum">
              <a:rPr lang="en-US" smtClean="0"/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  <a:endParaRPr lang="es-ES"/>
          </a:p>
          <a:p>
            <a:pPr lvl="1"/>
            <a:r>
              <a:rPr lang="es-ES"/>
              <a:t>Segundo nivel</a:t>
            </a:r>
            <a:endParaRPr lang="es-ES"/>
          </a:p>
          <a:p>
            <a:pPr lvl="2"/>
            <a:r>
              <a:rPr lang="es-ES"/>
              <a:t>Tercer nivel</a:t>
            </a:r>
            <a:endParaRPr lang="es-ES"/>
          </a:p>
          <a:p>
            <a:pPr lvl="3"/>
            <a:r>
              <a:rPr lang="es-ES"/>
              <a:t>Cuarto nivel</a:t>
            </a:r>
            <a:endParaRPr lang="es-ES"/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  <a:endParaRPr lang="es-E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 hasCustomPrompt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  <a:endParaRPr lang="es-ES"/>
          </a:p>
          <a:p>
            <a:pPr lvl="1"/>
            <a:r>
              <a:rPr lang="es-ES"/>
              <a:t>Segundo nivel</a:t>
            </a:r>
            <a:endParaRPr lang="es-ES"/>
          </a:p>
          <a:p>
            <a:pPr lvl="2"/>
            <a:r>
              <a:rPr lang="es-ES"/>
              <a:t>Tercer nivel</a:t>
            </a:r>
            <a:endParaRPr lang="es-ES"/>
          </a:p>
          <a:p>
            <a:pPr lvl="3"/>
            <a:r>
              <a:rPr lang="es-ES"/>
              <a:t>Cuarto nivel</a:t>
            </a:r>
            <a:endParaRPr lang="es-ES"/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  <a:endParaRPr lang="es-ES"/>
          </a:p>
          <a:p>
            <a:pPr lvl="1"/>
            <a:r>
              <a:rPr lang="es-ES"/>
              <a:t>Segundo nivel</a:t>
            </a:r>
            <a:endParaRPr lang="es-ES"/>
          </a:p>
          <a:p>
            <a:pPr lvl="2"/>
            <a:r>
              <a:rPr lang="es-ES"/>
              <a:t>Tercer nivel</a:t>
            </a:r>
            <a:endParaRPr lang="es-ES"/>
          </a:p>
          <a:p>
            <a:pPr lvl="3"/>
            <a:r>
              <a:rPr lang="es-ES"/>
              <a:t>Cuarto nivel</a:t>
            </a:r>
            <a:endParaRPr lang="es-ES"/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  <a:endParaRPr lang="es-ES"/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  <a:endParaRPr lang="es-ES"/>
          </a:p>
          <a:p>
            <a:pPr lvl="1"/>
            <a:r>
              <a:rPr lang="es-ES"/>
              <a:t>Segundo nivel</a:t>
            </a:r>
            <a:endParaRPr lang="es-ES"/>
          </a:p>
          <a:p>
            <a:pPr lvl="2"/>
            <a:r>
              <a:rPr lang="es-ES"/>
              <a:t>Tercer nivel</a:t>
            </a:r>
            <a:endParaRPr lang="es-ES"/>
          </a:p>
          <a:p>
            <a:pPr lvl="3"/>
            <a:r>
              <a:rPr lang="es-ES"/>
              <a:t>Cuarto nivel</a:t>
            </a:r>
            <a:endParaRPr lang="es-ES"/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 hasCustomPrompt="1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  <a:endParaRPr lang="es-E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 hasCustomPrompt="1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  <a:endParaRPr lang="es-ES"/>
          </a:p>
          <a:p>
            <a:pPr lvl="1"/>
            <a:r>
              <a:rPr lang="es-ES"/>
              <a:t>Segundo nivel</a:t>
            </a:r>
            <a:endParaRPr lang="es-ES"/>
          </a:p>
          <a:p>
            <a:pPr lvl="2"/>
            <a:r>
              <a:rPr lang="es-ES"/>
              <a:t>Tercer nivel</a:t>
            </a:r>
            <a:endParaRPr lang="es-ES"/>
          </a:p>
          <a:p>
            <a:pPr lvl="3"/>
            <a:r>
              <a:rPr lang="es-ES"/>
              <a:t>Cuarto nivel</a:t>
            </a:r>
            <a:endParaRPr lang="es-ES"/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  <a:endParaRPr lang="es-ES"/>
          </a:p>
          <a:p>
            <a:pPr lvl="1"/>
            <a:r>
              <a:rPr lang="es-ES"/>
              <a:t>Segundo nivel</a:t>
            </a:r>
            <a:endParaRPr lang="es-ES"/>
          </a:p>
          <a:p>
            <a:pPr lvl="2"/>
            <a:r>
              <a:rPr lang="es-ES"/>
              <a:t>Tercer nivel</a:t>
            </a:r>
            <a:endParaRPr lang="es-ES"/>
          </a:p>
          <a:p>
            <a:pPr lvl="3"/>
            <a:r>
              <a:rPr lang="es-ES"/>
              <a:t>Cuarto nivel</a:t>
            </a:r>
            <a:endParaRPr lang="es-ES"/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los estilos de texto del patrón</a:t>
            </a:r>
            <a:endParaRPr lang="es-E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los estilos de texto del patrón</a:t>
            </a:r>
            <a:endParaRPr lang="es-E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8" Type="http://schemas.openxmlformats.org/officeDocument/2006/relationships/theme" Target="../theme/theme1.xml"/><Relationship Id="rId17" Type="http://schemas.openxmlformats.org/officeDocument/2006/relationships/slideLayout" Target="../slideLayouts/slideLayout17.xml"/><Relationship Id="rId16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15.xml"/><Relationship Id="rId14" Type="http://schemas.openxmlformats.org/officeDocument/2006/relationships/slideLayout" Target="../slideLayouts/slideLayout14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  <a:endParaRPr lang="es-ES"/>
          </a:p>
          <a:p>
            <a:pPr lvl="1"/>
            <a:r>
              <a:rPr lang="es-ES"/>
              <a:t>Segundo nivel</a:t>
            </a:r>
            <a:endParaRPr lang="es-ES"/>
          </a:p>
          <a:p>
            <a:pPr lvl="2"/>
            <a:r>
              <a:rPr lang="es-ES"/>
              <a:t>Tercer nivel</a:t>
            </a:r>
            <a:endParaRPr lang="es-ES"/>
          </a:p>
          <a:p>
            <a:pPr lvl="3"/>
            <a:r>
              <a:rPr lang="es-ES"/>
              <a:t>Cuarto nivel</a:t>
            </a:r>
            <a:endParaRPr lang="es-ES"/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D57F1E4F-1CFF-5643-939E-217C01CDF565}" type="slidenum">
              <a:rPr lang="en-US" dirty="0"/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panose="05040102010807070707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panose="05040102010807070707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panose="05040102010807070707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panose="05040102010807070707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panose="05040102010807070707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panose="05040102010807070707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panose="05040102010807070707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panose="05040102010807070707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panose="05040102010807070707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2589530" y="747395"/>
            <a:ext cx="8915400" cy="1120140"/>
          </a:xfrm>
        </p:spPr>
        <p:txBody>
          <a:bodyPr>
            <a:normAutofit/>
          </a:bodyPr>
          <a:lstStyle/>
          <a:p>
            <a:r>
              <a:rPr lang="es-AR" sz="4400" dirty="0"/>
              <a:t>GESTIÓN DE MANTENIMIENTO II</a:t>
            </a:r>
            <a:endParaRPr lang="es-AR" sz="4400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2589530" y="2411730"/>
            <a:ext cx="8915400" cy="3491865"/>
          </a:xfrm>
        </p:spPr>
        <p:txBody>
          <a:bodyPr>
            <a:noAutofit/>
          </a:bodyPr>
          <a:lstStyle/>
          <a:p>
            <a:r>
              <a:rPr lang="es-AR" sz="4400" u="sng" dirty="0"/>
              <a:t>UNIDAD 4</a:t>
            </a:r>
            <a:r>
              <a:rPr lang="es-AR" sz="4400" dirty="0"/>
              <a:t>: </a:t>
            </a:r>
            <a:endParaRPr lang="es-AR" sz="4400" dirty="0"/>
          </a:p>
          <a:p>
            <a:endParaRPr lang="es-AR" sz="4400" dirty="0"/>
          </a:p>
          <a:p>
            <a:r>
              <a:rPr lang="es-AR" sz="4400" dirty="0"/>
              <a:t>MANEJO DE </a:t>
            </a:r>
            <a:r>
              <a:rPr lang="es-AR" sz="4400" b="1" dirty="0"/>
              <a:t>INVENTARIOS</a:t>
            </a:r>
            <a:r>
              <a:rPr lang="es-AR" sz="4400" dirty="0"/>
              <a:t> EN EL MANTENIMIENTO</a:t>
            </a:r>
            <a:endParaRPr lang="es-AR" sz="32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2589530" y="386080"/>
            <a:ext cx="8915400" cy="1197610"/>
          </a:xfrm>
        </p:spPr>
        <p:txBody>
          <a:bodyPr>
            <a:normAutofit fontScale="90000"/>
          </a:bodyPr>
          <a:lstStyle/>
          <a:p>
            <a:pPr algn="ctr"/>
            <a:r>
              <a:rPr lang="es-AR" sz="4400" dirty="0"/>
              <a:t>MANEJO DEL INVENTARIO Y VALORACIÓN</a:t>
            </a:r>
            <a:endParaRPr lang="es-AR" sz="4400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2589530" y="1853565"/>
            <a:ext cx="8915400" cy="4050030"/>
          </a:xfrm>
        </p:spPr>
        <p:txBody>
          <a:bodyPr>
            <a:noAutofit/>
          </a:bodyPr>
          <a:lstStyle/>
          <a:p>
            <a:r>
              <a:rPr lang="es-AR" sz="2800" u="sng" dirty="0"/>
              <a:t>Objetivos</a:t>
            </a:r>
            <a:r>
              <a:rPr lang="es-AR" sz="2800" dirty="0"/>
              <a:t>:</a:t>
            </a:r>
            <a:endParaRPr lang="es-AR" sz="280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s-AR" altLang="en-US" sz="2800" dirty="0"/>
              <a:t>Reforzar</a:t>
            </a:r>
            <a:r>
              <a:rPr lang="en-US" altLang="es-MX" sz="2800" dirty="0"/>
              <a:t> la importancia del </a:t>
            </a:r>
            <a:r>
              <a:rPr lang="es-AR" altLang="en-US" sz="2800" dirty="0"/>
              <a:t>manejo del </a:t>
            </a:r>
            <a:r>
              <a:rPr lang="en-US" altLang="es-MX" sz="2800" dirty="0"/>
              <a:t>inventario en mantenimiento.</a:t>
            </a:r>
            <a:endParaRPr lang="en-US" altLang="es-MX" sz="280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altLang="es-MX" sz="2800" dirty="0"/>
              <a:t>Diferenciar tipos de stock (repuestos, materiales, consumibles).</a:t>
            </a:r>
            <a:endParaRPr lang="en-US" altLang="es-MX" sz="280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altLang="es-MX" sz="2800" dirty="0"/>
              <a:t>Aplicar m</a:t>
            </a:r>
            <a:r>
              <a:rPr lang="en-US" altLang="en-US" sz="2800" dirty="0"/>
              <a:t>é</a:t>
            </a:r>
            <a:r>
              <a:rPr lang="en-US" altLang="es-MX" sz="2800" dirty="0"/>
              <a:t>todos de valoraci</a:t>
            </a:r>
            <a:r>
              <a:rPr lang="en-US" altLang="en-US" sz="2800" dirty="0"/>
              <a:t>ó</a:t>
            </a:r>
            <a:r>
              <a:rPr lang="en-US" altLang="es-MX" sz="2800" dirty="0"/>
              <a:t>n de inventarios.</a:t>
            </a:r>
            <a:endParaRPr lang="en-US" altLang="es-MX" sz="280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altLang="es-MX" sz="2800" dirty="0"/>
              <a:t>Analizar la disponibilidad de repuestos.</a:t>
            </a:r>
            <a:endParaRPr lang="en-US" altLang="es-MX" sz="280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altLang="es-MX" sz="2800" dirty="0"/>
              <a:t>Resolver situaciones pr</a:t>
            </a:r>
            <a:r>
              <a:rPr lang="en-US" altLang="en-US" sz="2800" dirty="0"/>
              <a:t>á</a:t>
            </a:r>
            <a:r>
              <a:rPr lang="en-US" altLang="es-MX" sz="2800" dirty="0"/>
              <a:t>cticas de gesti</a:t>
            </a:r>
            <a:r>
              <a:rPr lang="en-US" altLang="en-US" sz="2800" dirty="0"/>
              <a:t>ó</a:t>
            </a:r>
            <a:r>
              <a:rPr lang="en-US" altLang="es-MX" sz="2800" dirty="0"/>
              <a:t>n de pa</a:t>
            </a:r>
            <a:r>
              <a:rPr lang="en-US" altLang="en-US" sz="2800" dirty="0"/>
              <a:t>ñ</a:t>
            </a:r>
            <a:r>
              <a:rPr lang="en-US" altLang="es-MX" sz="2800" dirty="0"/>
              <a:t>ol</a:t>
            </a:r>
            <a:endParaRPr lang="en-US" altLang="es-MX" sz="28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2589530" y="386080"/>
            <a:ext cx="8915400" cy="1197610"/>
          </a:xfrm>
        </p:spPr>
        <p:txBody>
          <a:bodyPr>
            <a:normAutofit fontScale="90000"/>
          </a:bodyPr>
          <a:lstStyle/>
          <a:p>
            <a:pPr algn="ctr"/>
            <a:r>
              <a:rPr lang="es-AR" sz="4400" dirty="0"/>
              <a:t>MANEJO DEL INVENTARIO Y VALORACIÓN</a:t>
            </a:r>
            <a:endParaRPr lang="es-AR" sz="4400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2589530" y="1853565"/>
            <a:ext cx="8915400" cy="4050030"/>
          </a:xfrm>
        </p:spPr>
        <p:txBody>
          <a:bodyPr>
            <a:noAutofit/>
          </a:bodyPr>
          <a:lstStyle/>
          <a:p>
            <a:r>
              <a:rPr lang="en-US" altLang="es-MX" sz="2800" u="sng" dirty="0"/>
              <a:t>Introducci</a:t>
            </a:r>
            <a:r>
              <a:rPr lang="en-US" altLang="en-US" sz="2800" u="sng" dirty="0"/>
              <a:t>ó</a:t>
            </a:r>
            <a:r>
              <a:rPr lang="en-US" altLang="es-MX" sz="2800" u="sng" dirty="0"/>
              <a:t>n</a:t>
            </a:r>
            <a:endParaRPr lang="en-US" altLang="es-MX" sz="2800" dirty="0"/>
          </a:p>
          <a:p>
            <a:r>
              <a:rPr lang="en-US" altLang="es-MX" sz="2800" dirty="0"/>
              <a:t>El inventario en mantenimiento es clave para </a:t>
            </a:r>
            <a:r>
              <a:rPr lang="en-US" altLang="es-MX" sz="2800" u="sng" dirty="0"/>
              <a:t>evitar paradas de planta</a:t>
            </a:r>
            <a:r>
              <a:rPr lang="en-US" altLang="es-MX" sz="2800" dirty="0"/>
              <a:t>, </a:t>
            </a:r>
            <a:r>
              <a:rPr lang="en-US" altLang="es-MX" sz="2800" u="sng" dirty="0"/>
              <a:t>reducir tiempos de reparaci</a:t>
            </a:r>
            <a:r>
              <a:rPr lang="en-US" altLang="en-US" sz="2800" u="sng" dirty="0"/>
              <a:t>ó</a:t>
            </a:r>
            <a:r>
              <a:rPr lang="en-US" altLang="es-MX" sz="2800" u="sng" dirty="0"/>
              <a:t>n</a:t>
            </a:r>
            <a:r>
              <a:rPr lang="en-US" altLang="es-MX" sz="2800" dirty="0"/>
              <a:t> y </a:t>
            </a:r>
            <a:r>
              <a:rPr lang="en-US" altLang="es-MX" sz="2800" u="sng" dirty="0"/>
              <a:t>optimizar costos</a:t>
            </a:r>
            <a:r>
              <a:rPr lang="en-US" altLang="es-MX" sz="2800" dirty="0"/>
              <a:t>.</a:t>
            </a:r>
            <a:endParaRPr lang="en-US" altLang="es-MX" sz="2800" dirty="0"/>
          </a:p>
          <a:p>
            <a:endParaRPr lang="en-US" altLang="es-MX" sz="2800" dirty="0"/>
          </a:p>
          <a:p>
            <a:r>
              <a:rPr lang="en-US" altLang="es-MX" sz="2800" u="sng" dirty="0"/>
              <a:t>Ejemplo</a:t>
            </a:r>
            <a:r>
              <a:rPr lang="en-US" altLang="es-MX" sz="2800" dirty="0"/>
              <a:t>: Si falla una bomba y no hay repuesto disponible, la producci</a:t>
            </a:r>
            <a:r>
              <a:rPr lang="en-US" altLang="en-US" sz="2800" dirty="0"/>
              <a:t>ó</a:t>
            </a:r>
            <a:r>
              <a:rPr lang="en-US" altLang="es-MX" sz="2800" dirty="0"/>
              <a:t>n se detiene generando p</a:t>
            </a:r>
            <a:r>
              <a:rPr lang="en-US" altLang="en-US" sz="2800" dirty="0"/>
              <a:t>é</a:t>
            </a:r>
            <a:r>
              <a:rPr lang="en-US" altLang="es-MX" sz="2800" dirty="0"/>
              <a:t>rdidas.</a:t>
            </a:r>
            <a:endParaRPr lang="es-AR" sz="2800" dirty="0"/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altLang="es-MX" sz="28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2589530" y="386080"/>
            <a:ext cx="8915400" cy="1197610"/>
          </a:xfrm>
        </p:spPr>
        <p:txBody>
          <a:bodyPr>
            <a:normAutofit fontScale="90000"/>
          </a:bodyPr>
          <a:lstStyle/>
          <a:p>
            <a:pPr algn="ctr"/>
            <a:r>
              <a:rPr lang="es-AR" sz="4400" dirty="0"/>
              <a:t>MANEJO DEL INVENTARIO Y VALORACIÓN</a:t>
            </a:r>
            <a:endParaRPr lang="es-AR" sz="4400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2589530" y="1945005"/>
            <a:ext cx="8915400" cy="3820160"/>
          </a:xfrm>
        </p:spPr>
        <p:txBody>
          <a:bodyPr>
            <a:noAutofit/>
          </a:bodyPr>
          <a:lstStyle/>
          <a:p>
            <a:r>
              <a:rPr lang="en-US" altLang="es-MX" sz="3200" u="sng" dirty="0"/>
              <a:t>Tipos de inventario</a:t>
            </a:r>
            <a:endParaRPr lang="en-US" altLang="es-MX" sz="3200" u="sng" dirty="0"/>
          </a:p>
          <a:p>
            <a:endParaRPr lang="en-US" altLang="es-MX" sz="3200" u="sng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altLang="es-MX" sz="3200" dirty="0"/>
              <a:t>Repuestos cr</a:t>
            </a:r>
            <a:r>
              <a:rPr lang="en-US" altLang="en-US" sz="3200" dirty="0"/>
              <a:t>í</a:t>
            </a:r>
            <a:r>
              <a:rPr lang="en-US" altLang="es-MX" sz="3200" dirty="0"/>
              <a:t>ticos: esenciales y de dif</a:t>
            </a:r>
            <a:r>
              <a:rPr lang="en-US" altLang="en-US" sz="3200" dirty="0"/>
              <a:t>í</a:t>
            </a:r>
            <a:r>
              <a:rPr lang="en-US" altLang="es-MX" sz="3200" dirty="0"/>
              <a:t>cil reposici</a:t>
            </a:r>
            <a:r>
              <a:rPr lang="en-US" altLang="en-US" sz="3200" dirty="0"/>
              <a:t>ó</a:t>
            </a:r>
            <a:r>
              <a:rPr lang="en-US" altLang="es-MX" sz="3200" dirty="0"/>
              <a:t>n.</a:t>
            </a:r>
            <a:endParaRPr lang="en-US" altLang="es-MX" sz="320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altLang="es-MX" sz="3200" dirty="0"/>
              <a:t>Repuestos comunes: uso frecuente.</a:t>
            </a:r>
            <a:endParaRPr lang="en-US" altLang="es-MX" sz="320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altLang="es-MX" sz="3200" dirty="0"/>
              <a:t>Consumibles: lubricantes, grasas, etc.</a:t>
            </a:r>
            <a:endParaRPr lang="en-US" altLang="es-MX" sz="320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altLang="es-MX" sz="3200" dirty="0"/>
              <a:t>Materiales: cables, chapas, etc.</a:t>
            </a:r>
            <a:endParaRPr lang="en-US" altLang="es-MX" sz="3200" dirty="0"/>
          </a:p>
          <a:p>
            <a:endParaRPr lang="en-US" altLang="es-MX" sz="32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2589530" y="386080"/>
            <a:ext cx="8915400" cy="1197610"/>
          </a:xfrm>
        </p:spPr>
        <p:txBody>
          <a:bodyPr>
            <a:normAutofit fontScale="90000"/>
          </a:bodyPr>
          <a:lstStyle/>
          <a:p>
            <a:pPr algn="ctr"/>
            <a:r>
              <a:rPr lang="es-AR" sz="4400" dirty="0"/>
              <a:t>MANEJO DEL INVENTARIO Y VALORACIÓN</a:t>
            </a:r>
            <a:endParaRPr lang="es-AR" sz="4400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2589530" y="1490980"/>
            <a:ext cx="8915400" cy="4274185"/>
          </a:xfrm>
        </p:spPr>
        <p:txBody>
          <a:bodyPr>
            <a:noAutofit/>
          </a:bodyPr>
          <a:lstStyle/>
          <a:p>
            <a:r>
              <a:rPr lang="en-US" altLang="es-MX" sz="2400" u="sng" dirty="0"/>
              <a:t>Disponibilidad de stock</a:t>
            </a:r>
            <a:endParaRPr lang="en-US" altLang="es-MX" sz="2400" u="sng" dirty="0"/>
          </a:p>
          <a:p>
            <a:r>
              <a:rPr lang="en-US" altLang="es-MX" sz="2400" dirty="0"/>
              <a:t>Concepto: Tener el repuesto correcto en el momento correcto.</a:t>
            </a:r>
            <a:endParaRPr lang="en-US" altLang="es-MX" sz="2400" dirty="0"/>
          </a:p>
          <a:p>
            <a:pPr>
              <a:buFont typeface="Arial" panose="020B0604020202020204" pitchFamily="34" charset="0"/>
            </a:pPr>
            <a:r>
              <a:rPr lang="en-US" altLang="es-MX" sz="2400" u="sng" dirty="0"/>
              <a:t>Factores</a:t>
            </a:r>
            <a:r>
              <a:rPr lang="en-US" altLang="es-MX" sz="2400" dirty="0"/>
              <a:t>:</a:t>
            </a:r>
            <a:endParaRPr lang="en-US" altLang="es-MX" sz="240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altLang="es-MX" sz="2400" dirty="0"/>
              <a:t>Tiempo de entrega</a:t>
            </a:r>
            <a:endParaRPr lang="en-US" altLang="es-MX" sz="240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altLang="es-MX" sz="2400" dirty="0"/>
              <a:t>Frecuencia de falla</a:t>
            </a:r>
            <a:endParaRPr lang="en-US" altLang="es-MX" sz="240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altLang="es-MX" sz="2400" dirty="0"/>
              <a:t>Criticidad del equipo</a:t>
            </a:r>
            <a:endParaRPr lang="en-US" altLang="es-MX" sz="2400" dirty="0"/>
          </a:p>
          <a:p>
            <a:pPr>
              <a:buFont typeface="Arial" panose="020B0604020202020204" pitchFamily="34" charset="0"/>
            </a:pPr>
            <a:r>
              <a:rPr lang="en-US" altLang="es-MX" sz="2400" u="sng" dirty="0"/>
              <a:t>Indicadores</a:t>
            </a:r>
            <a:r>
              <a:rPr lang="en-US" altLang="es-MX" sz="2400" dirty="0"/>
              <a:t>:</a:t>
            </a:r>
            <a:endParaRPr lang="en-US" altLang="es-MX" sz="240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altLang="es-MX" sz="2400" dirty="0"/>
              <a:t>Nivel de servicio</a:t>
            </a:r>
            <a:endParaRPr lang="en-US" altLang="es-MX" sz="240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altLang="es-MX" sz="2400" dirty="0"/>
              <a:t>Rotaci</a:t>
            </a:r>
            <a:r>
              <a:rPr lang="en-US" altLang="en-US" sz="2400" dirty="0"/>
              <a:t>ó</a:t>
            </a:r>
            <a:r>
              <a:rPr lang="en-US" altLang="es-MX" sz="2400" dirty="0"/>
              <a:t>n de inventario</a:t>
            </a:r>
            <a:endParaRPr lang="en-US" altLang="es-MX" sz="240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altLang="es-MX" sz="2400" dirty="0"/>
              <a:t>Tiempo de reposici</a:t>
            </a:r>
            <a:r>
              <a:rPr lang="en-US" altLang="en-US" sz="2400" dirty="0"/>
              <a:t>ó</a:t>
            </a:r>
            <a:r>
              <a:rPr lang="en-US" altLang="es-MX" sz="2400" dirty="0"/>
              <a:t>n</a:t>
            </a:r>
            <a:endParaRPr lang="en-US" altLang="es-MX" sz="24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2589530" y="386080"/>
            <a:ext cx="8915400" cy="1197610"/>
          </a:xfrm>
        </p:spPr>
        <p:txBody>
          <a:bodyPr>
            <a:normAutofit fontScale="90000"/>
          </a:bodyPr>
          <a:lstStyle/>
          <a:p>
            <a:pPr algn="ctr"/>
            <a:r>
              <a:rPr lang="es-AR" sz="4400" dirty="0"/>
              <a:t>MANEJO DEL INVENTARIO Y VALORACIÓN</a:t>
            </a:r>
            <a:endParaRPr lang="es-AR" sz="4400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2589530" y="1739265"/>
            <a:ext cx="8915400" cy="4025900"/>
          </a:xfrm>
        </p:spPr>
        <p:txBody>
          <a:bodyPr>
            <a:noAutofit/>
          </a:bodyPr>
          <a:lstStyle/>
          <a:p>
            <a:r>
              <a:rPr lang="en-US" altLang="es-MX" sz="3200" u="sng" dirty="0"/>
              <a:t>Gesti</a:t>
            </a:r>
            <a:r>
              <a:rPr lang="en-US" altLang="en-US" sz="3200" u="sng" dirty="0"/>
              <a:t>ó</a:t>
            </a:r>
            <a:r>
              <a:rPr lang="en-US" altLang="es-MX" sz="3200" u="sng" dirty="0"/>
              <a:t>n de inventario</a:t>
            </a:r>
            <a:endParaRPr lang="en-US" altLang="es-MX" sz="3200" u="sng" dirty="0"/>
          </a:p>
          <a:p>
            <a:endParaRPr lang="en-US" altLang="es-MX" sz="3200" u="sng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altLang="es-MX" sz="3200" dirty="0"/>
              <a:t>Stock m</a:t>
            </a:r>
            <a:r>
              <a:rPr lang="en-US" altLang="en-US" sz="3200" dirty="0"/>
              <a:t>í</a:t>
            </a:r>
            <a:r>
              <a:rPr lang="en-US" altLang="es-MX" sz="3200" dirty="0"/>
              <a:t>nimo</a:t>
            </a:r>
            <a:endParaRPr lang="en-US" altLang="es-MX" sz="320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altLang="es-MX" sz="3200" dirty="0"/>
              <a:t>Stock m</a:t>
            </a:r>
            <a:r>
              <a:rPr lang="en-US" altLang="en-US" sz="3200" dirty="0"/>
              <a:t>á</a:t>
            </a:r>
            <a:r>
              <a:rPr lang="en-US" altLang="es-MX" sz="3200" dirty="0"/>
              <a:t>ximo</a:t>
            </a:r>
            <a:endParaRPr lang="en-US" altLang="es-MX" sz="320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altLang="es-MX" sz="3200" dirty="0"/>
              <a:t>Punto de reposici</a:t>
            </a:r>
            <a:r>
              <a:rPr lang="en-US" altLang="en-US" sz="3200" dirty="0"/>
              <a:t>ó</a:t>
            </a:r>
            <a:r>
              <a:rPr lang="en-US" altLang="es-MX" sz="3200" dirty="0"/>
              <a:t>n (Consumo × tiempo de entrega)</a:t>
            </a:r>
            <a:endParaRPr lang="en-US" altLang="es-MX" sz="320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altLang="es-MX" sz="3200" dirty="0"/>
              <a:t>Clasificaci</a:t>
            </a:r>
            <a:r>
              <a:rPr lang="en-US" altLang="en-US" sz="3200" dirty="0"/>
              <a:t>ó</a:t>
            </a:r>
            <a:r>
              <a:rPr lang="en-US" altLang="es-MX" sz="3200" dirty="0"/>
              <a:t>n ABC (A: cr</a:t>
            </a:r>
            <a:r>
              <a:rPr lang="en-US" altLang="en-US" sz="3200" dirty="0"/>
              <a:t>í</a:t>
            </a:r>
            <a:r>
              <a:rPr lang="en-US" altLang="es-MX" sz="3200" dirty="0"/>
              <a:t>tico, B: medio, C: bajo impacto)</a:t>
            </a:r>
            <a:endParaRPr lang="en-US" altLang="es-MX" sz="32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2589530" y="386080"/>
            <a:ext cx="8915400" cy="1197610"/>
          </a:xfrm>
        </p:spPr>
        <p:txBody>
          <a:bodyPr>
            <a:normAutofit fontScale="90000"/>
          </a:bodyPr>
          <a:lstStyle/>
          <a:p>
            <a:pPr algn="ctr"/>
            <a:r>
              <a:rPr lang="es-AR" sz="4400" dirty="0"/>
              <a:t>MANEJO DEL INVENTARIO Y VALORACIÓN</a:t>
            </a:r>
            <a:endParaRPr lang="es-AR" sz="4400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2589530" y="1739265"/>
            <a:ext cx="8915400" cy="4025900"/>
          </a:xfrm>
        </p:spPr>
        <p:txBody>
          <a:bodyPr>
            <a:noAutofit/>
          </a:bodyPr>
          <a:lstStyle/>
          <a:p>
            <a:r>
              <a:rPr lang="en-US" altLang="es-MX" sz="3200" u="sng" dirty="0"/>
              <a:t>Valoraci</a:t>
            </a:r>
            <a:r>
              <a:rPr lang="en-US" altLang="en-US" sz="3200" u="sng" dirty="0"/>
              <a:t>ó</a:t>
            </a:r>
            <a:r>
              <a:rPr lang="en-US" altLang="es-MX" sz="3200" u="sng" dirty="0"/>
              <a:t>n de inventarios</a:t>
            </a:r>
            <a:endParaRPr lang="en-US" altLang="es-MX" sz="3200" u="sng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altLang="es-MX" sz="3200" dirty="0"/>
              <a:t>FIFO: primero en entrar, primero en salir.</a:t>
            </a:r>
            <a:endParaRPr lang="en-US" altLang="es-MX" sz="320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altLang="es-MX" sz="3200" dirty="0"/>
              <a:t>LIFO: </a:t>
            </a:r>
            <a:r>
              <a:rPr lang="en-US" altLang="en-US" sz="3200" dirty="0"/>
              <a:t>ú</a:t>
            </a:r>
            <a:r>
              <a:rPr lang="en-US" altLang="es-MX" sz="3200" dirty="0"/>
              <a:t>ltimo en entrar, primero en salir.</a:t>
            </a:r>
            <a:endParaRPr lang="en-US" altLang="es-MX" sz="320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altLang="es-MX" sz="3200" dirty="0"/>
              <a:t>Promedio ponderado: Valor total / cantidad total.</a:t>
            </a:r>
            <a:endParaRPr lang="en-US" altLang="es-MX" sz="3200" dirty="0"/>
          </a:p>
          <a:p>
            <a:pPr>
              <a:buFont typeface="Arial" panose="020B0604020202020204" pitchFamily="34" charset="0"/>
            </a:pPr>
            <a:r>
              <a:rPr lang="en-US" altLang="es-MX" sz="3200" u="sng" dirty="0"/>
              <a:t>Ejemplo</a:t>
            </a:r>
            <a:r>
              <a:rPr lang="en-US" altLang="es-MX" sz="3200" dirty="0"/>
              <a:t>:</a:t>
            </a:r>
            <a:r>
              <a:rPr lang="es-AR" altLang="en-US" sz="3200" dirty="0"/>
              <a:t> 1</a:t>
            </a:r>
            <a:r>
              <a:rPr lang="en-US" altLang="es-MX" sz="3200" dirty="0"/>
              <a:t>0 unidades a $100 + 10 unidades a $120 → promedio = $110</a:t>
            </a:r>
            <a:endParaRPr lang="en-US" altLang="es-MX" sz="32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2589530" y="386080"/>
            <a:ext cx="8915400" cy="1197610"/>
          </a:xfrm>
        </p:spPr>
        <p:txBody>
          <a:bodyPr>
            <a:normAutofit fontScale="90000"/>
          </a:bodyPr>
          <a:lstStyle/>
          <a:p>
            <a:pPr algn="ctr"/>
            <a:r>
              <a:rPr lang="es-AR" sz="4400" dirty="0"/>
              <a:t>MANEJO DEL INVENTARIO Y VALORACIÓN</a:t>
            </a:r>
            <a:endParaRPr lang="es-AR" sz="4400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2589530" y="1739265"/>
            <a:ext cx="8915400" cy="4025900"/>
          </a:xfrm>
        </p:spPr>
        <p:txBody>
          <a:bodyPr>
            <a:noAutofit/>
          </a:bodyPr>
          <a:lstStyle/>
          <a:p>
            <a:r>
              <a:rPr lang="en-US" altLang="es-MX" sz="3200" u="sng" dirty="0"/>
              <a:t>Caso pr</a:t>
            </a:r>
            <a:r>
              <a:rPr lang="en-US" altLang="en-US" sz="3200" u="sng" dirty="0"/>
              <a:t>á</a:t>
            </a:r>
            <a:r>
              <a:rPr lang="en-US" altLang="es-MX" sz="3200" u="sng" dirty="0"/>
              <a:t>ctico</a:t>
            </a:r>
            <a:r>
              <a:rPr lang="es-AR" altLang="en-US" sz="3200" u="sng" dirty="0"/>
              <a:t>:</a:t>
            </a:r>
            <a:r>
              <a:rPr lang="es-AR" altLang="en-US" sz="3200" dirty="0"/>
              <a:t> </a:t>
            </a:r>
            <a:r>
              <a:rPr lang="en-US" altLang="es-MX" sz="3200" dirty="0"/>
              <a:t>Una planta tiene un compresor cr</a:t>
            </a:r>
            <a:r>
              <a:rPr lang="en-US" altLang="en-US" sz="3200" dirty="0"/>
              <a:t>í</a:t>
            </a:r>
            <a:r>
              <a:rPr lang="en-US" altLang="es-MX" sz="3200" dirty="0"/>
              <a:t>tico que falla cada 6 meses.</a:t>
            </a:r>
            <a:endParaRPr lang="en-US" altLang="es-MX" sz="3200" dirty="0"/>
          </a:p>
          <a:p>
            <a:r>
              <a:rPr lang="en-US" altLang="es-MX" sz="3200" dirty="0"/>
              <a:t>El repuesto tarda 20 d</a:t>
            </a:r>
            <a:r>
              <a:rPr lang="en-US" altLang="en-US" sz="3200" dirty="0"/>
              <a:t>í</a:t>
            </a:r>
            <a:r>
              <a:rPr lang="en-US" altLang="es-MX" sz="3200" dirty="0"/>
              <a:t>as y cuesta $500.000.</a:t>
            </a:r>
            <a:endParaRPr lang="en-US" altLang="es-MX" sz="3200" dirty="0"/>
          </a:p>
          <a:p>
            <a:r>
              <a:rPr lang="en-US" altLang="es-MX" sz="3200" u="sng" dirty="0"/>
              <a:t>Preguntas</a:t>
            </a:r>
            <a:r>
              <a:rPr lang="en-US" altLang="es-MX" sz="3200" dirty="0"/>
              <a:t>:</a:t>
            </a:r>
            <a:endParaRPr lang="en-US" altLang="es-MX" sz="3200" dirty="0"/>
          </a:p>
          <a:p>
            <a:r>
              <a:rPr lang="es-AR" altLang="en-US" sz="3200" dirty="0"/>
              <a:t>1. </a:t>
            </a:r>
            <a:r>
              <a:rPr lang="en-US" altLang="es-MX" sz="3200" dirty="0"/>
              <a:t>¿Conviene tener stock?</a:t>
            </a:r>
            <a:endParaRPr lang="en-US" altLang="es-MX" sz="3200" dirty="0"/>
          </a:p>
          <a:p>
            <a:pPr>
              <a:buFont typeface="Arial" panose="020B0604020202020204" pitchFamily="34" charset="0"/>
            </a:pPr>
            <a:r>
              <a:rPr lang="en-US" altLang="es-MX" sz="3200" dirty="0"/>
              <a:t>2. ¿Qu</a:t>
            </a:r>
            <a:r>
              <a:rPr lang="en-US" altLang="en-US" sz="3200" dirty="0"/>
              <a:t>é </a:t>
            </a:r>
            <a:r>
              <a:rPr lang="en-US" altLang="es-MX" sz="3200" dirty="0"/>
              <a:t>pasa si no hay stock?</a:t>
            </a:r>
            <a:endParaRPr lang="en-US" altLang="es-MX" sz="3200" dirty="0"/>
          </a:p>
          <a:p>
            <a:pPr>
              <a:buFont typeface="Arial" panose="020B0604020202020204" pitchFamily="34" charset="0"/>
            </a:pPr>
            <a:r>
              <a:rPr lang="en-US" altLang="es-MX" sz="3200" dirty="0"/>
              <a:t>3. ¿C</a:t>
            </a:r>
            <a:r>
              <a:rPr lang="en-US" altLang="en-US" sz="3200" dirty="0"/>
              <a:t>ó</a:t>
            </a:r>
            <a:r>
              <a:rPr lang="en-US" altLang="es-MX" sz="3200" dirty="0"/>
              <a:t>mo clasificar el repuesto?</a:t>
            </a:r>
            <a:endParaRPr lang="en-US" altLang="es-MX" sz="3200" dirty="0"/>
          </a:p>
          <a:p>
            <a:pPr>
              <a:buFont typeface="Arial" panose="020B0604020202020204" pitchFamily="34" charset="0"/>
            </a:pPr>
            <a:r>
              <a:rPr lang="en-US" altLang="es-MX" sz="3200" dirty="0"/>
              <a:t>4. ¿Qu</a:t>
            </a:r>
            <a:r>
              <a:rPr lang="en-US" altLang="en-US" sz="3200" dirty="0"/>
              <a:t>é </a:t>
            </a:r>
            <a:r>
              <a:rPr lang="en-US" altLang="es-MX" sz="3200" dirty="0"/>
              <a:t>nivel de stock recomendar</a:t>
            </a:r>
            <a:r>
              <a:rPr lang="en-US" altLang="en-US" sz="3200" dirty="0"/>
              <a:t>í</a:t>
            </a:r>
            <a:r>
              <a:rPr lang="en-US" altLang="es-MX" sz="3200" dirty="0"/>
              <a:t>as?</a:t>
            </a:r>
            <a:endParaRPr lang="en-US" altLang="es-MX" sz="32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2589530" y="386080"/>
            <a:ext cx="8915400" cy="1197610"/>
          </a:xfrm>
        </p:spPr>
        <p:txBody>
          <a:bodyPr>
            <a:normAutofit fontScale="90000"/>
          </a:bodyPr>
          <a:lstStyle/>
          <a:p>
            <a:pPr algn="ctr"/>
            <a:r>
              <a:rPr lang="es-AR" sz="4400" dirty="0"/>
              <a:t>MANEJO DEL INVENTARIO Y VALORACIÓN</a:t>
            </a:r>
            <a:endParaRPr lang="es-AR" sz="4400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2589530" y="1739265"/>
            <a:ext cx="9602470" cy="4025900"/>
          </a:xfrm>
        </p:spPr>
        <p:txBody>
          <a:bodyPr>
            <a:noAutofit/>
          </a:bodyPr>
          <a:lstStyle/>
          <a:p>
            <a:r>
              <a:rPr lang="en-US" altLang="es-MX" sz="2800" u="sng" dirty="0"/>
              <a:t>Actividades</a:t>
            </a:r>
            <a:r>
              <a:rPr lang="es-AR" altLang="en-US" sz="2800" u="sng" dirty="0"/>
              <a:t>:</a:t>
            </a:r>
            <a:r>
              <a:rPr lang="es-AR" altLang="en-US" sz="2800" dirty="0"/>
              <a:t> </a:t>
            </a:r>
            <a:endParaRPr lang="es-AR" altLang="en-US" sz="2800" dirty="0"/>
          </a:p>
          <a:p>
            <a:r>
              <a:rPr lang="en-US" altLang="es-MX" sz="2800" dirty="0"/>
              <a:t>1: Clasificar en A, B o C:</a:t>
            </a:r>
            <a:r>
              <a:rPr lang="es-AR" altLang="en-US" sz="2800" dirty="0"/>
              <a:t> </a:t>
            </a:r>
            <a:r>
              <a:rPr lang="en-US" altLang="es-MX" sz="2800" dirty="0"/>
              <a:t> Rodamiento especial</a:t>
            </a:r>
            <a:r>
              <a:rPr lang="es-AR" altLang="en-US" sz="2800" dirty="0"/>
              <a:t> -</a:t>
            </a:r>
            <a:r>
              <a:rPr lang="en-US" altLang="es-MX" sz="2800" dirty="0"/>
              <a:t> Tornillos</a:t>
            </a:r>
            <a:r>
              <a:rPr lang="es-AR" altLang="en-US" sz="2800" dirty="0"/>
              <a:t> </a:t>
            </a:r>
            <a:r>
              <a:rPr lang="en-US" altLang="es-MX" sz="2800" dirty="0"/>
              <a:t>- PLC</a:t>
            </a:r>
            <a:endParaRPr lang="en-US" altLang="es-MX" sz="2800" dirty="0"/>
          </a:p>
          <a:p>
            <a:r>
              <a:rPr lang="en-US" altLang="es-MX" sz="2800" dirty="0"/>
              <a:t>- Aceite</a:t>
            </a:r>
            <a:endParaRPr lang="en-US" altLang="es-MX" sz="2800" dirty="0"/>
          </a:p>
          <a:p>
            <a:r>
              <a:rPr lang="en-US" altLang="es-MX" sz="2800" dirty="0"/>
              <a:t> 2:</a:t>
            </a:r>
            <a:r>
              <a:rPr lang="es-AR" altLang="en-US" sz="2800" dirty="0"/>
              <a:t> </a:t>
            </a:r>
            <a:r>
              <a:rPr lang="en-US" altLang="es-MX" sz="2800" dirty="0"/>
              <a:t>Calcular promedio:</a:t>
            </a:r>
            <a:r>
              <a:rPr lang="es-AR" altLang="en-US" sz="2800" dirty="0"/>
              <a:t> </a:t>
            </a:r>
            <a:r>
              <a:rPr lang="en-US" altLang="es-MX" sz="2800" dirty="0"/>
              <a:t>5 unidades a $200</a:t>
            </a:r>
            <a:r>
              <a:rPr lang="es-AR" altLang="en-US" sz="2800" dirty="0"/>
              <a:t> y </a:t>
            </a:r>
            <a:r>
              <a:rPr lang="en-US" altLang="es-MX" sz="2800" dirty="0"/>
              <a:t>10 unidades a $300</a:t>
            </a:r>
            <a:r>
              <a:rPr lang="es-AR" altLang="en-US" sz="2800" dirty="0"/>
              <a:t> </a:t>
            </a:r>
            <a:endParaRPr lang="es-AR" altLang="en-US" sz="2800" dirty="0"/>
          </a:p>
          <a:p>
            <a:r>
              <a:rPr lang="en-US" altLang="es-MX" sz="2800" dirty="0"/>
              <a:t>3:</a:t>
            </a:r>
            <a:r>
              <a:rPr lang="es-AR" altLang="en-US" sz="2800" dirty="0"/>
              <a:t> P</a:t>
            </a:r>
            <a:r>
              <a:rPr lang="en-US" altLang="es-MX" sz="2800" dirty="0"/>
              <a:t>unto de reposici</a:t>
            </a:r>
            <a:r>
              <a:rPr lang="en-US" altLang="en-US" sz="2800" dirty="0"/>
              <a:t>ó</a:t>
            </a:r>
            <a:r>
              <a:rPr lang="en-US" altLang="es-MX" sz="2800" dirty="0"/>
              <a:t>n:</a:t>
            </a:r>
            <a:endParaRPr lang="en-US" altLang="es-MX" sz="2800" dirty="0"/>
          </a:p>
          <a:p>
            <a:r>
              <a:rPr lang="en-US" altLang="es-MX" sz="2800" dirty="0"/>
              <a:t>Consumo: 2 unidades/d</a:t>
            </a:r>
            <a:r>
              <a:rPr lang="en-US" altLang="en-US" sz="2800" dirty="0"/>
              <a:t>í</a:t>
            </a:r>
            <a:r>
              <a:rPr lang="en-US" altLang="es-MX" sz="2800" dirty="0"/>
              <a:t>a</a:t>
            </a:r>
            <a:endParaRPr lang="en-US" altLang="es-MX" sz="2800" dirty="0"/>
          </a:p>
          <a:p>
            <a:r>
              <a:rPr lang="en-US" altLang="es-MX" sz="2800" dirty="0"/>
              <a:t>Entrega: 10 d</a:t>
            </a:r>
            <a:r>
              <a:rPr lang="en-US" altLang="en-US" sz="2800" dirty="0"/>
              <a:t>í</a:t>
            </a:r>
            <a:r>
              <a:rPr lang="en-US" altLang="es-MX" sz="2800" dirty="0"/>
              <a:t>as</a:t>
            </a:r>
            <a:endParaRPr lang="en-US" altLang="es-MX" sz="28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2589530" y="386080"/>
            <a:ext cx="8915400" cy="1197610"/>
          </a:xfrm>
        </p:spPr>
        <p:txBody>
          <a:bodyPr>
            <a:normAutofit fontScale="90000"/>
          </a:bodyPr>
          <a:lstStyle/>
          <a:p>
            <a:pPr algn="ctr"/>
            <a:r>
              <a:rPr lang="es-AR" sz="4400" dirty="0"/>
              <a:t>MANEJO DEL INVENTARIO Y VALORACIÓN</a:t>
            </a:r>
            <a:endParaRPr lang="es-AR" sz="4400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2589530" y="1739265"/>
            <a:ext cx="9602470" cy="4025900"/>
          </a:xfrm>
        </p:spPr>
        <p:txBody>
          <a:bodyPr>
            <a:noAutofit/>
          </a:bodyPr>
          <a:lstStyle/>
          <a:p>
            <a:r>
              <a:rPr lang="en-US" altLang="es-MX" sz="4000" u="sng" dirty="0"/>
              <a:t>Conclusi</a:t>
            </a:r>
            <a:r>
              <a:rPr lang="en-US" altLang="en-US" sz="4000" u="sng" dirty="0"/>
              <a:t>ó</a:t>
            </a:r>
            <a:r>
              <a:rPr lang="en-US" altLang="es-MX" sz="4000" u="sng" dirty="0"/>
              <a:t>n</a:t>
            </a:r>
            <a:r>
              <a:rPr lang="es-AR" altLang="en-US" sz="4000" u="sng" dirty="0"/>
              <a:t>:</a:t>
            </a:r>
            <a:r>
              <a:rPr lang="es-AR" altLang="en-US" sz="4000" dirty="0"/>
              <a:t> </a:t>
            </a:r>
            <a:endParaRPr lang="es-AR" altLang="en-US" sz="4000" dirty="0"/>
          </a:p>
          <a:p>
            <a:endParaRPr lang="es-AR" altLang="en-US" sz="4000" dirty="0"/>
          </a:p>
          <a:p>
            <a:pPr marL="571500" indent="-571500">
              <a:buFont typeface="Wingdings" panose="05000000000000000000" charset="0"/>
              <a:buChar char="Ø"/>
            </a:pPr>
            <a:r>
              <a:rPr lang="en-US" altLang="es-MX" sz="4000" dirty="0"/>
              <a:t>El inventario es estrat</a:t>
            </a:r>
            <a:r>
              <a:rPr lang="en-US" altLang="en-US" sz="4000" dirty="0"/>
              <a:t>é</a:t>
            </a:r>
            <a:r>
              <a:rPr lang="en-US" altLang="es-MX" sz="4000" dirty="0"/>
              <a:t>gico. </a:t>
            </a:r>
            <a:endParaRPr lang="en-US" altLang="es-MX" sz="4000" dirty="0"/>
          </a:p>
          <a:p>
            <a:pPr marL="571500" indent="-571500">
              <a:buFont typeface="Wingdings" panose="05000000000000000000" charset="0"/>
              <a:buChar char="Ø"/>
            </a:pPr>
            <a:r>
              <a:rPr lang="en-US" altLang="es-MX" sz="4000" dirty="0"/>
              <a:t>Un buen manejo </a:t>
            </a:r>
            <a:r>
              <a:rPr lang="es-AR" altLang="en-US" sz="4000" dirty="0"/>
              <a:t>del inventario </a:t>
            </a:r>
            <a:r>
              <a:rPr lang="en-US" altLang="es-MX" sz="4000" dirty="0"/>
              <a:t>mejora la disponibilidad de equipos y reduce costos.</a:t>
            </a:r>
            <a:endParaRPr lang="en-US" altLang="es-MX" sz="400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2589530" y="386080"/>
            <a:ext cx="8915400" cy="1197610"/>
          </a:xfrm>
        </p:spPr>
        <p:txBody>
          <a:bodyPr>
            <a:normAutofit fontScale="90000"/>
          </a:bodyPr>
          <a:lstStyle/>
          <a:p>
            <a:pPr algn="ctr"/>
            <a:r>
              <a:rPr lang="en-US" altLang="es-MX" sz="4400" dirty="0"/>
              <a:t>Disponibilidad de repuestos, materiales y recambios</a:t>
            </a:r>
            <a:endParaRPr lang="en-US" altLang="es-MX" sz="4400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2589530" y="1739265"/>
            <a:ext cx="9602470" cy="4761865"/>
          </a:xfrm>
        </p:spPr>
        <p:txBody>
          <a:bodyPr>
            <a:noAutofit/>
          </a:bodyPr>
          <a:lstStyle/>
          <a:p>
            <a:r>
              <a:rPr lang="en-US" altLang="es-MX" sz="2400" u="sng" dirty="0"/>
              <a:t>Ejemplo 1:</a:t>
            </a:r>
            <a:r>
              <a:rPr lang="en-US" altLang="es-MX" sz="2400" dirty="0"/>
              <a:t> L</a:t>
            </a:r>
            <a:r>
              <a:rPr lang="en-US" altLang="en-US" sz="2400" dirty="0"/>
              <a:t>í</a:t>
            </a:r>
            <a:r>
              <a:rPr lang="en-US" altLang="es-MX" sz="2400" dirty="0"/>
              <a:t>nea de producci</a:t>
            </a:r>
            <a:r>
              <a:rPr lang="en-US" altLang="en-US" sz="2400" dirty="0"/>
              <a:t>ó</a:t>
            </a:r>
            <a:r>
              <a:rPr lang="en-US" altLang="es-MX" sz="2400" dirty="0"/>
              <a:t>n detenida</a:t>
            </a:r>
            <a:r>
              <a:rPr lang="es-AR" altLang="en-US" sz="2400" dirty="0"/>
              <a:t>:</a:t>
            </a:r>
            <a:r>
              <a:rPr lang="es-AR" altLang="en-US" sz="2400" u="sng" dirty="0"/>
              <a:t> </a:t>
            </a:r>
            <a:endParaRPr lang="es-AR" altLang="en-US" sz="2400" u="sng" dirty="0"/>
          </a:p>
          <a:p>
            <a:r>
              <a:rPr lang="en-US" altLang="es-MX" sz="2400" b="1" dirty="0"/>
              <a:t>Situaci</a:t>
            </a:r>
            <a:r>
              <a:rPr lang="en-US" altLang="en-US" sz="2400" b="1" dirty="0"/>
              <a:t>ó</a:t>
            </a:r>
            <a:r>
              <a:rPr lang="en-US" altLang="es-MX" sz="2400" b="1" dirty="0"/>
              <a:t>n</a:t>
            </a:r>
            <a:r>
              <a:rPr lang="en-US" altLang="es-MX" sz="2400" dirty="0"/>
              <a:t>:</a:t>
            </a:r>
            <a:r>
              <a:rPr lang="es-AR" altLang="en-US" sz="2400" dirty="0"/>
              <a:t> </a:t>
            </a:r>
            <a:r>
              <a:rPr lang="en-US" altLang="es-MX" sz="2400" dirty="0"/>
              <a:t>Una cinta transportadora se detiene por rotura de una correa.</a:t>
            </a:r>
            <a:endParaRPr lang="en-US" altLang="es-MX" sz="2400" dirty="0"/>
          </a:p>
          <a:p>
            <a:r>
              <a:rPr lang="en-US" altLang="en-US" sz="2400" dirty="0"/>
              <a:t></a:t>
            </a:r>
            <a:r>
              <a:rPr lang="es-AR" altLang="en-US" sz="2400" dirty="0"/>
              <a:t>- </a:t>
            </a:r>
            <a:r>
              <a:rPr lang="en-US" altLang="es-MX" sz="2400" dirty="0"/>
              <a:t>No hay repuesto en stock</a:t>
            </a:r>
            <a:endParaRPr lang="en-US" altLang="es-MX" sz="2400" dirty="0"/>
          </a:p>
          <a:p>
            <a:r>
              <a:rPr lang="es-AR" altLang="en-US" sz="2400" dirty="0"/>
              <a:t>    - </a:t>
            </a:r>
            <a:r>
              <a:rPr lang="en-US" altLang="es-MX" sz="2400" dirty="0"/>
              <a:t>Tiempo de entrega: 5 d</a:t>
            </a:r>
            <a:r>
              <a:rPr lang="en-US" altLang="en-US" sz="2400" dirty="0"/>
              <a:t>í</a:t>
            </a:r>
            <a:r>
              <a:rPr lang="en-US" altLang="es-MX" sz="2400" dirty="0"/>
              <a:t>as</a:t>
            </a:r>
            <a:endParaRPr lang="en-US" altLang="es-MX" sz="2400" dirty="0"/>
          </a:p>
          <a:p>
            <a:r>
              <a:rPr lang="en-US" altLang="es-MX" sz="2400" b="1" dirty="0"/>
              <a:t>Consecuencia</a:t>
            </a:r>
            <a:r>
              <a:rPr lang="en-US" altLang="es-MX" sz="2400" dirty="0"/>
              <a:t>:</a:t>
            </a:r>
            <a:r>
              <a:rPr lang="es-AR" altLang="en-US" sz="2400" dirty="0"/>
              <a:t> </a:t>
            </a:r>
            <a:r>
              <a:rPr lang="en-US" altLang="es-MX" sz="2400" dirty="0"/>
              <a:t>Parada total de la l</a:t>
            </a:r>
            <a:r>
              <a:rPr lang="en-US" altLang="en-US" sz="2400" dirty="0"/>
              <a:t>í</a:t>
            </a:r>
            <a:r>
              <a:rPr lang="en-US" altLang="es-MX" sz="2400" dirty="0"/>
              <a:t>nea</a:t>
            </a:r>
            <a:r>
              <a:rPr lang="es-AR" altLang="en-US" sz="2400" dirty="0"/>
              <a:t> - </a:t>
            </a:r>
            <a:r>
              <a:rPr lang="en-US" altLang="es-MX" sz="2400" dirty="0"/>
              <a:t>P</a:t>
            </a:r>
            <a:r>
              <a:rPr lang="en-US" altLang="en-US" sz="2400" dirty="0"/>
              <a:t>é</a:t>
            </a:r>
            <a:r>
              <a:rPr lang="en-US" altLang="es-MX" sz="2400" dirty="0"/>
              <a:t>rdida de producci</a:t>
            </a:r>
            <a:r>
              <a:rPr lang="en-US" altLang="en-US" sz="2400" dirty="0"/>
              <a:t>ó</a:t>
            </a:r>
            <a:r>
              <a:rPr lang="en-US" altLang="es-MX" sz="2400" dirty="0"/>
              <a:t>n</a:t>
            </a:r>
            <a:endParaRPr lang="en-US" altLang="es-MX" sz="2400" dirty="0"/>
          </a:p>
          <a:p>
            <a:r>
              <a:rPr lang="en-US" altLang="es-MX" sz="2400" b="1" dirty="0"/>
              <a:t>An</a:t>
            </a:r>
            <a:r>
              <a:rPr lang="en-US" altLang="en-US" sz="2400" b="1" dirty="0"/>
              <a:t>á</a:t>
            </a:r>
            <a:r>
              <a:rPr lang="en-US" altLang="es-MX" sz="2400" b="1" dirty="0"/>
              <a:t>lisis</a:t>
            </a:r>
            <a:r>
              <a:rPr lang="en-US" altLang="es-MX" sz="2400" dirty="0"/>
              <a:t>:</a:t>
            </a:r>
            <a:r>
              <a:rPr lang="es-AR" altLang="en-US" sz="2400" dirty="0"/>
              <a:t> </a:t>
            </a:r>
            <a:r>
              <a:rPr lang="en-US" altLang="es-MX" sz="2400" dirty="0"/>
              <a:t>La correa es un repuesto cr</a:t>
            </a:r>
            <a:r>
              <a:rPr lang="en-US" altLang="en-US" sz="2400" dirty="0"/>
              <a:t>í</a:t>
            </a:r>
            <a:r>
              <a:rPr lang="en-US" altLang="es-MX" sz="2400" dirty="0"/>
              <a:t>tico</a:t>
            </a:r>
            <a:r>
              <a:rPr lang="es-AR" altLang="en-US" sz="2400" dirty="0"/>
              <a:t> - </a:t>
            </a:r>
            <a:r>
              <a:rPr lang="en-US" altLang="es-MX" sz="2400" dirty="0"/>
              <a:t>Deber</a:t>
            </a:r>
            <a:r>
              <a:rPr lang="en-US" altLang="en-US" sz="2400" dirty="0"/>
              <a:t>í</a:t>
            </a:r>
            <a:r>
              <a:rPr lang="en-US" altLang="es-MX" sz="2400" dirty="0"/>
              <a:t>a haber stock m</a:t>
            </a:r>
            <a:r>
              <a:rPr lang="en-US" altLang="en-US" sz="2400" dirty="0"/>
              <a:t>í</a:t>
            </a:r>
            <a:r>
              <a:rPr lang="en-US" altLang="es-MX" sz="2400" dirty="0"/>
              <a:t>nimo</a:t>
            </a:r>
            <a:endParaRPr lang="en-US" altLang="es-MX" sz="2400" dirty="0"/>
          </a:p>
          <a:p>
            <a:r>
              <a:rPr lang="en-US" altLang="es-MX" sz="2400" b="1" dirty="0"/>
              <a:t>Decisi</a:t>
            </a:r>
            <a:r>
              <a:rPr lang="en-US" altLang="en-US" sz="2400" b="1" dirty="0"/>
              <a:t>ó</a:t>
            </a:r>
            <a:r>
              <a:rPr lang="en-US" altLang="es-MX" sz="2400" b="1" dirty="0"/>
              <a:t>n correcta</a:t>
            </a:r>
            <a:r>
              <a:rPr lang="en-US" altLang="es-MX" sz="2400" dirty="0"/>
              <a:t>:</a:t>
            </a:r>
            <a:r>
              <a:rPr lang="es-AR" altLang="en-US" sz="2400" dirty="0"/>
              <a:t> </a:t>
            </a:r>
            <a:r>
              <a:rPr lang="en-US" altLang="es-MX" sz="2400" dirty="0"/>
              <a:t>Mantener al menos 1 o 2 correas en stock</a:t>
            </a:r>
            <a:endParaRPr lang="en-US" altLang="es-MX" sz="2400" dirty="0"/>
          </a:p>
          <a:p>
            <a:r>
              <a:rPr lang="en-US" altLang="en-US" sz="2400" dirty="0"/>
              <a:t></a:t>
            </a:r>
            <a:endParaRPr lang="en-US" altLang="en-US" sz="24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2589530" y="386080"/>
            <a:ext cx="8915400" cy="799465"/>
          </a:xfrm>
        </p:spPr>
        <p:txBody>
          <a:bodyPr>
            <a:normAutofit/>
          </a:bodyPr>
          <a:lstStyle/>
          <a:p>
            <a:pPr algn="ctr"/>
            <a:r>
              <a:rPr lang="es-AR" sz="4400" dirty="0"/>
              <a:t>INVENTARIOS</a:t>
            </a:r>
            <a:endParaRPr lang="es-AR" sz="4400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2589530" y="1424940"/>
            <a:ext cx="8915400" cy="4478655"/>
          </a:xfrm>
        </p:spPr>
        <p:txBody>
          <a:bodyPr>
            <a:noAutofit/>
          </a:bodyPr>
          <a:lstStyle/>
          <a:p>
            <a:r>
              <a:rPr lang="es-AR" sz="4400" u="sng" dirty="0"/>
              <a:t>OBJETIVOS</a:t>
            </a:r>
            <a:r>
              <a:rPr lang="es-AR" sz="4400" dirty="0"/>
              <a:t>: </a:t>
            </a:r>
            <a:endParaRPr lang="es-AR" sz="4400" dirty="0"/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altLang="es-MX" sz="3600" dirty="0"/>
              <a:t>Comprender el rol del inventario en mantenimiento.</a:t>
            </a:r>
            <a:endParaRPr lang="en-US" altLang="es-MX" sz="3600" dirty="0"/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altLang="es-MX" sz="3600" dirty="0"/>
              <a:t>Identificar tipos de inventarios.</a:t>
            </a:r>
            <a:endParaRPr lang="en-US" altLang="es-MX" sz="3600" dirty="0"/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altLang="es-MX" sz="3600" dirty="0"/>
              <a:t>Aplicar criterios b</a:t>
            </a:r>
            <a:r>
              <a:rPr lang="en-US" altLang="en-US" sz="3600" dirty="0"/>
              <a:t>á</a:t>
            </a:r>
            <a:r>
              <a:rPr lang="en-US" altLang="es-MX" sz="3600" dirty="0"/>
              <a:t>sicos de control.</a:t>
            </a:r>
            <a:endParaRPr lang="en-US" altLang="es-MX" sz="3600" dirty="0"/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altLang="es-MX" sz="3600" dirty="0"/>
              <a:t>Analizar problemas reales de gesti</a:t>
            </a:r>
            <a:r>
              <a:rPr lang="en-US" altLang="en-US" sz="3600" dirty="0"/>
              <a:t>ó</a:t>
            </a:r>
            <a:r>
              <a:rPr lang="en-US" altLang="es-MX" sz="3600" dirty="0"/>
              <a:t>n.</a:t>
            </a:r>
            <a:endParaRPr lang="en-US" altLang="es-MX" sz="3600" dirty="0"/>
          </a:p>
          <a:p>
            <a:endParaRPr lang="es-AR" sz="360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2589530" y="386080"/>
            <a:ext cx="8915400" cy="1197610"/>
          </a:xfrm>
        </p:spPr>
        <p:txBody>
          <a:bodyPr>
            <a:normAutofit fontScale="90000"/>
          </a:bodyPr>
          <a:lstStyle/>
          <a:p>
            <a:pPr algn="ctr"/>
            <a:r>
              <a:rPr lang="en-US" altLang="es-MX" sz="4400" dirty="0"/>
              <a:t>Disponibilidad de repuestos, materiales y recambios</a:t>
            </a:r>
            <a:endParaRPr lang="en-US" altLang="es-MX" sz="4400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2589530" y="1739265"/>
            <a:ext cx="9602470" cy="4761865"/>
          </a:xfrm>
        </p:spPr>
        <p:txBody>
          <a:bodyPr>
            <a:noAutofit/>
          </a:bodyPr>
          <a:lstStyle/>
          <a:p>
            <a:r>
              <a:rPr lang="en-US" altLang="es-MX" sz="2400" u="sng" dirty="0"/>
              <a:t>Ejemplo 2</a:t>
            </a:r>
            <a:r>
              <a:rPr lang="en-US" altLang="es-MX" sz="2400" dirty="0"/>
              <a:t>: Sobrestock innecesario</a:t>
            </a:r>
            <a:r>
              <a:rPr lang="es-AR" altLang="en-US" sz="2400" dirty="0"/>
              <a:t>:</a:t>
            </a:r>
            <a:r>
              <a:rPr lang="es-AR" altLang="en-US" sz="2400" u="sng" dirty="0"/>
              <a:t> </a:t>
            </a:r>
            <a:endParaRPr lang="es-AR" altLang="en-US" sz="2400" u="sng" dirty="0"/>
          </a:p>
          <a:p>
            <a:r>
              <a:rPr lang="en-US" altLang="es-MX" sz="2400" b="1" dirty="0"/>
              <a:t>Situaci</a:t>
            </a:r>
            <a:r>
              <a:rPr lang="en-US" altLang="en-US" sz="2400" b="1" dirty="0"/>
              <a:t>ó</a:t>
            </a:r>
            <a:r>
              <a:rPr lang="en-US" altLang="es-MX" sz="2400" b="1" dirty="0"/>
              <a:t>n</a:t>
            </a:r>
            <a:r>
              <a:rPr lang="en-US" altLang="es-MX" sz="2400" dirty="0"/>
              <a:t>:</a:t>
            </a:r>
            <a:r>
              <a:rPr lang="es-AR" altLang="en-US" sz="2400" dirty="0"/>
              <a:t> </a:t>
            </a:r>
            <a:r>
              <a:rPr lang="en-US" altLang="es-MX" sz="2400" dirty="0"/>
              <a:t>En el pa</a:t>
            </a:r>
            <a:r>
              <a:rPr lang="en-US" altLang="en-US" sz="2400" dirty="0"/>
              <a:t>ñ</a:t>
            </a:r>
            <a:r>
              <a:rPr lang="en-US" altLang="es-MX" sz="2400" dirty="0"/>
              <a:t>ol hay</a:t>
            </a:r>
            <a:r>
              <a:rPr lang="es-AR" altLang="en-US" sz="2400" dirty="0"/>
              <a:t> tenemos</a:t>
            </a:r>
            <a:r>
              <a:rPr lang="en-US" altLang="es-MX" sz="2400" dirty="0"/>
              <a:t>:</a:t>
            </a:r>
            <a:endParaRPr lang="en-US" altLang="es-MX" sz="2400" dirty="0"/>
          </a:p>
          <a:p>
            <a:r>
              <a:rPr lang="es-AR" altLang="en-US" sz="2400" dirty="0"/>
              <a:t> - </a:t>
            </a:r>
            <a:r>
              <a:rPr lang="en-US" altLang="es-MX" sz="2400" dirty="0"/>
              <a:t>5</a:t>
            </a:r>
            <a:r>
              <a:rPr lang="es-AR" altLang="en-US" sz="2400" dirty="0"/>
              <a:t>.</a:t>
            </a:r>
            <a:r>
              <a:rPr lang="en-US" altLang="es-MX" sz="2400" dirty="0"/>
              <a:t>000 tornillos almacenados</a:t>
            </a:r>
            <a:endParaRPr lang="en-US" altLang="es-MX" sz="2400" dirty="0"/>
          </a:p>
          <a:p>
            <a:r>
              <a:rPr lang="en-US" altLang="es-MX" sz="2400" dirty="0"/>
              <a:t> </a:t>
            </a:r>
            <a:r>
              <a:rPr lang="en-US" altLang="es-MX" sz="2400" b="1" dirty="0"/>
              <a:t>Consumo: </a:t>
            </a:r>
            <a:r>
              <a:rPr lang="en-US" altLang="es-MX" sz="2400" dirty="0"/>
              <a:t>50 por mes</a:t>
            </a:r>
            <a:endParaRPr lang="en-US" altLang="es-MX" sz="2400" dirty="0"/>
          </a:p>
          <a:p>
            <a:r>
              <a:rPr lang="en-US" altLang="es-MX" sz="2400" b="1" dirty="0"/>
              <a:t>Consecuencia</a:t>
            </a:r>
            <a:r>
              <a:rPr lang="en-US" altLang="es-MX" sz="2400" dirty="0"/>
              <a:t>:</a:t>
            </a:r>
            <a:r>
              <a:rPr lang="es-AR" altLang="en-US" sz="2400" dirty="0"/>
              <a:t> </a:t>
            </a:r>
            <a:r>
              <a:rPr lang="en-US" altLang="es-MX" sz="2400" dirty="0"/>
              <a:t>Parada total de la l</a:t>
            </a:r>
            <a:r>
              <a:rPr lang="en-US" altLang="en-US" sz="2400" dirty="0"/>
              <a:t>í</a:t>
            </a:r>
            <a:r>
              <a:rPr lang="en-US" altLang="es-MX" sz="2400" dirty="0"/>
              <a:t>nea</a:t>
            </a:r>
            <a:r>
              <a:rPr lang="es-AR" altLang="en-US" sz="2400" dirty="0"/>
              <a:t> - </a:t>
            </a:r>
            <a:r>
              <a:rPr lang="en-US" altLang="es-MX" sz="2400" dirty="0"/>
              <a:t>P</a:t>
            </a:r>
            <a:r>
              <a:rPr lang="en-US" altLang="en-US" sz="2400" dirty="0"/>
              <a:t>é</a:t>
            </a:r>
            <a:r>
              <a:rPr lang="en-US" altLang="es-MX" sz="2400" dirty="0"/>
              <a:t>rdida de producci</a:t>
            </a:r>
            <a:r>
              <a:rPr lang="en-US" altLang="en-US" sz="2400" dirty="0"/>
              <a:t>ó</a:t>
            </a:r>
            <a:r>
              <a:rPr lang="en-US" altLang="es-MX" sz="2400" dirty="0"/>
              <a:t>n</a:t>
            </a:r>
            <a:endParaRPr lang="en-US" altLang="es-MX" sz="2400" dirty="0"/>
          </a:p>
          <a:p>
            <a:r>
              <a:rPr lang="en-US" altLang="es-MX" sz="2400" b="1" dirty="0"/>
              <a:t>An</a:t>
            </a:r>
            <a:r>
              <a:rPr lang="en-US" altLang="en-US" sz="2400" b="1" dirty="0"/>
              <a:t>á</a:t>
            </a:r>
            <a:r>
              <a:rPr lang="en-US" altLang="es-MX" sz="2400" b="1" dirty="0"/>
              <a:t>lisis</a:t>
            </a:r>
            <a:r>
              <a:rPr lang="en-US" altLang="es-MX" sz="2400" dirty="0"/>
              <a:t>:</a:t>
            </a:r>
            <a:r>
              <a:rPr lang="es-AR" altLang="en-US" sz="2400" dirty="0"/>
              <a:t> </a:t>
            </a:r>
            <a:r>
              <a:rPr lang="en-US" altLang="es-MX" sz="2400" dirty="0"/>
              <a:t>La correa es un repuesto cr</a:t>
            </a:r>
            <a:r>
              <a:rPr lang="en-US" altLang="en-US" sz="2400" dirty="0"/>
              <a:t>í</a:t>
            </a:r>
            <a:r>
              <a:rPr lang="en-US" altLang="es-MX" sz="2400" dirty="0"/>
              <a:t>tico</a:t>
            </a:r>
            <a:r>
              <a:rPr lang="es-AR" altLang="en-US" sz="2400" dirty="0"/>
              <a:t> - </a:t>
            </a:r>
            <a:r>
              <a:rPr lang="en-US" altLang="es-MX" sz="2400" dirty="0"/>
              <a:t>Deber</a:t>
            </a:r>
            <a:r>
              <a:rPr lang="en-US" altLang="en-US" sz="2400" dirty="0"/>
              <a:t>í</a:t>
            </a:r>
            <a:r>
              <a:rPr lang="en-US" altLang="es-MX" sz="2400" dirty="0"/>
              <a:t>a haber stock m</a:t>
            </a:r>
            <a:r>
              <a:rPr lang="en-US" altLang="en-US" sz="2400" dirty="0"/>
              <a:t>í</a:t>
            </a:r>
            <a:r>
              <a:rPr lang="en-US" altLang="es-MX" sz="2400" dirty="0"/>
              <a:t>nimo</a:t>
            </a:r>
            <a:endParaRPr lang="en-US" altLang="es-MX" sz="2400" dirty="0"/>
          </a:p>
          <a:p>
            <a:r>
              <a:rPr lang="en-US" altLang="es-MX" sz="2400" b="1" dirty="0"/>
              <a:t>Decisi</a:t>
            </a:r>
            <a:r>
              <a:rPr lang="en-US" altLang="en-US" sz="2400" b="1" dirty="0"/>
              <a:t>ó</a:t>
            </a:r>
            <a:r>
              <a:rPr lang="en-US" altLang="es-MX" sz="2400" b="1" dirty="0"/>
              <a:t>n correcta</a:t>
            </a:r>
            <a:r>
              <a:rPr lang="en-US" altLang="es-MX" sz="2400" dirty="0"/>
              <a:t>:</a:t>
            </a:r>
            <a:r>
              <a:rPr lang="es-AR" altLang="en-US" sz="2400" dirty="0"/>
              <a:t> </a:t>
            </a:r>
            <a:r>
              <a:rPr lang="en-US" altLang="es-MX" sz="2400" dirty="0"/>
              <a:t>Mantener al menos 1 o 2 correas en stock</a:t>
            </a:r>
            <a:endParaRPr lang="en-US" altLang="es-MX" sz="2400" dirty="0"/>
          </a:p>
          <a:p>
            <a:r>
              <a:rPr lang="en-US" altLang="en-US" sz="2400" dirty="0"/>
              <a:t></a:t>
            </a:r>
            <a:endParaRPr lang="en-US" altLang="en-US" sz="24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2589530" y="386080"/>
            <a:ext cx="8915400" cy="799465"/>
          </a:xfrm>
        </p:spPr>
        <p:txBody>
          <a:bodyPr>
            <a:normAutofit/>
          </a:bodyPr>
          <a:lstStyle/>
          <a:p>
            <a:pPr algn="ctr"/>
            <a:r>
              <a:rPr lang="es-AR" sz="4400" dirty="0"/>
              <a:t>INVENTARIOS</a:t>
            </a:r>
            <a:endParaRPr lang="es-AR" sz="4400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2589530" y="1424940"/>
            <a:ext cx="8915400" cy="4478655"/>
          </a:xfrm>
        </p:spPr>
        <p:txBody>
          <a:bodyPr>
            <a:noAutofit/>
          </a:bodyPr>
          <a:lstStyle/>
          <a:p>
            <a:r>
              <a:rPr lang="es-AR" sz="4400" u="sng" dirty="0"/>
              <a:t>DEFINICIONES</a:t>
            </a:r>
            <a:r>
              <a:rPr lang="es-AR" sz="4400" dirty="0"/>
              <a:t>: </a:t>
            </a:r>
            <a:endParaRPr lang="es-AR" sz="4400" dirty="0"/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altLang="es-MX" sz="3600" dirty="0"/>
              <a:t>En mantenimiento industrial, la gesti</a:t>
            </a:r>
            <a:r>
              <a:rPr lang="en-US" altLang="en-US" sz="3600" dirty="0"/>
              <a:t>ó</a:t>
            </a:r>
            <a:r>
              <a:rPr lang="en-US" altLang="es-MX" sz="3600" dirty="0"/>
              <a:t>n de inventarios es clave para </a:t>
            </a:r>
            <a:r>
              <a:rPr lang="en-US" altLang="es-MX" sz="3600" u="sng" dirty="0"/>
              <a:t>garantizar la continuidad operativa</a:t>
            </a:r>
            <a:r>
              <a:rPr lang="en-US" altLang="es-MX" sz="3600" dirty="0"/>
              <a:t>. </a:t>
            </a:r>
            <a:endParaRPr lang="en-US" altLang="es-MX" sz="3600" dirty="0"/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altLang="es-MX" sz="3600" dirty="0"/>
              <a:t>Una mala gesti</a:t>
            </a:r>
            <a:r>
              <a:rPr lang="en-US" altLang="en-US" sz="3600" dirty="0"/>
              <a:t>ó</a:t>
            </a:r>
            <a:r>
              <a:rPr lang="en-US" altLang="es-MX" sz="3600" dirty="0"/>
              <a:t>n puede provocar </a:t>
            </a:r>
            <a:r>
              <a:rPr lang="en-US" altLang="es-MX" sz="3600" u="sng" dirty="0"/>
              <a:t>paradas de planta</a:t>
            </a:r>
            <a:r>
              <a:rPr lang="en-US" altLang="es-MX" sz="3600" dirty="0"/>
              <a:t>, </a:t>
            </a:r>
            <a:r>
              <a:rPr lang="en-US" altLang="es-MX" sz="3600" u="sng" dirty="0"/>
              <a:t>sobrecostos</a:t>
            </a:r>
            <a:r>
              <a:rPr lang="en-US" altLang="es-MX" sz="3600" dirty="0"/>
              <a:t> o </a:t>
            </a:r>
            <a:r>
              <a:rPr lang="en-US" altLang="es-MX" sz="3600" u="sng" dirty="0"/>
              <a:t>p</a:t>
            </a:r>
            <a:r>
              <a:rPr lang="en-US" altLang="en-US" sz="3600" u="sng" dirty="0"/>
              <a:t>é</a:t>
            </a:r>
            <a:r>
              <a:rPr lang="en-US" altLang="es-MX" sz="3600" u="sng" dirty="0"/>
              <a:t>rdidas por obsolescencia</a:t>
            </a:r>
            <a:r>
              <a:rPr lang="en-US" altLang="es-MX" sz="3600" dirty="0"/>
              <a:t>.</a:t>
            </a:r>
            <a:endParaRPr lang="en-US" altLang="es-MX" sz="3600" dirty="0"/>
          </a:p>
          <a:p>
            <a:pPr marL="571500" indent="-571500">
              <a:buFont typeface="Arial" panose="020B0604020202020204" pitchFamily="34" charset="0"/>
              <a:buChar char="•"/>
            </a:pPr>
            <a:endParaRPr lang="en-US" altLang="es-MX" sz="2800" dirty="0"/>
          </a:p>
          <a:p>
            <a:endParaRPr lang="es-AR" sz="36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2589530" y="386080"/>
            <a:ext cx="8915400" cy="799465"/>
          </a:xfrm>
        </p:spPr>
        <p:txBody>
          <a:bodyPr>
            <a:normAutofit/>
          </a:bodyPr>
          <a:lstStyle/>
          <a:p>
            <a:pPr algn="ctr"/>
            <a:r>
              <a:rPr lang="es-AR" sz="4400" dirty="0"/>
              <a:t>INVENTARIOS</a:t>
            </a:r>
            <a:endParaRPr lang="es-AR" sz="4400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2589530" y="1424940"/>
            <a:ext cx="8915400" cy="4478655"/>
          </a:xfrm>
        </p:spPr>
        <p:txBody>
          <a:bodyPr>
            <a:noAutofit/>
          </a:bodyPr>
          <a:lstStyle/>
          <a:p>
            <a:r>
              <a:rPr lang="es-AR" sz="4400" u="sng" dirty="0"/>
              <a:t>EJEMPLO</a:t>
            </a:r>
            <a:r>
              <a:rPr lang="es-AR" sz="4400" dirty="0"/>
              <a:t>: </a:t>
            </a:r>
            <a:endParaRPr lang="en-US" altLang="es-MX" sz="2800" dirty="0"/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altLang="es-MX" sz="3200" dirty="0"/>
              <a:t>Caso </a:t>
            </a:r>
            <a:r>
              <a:rPr lang="es-AR" altLang="en-US" sz="3200" dirty="0"/>
              <a:t>real</a:t>
            </a:r>
            <a:r>
              <a:rPr lang="en-US" altLang="es-MX" sz="3200" dirty="0"/>
              <a:t>: Una bomba cr</a:t>
            </a:r>
            <a:r>
              <a:rPr lang="en-US" altLang="en-US" sz="3200" dirty="0"/>
              <a:t>í</a:t>
            </a:r>
            <a:r>
              <a:rPr lang="en-US" altLang="es-MX" sz="3200" dirty="0"/>
              <a:t>tica falla y no hay repuesto disponible. La producci</a:t>
            </a:r>
            <a:r>
              <a:rPr lang="en-US" altLang="en-US" sz="3200" dirty="0"/>
              <a:t>ó</a:t>
            </a:r>
            <a:r>
              <a:rPr lang="en-US" altLang="es-MX" sz="3200" dirty="0"/>
              <a:t>n se detiene durante 48 horas, generando p</a:t>
            </a:r>
            <a:r>
              <a:rPr lang="en-US" altLang="en-US" sz="3200" dirty="0"/>
              <a:t>é</a:t>
            </a:r>
            <a:r>
              <a:rPr lang="en-US" altLang="es-MX" sz="3200" dirty="0"/>
              <a:t>rdidas econ</a:t>
            </a:r>
            <a:r>
              <a:rPr lang="en-US" altLang="en-US" sz="3200" dirty="0"/>
              <a:t>ó</a:t>
            </a:r>
            <a:r>
              <a:rPr lang="en-US" altLang="es-MX" sz="3200" dirty="0"/>
              <a:t>micas significativas.</a:t>
            </a:r>
            <a:endParaRPr lang="en-US" altLang="es-MX" sz="3200" dirty="0"/>
          </a:p>
          <a:p>
            <a:pPr marL="571500" indent="-571500">
              <a:buFont typeface="Arial" panose="020B0604020202020204" pitchFamily="34" charset="0"/>
              <a:buChar char="•"/>
            </a:pPr>
            <a:endParaRPr lang="en-US" altLang="es-MX" sz="3200" dirty="0"/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s-AR" altLang="en-US" sz="3200" dirty="0"/>
              <a:t>Conclusión </a:t>
            </a:r>
            <a:r>
              <a:rPr lang="en-US" altLang="es-MX" sz="3200" dirty="0"/>
              <a:t>: El inventario debe equilibrar </a:t>
            </a:r>
            <a:r>
              <a:rPr lang="en-US" altLang="es-MX" sz="3200" b="1" dirty="0"/>
              <a:t>disponibilidad y costos</a:t>
            </a:r>
            <a:r>
              <a:rPr lang="en-US" altLang="es-MX" sz="3200" dirty="0"/>
              <a:t>.</a:t>
            </a:r>
            <a:endParaRPr lang="en-US" altLang="es-MX" sz="3200" dirty="0"/>
          </a:p>
          <a:p>
            <a:endParaRPr lang="es-AR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2589530" y="386080"/>
            <a:ext cx="8915400" cy="799465"/>
          </a:xfrm>
        </p:spPr>
        <p:txBody>
          <a:bodyPr>
            <a:normAutofit/>
          </a:bodyPr>
          <a:lstStyle/>
          <a:p>
            <a:pPr algn="ctr"/>
            <a:r>
              <a:rPr lang="es-AR" sz="4400" dirty="0"/>
              <a:t>CONCEPTO DE INVENTARIO</a:t>
            </a:r>
            <a:endParaRPr lang="es-AR" sz="4400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2212975" y="1424940"/>
            <a:ext cx="9610725" cy="4478655"/>
          </a:xfrm>
        </p:spPr>
        <p:txBody>
          <a:bodyPr>
            <a:no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altLang="es-MX" sz="3200" dirty="0"/>
              <a:t>El inventario es el conjunto de materiales, repuestos, insumos y herramientas almacenados para su uso futuro.</a:t>
            </a:r>
            <a:endParaRPr lang="en-US" altLang="es-MX" sz="320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altLang="es-MX" sz="3200" dirty="0"/>
              <a:t>En </a:t>
            </a:r>
            <a:r>
              <a:rPr lang="es-AR" altLang="en-US" sz="3200" dirty="0"/>
              <a:t>inventarios de m</a:t>
            </a:r>
            <a:r>
              <a:rPr lang="en-US" altLang="es-MX" sz="3200" dirty="0"/>
              <a:t>antenimiento</a:t>
            </a:r>
            <a:r>
              <a:rPr lang="es-AR" altLang="en-US" sz="3200" dirty="0"/>
              <a:t> </a:t>
            </a:r>
            <a:r>
              <a:rPr lang="en-US" altLang="es-MX" sz="3200" dirty="0"/>
              <a:t>incluye</a:t>
            </a:r>
            <a:r>
              <a:rPr lang="es-AR" altLang="en-US" sz="3200" dirty="0">
                <a:sym typeface="+mn-ea"/>
              </a:rPr>
              <a:t>(nombrar ejemplos)</a:t>
            </a:r>
            <a:r>
              <a:rPr lang="en-US" altLang="es-MX" sz="3200" dirty="0">
                <a:sym typeface="+mn-ea"/>
              </a:rPr>
              <a:t>:</a:t>
            </a:r>
            <a:endParaRPr lang="en-US" altLang="es-MX" sz="3200" dirty="0">
              <a:sym typeface="+mn-ea"/>
            </a:endParaRPr>
          </a:p>
          <a:p>
            <a:r>
              <a:rPr lang="en-US" altLang="es-MX" sz="3200" dirty="0"/>
              <a:t>- Repuestos cr</a:t>
            </a:r>
            <a:r>
              <a:rPr lang="en-US" altLang="en-US" sz="3200" dirty="0"/>
              <a:t>í</a:t>
            </a:r>
            <a:r>
              <a:rPr lang="en-US" altLang="es-MX" sz="3200" dirty="0"/>
              <a:t>ticos</a:t>
            </a:r>
            <a:endParaRPr lang="en-US" altLang="es-MX" sz="3200" dirty="0"/>
          </a:p>
          <a:p>
            <a:r>
              <a:rPr lang="en-US" altLang="es-MX" sz="3200" dirty="0"/>
              <a:t>- Consumibles (lubricantes, filtros)</a:t>
            </a:r>
            <a:endParaRPr lang="en-US" altLang="es-MX" sz="3200" dirty="0"/>
          </a:p>
          <a:p>
            <a:r>
              <a:rPr lang="en-US" altLang="es-MX" sz="3200" dirty="0"/>
              <a:t>- Herramientas</a:t>
            </a:r>
            <a:r>
              <a:rPr lang="es-AR" altLang="en-US" sz="3200" dirty="0"/>
              <a:t> y equipos menores</a:t>
            </a:r>
            <a:endParaRPr lang="en-US" altLang="es-MX" sz="3200" dirty="0"/>
          </a:p>
          <a:p>
            <a:r>
              <a:rPr lang="en-US" altLang="es-MX" sz="3200" dirty="0"/>
              <a:t>- Equipos de respaldo</a:t>
            </a:r>
            <a:endParaRPr lang="en-US" altLang="es-MX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2589530" y="386080"/>
            <a:ext cx="8915400" cy="799465"/>
          </a:xfrm>
        </p:spPr>
        <p:txBody>
          <a:bodyPr>
            <a:normAutofit/>
          </a:bodyPr>
          <a:lstStyle/>
          <a:p>
            <a:pPr algn="ctr"/>
            <a:r>
              <a:rPr lang="en-US" altLang="es-MX" sz="4400" dirty="0"/>
              <a:t>TIPOS DE INVENTARIO</a:t>
            </a:r>
            <a:endParaRPr lang="en-US" altLang="es-MX" sz="4400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2589530" y="1424940"/>
            <a:ext cx="8915400" cy="4478655"/>
          </a:xfrm>
        </p:spPr>
        <p:txBody>
          <a:bodyPr>
            <a:noAutofit/>
          </a:bodyPr>
          <a:lstStyle/>
          <a:p>
            <a:r>
              <a:rPr lang="en-US" altLang="es-MX" sz="4000" dirty="0"/>
              <a:t>1. </a:t>
            </a:r>
            <a:r>
              <a:rPr lang="en-US" altLang="es-MX" sz="4000" u="sng" dirty="0"/>
              <a:t>Seg</a:t>
            </a:r>
            <a:r>
              <a:rPr lang="en-US" altLang="en-US" sz="4000" u="sng" dirty="0"/>
              <a:t>ú</a:t>
            </a:r>
            <a:r>
              <a:rPr lang="en-US" altLang="es-MX" sz="4000" u="sng" dirty="0"/>
              <a:t>n su funci</a:t>
            </a:r>
            <a:r>
              <a:rPr lang="en-US" altLang="en-US" sz="4000" u="sng" dirty="0"/>
              <a:t>ó</a:t>
            </a:r>
            <a:r>
              <a:rPr lang="en-US" altLang="es-MX" sz="4000" u="sng" dirty="0"/>
              <a:t>n</a:t>
            </a:r>
            <a:r>
              <a:rPr lang="en-US" altLang="es-MX" sz="4000" dirty="0"/>
              <a:t>:</a:t>
            </a:r>
            <a:endParaRPr lang="en-US" altLang="es-MX" sz="4000" dirty="0"/>
          </a:p>
          <a:p>
            <a:r>
              <a:rPr lang="en-US" altLang="es-MX" sz="4000" dirty="0"/>
              <a:t>- Stock de seguridad: protege ante imprevistos.</a:t>
            </a:r>
            <a:endParaRPr lang="en-US" altLang="es-MX" sz="4000" dirty="0"/>
          </a:p>
          <a:p>
            <a:r>
              <a:rPr lang="en-US" altLang="es-MX" sz="4000" dirty="0"/>
              <a:t>- Stock operativo: cubre consumo normal.</a:t>
            </a:r>
            <a:endParaRPr lang="en-US" altLang="es-MX" sz="4000" dirty="0"/>
          </a:p>
          <a:p>
            <a:r>
              <a:rPr lang="en-US" altLang="es-MX" sz="4000" dirty="0"/>
              <a:t>- Stock obsoleto: materiales sin uso.</a:t>
            </a:r>
            <a:endParaRPr lang="en-US" altLang="es-MX" sz="40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2589530" y="386080"/>
            <a:ext cx="8915400" cy="799465"/>
          </a:xfrm>
        </p:spPr>
        <p:txBody>
          <a:bodyPr>
            <a:normAutofit/>
          </a:bodyPr>
          <a:lstStyle/>
          <a:p>
            <a:pPr algn="ctr"/>
            <a:r>
              <a:rPr lang="en-US" altLang="es-MX" sz="4400" dirty="0"/>
              <a:t>TIPOS DE INVENTARIO</a:t>
            </a:r>
            <a:endParaRPr lang="en-US" altLang="es-MX" sz="4400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2589530" y="1424940"/>
            <a:ext cx="8915400" cy="4478655"/>
          </a:xfrm>
        </p:spPr>
        <p:txBody>
          <a:bodyPr>
            <a:noAutofit/>
          </a:bodyPr>
          <a:lstStyle/>
          <a:p>
            <a:r>
              <a:rPr lang="en-US" altLang="es-MX" sz="4000" dirty="0"/>
              <a:t>2. </a:t>
            </a:r>
            <a:r>
              <a:rPr lang="en-US" altLang="es-MX" sz="4000" u="sng" dirty="0"/>
              <a:t>Seg</a:t>
            </a:r>
            <a:r>
              <a:rPr lang="en-US" altLang="en-US" sz="4000" u="sng" dirty="0"/>
              <a:t>ú</a:t>
            </a:r>
            <a:r>
              <a:rPr lang="en-US" altLang="es-MX" sz="4000" u="sng" dirty="0"/>
              <a:t>n criticidad</a:t>
            </a:r>
            <a:r>
              <a:rPr lang="en-US" altLang="es-MX" sz="4000" dirty="0"/>
              <a:t>:</a:t>
            </a:r>
            <a:endParaRPr lang="en-US" altLang="es-MX" sz="4000" dirty="0"/>
          </a:p>
          <a:p>
            <a:r>
              <a:rPr lang="en-US" altLang="es-MX" sz="4000" dirty="0"/>
              <a:t>- Cr</a:t>
            </a:r>
            <a:r>
              <a:rPr lang="en-US" altLang="en-US" sz="4000" dirty="0"/>
              <a:t>í</a:t>
            </a:r>
            <a:r>
              <a:rPr lang="en-US" altLang="es-MX" sz="4000" dirty="0"/>
              <a:t>ticos: detienen la producci</a:t>
            </a:r>
            <a:r>
              <a:rPr lang="en-US" altLang="en-US" sz="4000" dirty="0"/>
              <a:t>ó</a:t>
            </a:r>
            <a:r>
              <a:rPr lang="en-US" altLang="es-MX" sz="4000" dirty="0"/>
              <a:t>n.</a:t>
            </a:r>
            <a:endParaRPr lang="en-US" altLang="es-MX" sz="4000" dirty="0"/>
          </a:p>
          <a:p>
            <a:r>
              <a:rPr lang="en-US" altLang="es-MX" sz="4000" dirty="0"/>
              <a:t>- Importantes: afectan rendimiento.</a:t>
            </a:r>
            <a:endParaRPr lang="en-US" altLang="es-MX" sz="4000" dirty="0"/>
          </a:p>
          <a:p>
            <a:r>
              <a:rPr lang="en-US" altLang="es-MX" sz="4000" dirty="0"/>
              <a:t>- No cr</a:t>
            </a:r>
            <a:r>
              <a:rPr lang="en-US" altLang="en-US" sz="4000" dirty="0"/>
              <a:t>í</a:t>
            </a:r>
            <a:r>
              <a:rPr lang="en-US" altLang="es-MX" sz="4000" dirty="0"/>
              <a:t>ticos: impacto menor.</a:t>
            </a:r>
            <a:endParaRPr lang="en-US" altLang="es-MX" sz="40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2589530" y="386080"/>
            <a:ext cx="8915400" cy="1132205"/>
          </a:xfrm>
        </p:spPr>
        <p:txBody>
          <a:bodyPr>
            <a:normAutofit fontScale="90000"/>
          </a:bodyPr>
          <a:lstStyle/>
          <a:p>
            <a:pPr algn="ctr"/>
            <a:r>
              <a:rPr lang="en-US" altLang="es-MX" sz="4400" dirty="0"/>
              <a:t>COSTOS ASOCIADOS</a:t>
            </a:r>
            <a:r>
              <a:rPr lang="es-AR" altLang="en-US" sz="4400" dirty="0"/>
              <a:t> EN LA GESTIÓN DEL INVENTARIO</a:t>
            </a:r>
            <a:endParaRPr lang="es-AR" altLang="en-US" sz="4400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2589530" y="1642110"/>
            <a:ext cx="8915400" cy="4840605"/>
          </a:xfrm>
        </p:spPr>
        <p:txBody>
          <a:bodyPr>
            <a:noAutofit/>
          </a:bodyPr>
          <a:lstStyle/>
          <a:p>
            <a:r>
              <a:rPr lang="en-US" altLang="es-MX" sz="2800" dirty="0"/>
              <a:t>- </a:t>
            </a:r>
            <a:r>
              <a:rPr lang="en-US" altLang="es-MX" sz="2800" u="sng" dirty="0"/>
              <a:t>Costo de almacenamiento:</a:t>
            </a:r>
            <a:r>
              <a:rPr lang="en-US" altLang="es-MX" sz="2800" dirty="0"/>
              <a:t> espacio, seguros, deterioro.</a:t>
            </a:r>
            <a:endParaRPr lang="en-US" altLang="es-MX" sz="2800" dirty="0"/>
          </a:p>
          <a:p>
            <a:r>
              <a:rPr lang="en-US" altLang="es-MX" sz="2800" dirty="0"/>
              <a:t>- </a:t>
            </a:r>
            <a:r>
              <a:rPr lang="en-US" altLang="es-MX" sz="2800" u="sng" dirty="0"/>
              <a:t>Costo de ruptura de stock</a:t>
            </a:r>
            <a:r>
              <a:rPr lang="en-US" altLang="es-MX" sz="2800" dirty="0"/>
              <a:t>: paradas de planta.</a:t>
            </a:r>
            <a:endParaRPr lang="en-US" altLang="es-MX" sz="2800" dirty="0"/>
          </a:p>
          <a:p>
            <a:r>
              <a:rPr lang="en-US" altLang="es-MX" sz="2800" dirty="0"/>
              <a:t>- </a:t>
            </a:r>
            <a:r>
              <a:rPr lang="en-US" altLang="es-MX" sz="2800" u="sng" dirty="0"/>
              <a:t>Costo de compra</a:t>
            </a:r>
            <a:r>
              <a:rPr lang="en-US" altLang="es-MX" sz="2800" dirty="0"/>
              <a:t>: adquisici</a:t>
            </a:r>
            <a:r>
              <a:rPr lang="en-US" altLang="en-US" sz="2800" dirty="0"/>
              <a:t>ó</a:t>
            </a:r>
            <a:r>
              <a:rPr lang="en-US" altLang="es-MX" sz="2800" dirty="0"/>
              <a:t>n del repuesto.</a:t>
            </a:r>
            <a:endParaRPr lang="en-US" altLang="es-MX" sz="2800" dirty="0"/>
          </a:p>
          <a:p>
            <a:r>
              <a:rPr lang="en-US" altLang="es-MX" sz="2800" dirty="0"/>
              <a:t>- </a:t>
            </a:r>
            <a:r>
              <a:rPr lang="en-US" altLang="es-MX" sz="2800" u="sng" dirty="0"/>
              <a:t>Costo de obsolescencia</a:t>
            </a:r>
            <a:r>
              <a:rPr lang="en-US" altLang="es-MX" sz="2800" dirty="0"/>
              <a:t>: p</a:t>
            </a:r>
            <a:r>
              <a:rPr lang="en-US" altLang="en-US" sz="2800" dirty="0"/>
              <a:t>é</a:t>
            </a:r>
            <a:r>
              <a:rPr lang="en-US" altLang="es-MX" sz="2800" dirty="0"/>
              <a:t>rdida por falta de uso.</a:t>
            </a:r>
            <a:endParaRPr lang="en-US" altLang="es-MX" sz="2800" dirty="0"/>
          </a:p>
          <a:p>
            <a:r>
              <a:rPr lang="en-US" altLang="es-MX" sz="2800" u="sng" dirty="0"/>
              <a:t>Nota</a:t>
            </a:r>
            <a:r>
              <a:rPr lang="en-US" altLang="es-MX" sz="2800" dirty="0"/>
              <a:t>: </a:t>
            </a:r>
            <a:r>
              <a:rPr lang="en-US" altLang="es-MX" sz="2800" b="1" dirty="0"/>
              <a:t>En mantenimiento, el costo de no tener stock suele ser el m</a:t>
            </a:r>
            <a:r>
              <a:rPr lang="en-US" altLang="en-US" sz="2800" b="1" dirty="0"/>
              <a:t>á</a:t>
            </a:r>
            <a:r>
              <a:rPr lang="en-US" altLang="es-MX" sz="2800" b="1" dirty="0"/>
              <a:t>s alto.</a:t>
            </a:r>
            <a:endParaRPr lang="en-US" altLang="es-MX" sz="2800" b="1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2589530" y="386080"/>
            <a:ext cx="8915400" cy="799465"/>
          </a:xfrm>
        </p:spPr>
        <p:txBody>
          <a:bodyPr>
            <a:normAutofit/>
          </a:bodyPr>
          <a:lstStyle/>
          <a:p>
            <a:pPr algn="ctr"/>
            <a:r>
              <a:rPr lang="es-AR" sz="4400" dirty="0"/>
              <a:t>CONCEPTO DE INVENTARIO</a:t>
            </a:r>
            <a:endParaRPr lang="es-AR" sz="4400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2589530" y="1424940"/>
            <a:ext cx="8915400" cy="4478655"/>
          </a:xfrm>
        </p:spPr>
        <p:txBody>
          <a:bodyPr>
            <a:noAutofit/>
          </a:bodyPr>
          <a:lstStyle/>
          <a:p>
            <a:r>
              <a:rPr lang="en-US" altLang="es-MX" sz="3200" dirty="0"/>
              <a:t>El inventario es el conjunto de materiales, repuestos, insumos y herramientas almacenados para su uso futuro.</a:t>
            </a:r>
            <a:endParaRPr lang="en-US" altLang="es-MX" sz="3200" dirty="0"/>
          </a:p>
          <a:p>
            <a:r>
              <a:rPr lang="en-US" altLang="es-MX" sz="3200" dirty="0"/>
              <a:t>En mantenimiento incluye</a:t>
            </a:r>
            <a:r>
              <a:rPr lang="es-AR" altLang="en-US" sz="3200" dirty="0"/>
              <a:t> (nombrar ejemplos)</a:t>
            </a:r>
            <a:r>
              <a:rPr lang="en-US" altLang="es-MX" sz="3200" dirty="0"/>
              <a:t>:</a:t>
            </a:r>
            <a:endParaRPr lang="en-US" altLang="es-MX" sz="3200" dirty="0"/>
          </a:p>
          <a:p>
            <a:r>
              <a:rPr lang="en-US" altLang="es-MX" sz="3200" dirty="0"/>
              <a:t>- Repuestos cr</a:t>
            </a:r>
            <a:r>
              <a:rPr lang="en-US" altLang="en-US" sz="3200" dirty="0"/>
              <a:t>í</a:t>
            </a:r>
            <a:r>
              <a:rPr lang="en-US" altLang="es-MX" sz="3200" dirty="0"/>
              <a:t>ticos</a:t>
            </a:r>
            <a:endParaRPr lang="en-US" altLang="es-MX" sz="3200" dirty="0"/>
          </a:p>
          <a:p>
            <a:r>
              <a:rPr lang="en-US" altLang="es-MX" sz="3200" dirty="0"/>
              <a:t>- Consumibles (lubricantes, filtros)</a:t>
            </a:r>
            <a:endParaRPr lang="en-US" altLang="es-MX" sz="3200" dirty="0"/>
          </a:p>
          <a:p>
            <a:r>
              <a:rPr lang="en-US" altLang="es-MX" sz="3200" dirty="0"/>
              <a:t>- Herramientas</a:t>
            </a:r>
            <a:endParaRPr lang="en-US" altLang="es-MX" sz="3200" dirty="0"/>
          </a:p>
          <a:p>
            <a:r>
              <a:rPr lang="en-US" altLang="es-MX" sz="3200" dirty="0"/>
              <a:t>- Equipos de respaldo</a:t>
            </a:r>
            <a:endParaRPr lang="en-US" altLang="es-MX" sz="3200" dirty="0"/>
          </a:p>
        </p:txBody>
      </p:sp>
    </p:spTree>
  </p:cSld>
  <p:clrMapOvr>
    <a:masterClrMapping/>
  </p:clrMapOvr>
</p:sld>
</file>

<file path=ppt/tags/tag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3.0"/>
  <p:tag name="KSO_WM_BEAUTIFY_FLAG" val="#wm#"/>
</p:tagLst>
</file>

<file path=ppt/tags/tag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3.0"/>
  <p:tag name="KSO_WM_BEAUTIFY_FLAG" val="#wm#"/>
</p:tagLst>
</file>

<file path=ppt/tags/tag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3.0"/>
  <p:tag name="KSO_WM_BEAUTIFY_FLAG" val="#wm#"/>
</p:tagLst>
</file>

<file path=ppt/tags/tag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3.0"/>
  <p:tag name="KSO_WM_BEAUTIFY_FLAG" val="#wm#"/>
</p:tagLst>
</file>

<file path=ppt/theme/theme1.xml><?xml version="1.0" encoding="utf-8"?>
<a:theme xmlns:a="http://schemas.openxmlformats.org/drawingml/2006/main" name="Espiral">
  <a:themeElements>
    <a:clrScheme name="Wisp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Wisp">
      <a:maj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0</TotalTime>
  <Words>4853</Words>
  <Application>WPS Presentation</Application>
  <PresentationFormat>Panorámica</PresentationFormat>
  <Paragraphs>177</Paragraphs>
  <Slides>20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10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20</vt:i4>
      </vt:variant>
    </vt:vector>
  </HeadingPairs>
  <TitlesOfParts>
    <vt:vector size="31" baseType="lpstr">
      <vt:lpstr>Arial</vt:lpstr>
      <vt:lpstr>SimSun</vt:lpstr>
      <vt:lpstr>Wingdings</vt:lpstr>
      <vt:lpstr>Wingdings 3</vt:lpstr>
      <vt:lpstr>Arial</vt:lpstr>
      <vt:lpstr>Century Gothic</vt:lpstr>
      <vt:lpstr>Microsoft YaHei</vt:lpstr>
      <vt:lpstr>Arial Unicode MS</vt:lpstr>
      <vt:lpstr>Calibri</vt:lpstr>
      <vt:lpstr>Wingdings</vt:lpstr>
      <vt:lpstr>Espiral</vt:lpstr>
      <vt:lpstr>GESTIÓN DE MANTENIMIENTO II</vt:lpstr>
      <vt:lpstr>INVENTARIOS</vt:lpstr>
      <vt:lpstr>INVENTARIOS</vt:lpstr>
      <vt:lpstr>INVENTARIOS</vt:lpstr>
      <vt:lpstr>CONCEPTO DE INVENTARIO</vt:lpstr>
      <vt:lpstr>TIPOS DE INVENTARIO</vt:lpstr>
      <vt:lpstr>TIPOS DE INVENTARIO</vt:lpstr>
      <vt:lpstr>COSTOS ASOCIADOS EN LA GESTIÓN DEL INVENTARIO</vt:lpstr>
      <vt:lpstr>CONCEPTO DE INVENTARIO</vt:lpstr>
      <vt:lpstr>CONCEPTO DE INVENTARIO</vt:lpstr>
      <vt:lpstr>MANEJO DEL INVENTARIO Y VALORACIÓN</vt:lpstr>
      <vt:lpstr>MANEJO DEL INVENTARIO Y VALORACIÓN</vt:lpstr>
      <vt:lpstr>MANEJO DEL INVENTARIO Y VALORACIÓN</vt:lpstr>
      <vt:lpstr>MANEJO DEL INVENTARIO Y VALORACIÓN</vt:lpstr>
      <vt:lpstr>MANEJO DEL INVENTARIO Y VALORACIÓN</vt:lpstr>
      <vt:lpstr>MANEJO DEL INVENTARIO Y VALORACIÓN</vt:lpstr>
      <vt:lpstr>MANEJO DEL INVENTARIO Y VALORACIÓN</vt:lpstr>
      <vt:lpstr>MANEJO DEL INVENTARIO Y VALORACIÓN</vt:lpstr>
      <vt:lpstr>MANEJO DEL INVENTARIO Y VALORACIÓN</vt:lpstr>
      <vt:lpstr>Disponibilidad de repuestos, materiales y recambios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Juan Carlos Muñoz</dc:creator>
  <cp:lastModifiedBy>Juan Muñoz</cp:lastModifiedBy>
  <cp:revision>27</cp:revision>
  <dcterms:created xsi:type="dcterms:W3CDTF">2025-08-19T22:15:00Z</dcterms:created>
  <dcterms:modified xsi:type="dcterms:W3CDTF">2026-05-08T15:40:50Z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EDDC1F5F7CF3402EAB4C6867E6AA82B1_13</vt:lpwstr>
  </property>
  <property fmtid="{D5CDD505-2E9C-101B-9397-08002B2CF9AE}" pid="3" name="KSOProductBuildVer">
    <vt:lpwstr>2058-12.1.0.25862</vt:lpwstr>
  </property>
</Properties>
</file>