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51"/>
  </p:notesMasterIdLst>
  <p:sldIdLst>
    <p:sldId id="256" r:id="rId2"/>
    <p:sldId id="257" r:id="rId3"/>
    <p:sldId id="294" r:id="rId4"/>
    <p:sldId id="334" r:id="rId5"/>
    <p:sldId id="335" r:id="rId6"/>
    <p:sldId id="296" r:id="rId7"/>
    <p:sldId id="295" r:id="rId8"/>
    <p:sldId id="300" r:id="rId9"/>
    <p:sldId id="301" r:id="rId10"/>
    <p:sldId id="336" r:id="rId11"/>
    <p:sldId id="337" r:id="rId12"/>
    <p:sldId id="303" r:id="rId13"/>
    <p:sldId id="304" r:id="rId14"/>
    <p:sldId id="305" r:id="rId15"/>
    <p:sldId id="306" r:id="rId16"/>
    <p:sldId id="338" r:id="rId17"/>
    <p:sldId id="307" r:id="rId18"/>
    <p:sldId id="308" r:id="rId19"/>
    <p:sldId id="309" r:id="rId20"/>
    <p:sldId id="310" r:id="rId21"/>
    <p:sldId id="297" r:id="rId22"/>
    <p:sldId id="339" r:id="rId23"/>
    <p:sldId id="320" r:id="rId24"/>
    <p:sldId id="311" r:id="rId25"/>
    <p:sldId id="312" r:id="rId26"/>
    <p:sldId id="313" r:id="rId27"/>
    <p:sldId id="314" r:id="rId28"/>
    <p:sldId id="315" r:id="rId29"/>
    <p:sldId id="316" r:id="rId30"/>
    <p:sldId id="317" r:id="rId31"/>
    <p:sldId id="318" r:id="rId32"/>
    <p:sldId id="340" r:id="rId33"/>
    <p:sldId id="319" r:id="rId34"/>
    <p:sldId id="341" r:id="rId35"/>
    <p:sldId id="342" r:id="rId36"/>
    <p:sldId id="343" r:id="rId37"/>
    <p:sldId id="344" r:id="rId38"/>
    <p:sldId id="345" r:id="rId39"/>
    <p:sldId id="346" r:id="rId40"/>
    <p:sldId id="347" r:id="rId41"/>
    <p:sldId id="348" r:id="rId42"/>
    <p:sldId id="349" r:id="rId43"/>
    <p:sldId id="322" r:id="rId44"/>
    <p:sldId id="323" r:id="rId45"/>
    <p:sldId id="324" r:id="rId46"/>
    <p:sldId id="325" r:id="rId47"/>
    <p:sldId id="326" r:id="rId48"/>
    <p:sldId id="333" r:id="rId49"/>
    <p:sldId id="327" r:id="rId5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8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A8946-D9B8-44C3-B0D3-3F371E016DD6}" type="datetimeFigureOut">
              <a:rPr lang="es-AR" smtClean="0"/>
              <a:pPr/>
              <a:t>16/04/2020</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A50DD2-D389-477F-8E7A-9E67F7873C1B}" type="slidenum">
              <a:rPr lang="es-AR" smtClean="0"/>
              <a:pPr/>
              <a:t>‹Nº›</a:t>
            </a:fld>
            <a:endParaRPr lang="es-AR"/>
          </a:p>
        </p:txBody>
      </p:sp>
    </p:spTree>
    <p:extLst>
      <p:ext uri="{BB962C8B-B14F-4D97-AF65-F5344CB8AC3E}">
        <p14:creationId xmlns:p14="http://schemas.microsoft.com/office/powerpoint/2010/main" val="83326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325773" y="6117336"/>
            <a:ext cx="857473" cy="365125"/>
          </a:xfrm>
        </p:spPr>
        <p:txBody>
          <a:bodyPr/>
          <a:lstStyle/>
          <a:p>
            <a:fld id="{7A847CFC-816F-41D0-AAC0-9BF4FEBC753E}" type="datetimeFigureOut">
              <a:rPr lang="es-ES" smtClean="0"/>
              <a:pPr/>
              <a:t>16/04/2020</a:t>
            </a:fld>
            <a:endParaRPr lang="es-ES"/>
          </a:p>
        </p:txBody>
      </p:sp>
      <p:sp>
        <p:nvSpPr>
          <p:cNvPr id="5" name="Footer Placeholder 4"/>
          <p:cNvSpPr>
            <a:spLocks noGrp="1"/>
          </p:cNvSpPr>
          <p:nvPr>
            <p:ph type="ftr" sz="quarter" idx="11"/>
          </p:nvPr>
        </p:nvSpPr>
        <p:spPr>
          <a:xfrm>
            <a:off x="3623733" y="6117336"/>
            <a:ext cx="3609438" cy="365125"/>
          </a:xfrm>
        </p:spPr>
        <p:txBody>
          <a:bodyPr/>
          <a:lstStyle/>
          <a:p>
            <a:endParaRPr lang="es-ES"/>
          </a:p>
        </p:txBody>
      </p:sp>
      <p:sp>
        <p:nvSpPr>
          <p:cNvPr id="6" name="Slide Number Placeholder 5"/>
          <p:cNvSpPr>
            <a:spLocks noGrp="1"/>
          </p:cNvSpPr>
          <p:nvPr>
            <p:ph type="sldNum" sz="quarter" idx="12"/>
          </p:nvPr>
        </p:nvSpPr>
        <p:spPr>
          <a:xfrm>
            <a:off x="8275320" y="6117336"/>
            <a:ext cx="411480" cy="365125"/>
          </a:xfrm>
        </p:spPr>
        <p:txBody>
          <a:bodyPr/>
          <a:lstStyle/>
          <a:p>
            <a:fld id="{132FADFE-3B8F-471C-ABF0-DBC7717ECBBC}" type="slidenum">
              <a:rPr lang="es-ES" smtClean="0"/>
              <a:pPr/>
              <a:t>‹Nº›</a:t>
            </a:fld>
            <a:endParaRPr lang="es-E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77009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16/04/2020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21227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16/04/2020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843909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16/04/2020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804666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16/04/2020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13684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16/04/2020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692409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16/04/2020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276737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16/04/2020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983314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16/04/2020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266477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n-U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imágenes prediseñadas"/>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BEB77E2-B1BC-4ADC-9C9A-B4AD22A94C2A}" type="slidenum">
              <a:rPr lang="es-ES"/>
              <a:pPr>
                <a:defRPr/>
              </a:pPr>
              <a:t>‹Nº›</a:t>
            </a:fld>
            <a:endParaRPr lang="es-ES"/>
          </a:p>
        </p:txBody>
      </p:sp>
    </p:spTree>
    <p:extLst>
      <p:ext uri="{BB962C8B-B14F-4D97-AF65-F5344CB8AC3E}">
        <p14:creationId xmlns:p14="http://schemas.microsoft.com/office/powerpoint/2010/main" val="62994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A847CFC-816F-41D0-AAC0-9BF4FEBC753E}" type="datetimeFigureOut">
              <a:rPr lang="es-ES" smtClean="0"/>
              <a:pPr/>
              <a:t>16/04/2020</a:t>
            </a:fld>
            <a:endParaRPr lang="es-ES"/>
          </a:p>
        </p:txBody>
      </p:sp>
      <p:sp>
        <p:nvSpPr>
          <p:cNvPr id="5" name="Footer Placeholder 4"/>
          <p:cNvSpPr>
            <a:spLocks noGrp="1"/>
          </p:cNvSpPr>
          <p:nvPr>
            <p:ph type="ftr" sz="quarter" idx="11"/>
          </p:nvPr>
        </p:nvSpPr>
        <p:spPr>
          <a:xfrm>
            <a:off x="1972647" y="6108173"/>
            <a:ext cx="5314517" cy="365125"/>
          </a:xfrm>
        </p:spPr>
        <p:txBody>
          <a:bodyPr/>
          <a:lstStyle/>
          <a:p>
            <a:endParaRPr lang="es-ES"/>
          </a:p>
        </p:txBody>
      </p:sp>
      <p:sp>
        <p:nvSpPr>
          <p:cNvPr id="6" name="Slide Number Placeholder 5"/>
          <p:cNvSpPr>
            <a:spLocks noGrp="1"/>
          </p:cNvSpPr>
          <p:nvPr>
            <p:ph type="sldNum" sz="quarter" idx="12"/>
          </p:nvPr>
        </p:nvSpPr>
        <p:spPr>
          <a:xfrm>
            <a:off x="8258967" y="6108173"/>
            <a:ext cx="427833" cy="365125"/>
          </a:xfrm>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06641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16/04/2020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273317" y="6116070"/>
            <a:ext cx="413483" cy="365125"/>
          </a:xfrm>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384219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pPr/>
              <a:t>16/04/2020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68120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pPr/>
              <a:t>16/04/2020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36522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847CFC-816F-41D0-AAC0-9BF4FEBC753E}" type="datetimeFigureOut">
              <a:rPr lang="es-ES" smtClean="0"/>
              <a:pPr/>
              <a:t>16/04/2020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82761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pPr/>
              <a:t>16/04/2020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99382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16/04/2020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41118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16/04/2020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404890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847CFC-816F-41D0-AAC0-9BF4FEBC753E}" type="datetimeFigureOut">
              <a:rPr lang="es-ES" smtClean="0"/>
              <a:pPr/>
              <a:t>16/04/2020</a:t>
            </a:fld>
            <a:endParaRPr lang="es-E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2FADFE-3B8F-471C-ABF0-DBC7717ECBBC}" type="slidenum">
              <a:rPr lang="es-ES" smtClean="0"/>
              <a:pPr/>
              <a:t>‹Nº›</a:t>
            </a:fld>
            <a:endParaRPr lang="es-ES"/>
          </a:p>
        </p:txBody>
      </p:sp>
    </p:spTree>
    <p:extLst>
      <p:ext uri="{BB962C8B-B14F-4D97-AF65-F5344CB8AC3E}">
        <p14:creationId xmlns:p14="http://schemas.microsoft.com/office/powerpoint/2010/main" val="315345763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0" y="5877272"/>
            <a:ext cx="9144000" cy="584200"/>
          </a:xfrm>
          <a:prstGeom prst="rect">
            <a:avLst/>
          </a:prstGeom>
          <a:noFill/>
          <a:ln w="12700">
            <a:noFill/>
            <a:miter lim="800000"/>
            <a:headEnd type="none" w="sm" len="sm"/>
            <a:tailEnd type="none" w="sm" len="sm"/>
          </a:ln>
        </p:spPr>
        <p:txBody>
          <a:bodyPr>
            <a:spAutoFit/>
          </a:bodyPr>
          <a:lstStyle/>
          <a:p>
            <a:pPr algn="ctr" fontAlgn="base">
              <a:spcBef>
                <a:spcPct val="50000"/>
              </a:spcBef>
              <a:spcAft>
                <a:spcPct val="0"/>
              </a:spcAft>
            </a:pPr>
            <a:r>
              <a:rPr lang="es-ES" sz="3200" b="1" i="1" dirty="0"/>
              <a:t>   </a:t>
            </a:r>
            <a:r>
              <a:rPr lang="es-ES" sz="3200" b="1" i="1" dirty="0" err="1" smtClean="0"/>
              <a:t>Tec</a:t>
            </a:r>
            <a:r>
              <a:rPr lang="es-ES" sz="3200" b="1" i="1" dirty="0" smtClean="0"/>
              <a:t>. </a:t>
            </a:r>
            <a:r>
              <a:rPr lang="es-ES" sz="3200" b="1" i="1" dirty="0" err="1" smtClean="0"/>
              <a:t>Martinez</a:t>
            </a:r>
            <a:r>
              <a:rPr lang="es-ES" sz="3200" b="1" i="1" dirty="0" smtClean="0"/>
              <a:t>, Alejandra Tatiana</a:t>
            </a:r>
            <a:endParaRPr lang="es-ES" sz="3200" b="1" i="1" dirty="0"/>
          </a:p>
        </p:txBody>
      </p:sp>
      <p:pic>
        <p:nvPicPr>
          <p:cNvPr id="6" name="5 Imagen"/>
          <p:cNvPicPr/>
          <p:nvPr/>
        </p:nvPicPr>
        <p:blipFill>
          <a:blip r:embed="rId2" cstate="print"/>
          <a:stretch>
            <a:fillRect/>
          </a:stretch>
        </p:blipFill>
        <p:spPr>
          <a:xfrm>
            <a:off x="6228184" y="347589"/>
            <a:ext cx="2429723" cy="674989"/>
          </a:xfrm>
          <a:prstGeom prst="rect">
            <a:avLst/>
          </a:prstGeom>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004" y="164165"/>
            <a:ext cx="2064772" cy="744556"/>
          </a:xfrm>
          <a:prstGeom prst="rect">
            <a:avLst/>
          </a:prstGeom>
          <a:noFill/>
        </p:spPr>
      </p:pic>
      <p:sp>
        <p:nvSpPr>
          <p:cNvPr id="9" name="1 Título"/>
          <p:cNvSpPr txBox="1">
            <a:spLocks/>
          </p:cNvSpPr>
          <p:nvPr/>
        </p:nvSpPr>
        <p:spPr>
          <a:xfrm>
            <a:off x="1799692" y="1367120"/>
            <a:ext cx="5544616" cy="73501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4000" b="1" dirty="0" smtClean="0">
                <a:effectLst>
                  <a:outerShdw blurRad="38100" dist="38100" dir="2700000" algn="tl">
                    <a:srgbClr val="000000">
                      <a:alpha val="43137"/>
                    </a:srgbClr>
                  </a:outerShdw>
                </a:effectLst>
              </a:rPr>
              <a:t>ERGONOMIA</a:t>
            </a:r>
            <a:endParaRPr lang="es-AR" sz="4000" b="1" dirty="0">
              <a:effectLst>
                <a:outerShdw blurRad="38100" dist="38100" dir="2700000" algn="tl">
                  <a:srgbClr val="000000">
                    <a:alpha val="43137"/>
                  </a:srgbClr>
                </a:outerShdw>
              </a:effectLst>
            </a:endParaRPr>
          </a:p>
        </p:txBody>
      </p:sp>
      <p:sp>
        <p:nvSpPr>
          <p:cNvPr id="10" name="2 Subtítulo"/>
          <p:cNvSpPr txBox="1">
            <a:spLocks/>
          </p:cNvSpPr>
          <p:nvPr/>
        </p:nvSpPr>
        <p:spPr>
          <a:xfrm>
            <a:off x="215516" y="2428984"/>
            <a:ext cx="8712968" cy="86409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AR" sz="4000" b="1" dirty="0" smtClean="0">
                <a:solidFill>
                  <a:srgbClr val="C00000"/>
                </a:solidFill>
                <a:effectLst>
                  <a:outerShdw blurRad="38100" dist="38100" dir="2700000" algn="tl">
                    <a:srgbClr val="000000">
                      <a:alpha val="43137"/>
                    </a:srgbClr>
                  </a:outerShdw>
                </a:effectLst>
              </a:rPr>
              <a:t>EVALUACION DE POSTURAS</a:t>
            </a:r>
          </a:p>
          <a:p>
            <a:pPr marL="0" indent="0" algn="ctr">
              <a:buNone/>
            </a:pPr>
            <a:r>
              <a:rPr lang="es-AR" sz="4000" b="1" dirty="0" smtClean="0">
                <a:solidFill>
                  <a:srgbClr val="C00000"/>
                </a:solidFill>
                <a:effectLst>
                  <a:outerShdw blurRad="38100" dist="38100" dir="2700000" algn="tl">
                    <a:srgbClr val="000000">
                      <a:alpha val="43137"/>
                    </a:srgbClr>
                  </a:outerShdw>
                </a:effectLst>
              </a:rPr>
              <a:t>Método RULA</a:t>
            </a:r>
          </a:p>
          <a:p>
            <a:pPr marL="0" indent="0" algn="ctr">
              <a:buNone/>
            </a:pPr>
            <a:r>
              <a:rPr lang="es-AR" sz="4000" b="1" dirty="0" smtClean="0">
                <a:solidFill>
                  <a:srgbClr val="C00000"/>
                </a:solidFill>
                <a:effectLst>
                  <a:outerShdw blurRad="38100" dist="38100" dir="2700000" algn="tl">
                    <a:srgbClr val="000000">
                      <a:alpha val="43137"/>
                    </a:srgbClr>
                  </a:outerShdw>
                </a:effectLst>
              </a:rPr>
              <a:t>Método REBA </a:t>
            </a:r>
            <a:endParaRPr lang="es-AR" sz="4000" b="1" dirty="0">
              <a:solidFill>
                <a:srgbClr val="C00000"/>
              </a:solidFill>
              <a:effectLst>
                <a:outerShdw blurRad="38100" dist="38100" dir="2700000" algn="tl">
                  <a:srgbClr val="000000">
                    <a:alpha val="43137"/>
                  </a:srgbClr>
                </a:outerShdw>
              </a:effectLst>
            </a:endParaRPr>
          </a:p>
          <a:p>
            <a:pPr marL="0" indent="0" algn="ctr">
              <a:buNone/>
            </a:pPr>
            <a:r>
              <a:rPr lang="es-AR" sz="4000" b="1" dirty="0" smtClean="0">
                <a:solidFill>
                  <a:srgbClr val="C00000"/>
                </a:solidFill>
                <a:effectLst>
                  <a:outerShdw blurRad="38100" dist="38100" dir="2700000" algn="tl">
                    <a:srgbClr val="000000">
                      <a:alpha val="43137"/>
                    </a:srgbClr>
                  </a:outerShdw>
                </a:effectLst>
              </a:rPr>
              <a:t>Método OWAS  </a:t>
            </a:r>
            <a:endParaRPr lang="es-AR" sz="4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1734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46856" y="0"/>
            <a:ext cx="8229600" cy="1143000"/>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smtClean="0"/>
              <a:t>METODO RULA – GRUPO A </a:t>
            </a:r>
            <a:br>
              <a:rPr lang="es-ES" dirty="0" smtClean="0"/>
            </a:br>
            <a:r>
              <a:rPr lang="es-ES" b="1" dirty="0" smtClean="0"/>
              <a:t>Análisis de brazo, antebrazo y muñeca</a:t>
            </a:r>
            <a:endParaRPr lang="es-E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81" y="1143000"/>
            <a:ext cx="8181975" cy="315277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43" y="3907038"/>
            <a:ext cx="7715250" cy="2924175"/>
          </a:xfrm>
          <a:prstGeom prst="rect">
            <a:avLst/>
          </a:prstGeom>
        </p:spPr>
      </p:pic>
    </p:spTree>
    <p:extLst>
      <p:ext uri="{BB962C8B-B14F-4D97-AF65-F5344CB8AC3E}">
        <p14:creationId xmlns:p14="http://schemas.microsoft.com/office/powerpoint/2010/main" val="90696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46856" y="0"/>
            <a:ext cx="8229600" cy="1143000"/>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smtClean="0"/>
              <a:t>METODO RULA – GRUPO A </a:t>
            </a:r>
            <a:br>
              <a:rPr lang="es-ES" dirty="0" smtClean="0"/>
            </a:br>
            <a:r>
              <a:rPr lang="es-ES" b="1" dirty="0" smtClean="0"/>
              <a:t>Análisis de brazo, antebrazo y</a:t>
            </a:r>
            <a:endParaRPr lang="es-E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89" y="571500"/>
            <a:ext cx="7653039" cy="3102583"/>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88" y="3284984"/>
            <a:ext cx="7195331" cy="3461151"/>
          </a:xfrm>
          <a:prstGeom prst="rect">
            <a:avLst/>
          </a:prstGeom>
        </p:spPr>
      </p:pic>
      <p:sp>
        <p:nvSpPr>
          <p:cNvPr id="7" name="1 Título"/>
          <p:cNvSpPr>
            <a:spLocks noGrp="1"/>
          </p:cNvSpPr>
          <p:nvPr>
            <p:ph type="title"/>
          </p:nvPr>
        </p:nvSpPr>
        <p:spPr>
          <a:xfrm>
            <a:off x="6588333" y="4638609"/>
            <a:ext cx="2643390" cy="1143000"/>
          </a:xfrm>
        </p:spPr>
        <p:txBody>
          <a:bodyPr>
            <a:normAutofit fontScale="90000"/>
          </a:bodyPr>
          <a:lstStyle/>
          <a:p>
            <a:r>
              <a:rPr lang="es-ES" dirty="0" smtClean="0"/>
              <a:t>IR A TABLA ¨A¨</a:t>
            </a:r>
            <a:endParaRPr lang="es-ES" dirty="0"/>
          </a:p>
        </p:txBody>
      </p:sp>
      <p:cxnSp>
        <p:nvCxnSpPr>
          <p:cNvPr id="8" name="5 Conector recto de flecha"/>
          <p:cNvCxnSpPr/>
          <p:nvPr/>
        </p:nvCxnSpPr>
        <p:spPr>
          <a:xfrm>
            <a:off x="7315962" y="5949280"/>
            <a:ext cx="118813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6980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1619672" y="332656"/>
            <a:ext cx="6912768" cy="6192688"/>
            <a:chOff x="0" y="0"/>
            <a:chExt cx="5810250" cy="4707255"/>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10250" cy="4707255"/>
            </a:xfrm>
            <a:prstGeom prst="rect">
              <a:avLst/>
            </a:prstGeom>
          </p:spPr>
        </p:pic>
        <p:sp>
          <p:nvSpPr>
            <p:cNvPr id="12" name="Elipse 11"/>
            <p:cNvSpPr/>
            <p:nvPr/>
          </p:nvSpPr>
          <p:spPr>
            <a:xfrm>
              <a:off x="327804" y="3683479"/>
              <a:ext cx="219075" cy="2476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3" name="Elipse 12"/>
            <p:cNvSpPr/>
            <p:nvPr/>
          </p:nvSpPr>
          <p:spPr>
            <a:xfrm>
              <a:off x="310551" y="3200400"/>
              <a:ext cx="219075"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4" name="Elipse 13"/>
            <p:cNvSpPr/>
            <p:nvPr/>
          </p:nvSpPr>
          <p:spPr>
            <a:xfrm>
              <a:off x="1121434" y="3856007"/>
              <a:ext cx="219075" cy="2476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5" name="Elipse 14"/>
            <p:cNvSpPr/>
            <p:nvPr/>
          </p:nvSpPr>
          <p:spPr>
            <a:xfrm>
              <a:off x="1121434" y="3364302"/>
              <a:ext cx="219075"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6" name="Elipse 15"/>
            <p:cNvSpPr/>
            <p:nvPr/>
          </p:nvSpPr>
          <p:spPr>
            <a:xfrm>
              <a:off x="3890513" y="1009291"/>
              <a:ext cx="219075"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7" name="Elipse 16"/>
            <p:cNvSpPr/>
            <p:nvPr/>
          </p:nvSpPr>
          <p:spPr>
            <a:xfrm>
              <a:off x="2967487" y="1035170"/>
              <a:ext cx="219075" cy="2476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s-AR" sz="1100" dirty="0">
                <a:effectLst/>
                <a:ea typeface="Calibri" panose="020F0502020204030204" pitchFamily="34" charset="0"/>
                <a:cs typeface="Times New Roman" panose="02020603050405020304" pitchFamily="18" charset="0"/>
              </a:endParaRPr>
            </a:p>
            <a:p>
              <a:pPr algn="ctr">
                <a:lnSpc>
                  <a:spcPct val="107000"/>
                </a:lnSpc>
                <a:spcAft>
                  <a:spcPts val="800"/>
                </a:spcAft>
              </a:pPr>
              <a:endParaRPr lang="es-AR"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AR" sz="1100" dirty="0">
                  <a:effectLst/>
                  <a:ea typeface="Calibri" panose="020F0502020204030204" pitchFamily="34" charset="0"/>
                  <a:cs typeface="Times New Roman" panose="02020603050405020304" pitchFamily="18" charset="0"/>
                </a:rPr>
                <a:t> </a:t>
              </a:r>
            </a:p>
          </p:txBody>
        </p:sp>
        <p:sp>
          <p:nvSpPr>
            <p:cNvPr id="18" name="Elipse 17"/>
            <p:cNvSpPr/>
            <p:nvPr/>
          </p:nvSpPr>
          <p:spPr>
            <a:xfrm>
              <a:off x="3260785" y="1492370"/>
              <a:ext cx="219075" cy="2476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s-AR" sz="1100" dirty="0">
                <a:effectLst/>
                <a:ea typeface="Calibri" panose="020F0502020204030204" pitchFamily="34" charset="0"/>
                <a:cs typeface="Times New Roman" panose="02020603050405020304" pitchFamily="18" charset="0"/>
              </a:endParaRPr>
            </a:p>
            <a:p>
              <a:pPr algn="ctr">
                <a:lnSpc>
                  <a:spcPct val="107000"/>
                </a:lnSpc>
                <a:spcAft>
                  <a:spcPts val="800"/>
                </a:spcAft>
              </a:pPr>
              <a:endParaRPr lang="es-AR"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AR" sz="1100" dirty="0">
                  <a:effectLst/>
                  <a:ea typeface="Calibri" panose="020F0502020204030204" pitchFamily="34" charset="0"/>
                  <a:cs typeface="Times New Roman" panose="02020603050405020304" pitchFamily="18" charset="0"/>
                </a:rPr>
                <a:t> </a:t>
              </a:r>
            </a:p>
          </p:txBody>
        </p:sp>
        <p:sp>
          <p:nvSpPr>
            <p:cNvPr id="19" name="Elipse 18"/>
            <p:cNvSpPr/>
            <p:nvPr/>
          </p:nvSpPr>
          <p:spPr>
            <a:xfrm>
              <a:off x="3786996" y="1500996"/>
              <a:ext cx="219075"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20" name="Elipse 19"/>
            <p:cNvSpPr/>
            <p:nvPr/>
          </p:nvSpPr>
          <p:spPr>
            <a:xfrm>
              <a:off x="3286664" y="3847381"/>
              <a:ext cx="219075" cy="2476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cxnSp>
          <p:nvCxnSpPr>
            <p:cNvPr id="21" name="Conector recto de flecha 20"/>
            <p:cNvCxnSpPr/>
            <p:nvPr/>
          </p:nvCxnSpPr>
          <p:spPr>
            <a:xfrm>
              <a:off x="1414732" y="3536830"/>
              <a:ext cx="2295525" cy="190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Elipse 21"/>
            <p:cNvSpPr/>
            <p:nvPr/>
          </p:nvSpPr>
          <p:spPr>
            <a:xfrm>
              <a:off x="3804249" y="3355675"/>
              <a:ext cx="219075"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cxnSp>
          <p:nvCxnSpPr>
            <p:cNvPr id="23" name="Conector recto de flecha 22"/>
            <p:cNvCxnSpPr/>
            <p:nvPr/>
          </p:nvCxnSpPr>
          <p:spPr>
            <a:xfrm>
              <a:off x="1492370" y="4011283"/>
              <a:ext cx="16954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H="1">
              <a:off x="3390181" y="1871932"/>
              <a:ext cx="9525" cy="1809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a:off x="3907766" y="1785668"/>
              <a:ext cx="0" cy="1409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2358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1150067" y="332656"/>
            <a:ext cx="7488832" cy="5040560"/>
            <a:chOff x="95693" y="5018567"/>
            <a:chExt cx="5718456" cy="2945440"/>
          </a:xfrm>
        </p:grpSpPr>
        <p:grpSp>
          <p:nvGrpSpPr>
            <p:cNvPr id="11" name="Grupo 10"/>
            <p:cNvGrpSpPr/>
            <p:nvPr/>
          </p:nvGrpSpPr>
          <p:grpSpPr>
            <a:xfrm>
              <a:off x="202019" y="5954232"/>
              <a:ext cx="5612130" cy="2009775"/>
              <a:chOff x="0" y="0"/>
              <a:chExt cx="5612130" cy="2009775"/>
            </a:xfrm>
          </p:grpSpPr>
          <p:pic>
            <p:nvPicPr>
              <p:cNvPr id="32" name="Imagen 31"/>
              <p:cNvPicPr>
                <a:picLocks noChangeAspect="1"/>
              </p:cNvPicPr>
              <p:nvPr/>
            </p:nvPicPr>
            <p:blipFill rotWithShape="1">
              <a:blip r:embed="rId2">
                <a:extLst>
                  <a:ext uri="{28A0092B-C50C-407E-A947-70E740481C1C}">
                    <a14:useLocalDpi xmlns:a14="http://schemas.microsoft.com/office/drawing/2010/main" val="0"/>
                  </a:ext>
                </a:extLst>
              </a:blip>
              <a:srcRect b="55485"/>
              <a:stretch/>
            </p:blipFill>
            <p:spPr bwMode="auto">
              <a:xfrm>
                <a:off x="0" y="0"/>
                <a:ext cx="5612130" cy="2009775"/>
              </a:xfrm>
              <a:prstGeom prst="rect">
                <a:avLst/>
              </a:prstGeom>
              <a:ln>
                <a:noFill/>
              </a:ln>
              <a:extLst>
                <a:ext uri="{53640926-AAD7-44D8-BBD7-CCE9431645EC}">
                  <a14:shadowObscured xmlns:a14="http://schemas.microsoft.com/office/drawing/2010/main"/>
                </a:ext>
              </a:extLst>
            </p:spPr>
          </p:pic>
          <p:sp>
            <p:nvSpPr>
              <p:cNvPr id="33" name="Elipse 32"/>
              <p:cNvSpPr/>
              <p:nvPr/>
            </p:nvSpPr>
            <p:spPr>
              <a:xfrm>
                <a:off x="2041451" y="1477926"/>
                <a:ext cx="219075" cy="247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grpSp>
        <p:grpSp>
          <p:nvGrpSpPr>
            <p:cNvPr id="13" name="Grupo 12"/>
            <p:cNvGrpSpPr/>
            <p:nvPr/>
          </p:nvGrpSpPr>
          <p:grpSpPr>
            <a:xfrm>
              <a:off x="95693" y="5018567"/>
              <a:ext cx="5612130" cy="701675"/>
              <a:chOff x="0" y="0"/>
              <a:chExt cx="5612130" cy="701675"/>
            </a:xfrm>
          </p:grpSpPr>
          <p:pic>
            <p:nvPicPr>
              <p:cNvPr id="30" name="Imagen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12130" cy="701675"/>
              </a:xfrm>
              <a:prstGeom prst="rect">
                <a:avLst/>
              </a:prstGeom>
            </p:spPr>
          </p:pic>
          <p:sp>
            <p:nvSpPr>
              <p:cNvPr id="31" name="Elipse 30"/>
              <p:cNvSpPr/>
              <p:nvPr/>
            </p:nvSpPr>
            <p:spPr>
              <a:xfrm>
                <a:off x="5039833" y="308344"/>
                <a:ext cx="219075" cy="247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grpSp>
      </p:grpSp>
      <p:sp>
        <p:nvSpPr>
          <p:cNvPr id="2" name="Rectángulo 1"/>
          <p:cNvSpPr/>
          <p:nvPr/>
        </p:nvSpPr>
        <p:spPr>
          <a:xfrm>
            <a:off x="1714330" y="5669027"/>
            <a:ext cx="6360307" cy="1070037"/>
          </a:xfrm>
          <a:prstGeom prst="rect">
            <a:avLst/>
          </a:prstGeom>
        </p:spPr>
        <p:txBody>
          <a:bodyPr wrap="square">
            <a:spAutoFit/>
          </a:bodyPr>
          <a:lstStyle/>
          <a:p>
            <a:pPr marL="342900" lvl="0" indent="-342900">
              <a:lnSpc>
                <a:spcPct val="115000"/>
              </a:lnSpc>
              <a:spcAft>
                <a:spcPts val="1000"/>
              </a:spcAft>
              <a:buFont typeface="Symbol" panose="05050102010706020507" pitchFamily="18" charset="2"/>
              <a:buChar char=""/>
            </a:pPr>
            <a:r>
              <a:rPr lang="es-AR" sz="2400" b="1" dirty="0">
                <a:solidFill>
                  <a:srgbClr val="1F4E79"/>
                </a:solidFill>
                <a:latin typeface="Calibri" panose="020F0502020204030204" pitchFamily="34" charset="0"/>
                <a:ea typeface="Calibri" panose="020F0502020204030204" pitchFamily="34" charset="0"/>
                <a:cs typeface="Calibri" panose="020F0502020204030204" pitchFamily="34" charset="0"/>
              </a:rPr>
              <a:t>DERECHO TABLA A PUNTUACION FINAL </a:t>
            </a:r>
            <a:r>
              <a:rPr lang="es-AR" sz="2400" b="1" dirty="0" smtClean="0">
                <a:solidFill>
                  <a:srgbClr val="1F4E79"/>
                </a:solidFill>
                <a:latin typeface="Calibri" panose="020F0502020204030204" pitchFamily="34" charset="0"/>
                <a:ea typeface="Calibri" panose="020F0502020204030204" pitchFamily="34" charset="0"/>
                <a:cs typeface="Calibri" panose="020F0502020204030204" pitchFamily="34" charset="0"/>
              </a:rPr>
              <a:t>= 8</a:t>
            </a:r>
            <a:endParaRPr lang="es-A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A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IZQUIERDO TABLA A  PUNTUACION FINAL </a:t>
            </a:r>
            <a:r>
              <a:rPr lang="es-A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6</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8081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467544" y="332656"/>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dirty="0" smtClean="0"/>
              <a:t>METODO RULA – GRUPO </a:t>
            </a:r>
            <a:r>
              <a:rPr lang="es-ES" sz="4000" dirty="0" smtClean="0"/>
              <a:t>B</a:t>
            </a:r>
          </a:p>
          <a:p>
            <a:r>
              <a:rPr lang="es-ES" sz="4000" b="1" dirty="0"/>
              <a:t>B. Análisis de cuello, tronco y pierna</a:t>
            </a:r>
            <a:endParaRPr lang="es-ES" sz="4000" dirty="0"/>
          </a:p>
          <a:p>
            <a:endParaRPr lang="es-ES" sz="4000" dirty="0"/>
          </a:p>
        </p:txBody>
      </p:sp>
      <p:grpSp>
        <p:nvGrpSpPr>
          <p:cNvPr id="8" name="Grupo 7"/>
          <p:cNvGrpSpPr/>
          <p:nvPr/>
        </p:nvGrpSpPr>
        <p:grpSpPr>
          <a:xfrm>
            <a:off x="1547664" y="4725144"/>
            <a:ext cx="6358895" cy="1872208"/>
            <a:chOff x="230587" y="-270344"/>
            <a:chExt cx="5612130" cy="1619250"/>
          </a:xfrm>
        </p:grpSpPr>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t="6170" b="51875"/>
            <a:stretch/>
          </p:blipFill>
          <p:spPr bwMode="auto">
            <a:xfrm>
              <a:off x="230587" y="-270344"/>
              <a:ext cx="5612130" cy="1619250"/>
            </a:xfrm>
            <a:prstGeom prst="rect">
              <a:avLst/>
            </a:prstGeom>
            <a:ln>
              <a:noFill/>
            </a:ln>
            <a:extLst>
              <a:ext uri="{53640926-AAD7-44D8-BBD7-CCE9431645EC}">
                <a14:shadowObscured xmlns:a14="http://schemas.microsoft.com/office/drawing/2010/main"/>
              </a:ext>
            </a:extLst>
          </p:spPr>
        </p:pic>
        <p:sp>
          <p:nvSpPr>
            <p:cNvPr id="11" name="Cuadro de texto 2"/>
            <p:cNvSpPr txBox="1">
              <a:spLocks noChangeArrowheads="1"/>
            </p:cNvSpPr>
            <p:nvPr/>
          </p:nvSpPr>
          <p:spPr bwMode="auto">
            <a:xfrm>
              <a:off x="5339578" y="558903"/>
              <a:ext cx="333375" cy="3238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AR" sz="1500">
                  <a:effectLst/>
                  <a:latin typeface="Calibri" panose="020F0502020204030204" pitchFamily="34" charset="0"/>
                  <a:ea typeface="Calibri" panose="020F0502020204030204" pitchFamily="34" charset="0"/>
                  <a:cs typeface="Times New Roman" panose="02020603050405020304" pitchFamily="18" charset="0"/>
                </a:rPr>
                <a:t>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11" y="1255802"/>
            <a:ext cx="8153400" cy="3381375"/>
          </a:xfrm>
          <a:prstGeom prst="rect">
            <a:avLst/>
          </a:prstGeom>
        </p:spPr>
      </p:pic>
    </p:spTree>
    <p:extLst>
      <p:ext uri="{BB962C8B-B14F-4D97-AF65-F5344CB8AC3E}">
        <p14:creationId xmlns:p14="http://schemas.microsoft.com/office/powerpoint/2010/main" val="360054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49945" y="18193"/>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dirty="0" smtClean="0"/>
              <a:t>METODO RULA – GRUPO B</a:t>
            </a:r>
          </a:p>
          <a:p>
            <a:r>
              <a:rPr lang="es-ES" sz="4000" b="1" dirty="0"/>
              <a:t>B. Análisis de cuello, tronco y pierna</a:t>
            </a:r>
            <a:endParaRPr lang="es-ES" sz="4000" dirty="0"/>
          </a:p>
        </p:txBody>
      </p:sp>
      <p:grpSp>
        <p:nvGrpSpPr>
          <p:cNvPr id="8" name="Grupo 7"/>
          <p:cNvGrpSpPr/>
          <p:nvPr/>
        </p:nvGrpSpPr>
        <p:grpSpPr>
          <a:xfrm>
            <a:off x="971600" y="4653136"/>
            <a:ext cx="6624736" cy="2204864"/>
            <a:chOff x="0" y="0"/>
            <a:chExt cx="5612130" cy="1983105"/>
          </a:xfrm>
        </p:grpSpPr>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t="48618"/>
            <a:stretch/>
          </p:blipFill>
          <p:spPr bwMode="auto">
            <a:xfrm>
              <a:off x="0" y="0"/>
              <a:ext cx="5612130" cy="1983105"/>
            </a:xfrm>
            <a:prstGeom prst="rect">
              <a:avLst/>
            </a:prstGeom>
            <a:ln>
              <a:noFill/>
            </a:ln>
            <a:extLst>
              <a:ext uri="{53640926-AAD7-44D8-BBD7-CCE9431645EC}">
                <a14:shadowObscured xmlns:a14="http://schemas.microsoft.com/office/drawing/2010/main"/>
              </a:ext>
            </a:extLst>
          </p:spPr>
        </p:pic>
        <p:sp>
          <p:nvSpPr>
            <p:cNvPr id="10" name="Cuadro de texto 2"/>
            <p:cNvSpPr txBox="1">
              <a:spLocks noChangeArrowheads="1"/>
            </p:cNvSpPr>
            <p:nvPr/>
          </p:nvSpPr>
          <p:spPr bwMode="auto">
            <a:xfrm>
              <a:off x="5124893" y="925033"/>
              <a:ext cx="333375" cy="3238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AR" sz="1500">
                  <a:effectLst/>
                  <a:latin typeface="Calibri" panose="020F0502020204030204" pitchFamily="34" charset="0"/>
                  <a:ea typeface="Calibri" panose="020F0502020204030204" pitchFamily="34" charset="0"/>
                  <a:cs typeface="Times New Roman" panose="02020603050405020304" pitchFamily="18" charset="0"/>
                </a:rPr>
                <a:t>2</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95" y="1168477"/>
            <a:ext cx="7962900" cy="3324225"/>
          </a:xfrm>
          <a:prstGeom prst="rect">
            <a:avLst/>
          </a:prstGeom>
        </p:spPr>
      </p:pic>
    </p:spTree>
    <p:extLst>
      <p:ext uri="{BB962C8B-B14F-4D97-AF65-F5344CB8AC3E}">
        <p14:creationId xmlns:p14="http://schemas.microsoft.com/office/powerpoint/2010/main" val="84437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565953" y="4725144"/>
            <a:ext cx="6552728" cy="1805270"/>
            <a:chOff x="0" y="0"/>
            <a:chExt cx="5612130" cy="1343025"/>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67371"/>
            <a:stretch/>
          </p:blipFill>
          <p:spPr bwMode="auto">
            <a:xfrm>
              <a:off x="0" y="0"/>
              <a:ext cx="5612130" cy="1343025"/>
            </a:xfrm>
            <a:prstGeom prst="rect">
              <a:avLst/>
            </a:prstGeom>
            <a:ln>
              <a:noFill/>
            </a:ln>
            <a:extLst>
              <a:ext uri="{53640926-AAD7-44D8-BBD7-CCE9431645EC}">
                <a14:shadowObscured xmlns:a14="http://schemas.microsoft.com/office/drawing/2010/main"/>
              </a:ext>
            </a:extLst>
          </p:spPr>
        </p:pic>
        <p:sp>
          <p:nvSpPr>
            <p:cNvPr id="6" name="Cuadro de texto 2"/>
            <p:cNvSpPr txBox="1">
              <a:spLocks noChangeArrowheads="1"/>
            </p:cNvSpPr>
            <p:nvPr/>
          </p:nvSpPr>
          <p:spPr bwMode="auto">
            <a:xfrm>
              <a:off x="5178055" y="765544"/>
              <a:ext cx="306705" cy="3524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AR" sz="1500">
                  <a:effectLst/>
                  <a:latin typeface="Calibri" panose="020F0502020204030204" pitchFamily="34" charset="0"/>
                  <a:ea typeface="Calibri" panose="020F0502020204030204" pitchFamily="34" charset="0"/>
                  <a:cs typeface="Times New Roman" panose="02020603050405020304" pitchFamily="18" charset="0"/>
                </a:rPr>
                <a:t>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 name="1 Título"/>
          <p:cNvSpPr txBox="1">
            <a:spLocks/>
          </p:cNvSpPr>
          <p:nvPr/>
        </p:nvSpPr>
        <p:spPr>
          <a:xfrm>
            <a:off x="349945" y="18193"/>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dirty="0" smtClean="0"/>
              <a:t>METODO RULA – GRUPO B</a:t>
            </a:r>
          </a:p>
          <a:p>
            <a:r>
              <a:rPr lang="es-ES" sz="4000" b="1" dirty="0"/>
              <a:t>B. Análisis de cuello, tronco y pierna</a:t>
            </a:r>
            <a:endParaRPr lang="es-ES" sz="4000"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45" y="1161193"/>
            <a:ext cx="7848600" cy="3457575"/>
          </a:xfrm>
          <a:prstGeom prst="rect">
            <a:avLst/>
          </a:prstGeom>
        </p:spPr>
      </p:pic>
      <p:sp>
        <p:nvSpPr>
          <p:cNvPr id="9" name="1 Título"/>
          <p:cNvSpPr>
            <a:spLocks noGrp="1"/>
          </p:cNvSpPr>
          <p:nvPr>
            <p:ph type="title"/>
          </p:nvPr>
        </p:nvSpPr>
        <p:spPr>
          <a:xfrm>
            <a:off x="6663784" y="4484779"/>
            <a:ext cx="2643390" cy="1143000"/>
          </a:xfrm>
        </p:spPr>
        <p:txBody>
          <a:bodyPr>
            <a:normAutofit fontScale="90000"/>
          </a:bodyPr>
          <a:lstStyle/>
          <a:p>
            <a:r>
              <a:rPr lang="es-ES" dirty="0" smtClean="0"/>
              <a:t>IR A TABLA </a:t>
            </a:r>
            <a:r>
              <a:rPr lang="es-ES" dirty="0" smtClean="0"/>
              <a:t>¨B¨</a:t>
            </a:r>
            <a:endParaRPr lang="es-ES" dirty="0"/>
          </a:p>
        </p:txBody>
      </p:sp>
      <p:cxnSp>
        <p:nvCxnSpPr>
          <p:cNvPr id="10" name="5 Conector recto de flecha"/>
          <p:cNvCxnSpPr/>
          <p:nvPr/>
        </p:nvCxnSpPr>
        <p:spPr>
          <a:xfrm>
            <a:off x="7391413" y="5942823"/>
            <a:ext cx="118813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1265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349945" y="18193"/>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dirty="0" smtClean="0"/>
              <a:t>METODO RULA – GRUPO B</a:t>
            </a:r>
          </a:p>
          <a:p>
            <a:r>
              <a:rPr lang="es-ES" sz="4000" b="1" dirty="0"/>
              <a:t>B. Análisis de cuello, tronco y pierna</a:t>
            </a:r>
            <a:endParaRPr lang="es-ES" sz="4000" dirty="0"/>
          </a:p>
        </p:txBody>
      </p:sp>
      <p:grpSp>
        <p:nvGrpSpPr>
          <p:cNvPr id="10" name="Grupo 9"/>
          <p:cNvGrpSpPr/>
          <p:nvPr/>
        </p:nvGrpSpPr>
        <p:grpSpPr>
          <a:xfrm>
            <a:off x="814754" y="1484784"/>
            <a:ext cx="7776864" cy="4536504"/>
            <a:chOff x="0" y="0"/>
            <a:chExt cx="5153025" cy="2249170"/>
          </a:xfrm>
        </p:grpSpPr>
        <p:pic>
          <p:nvPicPr>
            <p:cNvPr id="11" name="Imagen 10"/>
            <p:cNvPicPr>
              <a:picLocks noChangeAspect="1"/>
            </p:cNvPicPr>
            <p:nvPr/>
          </p:nvPicPr>
          <p:blipFill rotWithShape="1">
            <a:blip r:embed="rId2">
              <a:extLst>
                <a:ext uri="{28A0092B-C50C-407E-A947-70E740481C1C}">
                  <a14:useLocalDpi xmlns:a14="http://schemas.microsoft.com/office/drawing/2010/main" val="0"/>
                </a:ext>
              </a:extLst>
            </a:blip>
            <a:srcRect t="45356" r="8181"/>
            <a:stretch/>
          </p:blipFill>
          <p:spPr bwMode="auto">
            <a:xfrm>
              <a:off x="0" y="0"/>
              <a:ext cx="5153025" cy="2249170"/>
            </a:xfrm>
            <a:prstGeom prst="rect">
              <a:avLst/>
            </a:prstGeom>
            <a:ln>
              <a:noFill/>
            </a:ln>
            <a:extLst>
              <a:ext uri="{53640926-AAD7-44D8-BBD7-CCE9431645EC}">
                <a14:shadowObscured xmlns:a14="http://schemas.microsoft.com/office/drawing/2010/main"/>
              </a:ext>
            </a:extLst>
          </p:spPr>
        </p:pic>
        <p:sp>
          <p:nvSpPr>
            <p:cNvPr id="12" name="Elipse 11"/>
            <p:cNvSpPr/>
            <p:nvPr/>
          </p:nvSpPr>
          <p:spPr>
            <a:xfrm>
              <a:off x="212651" y="1499190"/>
              <a:ext cx="20955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3" name="Elipse 12"/>
            <p:cNvSpPr/>
            <p:nvPr/>
          </p:nvSpPr>
          <p:spPr>
            <a:xfrm>
              <a:off x="1626781" y="648586"/>
              <a:ext cx="20955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4" name="Elipse 13"/>
            <p:cNvSpPr/>
            <p:nvPr/>
          </p:nvSpPr>
          <p:spPr>
            <a:xfrm>
              <a:off x="1435395" y="999460"/>
              <a:ext cx="20955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cxnSp>
          <p:nvCxnSpPr>
            <p:cNvPr id="15" name="Conector recto de flecha 14"/>
            <p:cNvCxnSpPr/>
            <p:nvPr/>
          </p:nvCxnSpPr>
          <p:spPr>
            <a:xfrm>
              <a:off x="531628" y="1616149"/>
              <a:ext cx="762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a:off x="1541721" y="1254642"/>
              <a:ext cx="9525" cy="2476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Elipse 16"/>
            <p:cNvSpPr/>
            <p:nvPr/>
          </p:nvSpPr>
          <p:spPr>
            <a:xfrm>
              <a:off x="1435395" y="1499190"/>
              <a:ext cx="20955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grpSp>
    </p:spTree>
    <p:extLst>
      <p:ext uri="{BB962C8B-B14F-4D97-AF65-F5344CB8AC3E}">
        <p14:creationId xmlns:p14="http://schemas.microsoft.com/office/powerpoint/2010/main" val="157785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49945" y="260648"/>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dirty="0" smtClean="0"/>
              <a:t>METODO RULA – GRUPO B</a:t>
            </a:r>
          </a:p>
          <a:p>
            <a:r>
              <a:rPr lang="es-ES" sz="4000" b="1" dirty="0"/>
              <a:t>B. Análisis de cuello, tronco y pierna</a:t>
            </a:r>
            <a:endParaRPr lang="es-ES" sz="4000" dirty="0"/>
          </a:p>
        </p:txBody>
      </p:sp>
      <p:pic>
        <p:nvPicPr>
          <p:cNvPr id="11" name="Imagen 10"/>
          <p:cNvPicPr/>
          <p:nvPr/>
        </p:nvPicPr>
        <p:blipFill>
          <a:blip r:embed="rId2"/>
          <a:stretch>
            <a:fillRect/>
          </a:stretch>
        </p:blipFill>
        <p:spPr>
          <a:xfrm>
            <a:off x="1043608" y="1628800"/>
            <a:ext cx="7272808" cy="3744416"/>
          </a:xfrm>
          <a:prstGeom prst="rect">
            <a:avLst/>
          </a:prstGeom>
        </p:spPr>
      </p:pic>
      <p:sp>
        <p:nvSpPr>
          <p:cNvPr id="12" name="Elipse 11"/>
          <p:cNvSpPr/>
          <p:nvPr/>
        </p:nvSpPr>
        <p:spPr>
          <a:xfrm>
            <a:off x="7164288" y="1988840"/>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3" name="Elipse 12"/>
          <p:cNvSpPr/>
          <p:nvPr/>
        </p:nvSpPr>
        <p:spPr>
          <a:xfrm>
            <a:off x="3923928" y="4869160"/>
            <a:ext cx="43204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2" name="Rectángulo 1"/>
          <p:cNvSpPr/>
          <p:nvPr/>
        </p:nvSpPr>
        <p:spPr>
          <a:xfrm>
            <a:off x="1979712" y="5877272"/>
            <a:ext cx="5241756" cy="587853"/>
          </a:xfrm>
          <a:prstGeom prst="rect">
            <a:avLst/>
          </a:prstGeom>
        </p:spPr>
        <p:txBody>
          <a:bodyPr wrap="none">
            <a:spAutoFit/>
          </a:bodyPr>
          <a:lstStyle/>
          <a:p>
            <a:pPr marL="228600">
              <a:lnSpc>
                <a:spcPct val="115000"/>
              </a:lnSpc>
              <a:spcAft>
                <a:spcPts val="1000"/>
              </a:spcAft>
            </a:pPr>
            <a:r>
              <a:rPr lang="es-AR" sz="2800" b="1" dirty="0">
                <a:latin typeface="Calibri" panose="020F0502020204030204" pitchFamily="34" charset="0"/>
                <a:ea typeface="Calibri" panose="020F0502020204030204" pitchFamily="34" charset="0"/>
                <a:cs typeface="Calibri" panose="020F0502020204030204" pitchFamily="34" charset="0"/>
              </a:rPr>
              <a:t>TABLA B PUNTUACION FINAL </a:t>
            </a:r>
            <a:r>
              <a:rPr lang="es-AR" sz="2800" b="1" dirty="0" smtClean="0">
                <a:latin typeface="Calibri" panose="020F0502020204030204" pitchFamily="34" charset="0"/>
                <a:ea typeface="Calibri" panose="020F0502020204030204" pitchFamily="34" charset="0"/>
                <a:cs typeface="Calibri" panose="020F0502020204030204" pitchFamily="34" charset="0"/>
              </a:rPr>
              <a:t>= 5</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860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49945" y="160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dirty="0" smtClean="0"/>
              <a:t>METODO RULA</a:t>
            </a:r>
            <a:endParaRPr lang="es-ES" sz="4000" dirty="0"/>
          </a:p>
        </p:txBody>
      </p:sp>
      <p:grpSp>
        <p:nvGrpSpPr>
          <p:cNvPr id="9" name="Grupo 8"/>
          <p:cNvGrpSpPr/>
          <p:nvPr/>
        </p:nvGrpSpPr>
        <p:grpSpPr>
          <a:xfrm>
            <a:off x="899592" y="1268760"/>
            <a:ext cx="7469127" cy="4627835"/>
            <a:chOff x="0" y="0"/>
            <a:chExt cx="6196965" cy="2466975"/>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46396"/>
            <a:stretch/>
          </p:blipFill>
          <p:spPr bwMode="auto">
            <a:xfrm>
              <a:off x="0" y="0"/>
              <a:ext cx="6196965" cy="2466975"/>
            </a:xfrm>
            <a:prstGeom prst="rect">
              <a:avLst/>
            </a:prstGeom>
            <a:ln>
              <a:noFill/>
            </a:ln>
            <a:extLst>
              <a:ext uri="{53640926-AAD7-44D8-BBD7-CCE9431645EC}">
                <a14:shadowObscured xmlns:a14="http://schemas.microsoft.com/office/drawing/2010/main"/>
              </a:ext>
            </a:extLst>
          </p:spPr>
        </p:pic>
        <p:sp>
          <p:nvSpPr>
            <p:cNvPr id="11" name="Elipse 10"/>
            <p:cNvSpPr/>
            <p:nvPr/>
          </p:nvSpPr>
          <p:spPr>
            <a:xfrm>
              <a:off x="3508744" y="712381"/>
              <a:ext cx="20955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2" name="Elipse 11"/>
            <p:cNvSpPr/>
            <p:nvPr/>
          </p:nvSpPr>
          <p:spPr>
            <a:xfrm>
              <a:off x="1041991" y="2169042"/>
              <a:ext cx="371475" cy="228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cxnSp>
          <p:nvCxnSpPr>
            <p:cNvPr id="13" name="Conector recto de flecha 12"/>
            <p:cNvCxnSpPr/>
            <p:nvPr/>
          </p:nvCxnSpPr>
          <p:spPr>
            <a:xfrm>
              <a:off x="1531088" y="2296632"/>
              <a:ext cx="1819275"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3508744" y="2169042"/>
              <a:ext cx="209550" cy="190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5" name="Elipse 14"/>
            <p:cNvSpPr/>
            <p:nvPr/>
          </p:nvSpPr>
          <p:spPr>
            <a:xfrm>
              <a:off x="1135125" y="1804120"/>
              <a:ext cx="20955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6" name="Elipse 15"/>
            <p:cNvSpPr/>
            <p:nvPr/>
          </p:nvSpPr>
          <p:spPr>
            <a:xfrm>
              <a:off x="3508744" y="1804120"/>
              <a:ext cx="20955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cxnSp>
          <p:nvCxnSpPr>
            <p:cNvPr id="17" name="Conector recto de flecha 16"/>
            <p:cNvCxnSpPr/>
            <p:nvPr/>
          </p:nvCxnSpPr>
          <p:spPr>
            <a:xfrm>
              <a:off x="3572539" y="935665"/>
              <a:ext cx="40980" cy="7766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V="1">
              <a:off x="1531088" y="1880891"/>
              <a:ext cx="1819275" cy="190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769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1714500" y="1281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endParaRPr lang="es-AR"/>
          </a:p>
        </p:txBody>
      </p:sp>
      <p:sp>
        <p:nvSpPr>
          <p:cNvPr id="31750" name="Rectangle 6"/>
          <p:cNvSpPr>
            <a:spLocks noChangeArrowheads="1"/>
          </p:cNvSpPr>
          <p:nvPr/>
        </p:nvSpPr>
        <p:spPr bwMode="auto">
          <a:xfrm>
            <a:off x="2443163" y="571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endParaRPr lang="es-AR"/>
          </a:p>
        </p:txBody>
      </p:sp>
      <p:sp>
        <p:nvSpPr>
          <p:cNvPr id="2" name="Título 1"/>
          <p:cNvSpPr>
            <a:spLocks noGrp="1"/>
          </p:cNvSpPr>
          <p:nvPr>
            <p:ph type="title"/>
          </p:nvPr>
        </p:nvSpPr>
        <p:spPr>
          <a:xfrm>
            <a:off x="611560" y="1124744"/>
            <a:ext cx="8352928" cy="6408712"/>
          </a:xfrm>
        </p:spPr>
        <p:txBody>
          <a:bodyPr>
            <a:normAutofit fontScale="90000"/>
          </a:bodyPr>
          <a:lstStyle/>
          <a:p>
            <a:r>
              <a:rPr lang="es-AR" b="1" u="sng" dirty="0"/>
              <a:t>Método </a:t>
            </a:r>
            <a:r>
              <a:rPr lang="es-AR" b="1" u="sng" dirty="0" smtClean="0"/>
              <a:t>RULA</a:t>
            </a:r>
            <a:br>
              <a:rPr lang="es-AR" b="1" u="sng" dirty="0" smtClean="0"/>
            </a:br>
            <a:r>
              <a:rPr lang="es-AR" dirty="0"/>
              <a:t>El método RULA fue desarrollado en 1993 </a:t>
            </a:r>
            <a:r>
              <a:rPr lang="es-AR" dirty="0" smtClean="0"/>
              <a:t>con </a:t>
            </a:r>
            <a:r>
              <a:rPr lang="es-AR" dirty="0"/>
              <a:t>el objetivo de evaluar la exposición de los trabajadores a factores de riesgo que originan una elevada carga postural y que pueden ocasionar trastornos en los </a:t>
            </a:r>
            <a:r>
              <a:rPr lang="es-AR" b="1" dirty="0"/>
              <a:t>miembros superiores del cuerpo</a:t>
            </a:r>
            <a:r>
              <a:rPr lang="es-AR" dirty="0"/>
              <a:t>. Para la evaluación del riesgo se consideran </a:t>
            </a:r>
            <a:r>
              <a:rPr lang="es-AR" dirty="0" smtClean="0"/>
              <a:t>en </a:t>
            </a:r>
            <a:r>
              <a:rPr lang="es-AR" dirty="0"/>
              <a:t>el método la postura adoptada, la duración y frecuencia de ésta y las fuerzas ejercidas cuando se mantiene.</a:t>
            </a:r>
            <a:br>
              <a:rPr lang="es-AR" dirty="0"/>
            </a:br>
            <a:r>
              <a:rPr lang="es-AR" b="1" u="sng" dirty="0" smtClean="0"/>
              <a:t/>
            </a:r>
            <a:br>
              <a:rPr lang="es-AR" b="1" u="sng" dirty="0" smtClean="0"/>
            </a:br>
            <a:r>
              <a:rPr lang="es-AR" b="1" u="sng" dirty="0" smtClean="0"/>
              <a:t> </a:t>
            </a:r>
            <a:br>
              <a:rPr lang="es-AR" b="1" u="sng" dirty="0" smtClean="0"/>
            </a:br>
            <a:endParaRPr lang="es-AR" dirty="0"/>
          </a:p>
        </p:txBody>
      </p:sp>
    </p:spTree>
    <p:extLst>
      <p:ext uri="{BB962C8B-B14F-4D97-AF65-F5344CB8AC3E}">
        <p14:creationId xmlns:p14="http://schemas.microsoft.com/office/powerpoint/2010/main" val="307238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49945"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dirty="0" smtClean="0"/>
              <a:t>METODO RULA</a:t>
            </a:r>
            <a:endParaRPr lang="es-ES" sz="4000" dirty="0"/>
          </a:p>
        </p:txBody>
      </p:sp>
      <p:grpSp>
        <p:nvGrpSpPr>
          <p:cNvPr id="6" name="Grupo 5"/>
          <p:cNvGrpSpPr/>
          <p:nvPr/>
        </p:nvGrpSpPr>
        <p:grpSpPr>
          <a:xfrm>
            <a:off x="467544" y="1475656"/>
            <a:ext cx="8352928" cy="4833664"/>
            <a:chOff x="0" y="0"/>
            <a:chExt cx="5842635" cy="1679575"/>
          </a:xfrm>
        </p:grpSpPr>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6427" t="26574" r="25303" b="38510"/>
            <a:stretch/>
          </p:blipFill>
          <p:spPr bwMode="auto">
            <a:xfrm>
              <a:off x="0" y="0"/>
              <a:ext cx="5842635" cy="1679575"/>
            </a:xfrm>
            <a:prstGeom prst="rect">
              <a:avLst/>
            </a:prstGeom>
            <a:ln>
              <a:noFill/>
            </a:ln>
            <a:extLst>
              <a:ext uri="{53640926-AAD7-44D8-BBD7-CCE9431645EC}">
                <a14:shadowObscured xmlns:a14="http://schemas.microsoft.com/office/drawing/2010/main"/>
              </a:ext>
            </a:extLst>
          </p:spPr>
        </p:pic>
        <p:sp>
          <p:nvSpPr>
            <p:cNvPr id="8" name="Rectángulo redondeado 7"/>
            <p:cNvSpPr/>
            <p:nvPr/>
          </p:nvSpPr>
          <p:spPr>
            <a:xfrm>
              <a:off x="212651" y="1233377"/>
              <a:ext cx="5629910" cy="2339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grpSp>
      <p:sp>
        <p:nvSpPr>
          <p:cNvPr id="9" name="Rectángulo redondeado 8"/>
          <p:cNvSpPr/>
          <p:nvPr/>
        </p:nvSpPr>
        <p:spPr>
          <a:xfrm>
            <a:off x="771666" y="4005064"/>
            <a:ext cx="8048806" cy="10201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Tree>
    <p:extLst>
      <p:ext uri="{BB962C8B-B14F-4D97-AF65-F5344CB8AC3E}">
        <p14:creationId xmlns:p14="http://schemas.microsoft.com/office/powerpoint/2010/main" val="2626831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1714500" y="1281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endParaRPr lang="es-AR"/>
          </a:p>
        </p:txBody>
      </p:sp>
      <p:sp>
        <p:nvSpPr>
          <p:cNvPr id="31750" name="Rectangle 6"/>
          <p:cNvSpPr>
            <a:spLocks noChangeArrowheads="1"/>
          </p:cNvSpPr>
          <p:nvPr/>
        </p:nvSpPr>
        <p:spPr bwMode="auto">
          <a:xfrm>
            <a:off x="2443163" y="571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endParaRPr lang="es-AR"/>
          </a:p>
        </p:txBody>
      </p:sp>
      <p:sp>
        <p:nvSpPr>
          <p:cNvPr id="2" name="Título 1"/>
          <p:cNvSpPr>
            <a:spLocks noGrp="1"/>
          </p:cNvSpPr>
          <p:nvPr>
            <p:ph type="title"/>
          </p:nvPr>
        </p:nvSpPr>
        <p:spPr>
          <a:xfrm>
            <a:off x="539552" y="1196752"/>
            <a:ext cx="8352928" cy="6408712"/>
          </a:xfrm>
        </p:spPr>
        <p:txBody>
          <a:bodyPr>
            <a:normAutofit fontScale="90000"/>
          </a:bodyPr>
          <a:lstStyle/>
          <a:p>
            <a:r>
              <a:rPr lang="es-AR" b="1" u="sng" dirty="0"/>
              <a:t>Método </a:t>
            </a:r>
            <a:r>
              <a:rPr lang="es-AR" b="1" u="sng" dirty="0" smtClean="0"/>
              <a:t>REBA</a:t>
            </a:r>
            <a:br>
              <a:rPr lang="es-AR" b="1" u="sng" dirty="0" smtClean="0"/>
            </a:br>
            <a:r>
              <a:rPr lang="es-AR" dirty="0" err="1"/>
              <a:t>REBA</a:t>
            </a:r>
            <a:r>
              <a:rPr lang="es-AR" dirty="0"/>
              <a:t> es un método basado en el conocido método RULA, diferenciándose fundamentalmente en la inclusión en la evaluación de las extremidades </a:t>
            </a:r>
            <a:r>
              <a:rPr lang="es-AR" dirty="0" smtClean="0"/>
              <a:t>inferiores.</a:t>
            </a:r>
            <a:br>
              <a:rPr lang="es-AR" dirty="0" smtClean="0"/>
            </a:br>
            <a:r>
              <a:rPr lang="es-AR" dirty="0"/>
              <a:t>El método REBA evalúa posturas individuales y no conjuntos o secuencias de posturas, por ello, es necesario seleccionar aquellas posturas que serán evaluadas de entre las que adopta el trabajador en el puesto. </a:t>
            </a:r>
            <a:br>
              <a:rPr lang="es-AR" dirty="0"/>
            </a:br>
            <a:r>
              <a:rPr lang="es-AR" b="1" u="sng" dirty="0" smtClean="0"/>
              <a:t/>
            </a:r>
            <a:br>
              <a:rPr lang="es-AR" b="1" u="sng" dirty="0" smtClean="0"/>
            </a:br>
            <a:r>
              <a:rPr lang="es-AR" b="1" u="sng" dirty="0" smtClean="0"/>
              <a:t> </a:t>
            </a:r>
            <a:br>
              <a:rPr lang="es-AR" b="1" u="sng" dirty="0" smtClean="0"/>
            </a:br>
            <a:endParaRPr lang="es-AR" dirty="0"/>
          </a:p>
        </p:txBody>
      </p:sp>
    </p:spTree>
    <p:extLst>
      <p:ext uri="{BB962C8B-B14F-4D97-AF65-F5344CB8AC3E}">
        <p14:creationId xmlns:p14="http://schemas.microsoft.com/office/powerpoint/2010/main" val="362372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2852936"/>
            <a:ext cx="7772400" cy="1143000"/>
          </a:xfrm>
        </p:spPr>
        <p:txBody>
          <a:bodyPr>
            <a:normAutofit fontScale="90000"/>
          </a:bodyPr>
          <a:lstStyle/>
          <a:p>
            <a:r>
              <a:rPr lang="es-AR" dirty="0"/>
              <a:t>REBA divide el cuerpo en dos grupos, el </a:t>
            </a:r>
            <a:r>
              <a:rPr lang="es-AR" b="1" dirty="0"/>
              <a:t>Grupo A</a:t>
            </a:r>
            <a:r>
              <a:rPr lang="es-AR" dirty="0"/>
              <a:t> que incluye las piernas, el</a:t>
            </a:r>
            <a:br>
              <a:rPr lang="es-AR" dirty="0"/>
            </a:br>
            <a:r>
              <a:rPr lang="es-AR" dirty="0"/>
              <a:t>tronco y el cuello y el </a:t>
            </a:r>
            <a:r>
              <a:rPr lang="es-AR" b="1" dirty="0"/>
              <a:t>Grupo B</a:t>
            </a:r>
            <a:r>
              <a:rPr lang="es-AR" dirty="0"/>
              <a:t>, que comprende los miembros superiores</a:t>
            </a:r>
            <a:br>
              <a:rPr lang="es-AR" dirty="0"/>
            </a:br>
            <a:r>
              <a:rPr lang="es-AR" dirty="0"/>
              <a:t>(brazos, antebrazos y muñecas). Mediante las tablas asociadas al </a:t>
            </a:r>
            <a:r>
              <a:rPr lang="es-AR" dirty="0" smtClean="0"/>
              <a:t>método, se </a:t>
            </a:r>
            <a:r>
              <a:rPr lang="es-AR" dirty="0"/>
              <a:t>asigna una puntuación a cada zona corporal (piernas, muñecas, </a:t>
            </a:r>
            <a:r>
              <a:rPr lang="es-AR" dirty="0" smtClean="0"/>
              <a:t>brazos, tronco</a:t>
            </a:r>
            <a:r>
              <a:rPr lang="es-AR" dirty="0"/>
              <a:t>...) para, en función de dichas puntuaciones, asignar valores </a:t>
            </a:r>
            <a:r>
              <a:rPr lang="es-AR" dirty="0" smtClean="0"/>
              <a:t>globales a </a:t>
            </a:r>
            <a:r>
              <a:rPr lang="es-AR" dirty="0"/>
              <a:t>cada uno de los grupos A y B. </a:t>
            </a:r>
            <a:endParaRPr lang="es-AR" dirty="0"/>
          </a:p>
        </p:txBody>
      </p:sp>
    </p:spTree>
    <p:extLst>
      <p:ext uri="{BB962C8B-B14F-4D97-AF65-F5344CB8AC3E}">
        <p14:creationId xmlns:p14="http://schemas.microsoft.com/office/powerpoint/2010/main" val="3763712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2" name="Imagen 10251"/>
          <p:cNvPicPr>
            <a:picLocks noChangeAspect="1"/>
          </p:cNvPicPr>
          <p:nvPr/>
        </p:nvPicPr>
        <p:blipFill rotWithShape="1">
          <a:blip r:embed="rId2">
            <a:extLst>
              <a:ext uri="{28A0092B-C50C-407E-A947-70E740481C1C}">
                <a14:useLocalDpi xmlns:a14="http://schemas.microsoft.com/office/drawing/2010/main" val="0"/>
              </a:ext>
            </a:extLst>
          </a:blip>
          <a:srcRect l="1836" r="1836"/>
          <a:stretch/>
        </p:blipFill>
        <p:spPr>
          <a:xfrm>
            <a:off x="-6718" y="161675"/>
            <a:ext cx="9251757" cy="6669360"/>
          </a:xfrm>
          <a:prstGeom prst="rect">
            <a:avLst/>
          </a:prstGeom>
        </p:spPr>
      </p:pic>
    </p:spTree>
    <p:extLst>
      <p:ext uri="{BB962C8B-B14F-4D97-AF65-F5344CB8AC3E}">
        <p14:creationId xmlns:p14="http://schemas.microsoft.com/office/powerpoint/2010/main" val="184991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52"/>
                                        </p:tgtEl>
                                        <p:attrNameLst>
                                          <p:attrName>style.visibility</p:attrName>
                                        </p:attrNameLst>
                                      </p:cBhvr>
                                      <p:to>
                                        <p:strVal val="visible"/>
                                      </p:to>
                                    </p:set>
                                    <p:animEffect transition="in" filter="fade">
                                      <p:cBhvr>
                                        <p:cTn id="7" dur="2000"/>
                                        <p:tgtEl>
                                          <p:spTgt spid="10252"/>
                                        </p:tgtEl>
                                      </p:cBhvr>
                                    </p:animEffect>
                                    <p:anim calcmode="lin" valueType="num">
                                      <p:cBhvr>
                                        <p:cTn id="8" dur="2000" fill="hold"/>
                                        <p:tgtEl>
                                          <p:spTgt spid="10252"/>
                                        </p:tgtEl>
                                        <p:attrNameLst>
                                          <p:attrName>ppt_w</p:attrName>
                                        </p:attrNameLst>
                                      </p:cBhvr>
                                      <p:tavLst>
                                        <p:tav tm="0" fmla="#ppt_w*sin(2.5*pi*$)">
                                          <p:val>
                                            <p:fltVal val="0"/>
                                          </p:val>
                                        </p:tav>
                                        <p:tav tm="100000">
                                          <p:val>
                                            <p:fltVal val="1"/>
                                          </p:val>
                                        </p:tav>
                                      </p:tavLst>
                                    </p:anim>
                                    <p:anim calcmode="lin" valueType="num">
                                      <p:cBhvr>
                                        <p:cTn id="9" dur="2000" fill="hold"/>
                                        <p:tgtEl>
                                          <p:spTgt spid="102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260648"/>
            <a:ext cx="8229600" cy="1143000"/>
          </a:xfrm>
        </p:spPr>
        <p:txBody>
          <a:bodyPr>
            <a:normAutofit fontScale="90000"/>
          </a:bodyPr>
          <a:lstStyle/>
          <a:p>
            <a:r>
              <a:rPr lang="es-ES" sz="4000" dirty="0" smtClean="0"/>
              <a:t>METODO REBA – GRUPO A</a:t>
            </a:r>
            <a:br>
              <a:rPr lang="es-ES" sz="4000" dirty="0" smtClean="0"/>
            </a:br>
            <a:r>
              <a:rPr lang="es-ES_tradnl" sz="3600" b="1" dirty="0" smtClean="0"/>
              <a:t>Análisis </a:t>
            </a:r>
            <a:r>
              <a:rPr lang="es-ES_tradnl" sz="3600" b="1" dirty="0"/>
              <a:t>de cuello, piernas y tronco</a:t>
            </a:r>
            <a:r>
              <a:rPr lang="es-ES" sz="3600" b="1" dirty="0"/>
              <a:t/>
            </a:r>
            <a:br>
              <a:rPr lang="es-ES" sz="3600" b="1" dirty="0"/>
            </a:br>
            <a:endParaRPr lang="es-ES" sz="4000" dirty="0"/>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0534"/>
          <a:stretch/>
        </p:blipFill>
        <p:spPr>
          <a:xfrm>
            <a:off x="757220" y="3950715"/>
            <a:ext cx="8096250" cy="288032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b="7628"/>
          <a:stretch/>
        </p:blipFill>
        <p:spPr>
          <a:xfrm>
            <a:off x="757220" y="1052736"/>
            <a:ext cx="8143875" cy="2736304"/>
          </a:xfrm>
          <a:prstGeom prst="rect">
            <a:avLst/>
          </a:prstGeom>
        </p:spPr>
      </p:pic>
    </p:spTree>
    <p:extLst>
      <p:ext uri="{BB962C8B-B14F-4D97-AF65-F5344CB8AC3E}">
        <p14:creationId xmlns:p14="http://schemas.microsoft.com/office/powerpoint/2010/main" val="104884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260648"/>
            <a:ext cx="8229600" cy="1143000"/>
          </a:xfrm>
        </p:spPr>
        <p:txBody>
          <a:bodyPr>
            <a:normAutofit fontScale="90000"/>
          </a:bodyPr>
          <a:lstStyle/>
          <a:p>
            <a:r>
              <a:rPr lang="es-ES" sz="4000" dirty="0" smtClean="0"/>
              <a:t>METODO REBA – GRUPO A</a:t>
            </a:r>
            <a:br>
              <a:rPr lang="es-ES" sz="4000" dirty="0" smtClean="0"/>
            </a:br>
            <a:r>
              <a:rPr lang="es-ES_tradnl" sz="3600" b="1" dirty="0" smtClean="0"/>
              <a:t>Análisis </a:t>
            </a:r>
            <a:r>
              <a:rPr lang="es-ES_tradnl" sz="3600" b="1" dirty="0"/>
              <a:t>de cuello, piernas y tronco</a:t>
            </a:r>
            <a:r>
              <a:rPr lang="es-ES" sz="3600" b="1" dirty="0"/>
              <a:t/>
            </a:r>
            <a:br>
              <a:rPr lang="es-ES" sz="3600" b="1" dirty="0"/>
            </a:br>
            <a:endParaRPr lang="es-ES" sz="4000" dirty="0"/>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84784"/>
            <a:ext cx="8772303" cy="3888432"/>
          </a:xfrm>
          <a:prstGeom prst="rect">
            <a:avLst/>
          </a:prstGeom>
        </p:spPr>
      </p:pic>
      <p:sp>
        <p:nvSpPr>
          <p:cNvPr id="11" name="1 Título"/>
          <p:cNvSpPr txBox="1">
            <a:spLocks/>
          </p:cNvSpPr>
          <p:nvPr/>
        </p:nvSpPr>
        <p:spPr>
          <a:xfrm>
            <a:off x="4707418" y="5454561"/>
            <a:ext cx="2643390" cy="1143000"/>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smtClean="0"/>
              <a:t>IR A TABLA ¨A¨</a:t>
            </a:r>
            <a:endParaRPr lang="es-ES" dirty="0"/>
          </a:p>
        </p:txBody>
      </p:sp>
      <p:cxnSp>
        <p:nvCxnSpPr>
          <p:cNvPr id="12" name="5 Conector recto de flecha"/>
          <p:cNvCxnSpPr/>
          <p:nvPr/>
        </p:nvCxnSpPr>
        <p:spPr>
          <a:xfrm>
            <a:off x="7315962" y="5949280"/>
            <a:ext cx="118813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3558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anim calcmode="lin" valueType="num">
                                      <p:cBhvr>
                                        <p:cTn id="14" dur="2000" fill="hold"/>
                                        <p:tgtEl>
                                          <p:spTgt spid="11"/>
                                        </p:tgtEl>
                                        <p:attrNameLst>
                                          <p:attrName>ppt_w</p:attrName>
                                        </p:attrNameLst>
                                      </p:cBhvr>
                                      <p:tavLst>
                                        <p:tav tm="0" fmla="#ppt_w*sin(2.5*pi*$)">
                                          <p:val>
                                            <p:fltVal val="0"/>
                                          </p:val>
                                        </p:tav>
                                        <p:tav tm="100000">
                                          <p:val>
                                            <p:fltVal val="1"/>
                                          </p:val>
                                        </p:tav>
                                      </p:tavLst>
                                    </p:anim>
                                    <p:anim calcmode="lin" valueType="num">
                                      <p:cBhvr>
                                        <p:cTn id="1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95536"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dirty="0" smtClean="0"/>
              <a:t>METODO REBA – GRUPO A</a:t>
            </a:r>
            <a:br>
              <a:rPr lang="es-ES" sz="3200" dirty="0" smtClean="0"/>
            </a:br>
            <a:r>
              <a:rPr lang="es-ES_tradnl" sz="3200" b="1" dirty="0" smtClean="0"/>
              <a:t>Análisis de cuello, piernas y tronco</a:t>
            </a:r>
            <a:r>
              <a:rPr lang="es-ES" sz="3200" b="1" dirty="0" smtClean="0"/>
              <a:t/>
            </a:r>
            <a:br>
              <a:rPr lang="es-ES" sz="3200" b="1" dirty="0" smtClean="0"/>
            </a:br>
            <a:endParaRPr lang="es-ES" sz="3200" dirty="0"/>
          </a:p>
        </p:txBody>
      </p:sp>
      <p:grpSp>
        <p:nvGrpSpPr>
          <p:cNvPr id="10" name="Grupo 9"/>
          <p:cNvGrpSpPr/>
          <p:nvPr/>
        </p:nvGrpSpPr>
        <p:grpSpPr>
          <a:xfrm>
            <a:off x="1331640" y="1109935"/>
            <a:ext cx="6638994" cy="4804558"/>
            <a:chOff x="0" y="0"/>
            <a:chExt cx="4925060" cy="3560445"/>
          </a:xfrm>
        </p:grpSpPr>
        <p:pic>
          <p:nvPicPr>
            <p:cNvPr id="11" name="Imagen 10"/>
            <p:cNvPicPr>
              <a:picLocks noChangeAspect="1"/>
            </p:cNvPicPr>
            <p:nvPr/>
          </p:nvPicPr>
          <p:blipFill rotWithShape="1">
            <a:blip r:embed="rId2">
              <a:extLst>
                <a:ext uri="{28A0092B-C50C-407E-A947-70E740481C1C}">
                  <a14:useLocalDpi xmlns:a14="http://schemas.microsoft.com/office/drawing/2010/main" val="0"/>
                </a:ext>
              </a:extLst>
            </a:blip>
            <a:srcRect l="22127" t="10028" r="21914" b="18015"/>
            <a:stretch/>
          </p:blipFill>
          <p:spPr bwMode="auto">
            <a:xfrm>
              <a:off x="0" y="0"/>
              <a:ext cx="4925060" cy="3560445"/>
            </a:xfrm>
            <a:prstGeom prst="rect">
              <a:avLst/>
            </a:prstGeom>
            <a:ln>
              <a:noFill/>
            </a:ln>
            <a:extLst>
              <a:ext uri="{53640926-AAD7-44D8-BBD7-CCE9431645EC}">
                <a14:shadowObscured xmlns:a14="http://schemas.microsoft.com/office/drawing/2010/main"/>
              </a:ext>
            </a:extLst>
          </p:spPr>
        </p:pic>
        <p:sp>
          <p:nvSpPr>
            <p:cNvPr id="12" name="Elipse 11"/>
            <p:cNvSpPr/>
            <p:nvPr/>
          </p:nvSpPr>
          <p:spPr>
            <a:xfrm>
              <a:off x="2822713" y="1216550"/>
              <a:ext cx="180975" cy="1981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3" name="Elipse 12"/>
            <p:cNvSpPr/>
            <p:nvPr/>
          </p:nvSpPr>
          <p:spPr>
            <a:xfrm>
              <a:off x="2337684" y="1367625"/>
              <a:ext cx="180975" cy="1981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4" name="Elipse 13"/>
            <p:cNvSpPr/>
            <p:nvPr/>
          </p:nvSpPr>
          <p:spPr>
            <a:xfrm>
              <a:off x="787179" y="1717482"/>
              <a:ext cx="180975" cy="1981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cxnSp>
          <p:nvCxnSpPr>
            <p:cNvPr id="15" name="Conector recto de flecha 14"/>
            <p:cNvCxnSpPr/>
            <p:nvPr/>
          </p:nvCxnSpPr>
          <p:spPr>
            <a:xfrm flipV="1">
              <a:off x="1009816" y="1844703"/>
              <a:ext cx="1163955" cy="171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Elipse 15"/>
            <p:cNvSpPr/>
            <p:nvPr/>
          </p:nvSpPr>
          <p:spPr>
            <a:xfrm>
              <a:off x="2345635" y="1717482"/>
              <a:ext cx="180975" cy="198120"/>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cxnSp>
          <p:nvCxnSpPr>
            <p:cNvPr id="17" name="Conector recto de flecha 16"/>
            <p:cNvCxnSpPr/>
            <p:nvPr/>
          </p:nvCxnSpPr>
          <p:spPr>
            <a:xfrm>
              <a:off x="2409245" y="1566407"/>
              <a:ext cx="17145" cy="154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Elipse 17"/>
            <p:cNvSpPr/>
            <p:nvPr/>
          </p:nvSpPr>
          <p:spPr>
            <a:xfrm>
              <a:off x="1047646" y="2878373"/>
              <a:ext cx="180975" cy="198120"/>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cxnSp>
          <p:nvCxnSpPr>
            <p:cNvPr id="19" name="Conector recto 18"/>
            <p:cNvCxnSpPr/>
            <p:nvPr/>
          </p:nvCxnSpPr>
          <p:spPr>
            <a:xfrm>
              <a:off x="641020" y="3252084"/>
              <a:ext cx="872130" cy="372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Rectángulo 1"/>
          <p:cNvSpPr/>
          <p:nvPr/>
        </p:nvSpPr>
        <p:spPr>
          <a:xfrm>
            <a:off x="1547664" y="5847558"/>
            <a:ext cx="7077472" cy="985270"/>
          </a:xfrm>
          <a:prstGeom prst="rect">
            <a:avLst/>
          </a:prstGeom>
        </p:spPr>
        <p:txBody>
          <a:bodyPr wrap="square">
            <a:spAutoFit/>
          </a:bodyPr>
          <a:lstStyle/>
          <a:p>
            <a:pPr>
              <a:lnSpc>
                <a:spcPct val="107000"/>
              </a:lnSpc>
              <a:spcAft>
                <a:spcPts val="800"/>
              </a:spcAft>
            </a:pPr>
            <a:r>
              <a:rPr lang="es-AR" sz="2400" b="1" dirty="0">
                <a:latin typeface="Calibri" panose="020F0502020204030204" pitchFamily="34" charset="0"/>
                <a:ea typeface="Calibri" panose="020F0502020204030204" pitchFamily="34" charset="0"/>
                <a:cs typeface="Calibri" panose="020F0502020204030204" pitchFamily="34" charset="0"/>
              </a:rPr>
              <a:t>Valor final de la tabla A = 3 + </a:t>
            </a:r>
            <a:r>
              <a:rPr lang="es-AR" sz="2400" b="1" dirty="0" smtClean="0">
                <a:latin typeface="Calibri" panose="020F0502020204030204" pitchFamily="34" charset="0"/>
                <a:ea typeface="Calibri" panose="020F0502020204030204" pitchFamily="34" charset="0"/>
                <a:cs typeface="Calibri" panose="020F0502020204030204" pitchFamily="34" charset="0"/>
              </a:rPr>
              <a:t>0 </a:t>
            </a:r>
            <a:r>
              <a:rPr lang="es-AR" sz="2400" b="1" dirty="0">
                <a:latin typeface="Calibri" panose="020F0502020204030204" pitchFamily="34" charset="0"/>
                <a:ea typeface="Calibri" panose="020F0502020204030204" pitchFamily="34" charset="0"/>
                <a:cs typeface="Calibri" panose="020F0502020204030204" pitchFamily="34" charset="0"/>
              </a:rPr>
              <a:t>= </a:t>
            </a:r>
            <a:r>
              <a:rPr lang="es-AR" sz="2400" b="1" dirty="0" smtClean="0">
                <a:latin typeface="Calibri" panose="020F0502020204030204" pitchFamily="34" charset="0"/>
                <a:ea typeface="Calibri" panose="020F0502020204030204" pitchFamily="34" charset="0"/>
                <a:cs typeface="Calibri" panose="020F0502020204030204" pitchFamily="34" charset="0"/>
              </a:rPr>
              <a:t>3</a:t>
            </a:r>
            <a:r>
              <a:rPr lang="es-AR" sz="2400" b="1" dirty="0">
                <a:latin typeface="Calibri" panose="020F0502020204030204" pitchFamily="34" charset="0"/>
                <a:ea typeface="Calibri" panose="020F0502020204030204" pitchFamily="34" charset="0"/>
                <a:cs typeface="Calibri" panose="020F0502020204030204" pitchFamily="34" charset="0"/>
              </a:rPr>
              <a:t>	</a:t>
            </a:r>
            <a:endParaRPr lang="es-AR" sz="2400" b="1" dirty="0" smtClean="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AR" sz="2400" b="1" dirty="0" smtClean="0">
                <a:latin typeface="Calibri" panose="020F0502020204030204" pitchFamily="34" charset="0"/>
                <a:ea typeface="Calibri" panose="020F0502020204030204" pitchFamily="34" charset="0"/>
                <a:cs typeface="Calibri" panose="020F0502020204030204" pitchFamily="34" charset="0"/>
              </a:rPr>
              <a:t>para </a:t>
            </a:r>
            <a:r>
              <a:rPr lang="es-AR" sz="2400" b="1" dirty="0">
                <a:latin typeface="Calibri" panose="020F0502020204030204" pitchFamily="34" charset="0"/>
                <a:ea typeface="Calibri" panose="020F0502020204030204" pitchFamily="34" charset="0"/>
                <a:cs typeface="Calibri" panose="020F0502020204030204" pitchFamily="34" charset="0"/>
              </a:rPr>
              <a:t>el caso de ambos brazos, antebrazos y muñecas</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12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95536"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dirty="0" smtClean="0"/>
              <a:t>METODO REBA – GRUPO B</a:t>
            </a:r>
            <a:br>
              <a:rPr lang="es-ES" sz="3200" dirty="0" smtClean="0"/>
            </a:br>
            <a:r>
              <a:rPr lang="es-ES" sz="3200" b="1" dirty="0" smtClean="0"/>
              <a:t>Análisis de brazos, antebrazos y muñecas</a:t>
            </a:r>
            <a:br>
              <a:rPr lang="es-ES" sz="3200" b="1" dirty="0" smtClean="0"/>
            </a:br>
            <a:endParaRPr lang="es-ES" sz="32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01" y="972520"/>
            <a:ext cx="7871220" cy="3535682"/>
          </a:xfrm>
          <a:prstGeom prst="rect">
            <a:avLst/>
          </a:prstGeom>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b="8218"/>
          <a:stretch/>
        </p:blipFill>
        <p:spPr>
          <a:xfrm>
            <a:off x="760211" y="4121696"/>
            <a:ext cx="7543800" cy="2736304"/>
          </a:xfrm>
          <a:prstGeom prst="rect">
            <a:avLst/>
          </a:prstGeom>
        </p:spPr>
      </p:pic>
    </p:spTree>
    <p:extLst>
      <p:ext uri="{BB962C8B-B14F-4D97-AF65-F5344CB8AC3E}">
        <p14:creationId xmlns:p14="http://schemas.microsoft.com/office/powerpoint/2010/main" val="64670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23067" y="49188"/>
            <a:ext cx="8229600" cy="114300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dirty="0" smtClean="0"/>
              <a:t>METODO REBA – GRUPO B</a:t>
            </a:r>
            <a:br>
              <a:rPr lang="es-ES" sz="4000" dirty="0" smtClean="0"/>
            </a:br>
            <a:r>
              <a:rPr lang="es-ES" sz="3600" b="1" dirty="0" smtClean="0"/>
              <a:t>Análisis de brazos, antebrazos y muñecas</a:t>
            </a:r>
            <a:br>
              <a:rPr lang="es-ES" sz="3600" b="1" dirty="0" smtClean="0"/>
            </a:br>
            <a:endParaRPr lang="es-ES" sz="40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67" y="1916832"/>
            <a:ext cx="8565616" cy="3672408"/>
          </a:xfrm>
          <a:prstGeom prst="rect">
            <a:avLst/>
          </a:prstGeom>
        </p:spPr>
      </p:pic>
    </p:spTree>
    <p:extLst>
      <p:ext uri="{BB962C8B-B14F-4D97-AF65-F5344CB8AC3E}">
        <p14:creationId xmlns:p14="http://schemas.microsoft.com/office/powerpoint/2010/main" val="382341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491890"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dirty="0" smtClean="0"/>
              <a:t>METODO REBA – GRUPO B</a:t>
            </a:r>
            <a:br>
              <a:rPr lang="es-ES" sz="3200" dirty="0" smtClean="0"/>
            </a:br>
            <a:r>
              <a:rPr lang="es-ES" sz="3200" b="1" dirty="0" smtClean="0"/>
              <a:t>Análisis de brazos, antebrazos y muñecas</a:t>
            </a:r>
            <a:br>
              <a:rPr lang="es-ES" sz="3200" b="1" dirty="0" smtClean="0"/>
            </a:br>
            <a:endParaRPr lang="es-ES" sz="32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87" y="4244752"/>
            <a:ext cx="7924800" cy="2486025"/>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40" y="1196752"/>
            <a:ext cx="8058150" cy="3048000"/>
          </a:xfrm>
          <a:prstGeom prst="rect">
            <a:avLst/>
          </a:prstGeom>
        </p:spPr>
      </p:pic>
    </p:spTree>
    <p:extLst>
      <p:ext uri="{BB962C8B-B14F-4D97-AF65-F5344CB8AC3E}">
        <p14:creationId xmlns:p14="http://schemas.microsoft.com/office/powerpoint/2010/main" val="233496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2852936"/>
            <a:ext cx="7772400" cy="1368152"/>
          </a:xfrm>
        </p:spPr>
        <p:txBody>
          <a:bodyPr>
            <a:noAutofit/>
          </a:bodyPr>
          <a:lstStyle/>
          <a:p>
            <a:r>
              <a:rPr lang="es-AR" sz="3200" dirty="0" smtClean="0"/>
              <a:t>Es necesario </a:t>
            </a:r>
            <a:r>
              <a:rPr lang="es-AR" sz="3200" dirty="0"/>
              <a:t>seleccionar aquellas </a:t>
            </a:r>
            <a:r>
              <a:rPr lang="es-AR" sz="3200" dirty="0" smtClean="0"/>
              <a:t>posturas </a:t>
            </a:r>
            <a:r>
              <a:rPr lang="es-AR" sz="3200" dirty="0"/>
              <a:t>que </a:t>
            </a:r>
            <a:r>
              <a:rPr lang="es-AR" sz="3200" dirty="0" smtClean="0"/>
              <a:t>serán evaluadas </a:t>
            </a:r>
            <a:r>
              <a:rPr lang="es-AR" sz="3200" dirty="0"/>
              <a:t>de entre las que adopta el trabajador en </a:t>
            </a:r>
            <a:r>
              <a:rPr lang="es-AR" sz="3200" dirty="0" smtClean="0"/>
              <a:t>el puesto</a:t>
            </a:r>
            <a:r>
              <a:rPr lang="es-AR" sz="3200" dirty="0"/>
              <a:t>. Se seleccionarán aquellas que, a </a:t>
            </a:r>
            <a:r>
              <a:rPr lang="es-AR" sz="3200" dirty="0" smtClean="0"/>
              <a:t>priori, supongan </a:t>
            </a:r>
            <a:r>
              <a:rPr lang="es-AR" sz="3200" dirty="0"/>
              <a:t>una mayor carga </a:t>
            </a:r>
            <a:r>
              <a:rPr lang="es-AR" sz="3200" dirty="0" smtClean="0"/>
              <a:t>postural </a:t>
            </a:r>
            <a:r>
              <a:rPr lang="es-AR" sz="3200" dirty="0"/>
              <a:t>por </a:t>
            </a:r>
            <a:r>
              <a:rPr lang="es-AR" sz="3200" dirty="0" smtClean="0"/>
              <a:t>su duración</a:t>
            </a:r>
            <a:r>
              <a:rPr lang="es-AR" sz="3200" dirty="0" smtClean="0"/>
              <a:t>, </a:t>
            </a:r>
            <a:r>
              <a:rPr lang="es-AR" sz="3200" dirty="0"/>
              <a:t>por su frecuencia o porque </a:t>
            </a:r>
            <a:r>
              <a:rPr lang="es-AR" sz="3200" dirty="0" smtClean="0"/>
              <a:t>presentan mayor </a:t>
            </a:r>
            <a:r>
              <a:rPr lang="es-AR" sz="3200" dirty="0"/>
              <a:t>desviación respecto a la posición neutra. </a:t>
            </a:r>
            <a:r>
              <a:rPr lang="es-AR" sz="3200" dirty="0" smtClean="0"/>
              <a:t/>
            </a:r>
            <a:br>
              <a:rPr lang="es-AR" sz="3200" dirty="0" smtClean="0"/>
            </a:br>
            <a:r>
              <a:rPr lang="es-AR" sz="3200" dirty="0" smtClean="0"/>
              <a:t>El </a:t>
            </a:r>
            <a:r>
              <a:rPr lang="es-AR" sz="3200" dirty="0"/>
              <a:t>método debe ser aplicado al lado derecho y al lado izquierdo del cuerpo por separado. </a:t>
            </a:r>
            <a:r>
              <a:rPr lang="es-AR" sz="3200" dirty="0" smtClean="0"/>
              <a:t/>
            </a:r>
            <a:br>
              <a:rPr lang="es-AR" sz="3200" dirty="0" smtClean="0"/>
            </a:br>
            <a:r>
              <a:rPr lang="es-AR" sz="3200" dirty="0" smtClean="0"/>
              <a:t>Para </a:t>
            </a:r>
            <a:r>
              <a:rPr lang="es-AR" sz="3200" dirty="0"/>
              <a:t>una determinada postura RULA obtendrá una puntuación a partir de la cual se establece </a:t>
            </a:r>
            <a:r>
              <a:rPr lang="es-AR" sz="3200" dirty="0" smtClean="0"/>
              <a:t>un </a:t>
            </a:r>
            <a:r>
              <a:rPr lang="es-AR" sz="3200" b="1" dirty="0" smtClean="0"/>
              <a:t>NIVEL DE ACTUACION</a:t>
            </a:r>
            <a:endParaRPr lang="es-AR" sz="3200" dirty="0"/>
          </a:p>
        </p:txBody>
      </p:sp>
    </p:spTree>
    <p:extLst>
      <p:ext uri="{BB962C8B-B14F-4D97-AF65-F5344CB8AC3E}">
        <p14:creationId xmlns:p14="http://schemas.microsoft.com/office/powerpoint/2010/main" val="140494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95536" y="14001"/>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dirty="0" smtClean="0"/>
              <a:t>METODO REBA </a:t>
            </a:r>
            <a:endParaRPr lang="es-ES" sz="4000" dirty="0"/>
          </a:p>
        </p:txBody>
      </p:sp>
      <p:grpSp>
        <p:nvGrpSpPr>
          <p:cNvPr id="4" name="Grupo 3"/>
          <p:cNvGrpSpPr/>
          <p:nvPr/>
        </p:nvGrpSpPr>
        <p:grpSpPr>
          <a:xfrm>
            <a:off x="1259632" y="908720"/>
            <a:ext cx="7200800" cy="4104456"/>
            <a:chOff x="0" y="0"/>
            <a:chExt cx="5158105" cy="3431181"/>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38238" t="53660" r="34254" b="37578"/>
            <a:stretch/>
          </p:blipFill>
          <p:spPr bwMode="auto">
            <a:xfrm>
              <a:off x="1399429" y="0"/>
              <a:ext cx="2449195" cy="438150"/>
            </a:xfrm>
            <a:prstGeom prst="rect">
              <a:avLst/>
            </a:prstGeom>
            <a:ln>
              <a:noFill/>
            </a:ln>
            <a:extLst>
              <a:ext uri="{53640926-AAD7-44D8-BBD7-CCE9431645EC}">
                <a14:shadowObscured xmlns:a14="http://schemas.microsoft.com/office/drawing/2010/main"/>
              </a:ext>
            </a:extLst>
          </p:spPr>
        </p:pic>
        <p:grpSp>
          <p:nvGrpSpPr>
            <p:cNvPr id="7" name="Grupo 6"/>
            <p:cNvGrpSpPr/>
            <p:nvPr/>
          </p:nvGrpSpPr>
          <p:grpSpPr>
            <a:xfrm>
              <a:off x="0" y="524786"/>
              <a:ext cx="5158105" cy="2906395"/>
              <a:chOff x="0" y="0"/>
              <a:chExt cx="5158105" cy="2906395"/>
            </a:xfrm>
          </p:grpSpPr>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20436" t="18301" r="19535" b="21534"/>
              <a:stretch/>
            </p:blipFill>
            <p:spPr bwMode="auto">
              <a:xfrm>
                <a:off x="0" y="0"/>
                <a:ext cx="5158105" cy="2906395"/>
              </a:xfrm>
              <a:prstGeom prst="rect">
                <a:avLst/>
              </a:prstGeom>
              <a:ln>
                <a:noFill/>
              </a:ln>
              <a:extLst>
                <a:ext uri="{53640926-AAD7-44D8-BBD7-CCE9431645EC}">
                  <a14:shadowObscured xmlns:a14="http://schemas.microsoft.com/office/drawing/2010/main"/>
                </a:ext>
              </a:extLst>
            </p:spPr>
          </p:pic>
          <p:sp>
            <p:nvSpPr>
              <p:cNvPr id="9" name="Elipse 8"/>
              <p:cNvSpPr/>
              <p:nvPr/>
            </p:nvSpPr>
            <p:spPr>
              <a:xfrm>
                <a:off x="1439186" y="1073426"/>
                <a:ext cx="180975" cy="1981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0" name="Elipse 9"/>
              <p:cNvSpPr/>
              <p:nvPr/>
            </p:nvSpPr>
            <p:spPr>
              <a:xfrm>
                <a:off x="3554233" y="318052"/>
                <a:ext cx="180975" cy="1981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1" name="Elipse 10"/>
              <p:cNvSpPr/>
              <p:nvPr/>
            </p:nvSpPr>
            <p:spPr>
              <a:xfrm>
                <a:off x="3983603" y="485030"/>
                <a:ext cx="180975" cy="1981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2" name="Elipse 11"/>
              <p:cNvSpPr/>
              <p:nvPr/>
            </p:nvSpPr>
            <p:spPr>
              <a:xfrm>
                <a:off x="3999506" y="1232452"/>
                <a:ext cx="180975" cy="198120"/>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3" name="Elipse 12"/>
              <p:cNvSpPr/>
              <p:nvPr/>
            </p:nvSpPr>
            <p:spPr>
              <a:xfrm>
                <a:off x="2464904" y="2051437"/>
                <a:ext cx="629285" cy="1981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4" name="Elipse 13"/>
              <p:cNvSpPr/>
              <p:nvPr/>
            </p:nvSpPr>
            <p:spPr>
              <a:xfrm>
                <a:off x="1439186" y="1240404"/>
                <a:ext cx="180975" cy="198120"/>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5" name="Elipse 14"/>
              <p:cNvSpPr/>
              <p:nvPr/>
            </p:nvSpPr>
            <p:spPr>
              <a:xfrm>
                <a:off x="3999506" y="1089329"/>
                <a:ext cx="180975" cy="1981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cxnSp>
            <p:nvCxnSpPr>
              <p:cNvPr id="16" name="Conector recto de flecha 15"/>
              <p:cNvCxnSpPr/>
              <p:nvPr/>
            </p:nvCxnSpPr>
            <p:spPr>
              <a:xfrm>
                <a:off x="4094921" y="731520"/>
                <a:ext cx="19050" cy="2952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1709530" y="1192696"/>
                <a:ext cx="221107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1741335" y="1359673"/>
                <a:ext cx="2211070"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ángulo 1"/>
          <p:cNvSpPr/>
          <p:nvPr/>
        </p:nvSpPr>
        <p:spPr>
          <a:xfrm>
            <a:off x="1395967" y="5082897"/>
            <a:ext cx="7487916" cy="1577996"/>
          </a:xfrm>
          <a:prstGeom prst="rect">
            <a:avLst/>
          </a:prstGeom>
        </p:spPr>
        <p:txBody>
          <a:bodyPr wrap="square">
            <a:spAutoFit/>
          </a:bodyPr>
          <a:lstStyle/>
          <a:p>
            <a:pPr>
              <a:lnSpc>
                <a:spcPct val="107000"/>
              </a:lnSpc>
              <a:spcAft>
                <a:spcPts val="800"/>
              </a:spcAft>
            </a:pPr>
            <a:r>
              <a:rPr lang="es-AR" sz="2400" b="1" dirty="0">
                <a:solidFill>
                  <a:srgbClr val="0070C0"/>
                </a:solidFill>
                <a:latin typeface="Calibri" panose="020F0502020204030204" pitchFamily="34" charset="0"/>
                <a:ea typeface="Calibri" panose="020F0502020204030204" pitchFamily="34" charset="0"/>
                <a:cs typeface="Calibri" panose="020F0502020204030204" pitchFamily="34" charset="0"/>
              </a:rPr>
              <a:t>Valor final de la tabla B = </a:t>
            </a:r>
            <a:r>
              <a:rPr lang="es-AR" sz="2400" b="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8 </a:t>
            </a:r>
            <a:r>
              <a:rPr lang="es-AR" sz="2400" b="1" dirty="0">
                <a:solidFill>
                  <a:srgbClr val="0070C0"/>
                </a:solidFill>
                <a:latin typeface="Calibri" panose="020F0502020204030204" pitchFamily="34" charset="0"/>
                <a:ea typeface="Calibri" panose="020F0502020204030204" pitchFamily="34" charset="0"/>
                <a:cs typeface="Calibri" panose="020F0502020204030204" pitchFamily="34" charset="0"/>
              </a:rPr>
              <a:t>+ 2 = 10 </a:t>
            </a:r>
            <a:r>
              <a:rPr lang="es-AR" b="1" dirty="0">
                <a:solidFill>
                  <a:srgbClr val="0070C0"/>
                </a:solidFill>
                <a:latin typeface="Calibri" panose="020F0502020204030204" pitchFamily="34" charset="0"/>
                <a:ea typeface="Calibri" panose="020F0502020204030204" pitchFamily="34" charset="0"/>
                <a:cs typeface="Calibri" panose="020F0502020204030204" pitchFamily="34" charset="0"/>
              </a:rPr>
              <a:t>	para el caso del brazo, antebrazo y muñeca derechos</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Valor final de la tabla B = </a:t>
            </a:r>
            <a:r>
              <a:rPr lang="es-A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7 </a:t>
            </a:r>
            <a:r>
              <a:rPr lang="es-A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+ 2 =  </a:t>
            </a:r>
            <a:r>
              <a:rPr lang="es-A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9</a:t>
            </a:r>
            <a:r>
              <a:rPr lang="es-AR" b="1" dirty="0">
                <a:solidFill>
                  <a:srgbClr val="FF0000"/>
                </a:solidFill>
                <a:latin typeface="Calibri" panose="020F0502020204030204" pitchFamily="34" charset="0"/>
                <a:ea typeface="Calibri" panose="020F0502020204030204" pitchFamily="34" charset="0"/>
                <a:cs typeface="Calibri" panose="020F0502020204030204" pitchFamily="34" charset="0"/>
              </a:rPr>
              <a:t>	para el caso del brazo, antebrazo y muñeca izquierdo</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293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23528" y="-265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dirty="0" smtClean="0"/>
              <a:t>METODO REBA</a:t>
            </a:r>
            <a:endParaRPr lang="es-ES" sz="4000" dirty="0"/>
          </a:p>
        </p:txBody>
      </p:sp>
      <p:grpSp>
        <p:nvGrpSpPr>
          <p:cNvPr id="6" name="Grupo 5"/>
          <p:cNvGrpSpPr/>
          <p:nvPr/>
        </p:nvGrpSpPr>
        <p:grpSpPr>
          <a:xfrm>
            <a:off x="986714" y="764704"/>
            <a:ext cx="7563501" cy="3816424"/>
            <a:chOff x="0" y="0"/>
            <a:chExt cx="5566410" cy="3258185"/>
          </a:xfrm>
        </p:grpSpPr>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14517" t="17047" r="14445" b="8993"/>
            <a:stretch/>
          </p:blipFill>
          <p:spPr bwMode="auto">
            <a:xfrm>
              <a:off x="0" y="0"/>
              <a:ext cx="5566410" cy="3258185"/>
            </a:xfrm>
            <a:prstGeom prst="rect">
              <a:avLst/>
            </a:prstGeom>
            <a:ln>
              <a:noFill/>
            </a:ln>
            <a:extLst>
              <a:ext uri="{53640926-AAD7-44D8-BBD7-CCE9431645EC}">
                <a14:shadowObscured xmlns:a14="http://schemas.microsoft.com/office/drawing/2010/main"/>
              </a:ext>
            </a:extLst>
          </p:spPr>
        </p:pic>
        <p:sp>
          <p:nvSpPr>
            <p:cNvPr id="8" name="Elipse 7"/>
            <p:cNvSpPr/>
            <p:nvPr/>
          </p:nvSpPr>
          <p:spPr>
            <a:xfrm>
              <a:off x="4532243" y="866692"/>
              <a:ext cx="180975" cy="198120"/>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9" name="Elipse 8"/>
            <p:cNvSpPr/>
            <p:nvPr/>
          </p:nvSpPr>
          <p:spPr>
            <a:xfrm>
              <a:off x="1025718" y="1270140"/>
              <a:ext cx="180975" cy="1981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0" name="Elipse 9"/>
            <p:cNvSpPr/>
            <p:nvPr/>
          </p:nvSpPr>
          <p:spPr>
            <a:xfrm>
              <a:off x="4532243" y="1270140"/>
              <a:ext cx="180975" cy="198120"/>
            </a:xfrm>
            <a:prstGeom prst="ellipse">
              <a:avLst/>
            </a:prstGeom>
            <a:noFill/>
            <a:ln>
              <a:solidFill>
                <a:schemeClr val="accent4"/>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1" name="Elipse 10"/>
            <p:cNvSpPr/>
            <p:nvPr/>
          </p:nvSpPr>
          <p:spPr>
            <a:xfrm>
              <a:off x="1041620" y="2854518"/>
              <a:ext cx="198755" cy="1981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2" name="Elipse 11"/>
            <p:cNvSpPr/>
            <p:nvPr/>
          </p:nvSpPr>
          <p:spPr>
            <a:xfrm>
              <a:off x="4143379" y="858741"/>
              <a:ext cx="180975" cy="1981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3" name="Elipse 12"/>
            <p:cNvSpPr/>
            <p:nvPr/>
          </p:nvSpPr>
          <p:spPr>
            <a:xfrm>
              <a:off x="4151330" y="1270140"/>
              <a:ext cx="180975" cy="1981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cxnSp>
          <p:nvCxnSpPr>
            <p:cNvPr id="14" name="Conector recto de flecha 13"/>
            <p:cNvCxnSpPr/>
            <p:nvPr/>
          </p:nvCxnSpPr>
          <p:spPr>
            <a:xfrm flipV="1">
              <a:off x="1248354" y="1352454"/>
              <a:ext cx="2765982" cy="281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H="1">
              <a:off x="4236391" y="1089329"/>
              <a:ext cx="10352" cy="1808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Rectángulo 2"/>
          <p:cNvSpPr/>
          <p:nvPr/>
        </p:nvSpPr>
        <p:spPr>
          <a:xfrm>
            <a:off x="989627" y="4481965"/>
            <a:ext cx="8147594" cy="2207527"/>
          </a:xfrm>
          <a:prstGeom prst="rect">
            <a:avLst/>
          </a:prstGeom>
        </p:spPr>
        <p:txBody>
          <a:bodyPr wrap="square">
            <a:spAutoFit/>
          </a:bodyPr>
          <a:lstStyle/>
          <a:p>
            <a:pPr>
              <a:lnSpc>
                <a:spcPct val="107000"/>
              </a:lnSpc>
              <a:spcAft>
                <a:spcPts val="800"/>
              </a:spcAft>
            </a:pPr>
            <a:r>
              <a:rPr lang="es-AR" sz="2000" b="1" u="sng" dirty="0">
                <a:latin typeface="Calibri" panose="020F0502020204030204" pitchFamily="34" charset="0"/>
                <a:ea typeface="Calibri" panose="020F0502020204030204" pitchFamily="34" charset="0"/>
                <a:cs typeface="Calibri" panose="020F0502020204030204" pitchFamily="34" charset="0"/>
              </a:rPr>
              <a:t>Puntuación final</a:t>
            </a:r>
            <a:endParaRPr lang="es-A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2000" dirty="0">
                <a:latin typeface="Calibri" panose="020F0502020204030204" pitchFamily="34" charset="0"/>
                <a:ea typeface="Calibri" panose="020F0502020204030204" pitchFamily="34" charset="0"/>
                <a:cs typeface="Calibri" panose="020F0502020204030204" pitchFamily="34" charset="0"/>
              </a:rPr>
              <a:t> La tabla C nos da un valor de 9, pero como el trabajador realiza movimientos repetitivos (26 veces en 2.21 minutos) le debo sumar un punto más, </a:t>
            </a:r>
            <a:r>
              <a:rPr lang="es-AR" sz="2000" dirty="0" smtClean="0">
                <a:latin typeface="Calibri" panose="020F0502020204030204" pitchFamily="34" charset="0"/>
                <a:ea typeface="Calibri" panose="020F0502020204030204" pitchFamily="34" charset="0"/>
                <a:cs typeface="Calibri" panose="020F0502020204030204" pitchFamily="34" charset="0"/>
              </a:rPr>
              <a:t>entonces</a:t>
            </a:r>
            <a:r>
              <a:rPr lang="es-AR" sz="2400" dirty="0" smtClean="0">
                <a:latin typeface="Calibri" panose="020F0502020204030204" pitchFamily="34" charset="0"/>
                <a:ea typeface="Calibri" panose="020F0502020204030204" pitchFamily="34" charset="0"/>
                <a:cs typeface="Calibri" panose="020F0502020204030204" pitchFamily="34" charset="0"/>
              </a:rPr>
              <a:t>:      </a:t>
            </a:r>
            <a:r>
              <a:rPr lang="es-AR" sz="2800" b="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Puntuación </a:t>
            </a:r>
            <a:r>
              <a:rPr lang="es-AR" sz="2800" b="1" dirty="0">
                <a:solidFill>
                  <a:srgbClr val="0070C0"/>
                </a:solidFill>
                <a:latin typeface="Calibri" panose="020F0502020204030204" pitchFamily="34" charset="0"/>
                <a:ea typeface="Calibri" panose="020F0502020204030204" pitchFamily="34" charset="0"/>
                <a:cs typeface="Calibri" panose="020F0502020204030204" pitchFamily="34" charset="0"/>
              </a:rPr>
              <a:t>final lado derecho  = </a:t>
            </a:r>
            <a:r>
              <a:rPr lang="es-AR" sz="2800" b="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8 </a:t>
            </a:r>
            <a:r>
              <a:rPr lang="es-AR" sz="2800" b="1" dirty="0">
                <a:solidFill>
                  <a:srgbClr val="0070C0"/>
                </a:solidFill>
                <a:latin typeface="Calibri" panose="020F0502020204030204" pitchFamily="34" charset="0"/>
                <a:ea typeface="Calibri" panose="020F0502020204030204" pitchFamily="34" charset="0"/>
                <a:cs typeface="Calibri" panose="020F0502020204030204" pitchFamily="34" charset="0"/>
              </a:rPr>
              <a:t>+ 1 = </a:t>
            </a:r>
            <a:r>
              <a:rPr lang="es-AR" sz="2800" b="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9</a:t>
            </a:r>
            <a:endParaRPr lang="es-AR"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AR"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Puntuación </a:t>
            </a:r>
            <a:r>
              <a:rPr lang="es-AR" sz="2800" b="1" dirty="0">
                <a:solidFill>
                  <a:srgbClr val="FF0000"/>
                </a:solidFill>
                <a:latin typeface="Calibri" panose="020F0502020204030204" pitchFamily="34" charset="0"/>
                <a:ea typeface="Calibri" panose="020F0502020204030204" pitchFamily="34" charset="0"/>
                <a:cs typeface="Calibri" panose="020F0502020204030204" pitchFamily="34" charset="0"/>
              </a:rPr>
              <a:t>final lado derecho  = </a:t>
            </a:r>
            <a:r>
              <a:rPr lang="es-AR"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7 </a:t>
            </a:r>
            <a:r>
              <a:rPr lang="es-AR" sz="2800" b="1" dirty="0">
                <a:solidFill>
                  <a:srgbClr val="FF0000"/>
                </a:solidFill>
                <a:latin typeface="Calibri" panose="020F0502020204030204" pitchFamily="34" charset="0"/>
                <a:ea typeface="Calibri" panose="020F0502020204030204" pitchFamily="34" charset="0"/>
                <a:cs typeface="Calibri" panose="020F0502020204030204" pitchFamily="34" charset="0"/>
              </a:rPr>
              <a:t>+ 1 = </a:t>
            </a:r>
            <a:r>
              <a:rPr lang="es-AR"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8</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ector recto de flecha 15"/>
          <p:cNvCxnSpPr/>
          <p:nvPr/>
        </p:nvCxnSpPr>
        <p:spPr>
          <a:xfrm flipH="1">
            <a:off x="7270879" y="1968664"/>
            <a:ext cx="14066" cy="21179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65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265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dirty="0" smtClean="0"/>
              <a:t>METODO REBA</a:t>
            </a:r>
            <a:endParaRPr lang="es-ES" sz="4000" dirty="0"/>
          </a:p>
        </p:txBody>
      </p:sp>
      <p:grpSp>
        <p:nvGrpSpPr>
          <p:cNvPr id="5" name="Grupo 4"/>
          <p:cNvGrpSpPr/>
          <p:nvPr/>
        </p:nvGrpSpPr>
        <p:grpSpPr>
          <a:xfrm>
            <a:off x="1043608" y="1237787"/>
            <a:ext cx="7272808" cy="3104640"/>
            <a:chOff x="0" y="0"/>
            <a:chExt cx="5436235" cy="2040152"/>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2124" t="45876" r="9096" b="21524"/>
            <a:stretch/>
          </p:blipFill>
          <p:spPr bwMode="auto">
            <a:xfrm>
              <a:off x="148856" y="0"/>
              <a:ext cx="5191125" cy="1207135"/>
            </a:xfrm>
            <a:prstGeom prst="rect">
              <a:avLst/>
            </a:prstGeom>
            <a:ln>
              <a:noFill/>
            </a:ln>
            <a:extLst>
              <a:ext uri="{53640926-AAD7-44D8-BBD7-CCE9431645EC}">
                <a14:shadowObscured xmlns:a14="http://schemas.microsoft.com/office/drawing/2010/main"/>
              </a:ext>
            </a:extLst>
          </p:spPr>
        </p:pic>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9586" t="17298" r="8057" b="60387"/>
            <a:stretch/>
          </p:blipFill>
          <p:spPr bwMode="auto">
            <a:xfrm>
              <a:off x="0" y="1212112"/>
              <a:ext cx="5436235" cy="828040"/>
            </a:xfrm>
            <a:prstGeom prst="rect">
              <a:avLst/>
            </a:prstGeom>
            <a:ln>
              <a:noFill/>
            </a:ln>
            <a:extLst>
              <a:ext uri="{53640926-AAD7-44D8-BBD7-CCE9431645EC}">
                <a14:shadowObscured xmlns:a14="http://schemas.microsoft.com/office/drawing/2010/main"/>
              </a:ext>
            </a:extLst>
          </p:spPr>
        </p:pic>
        <p:sp>
          <p:nvSpPr>
            <p:cNvPr id="8" name="Elipse 7"/>
            <p:cNvSpPr/>
            <p:nvPr/>
          </p:nvSpPr>
          <p:spPr>
            <a:xfrm>
              <a:off x="329609" y="1467293"/>
              <a:ext cx="4815944" cy="180753"/>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grpSp>
      <p:sp>
        <p:nvSpPr>
          <p:cNvPr id="9" name="Rectángulo 8"/>
          <p:cNvSpPr/>
          <p:nvPr/>
        </p:nvSpPr>
        <p:spPr>
          <a:xfrm>
            <a:off x="960244" y="4509120"/>
            <a:ext cx="7621662" cy="1915974"/>
          </a:xfrm>
          <a:prstGeom prst="rect">
            <a:avLst/>
          </a:prstGeom>
        </p:spPr>
        <p:txBody>
          <a:bodyPr wrap="square">
            <a:spAutoFit/>
          </a:bodyPr>
          <a:lstStyle/>
          <a:p>
            <a:pPr algn="ctr">
              <a:lnSpc>
                <a:spcPct val="107000"/>
              </a:lnSpc>
              <a:spcAft>
                <a:spcPts val="800"/>
              </a:spcAft>
            </a:pPr>
            <a:r>
              <a:rPr lang="es-AR" sz="2800" dirty="0">
                <a:latin typeface="Calibri" panose="020F0502020204030204" pitchFamily="34" charset="0"/>
                <a:ea typeface="Calibri" panose="020F0502020204030204" pitchFamily="34" charset="0"/>
                <a:cs typeface="Calibri" panose="020F0502020204030204" pitchFamily="34" charset="0"/>
              </a:rPr>
              <a:t>En base a la puntuación final, al entrar a la tabla de la figura 6 obtenemos que el nivel de riesgo es alto y es prontamente necesaria la intervención en el puesto de trabajo.</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367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5976664"/>
          </a:xfrm>
        </p:spPr>
        <p:txBody>
          <a:bodyPr>
            <a:normAutofit fontScale="90000"/>
          </a:bodyPr>
          <a:lstStyle/>
          <a:p>
            <a:r>
              <a:rPr lang="en-US" b="1" u="sng" dirty="0" smtClean="0"/>
              <a:t>METODO OWAS </a:t>
            </a:r>
            <a:br>
              <a:rPr lang="en-US" b="1" u="sng" dirty="0" smtClean="0"/>
            </a:br>
            <a:r>
              <a:rPr lang="en-US" b="1" u="sng" dirty="0" smtClean="0"/>
              <a:t>(</a:t>
            </a:r>
            <a:r>
              <a:rPr lang="en-US" b="1" u="sng" dirty="0" err="1"/>
              <a:t>Ovako</a:t>
            </a:r>
            <a:r>
              <a:rPr lang="en-US" b="1" u="sng" dirty="0"/>
              <a:t> Working Analysis System)</a:t>
            </a:r>
            <a:r>
              <a:rPr lang="es-ES" dirty="0"/>
              <a:t/>
            </a:r>
            <a:br>
              <a:rPr lang="es-ES" dirty="0"/>
            </a:br>
            <a:r>
              <a:rPr lang="es-AR" sz="3200" dirty="0" err="1"/>
              <a:t>Owas</a:t>
            </a:r>
            <a:r>
              <a:rPr lang="es-AR" sz="3200" dirty="0"/>
              <a:t> se caracteriza por su capacidad de valorar de forma global todas las posturas adoptadas durante el desempeño de la </a:t>
            </a:r>
            <a:r>
              <a:rPr lang="es-AR" sz="3200" dirty="0" smtClean="0"/>
              <a:t>tarea.</a:t>
            </a:r>
            <a:br>
              <a:rPr lang="es-AR" sz="3200" dirty="0" smtClean="0"/>
            </a:br>
            <a:r>
              <a:rPr lang="es-AR" sz="3200" dirty="0"/>
              <a:t>Las posturas observadas son clasificadas en </a:t>
            </a:r>
            <a:r>
              <a:rPr lang="es-AR" sz="3200" b="1" dirty="0"/>
              <a:t>252</a:t>
            </a:r>
            <a:r>
              <a:rPr lang="es-AR" sz="3200" dirty="0"/>
              <a:t> posibles combinaciones según la posición de la espalda, los brazos, y las piernas del trabajador, además de la magnitud de la carga que manipula mientras adopta la postura</a:t>
            </a:r>
            <a:r>
              <a:rPr lang="es-AR" sz="3200" dirty="0" smtClean="0"/>
              <a:t>.</a:t>
            </a:r>
            <a:br>
              <a:rPr lang="es-AR" sz="3200" dirty="0" smtClean="0"/>
            </a:br>
            <a:r>
              <a:rPr lang="es-AR" sz="2800" dirty="0" smtClean="0"/>
              <a:t>Cada postura observada es clasificada asignándole un código de postura. A partir del código de cada postura se obtiene una valoración del riesgo o incomodidad que supone su adopción asignándole una Categoría de riesgo.</a:t>
            </a:r>
            <a:r>
              <a:rPr lang="es-ES" sz="3200" dirty="0"/>
              <a:t/>
            </a:r>
            <a:br>
              <a:rPr lang="es-ES" sz="3200" dirty="0"/>
            </a:br>
            <a:endParaRPr lang="es-ES" sz="3200" dirty="0"/>
          </a:p>
        </p:txBody>
      </p:sp>
    </p:spTree>
    <p:extLst>
      <p:ext uri="{BB962C8B-B14F-4D97-AF65-F5344CB8AC3E}">
        <p14:creationId xmlns:p14="http://schemas.microsoft.com/office/powerpoint/2010/main" val="36024686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9592" y="332656"/>
            <a:ext cx="8064896" cy="5837495"/>
          </a:xfrm>
          <a:prstGeom prst="rect">
            <a:avLst/>
          </a:prstGeom>
        </p:spPr>
        <p:txBody>
          <a:bodyPr wrap="square">
            <a:spAutoFit/>
          </a:bodyPr>
          <a:lstStyle/>
          <a:p>
            <a:pPr algn="ctr">
              <a:spcAft>
                <a:spcPts val="750"/>
              </a:spcAft>
            </a:pPr>
            <a:r>
              <a:rPr lang="es-AR" sz="2400" b="1" u="sng" dirty="0">
                <a:latin typeface="Helvetica" panose="020B0604020202020204" pitchFamily="34" charset="0"/>
                <a:ea typeface="Times New Roman" panose="02020603050405020304" pitchFamily="18" charset="0"/>
              </a:rPr>
              <a:t>Observación y codificación de posturas</a:t>
            </a:r>
            <a:endParaRPr lang="es-AR" sz="2400" dirty="0">
              <a:latin typeface="Times New Roman" panose="02020603050405020304" pitchFamily="18" charset="0"/>
              <a:ea typeface="Times New Roman" panose="02020603050405020304" pitchFamily="18" charset="0"/>
            </a:endParaRPr>
          </a:p>
          <a:p>
            <a:pPr algn="just">
              <a:spcAft>
                <a:spcPts val="750"/>
              </a:spcAft>
            </a:pPr>
            <a:r>
              <a:rPr lang="es-AR" sz="2400" dirty="0">
                <a:latin typeface="Helvetica" panose="020B0604020202020204" pitchFamily="34" charset="0"/>
                <a:ea typeface="Times New Roman" panose="02020603050405020304" pitchFamily="18" charset="0"/>
              </a:rPr>
              <a:t>La tarea será observada durante el </a:t>
            </a:r>
            <a:r>
              <a:rPr lang="es-AR" sz="2400" b="1" dirty="0">
                <a:latin typeface="Times New Roman" panose="02020603050405020304" pitchFamily="18" charset="0"/>
                <a:ea typeface="Times New Roman" panose="02020603050405020304" pitchFamily="18" charset="0"/>
              </a:rPr>
              <a:t>periodo de observación</a:t>
            </a:r>
            <a:r>
              <a:rPr lang="es-AR" sz="2400" dirty="0">
                <a:latin typeface="Helvetica" panose="020B0604020202020204" pitchFamily="34" charset="0"/>
                <a:ea typeface="Times New Roman" panose="02020603050405020304" pitchFamily="18" charset="0"/>
              </a:rPr>
              <a:t> definido y se registraran las posturas a la </a:t>
            </a:r>
            <a:r>
              <a:rPr lang="es-AR" sz="2400" b="1" dirty="0">
                <a:latin typeface="Times New Roman" panose="02020603050405020304" pitchFamily="18" charset="0"/>
                <a:ea typeface="Times New Roman" panose="02020603050405020304" pitchFamily="18" charset="0"/>
              </a:rPr>
              <a:t>frecuencia de muestreo</a:t>
            </a:r>
            <a:r>
              <a:rPr lang="es-AR" sz="2400" dirty="0">
                <a:latin typeface="Helvetica" panose="020B0604020202020204" pitchFamily="34" charset="0"/>
                <a:ea typeface="Times New Roman" panose="02020603050405020304" pitchFamily="18" charset="0"/>
              </a:rPr>
              <a:t>. Aunque esto puede realizarse mediante la observación </a:t>
            </a:r>
            <a:r>
              <a:rPr lang="es-AR" sz="2400" i="1" dirty="0">
                <a:latin typeface="Times New Roman" panose="02020603050405020304" pitchFamily="18" charset="0"/>
                <a:ea typeface="Times New Roman" panose="02020603050405020304" pitchFamily="18" charset="0"/>
              </a:rPr>
              <a:t>in situ</a:t>
            </a:r>
            <a:r>
              <a:rPr lang="es-AR" sz="2400" dirty="0">
                <a:latin typeface="Helvetica" panose="020B0604020202020204" pitchFamily="34" charset="0"/>
                <a:ea typeface="Times New Roman" panose="02020603050405020304" pitchFamily="18" charset="0"/>
              </a:rPr>
              <a:t> del trabajador, filmar en vídeo la tarea y detener la imagen en los momentos oportunos puede facilitar el registro de las posturas.</a:t>
            </a:r>
            <a:endParaRPr lang="es-AR" sz="2400" dirty="0">
              <a:latin typeface="Times New Roman" panose="02020603050405020304" pitchFamily="18" charset="0"/>
              <a:ea typeface="Times New Roman" panose="02020603050405020304" pitchFamily="18" charset="0"/>
            </a:endParaRPr>
          </a:p>
          <a:p>
            <a:pPr algn="just">
              <a:spcAft>
                <a:spcPts val="750"/>
              </a:spcAft>
            </a:pPr>
            <a:r>
              <a:rPr lang="es-AR" sz="2400" dirty="0">
                <a:latin typeface="Helvetica" panose="020B0604020202020204" pitchFamily="34" charset="0"/>
                <a:ea typeface="Times New Roman" panose="02020603050405020304" pitchFamily="18" charset="0"/>
              </a:rPr>
              <a:t>A cada postura se le asignará un </a:t>
            </a:r>
            <a:r>
              <a:rPr lang="es-AR" sz="2400" b="1" dirty="0">
                <a:latin typeface="Times New Roman" panose="02020603050405020304" pitchFamily="18" charset="0"/>
                <a:ea typeface="Times New Roman" panose="02020603050405020304" pitchFamily="18" charset="0"/>
              </a:rPr>
              <a:t>Código de postura</a:t>
            </a:r>
            <a:r>
              <a:rPr lang="es-AR" sz="2400" dirty="0">
                <a:latin typeface="Helvetica" panose="020B0604020202020204" pitchFamily="34" charset="0"/>
                <a:ea typeface="Times New Roman" panose="02020603050405020304" pitchFamily="18" charset="0"/>
              </a:rPr>
              <a:t> conformado por cuatro dígitos. El primer dígito dependerá de la posición de la </a:t>
            </a:r>
            <a:r>
              <a:rPr lang="es-AR" sz="2400" b="1" dirty="0">
                <a:latin typeface="Times New Roman" panose="02020603050405020304" pitchFamily="18" charset="0"/>
                <a:ea typeface="Times New Roman" panose="02020603050405020304" pitchFamily="18" charset="0"/>
              </a:rPr>
              <a:t>espalda </a:t>
            </a:r>
            <a:r>
              <a:rPr lang="es-AR" sz="2400" dirty="0">
                <a:latin typeface="Helvetica" panose="020B0604020202020204" pitchFamily="34" charset="0"/>
                <a:ea typeface="Times New Roman" panose="02020603050405020304" pitchFamily="18" charset="0"/>
              </a:rPr>
              <a:t>del trabajador en la postura valorada (</a:t>
            </a:r>
            <a:r>
              <a:rPr lang="es-AR" sz="2400" b="1" dirty="0">
                <a:latin typeface="Times New Roman" panose="02020603050405020304" pitchFamily="18" charset="0"/>
                <a:ea typeface="Times New Roman" panose="02020603050405020304" pitchFamily="18" charset="0"/>
              </a:rPr>
              <a:t>Tabla 1</a:t>
            </a:r>
            <a:r>
              <a:rPr lang="es-AR" sz="2400" dirty="0">
                <a:latin typeface="Helvetica" panose="020B0604020202020204" pitchFamily="34" charset="0"/>
                <a:ea typeface="Times New Roman" panose="02020603050405020304" pitchFamily="18" charset="0"/>
              </a:rPr>
              <a:t>), el segundo de la posición de los </a:t>
            </a:r>
            <a:r>
              <a:rPr lang="es-AR" sz="2400" b="1" dirty="0">
                <a:latin typeface="Times New Roman" panose="02020603050405020304" pitchFamily="18" charset="0"/>
                <a:ea typeface="Times New Roman" panose="02020603050405020304" pitchFamily="18" charset="0"/>
              </a:rPr>
              <a:t>brazos</a:t>
            </a:r>
            <a:r>
              <a:rPr lang="es-AR" sz="2400" dirty="0">
                <a:latin typeface="Helvetica" panose="020B0604020202020204" pitchFamily="34" charset="0"/>
                <a:ea typeface="Times New Roman" panose="02020603050405020304" pitchFamily="18" charset="0"/>
              </a:rPr>
              <a:t> (</a:t>
            </a:r>
            <a:r>
              <a:rPr lang="es-AR" sz="2400" b="1" dirty="0">
                <a:latin typeface="Times New Roman" panose="02020603050405020304" pitchFamily="18" charset="0"/>
                <a:ea typeface="Times New Roman" panose="02020603050405020304" pitchFamily="18" charset="0"/>
              </a:rPr>
              <a:t>Tabla 2</a:t>
            </a:r>
            <a:r>
              <a:rPr lang="es-AR" sz="2400" dirty="0">
                <a:latin typeface="Helvetica" panose="020B0604020202020204" pitchFamily="34" charset="0"/>
                <a:ea typeface="Times New Roman" panose="02020603050405020304" pitchFamily="18" charset="0"/>
              </a:rPr>
              <a:t>), el tercero de la posición de las </a:t>
            </a:r>
            <a:r>
              <a:rPr lang="es-AR" sz="2400" b="1" dirty="0">
                <a:latin typeface="Times New Roman" panose="02020603050405020304" pitchFamily="18" charset="0"/>
                <a:ea typeface="Times New Roman" panose="02020603050405020304" pitchFamily="18" charset="0"/>
              </a:rPr>
              <a:t>piernas </a:t>
            </a:r>
            <a:r>
              <a:rPr lang="es-AR" sz="2400" dirty="0">
                <a:latin typeface="Helvetica" panose="020B0604020202020204" pitchFamily="34" charset="0"/>
                <a:ea typeface="Times New Roman" panose="02020603050405020304" pitchFamily="18" charset="0"/>
              </a:rPr>
              <a:t>(</a:t>
            </a:r>
            <a:r>
              <a:rPr lang="es-AR" sz="2400" b="1" dirty="0">
                <a:latin typeface="Times New Roman" panose="02020603050405020304" pitchFamily="18" charset="0"/>
                <a:ea typeface="Times New Roman" panose="02020603050405020304" pitchFamily="18" charset="0"/>
              </a:rPr>
              <a:t>Tabla 3</a:t>
            </a:r>
            <a:r>
              <a:rPr lang="es-AR" sz="2400" dirty="0">
                <a:latin typeface="Helvetica" panose="020B0604020202020204" pitchFamily="34" charset="0"/>
                <a:ea typeface="Times New Roman" panose="02020603050405020304" pitchFamily="18" charset="0"/>
              </a:rPr>
              <a:t>) y el cuarto de la </a:t>
            </a:r>
            <a:r>
              <a:rPr lang="es-AR" sz="2400" b="1" dirty="0">
                <a:latin typeface="Times New Roman" panose="02020603050405020304" pitchFamily="18" charset="0"/>
                <a:ea typeface="Times New Roman" panose="02020603050405020304" pitchFamily="18" charset="0"/>
              </a:rPr>
              <a:t>carga </a:t>
            </a:r>
            <a:r>
              <a:rPr lang="es-AR" sz="2400" dirty="0">
                <a:latin typeface="Helvetica" panose="020B0604020202020204" pitchFamily="34" charset="0"/>
                <a:ea typeface="Times New Roman" panose="02020603050405020304" pitchFamily="18" charset="0"/>
              </a:rPr>
              <a:t>manipulada (</a:t>
            </a:r>
            <a:r>
              <a:rPr lang="es-AR" sz="2400" b="1" dirty="0">
                <a:latin typeface="Times New Roman" panose="02020603050405020304" pitchFamily="18" charset="0"/>
                <a:ea typeface="Times New Roman" panose="02020603050405020304" pitchFamily="18" charset="0"/>
              </a:rPr>
              <a:t>Tabla 4</a:t>
            </a:r>
            <a:r>
              <a:rPr lang="es-AR" sz="2400" dirty="0">
                <a:latin typeface="Helvetica" panose="020B0604020202020204" pitchFamily="34" charset="0"/>
                <a:ea typeface="Times New Roman" panose="02020603050405020304" pitchFamily="18" charset="0"/>
              </a:rPr>
              <a:t>). La </a:t>
            </a:r>
            <a:r>
              <a:rPr lang="es-AR" sz="2400" b="1" dirty="0">
                <a:latin typeface="Times New Roman" panose="02020603050405020304" pitchFamily="18" charset="0"/>
                <a:ea typeface="Times New Roman" panose="02020603050405020304" pitchFamily="18" charset="0"/>
              </a:rPr>
              <a:t>Figura 1</a:t>
            </a:r>
            <a:r>
              <a:rPr lang="es-AR" sz="2400" dirty="0">
                <a:latin typeface="Helvetica" panose="020B0604020202020204" pitchFamily="34" charset="0"/>
                <a:ea typeface="Times New Roman" panose="02020603050405020304" pitchFamily="18" charset="0"/>
              </a:rPr>
              <a:t> muestra un ejemplo de codificación de una postura.</a:t>
            </a:r>
            <a:endParaRPr lang="es-AR"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4652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val="0"/>
              </a:ext>
            </a:extLst>
          </a:blip>
          <a:srcRect l="11675" t="11897" r="50877" b="17593"/>
          <a:stretch/>
        </p:blipFill>
        <p:spPr bwMode="auto">
          <a:xfrm>
            <a:off x="1619672" y="332656"/>
            <a:ext cx="6120679" cy="62841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7589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val="0"/>
              </a:ext>
            </a:extLst>
          </a:blip>
          <a:srcRect l="50095" t="12330" r="12687" b="36851"/>
          <a:stretch/>
        </p:blipFill>
        <p:spPr bwMode="auto">
          <a:xfrm>
            <a:off x="1259632" y="332656"/>
            <a:ext cx="7128792" cy="6192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443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2051720" y="188640"/>
            <a:ext cx="4614292" cy="6595070"/>
            <a:chOff x="0" y="0"/>
            <a:chExt cx="4057650" cy="657225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2885" t="14490" r="50781" b="29362"/>
            <a:stretch/>
          </p:blipFill>
          <p:spPr bwMode="auto">
            <a:xfrm>
              <a:off x="0" y="0"/>
              <a:ext cx="4057650" cy="2763520"/>
            </a:xfrm>
            <a:prstGeom prst="rect">
              <a:avLst/>
            </a:prstGeom>
            <a:ln>
              <a:noFill/>
            </a:ln>
            <a:extLst>
              <a:ext uri="{53640926-AAD7-44D8-BBD7-CCE9431645EC}">
                <a14:shadowObscured xmlns:a14="http://schemas.microsoft.com/office/drawing/2010/main"/>
              </a:ext>
            </a:extLst>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3055" t="14490" r="50781" b="31475"/>
            <a:stretch/>
          </p:blipFill>
          <p:spPr bwMode="auto">
            <a:xfrm>
              <a:off x="19050" y="2676525"/>
              <a:ext cx="4038600" cy="2669540"/>
            </a:xfrm>
            <a:prstGeom prst="rect">
              <a:avLst/>
            </a:prstGeom>
            <a:ln>
              <a:noFill/>
            </a:ln>
            <a:extLst>
              <a:ext uri="{53640926-AAD7-44D8-BBD7-CCE9431645EC}">
                <a14:shadowObscured xmlns:a14="http://schemas.microsoft.com/office/drawing/2010/main"/>
              </a:ext>
            </a:extLst>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2716" t="28678" r="51290" b="45663"/>
            <a:stretch/>
          </p:blipFill>
          <p:spPr bwMode="auto">
            <a:xfrm>
              <a:off x="19050" y="5324475"/>
              <a:ext cx="3977640" cy="124777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969975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val="0"/>
              </a:ext>
            </a:extLst>
          </a:blip>
          <a:srcRect l="49728" t="13281" r="8351" b="15175"/>
          <a:stretch/>
        </p:blipFill>
        <p:spPr bwMode="auto">
          <a:xfrm>
            <a:off x="1979712" y="620688"/>
            <a:ext cx="5832648" cy="57606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5712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0284" y="260648"/>
            <a:ext cx="8136904" cy="3344505"/>
          </a:xfrm>
          <a:prstGeom prst="rect">
            <a:avLst/>
          </a:prstGeom>
        </p:spPr>
        <p:txBody>
          <a:bodyPr wrap="square">
            <a:spAutoFit/>
          </a:bodyPr>
          <a:lstStyle/>
          <a:p>
            <a:pPr algn="ctr">
              <a:spcAft>
                <a:spcPts val="750"/>
              </a:spcAft>
            </a:pPr>
            <a:r>
              <a:rPr lang="es-AR" sz="2200" b="1" u="sng" dirty="0">
                <a:latin typeface="Helvetica" panose="020B0604020202020204" pitchFamily="34" charset="0"/>
                <a:ea typeface="Times New Roman" panose="02020603050405020304" pitchFamily="18" charset="0"/>
              </a:rPr>
              <a:t>Cálculo del riesgo</a:t>
            </a:r>
            <a:endParaRPr lang="es-AR" sz="2200" dirty="0">
              <a:latin typeface="Times New Roman" panose="02020603050405020304" pitchFamily="18" charset="0"/>
              <a:ea typeface="Times New Roman" panose="02020603050405020304" pitchFamily="18" charset="0"/>
            </a:endParaRPr>
          </a:p>
          <a:p>
            <a:pPr algn="just">
              <a:spcAft>
                <a:spcPts val="750"/>
              </a:spcAft>
            </a:pPr>
            <a:r>
              <a:rPr lang="es-AR" sz="2200" dirty="0">
                <a:latin typeface="Helvetica" panose="020B0604020202020204" pitchFamily="34" charset="0"/>
                <a:ea typeface="Times New Roman" panose="02020603050405020304" pitchFamily="18" charset="0"/>
              </a:rPr>
              <a:t>Una vez codificadas las posturas incluidas en la evaluación se deberá calcular la </a:t>
            </a:r>
            <a:r>
              <a:rPr lang="es-AR" sz="2200" b="1" dirty="0">
                <a:latin typeface="Times New Roman" panose="02020603050405020304" pitchFamily="18" charset="0"/>
                <a:ea typeface="Times New Roman" panose="02020603050405020304" pitchFamily="18" charset="0"/>
              </a:rPr>
              <a:t>Categoría de riesgo</a:t>
            </a:r>
            <a:r>
              <a:rPr lang="es-AR" sz="2200" dirty="0">
                <a:latin typeface="Helvetica" panose="020B0604020202020204" pitchFamily="34" charset="0"/>
                <a:ea typeface="Times New Roman" panose="02020603050405020304" pitchFamily="18" charset="0"/>
              </a:rPr>
              <a:t> de cada una de ellas. </a:t>
            </a:r>
            <a:r>
              <a:rPr lang="es-AR" sz="2200" dirty="0" err="1">
                <a:latin typeface="Helvetica" panose="020B0604020202020204" pitchFamily="34" charset="0"/>
                <a:ea typeface="Times New Roman" panose="02020603050405020304" pitchFamily="18" charset="0"/>
              </a:rPr>
              <a:t>Owas</a:t>
            </a:r>
            <a:r>
              <a:rPr lang="es-AR" sz="2200" dirty="0">
                <a:latin typeface="Helvetica" panose="020B0604020202020204" pitchFamily="34" charset="0"/>
                <a:ea typeface="Times New Roman" panose="02020603050405020304" pitchFamily="18" charset="0"/>
              </a:rPr>
              <a:t> asigna una Categoría de riesgo a cada postura a partir de su </a:t>
            </a:r>
            <a:r>
              <a:rPr lang="es-AR" sz="2200" b="1" dirty="0">
                <a:latin typeface="Times New Roman" panose="02020603050405020304" pitchFamily="18" charset="0"/>
                <a:ea typeface="Times New Roman" panose="02020603050405020304" pitchFamily="18" charset="0"/>
              </a:rPr>
              <a:t>Código de postura</a:t>
            </a:r>
            <a:r>
              <a:rPr lang="es-AR" sz="2200" dirty="0">
                <a:latin typeface="Helvetica" panose="020B0604020202020204" pitchFamily="34" charset="0"/>
                <a:ea typeface="Times New Roman" panose="02020603050405020304" pitchFamily="18" charset="0"/>
              </a:rPr>
              <a:t>.</a:t>
            </a:r>
            <a:endParaRPr lang="es-AR" sz="2200" dirty="0">
              <a:latin typeface="Times New Roman" panose="02020603050405020304" pitchFamily="18" charset="0"/>
              <a:ea typeface="Times New Roman" panose="02020603050405020304" pitchFamily="18" charset="0"/>
            </a:endParaRPr>
          </a:p>
          <a:p>
            <a:pPr algn="just">
              <a:spcAft>
                <a:spcPts val="750"/>
              </a:spcAft>
            </a:pPr>
            <a:r>
              <a:rPr lang="es-AR" sz="2200" dirty="0">
                <a:latin typeface="Helvetica" panose="020B0604020202020204" pitchFamily="34" charset="0"/>
                <a:ea typeface="Times New Roman" panose="02020603050405020304" pitchFamily="18" charset="0"/>
              </a:rPr>
              <a:t>Existen cuatro Categorías de riesgo (</a:t>
            </a:r>
            <a:r>
              <a:rPr lang="es-AR" sz="2200" b="1" dirty="0">
                <a:latin typeface="Times New Roman" panose="02020603050405020304" pitchFamily="18" charset="0"/>
                <a:ea typeface="Times New Roman" panose="02020603050405020304" pitchFamily="18" charset="0"/>
              </a:rPr>
              <a:t>Tabla 5</a:t>
            </a:r>
            <a:r>
              <a:rPr lang="es-AR" sz="2200" dirty="0">
                <a:latin typeface="Helvetica" panose="020B0604020202020204" pitchFamily="34" charset="0"/>
                <a:ea typeface="Times New Roman" panose="02020603050405020304" pitchFamily="18" charset="0"/>
              </a:rPr>
              <a:t>) numeradas del 1 al 4 en orden creciente de riesgo respecto a su efecto sobre el sistema músculo-esquelético. Cada una, a su vez, establece la prioridad de posibles acciones correctivas.</a:t>
            </a:r>
            <a:endParaRPr lang="es-AR" sz="2200" dirty="0">
              <a:latin typeface="Times New Roman" panose="02020603050405020304" pitchFamily="18" charset="0"/>
              <a:ea typeface="Times New Roman" panose="02020603050405020304" pitchFamily="18" charset="0"/>
            </a:endParaRPr>
          </a:p>
        </p:txBody>
      </p:sp>
      <p:pic>
        <p:nvPicPr>
          <p:cNvPr id="5" name="Imagen 4"/>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294" t="15060" r="3516" b="34742"/>
          <a:stretch/>
        </p:blipFill>
        <p:spPr bwMode="auto">
          <a:xfrm>
            <a:off x="395536" y="3665056"/>
            <a:ext cx="8496944" cy="31929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252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3140968"/>
            <a:ext cx="5040560" cy="1143000"/>
          </a:xfrm>
        </p:spPr>
        <p:txBody>
          <a:bodyPr>
            <a:noAutofit/>
          </a:bodyPr>
          <a:lstStyle/>
          <a:p>
            <a:pPr algn="just"/>
            <a:r>
              <a:rPr lang="es-AR" sz="2800" dirty="0"/>
              <a:t>RULA divide el cuerpo en dos grupos, </a:t>
            </a:r>
            <a:r>
              <a:rPr lang="es-AR" sz="2800" b="1" dirty="0"/>
              <a:t>el Grupo A que incluye los miembros </a:t>
            </a:r>
            <a:r>
              <a:rPr lang="es-AR" sz="2800" b="1" dirty="0" smtClean="0"/>
              <a:t>superiores (brazos</a:t>
            </a:r>
            <a:r>
              <a:rPr lang="es-AR" sz="2800" b="1" dirty="0"/>
              <a:t>, antebrazos y muñecas) y el Grupo B, que comprende las piernas, el tronco y</a:t>
            </a:r>
            <a:br>
              <a:rPr lang="es-AR" sz="2800" b="1" dirty="0"/>
            </a:br>
            <a:r>
              <a:rPr lang="es-AR" sz="2800" b="1" dirty="0"/>
              <a:t>el cuello. </a:t>
            </a:r>
            <a:r>
              <a:rPr lang="es-AR" sz="2800" dirty="0"/>
              <a:t>Mediante las tablas asociadas al método, se asigna una puntuación a cada</a:t>
            </a:r>
            <a:br>
              <a:rPr lang="es-AR" sz="2800" dirty="0"/>
            </a:br>
            <a:r>
              <a:rPr lang="es-AR" sz="2800" dirty="0"/>
              <a:t>zona </a:t>
            </a:r>
            <a:r>
              <a:rPr lang="es-AR" sz="2800" dirty="0" smtClean="0"/>
              <a:t>corporal, para</a:t>
            </a:r>
            <a:r>
              <a:rPr lang="es-AR" sz="2800" dirty="0"/>
              <a:t>, en función de </a:t>
            </a:r>
            <a:r>
              <a:rPr lang="es-AR" sz="2800" dirty="0" smtClean="0"/>
              <a:t>dichas puntuaciones</a:t>
            </a:r>
            <a:r>
              <a:rPr lang="es-AR" sz="2800" dirty="0"/>
              <a:t>, asignar valores globales a cada uno de los grupos A y B</a:t>
            </a:r>
            <a:r>
              <a:rPr lang="es-AR" sz="2400" dirty="0"/>
              <a:t>.</a:t>
            </a:r>
            <a:endParaRPr lang="es-AR" sz="2400" dirty="0"/>
          </a:p>
        </p:txBody>
      </p:sp>
      <p:pic>
        <p:nvPicPr>
          <p:cNvPr id="5" name="Imagen 4"/>
          <p:cNvPicPr>
            <a:picLocks noChangeAspect="1"/>
          </p:cNvPicPr>
          <p:nvPr/>
        </p:nvPicPr>
        <p:blipFill rotWithShape="1">
          <a:blip r:embed="rId2"/>
          <a:srcRect l="55534" t="29329" r="22329" b="13579"/>
          <a:stretch/>
        </p:blipFill>
        <p:spPr>
          <a:xfrm>
            <a:off x="5868144" y="1700808"/>
            <a:ext cx="2880321" cy="4176464"/>
          </a:xfrm>
          <a:prstGeom prst="rect">
            <a:avLst/>
          </a:prstGeom>
        </p:spPr>
      </p:pic>
    </p:spTree>
    <p:extLst>
      <p:ext uri="{BB962C8B-B14F-4D97-AF65-F5344CB8AC3E}">
        <p14:creationId xmlns:p14="http://schemas.microsoft.com/office/powerpoint/2010/main" val="1951979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512" t="17085" r="7694" b="18339"/>
          <a:stretch/>
        </p:blipFill>
        <p:spPr bwMode="auto">
          <a:xfrm>
            <a:off x="251520" y="1607895"/>
            <a:ext cx="8712968" cy="5256584"/>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683568" y="161345"/>
            <a:ext cx="8064896" cy="1446550"/>
          </a:xfrm>
          <a:prstGeom prst="rect">
            <a:avLst/>
          </a:prstGeom>
        </p:spPr>
        <p:txBody>
          <a:bodyPr wrap="square">
            <a:spAutoFit/>
          </a:bodyPr>
          <a:lstStyle/>
          <a:p>
            <a:pPr algn="ctr">
              <a:spcAft>
                <a:spcPts val="750"/>
              </a:spcAft>
            </a:pPr>
            <a:r>
              <a:rPr lang="es-AR" sz="2200" dirty="0">
                <a:latin typeface="Helvetica" panose="020B0604020202020204" pitchFamily="34" charset="0"/>
                <a:ea typeface="Times New Roman" panose="02020603050405020304" pitchFamily="18" charset="0"/>
              </a:rPr>
              <a:t>Para conocer a qué </a:t>
            </a:r>
            <a:r>
              <a:rPr lang="es-AR" sz="2200" b="1" dirty="0">
                <a:latin typeface="Times New Roman" panose="02020603050405020304" pitchFamily="18" charset="0"/>
                <a:ea typeface="Times New Roman" panose="02020603050405020304" pitchFamily="18" charset="0"/>
              </a:rPr>
              <a:t>Categoría de riesgo</a:t>
            </a:r>
            <a:r>
              <a:rPr lang="es-AR" sz="2200" dirty="0">
                <a:latin typeface="Helvetica" panose="020B0604020202020204" pitchFamily="34" charset="0"/>
                <a:ea typeface="Times New Roman" panose="02020603050405020304" pitchFamily="18" charset="0"/>
              </a:rPr>
              <a:t> pertenece cada postura se empleará la </a:t>
            </a:r>
            <a:r>
              <a:rPr lang="es-AR" sz="2200" b="1" dirty="0">
                <a:latin typeface="Times New Roman" panose="02020603050405020304" pitchFamily="18" charset="0"/>
                <a:ea typeface="Times New Roman" panose="02020603050405020304" pitchFamily="18" charset="0"/>
              </a:rPr>
              <a:t>Tabla 6</a:t>
            </a:r>
            <a:r>
              <a:rPr lang="es-AR" sz="2200" dirty="0">
                <a:latin typeface="Helvetica" panose="020B0604020202020204" pitchFamily="34" charset="0"/>
                <a:ea typeface="Times New Roman" panose="02020603050405020304" pitchFamily="18" charset="0"/>
              </a:rPr>
              <a:t>. En ella, a partir de cada dígito del Código de postura, se indica la Categoría de riesgo a la que pertenece la postura.</a:t>
            </a:r>
            <a:endParaRPr lang="es-AR"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6604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9552" y="260648"/>
            <a:ext cx="8352928" cy="6740307"/>
          </a:xfrm>
          <a:prstGeom prst="rect">
            <a:avLst/>
          </a:prstGeom>
        </p:spPr>
        <p:txBody>
          <a:bodyPr wrap="square">
            <a:spAutoFit/>
          </a:bodyPr>
          <a:lstStyle/>
          <a:p>
            <a:pPr algn="just">
              <a:spcAft>
                <a:spcPts val="750"/>
              </a:spcAft>
            </a:pPr>
            <a:r>
              <a:rPr lang="es-AR" sz="2400" dirty="0">
                <a:latin typeface="Helvetica" panose="020B0604020202020204" pitchFamily="34" charset="0"/>
                <a:ea typeface="Times New Roman" panose="02020603050405020304" pitchFamily="18" charset="0"/>
              </a:rPr>
              <a:t>Conocidas las Categorías de riesgo de cada postura es posible determinar cuáles son aquellas que pueden ocasionar una mayor carga postural para el trabajador. Para considerar el riesgo de todas las posturas de forma global, se calculará a continuación la </a:t>
            </a:r>
            <a:r>
              <a:rPr lang="es-AR" sz="2400" b="1" dirty="0">
                <a:latin typeface="Times New Roman" panose="02020603050405020304" pitchFamily="18" charset="0"/>
                <a:ea typeface="Times New Roman" panose="02020603050405020304" pitchFamily="18" charset="0"/>
              </a:rPr>
              <a:t>frecuencia relativa</a:t>
            </a:r>
            <a:r>
              <a:rPr lang="es-AR" sz="2400" dirty="0">
                <a:latin typeface="Helvetica" panose="020B0604020202020204" pitchFamily="34" charset="0"/>
                <a:ea typeface="Times New Roman" panose="02020603050405020304" pitchFamily="18" charset="0"/>
              </a:rPr>
              <a:t> de cada posición adoptada por cada miembro. Es decir, en qué porcentaje del total de posturas registradas, cada miembro se encuentra en una posición determinada. Por ejemplo, si se han registrado 50 posturas y en 10 de ellas la espalda estaba doblada, la frecuencia relativa de </a:t>
            </a:r>
            <a:r>
              <a:rPr lang="es-AR" sz="2400" i="1" dirty="0">
                <a:latin typeface="Times New Roman" panose="02020603050405020304" pitchFamily="18" charset="0"/>
                <a:ea typeface="Times New Roman" panose="02020603050405020304" pitchFamily="18" charset="0"/>
              </a:rPr>
              <a:t>espalda doblada</a:t>
            </a:r>
            <a:r>
              <a:rPr lang="es-AR" sz="2400" dirty="0">
                <a:latin typeface="Helvetica" panose="020B0604020202020204" pitchFamily="34" charset="0"/>
                <a:ea typeface="Times New Roman" panose="02020603050405020304" pitchFamily="18" charset="0"/>
              </a:rPr>
              <a:t> es 20%. Este procedimiento deberá aplicarse a todas las posiciones posibles de todos los miembros. Una vez conocidas las frecuencias relativas la consulta de la </a:t>
            </a:r>
            <a:r>
              <a:rPr lang="es-AR" sz="2400" b="1" dirty="0">
                <a:latin typeface="Times New Roman" panose="02020603050405020304" pitchFamily="18" charset="0"/>
                <a:ea typeface="Times New Roman" panose="02020603050405020304" pitchFamily="18" charset="0"/>
              </a:rPr>
              <a:t>Tabla 7</a:t>
            </a:r>
            <a:r>
              <a:rPr lang="es-AR" sz="2400" dirty="0">
                <a:latin typeface="Helvetica" panose="020B0604020202020204" pitchFamily="34" charset="0"/>
                <a:ea typeface="Times New Roman" panose="02020603050405020304" pitchFamily="18" charset="0"/>
              </a:rPr>
              <a:t> permitirá conocer las Categorías de riesgo para la espalda, los brazos y las piernas de manera global. A partir de esta información será posible identificar que partes del cuerpo soportan una mayor incomodidad y decidir las medidas correctivas a aplicar.</a:t>
            </a:r>
            <a:endParaRPr lang="es-AR"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1085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349" t="17085" r="8183" b="17760"/>
          <a:stretch/>
        </p:blipFill>
        <p:spPr bwMode="auto">
          <a:xfrm>
            <a:off x="611560" y="548680"/>
            <a:ext cx="8208912" cy="59046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1278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647056" y="404664"/>
            <a:ext cx="8496944" cy="432048"/>
          </a:xfrm>
        </p:spPr>
        <p:txBody>
          <a:bodyPr>
            <a:normAutofit fontScale="90000"/>
          </a:bodyPr>
          <a:lstStyle/>
          <a:p>
            <a:r>
              <a:rPr lang="en-US" b="1" u="sng" dirty="0" smtClean="0"/>
              <a:t>METODO OWAS </a:t>
            </a:r>
            <a:br>
              <a:rPr lang="en-US" b="1" u="sng" dirty="0" smtClean="0"/>
            </a:br>
            <a:endParaRPr lang="es-ES" sz="32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810" y="620688"/>
            <a:ext cx="8334375" cy="312420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09" y="3838575"/>
            <a:ext cx="8639175" cy="3019425"/>
          </a:xfrm>
          <a:prstGeom prst="rect">
            <a:avLst/>
          </a:prstGeom>
        </p:spPr>
      </p:pic>
    </p:spTree>
    <p:extLst>
      <p:ext uri="{BB962C8B-B14F-4D97-AF65-F5344CB8AC3E}">
        <p14:creationId xmlns:p14="http://schemas.microsoft.com/office/powerpoint/2010/main" val="16544010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Título"/>
          <p:cNvSpPr>
            <a:spLocks noGrp="1"/>
          </p:cNvSpPr>
          <p:nvPr>
            <p:ph type="title"/>
          </p:nvPr>
        </p:nvSpPr>
        <p:spPr>
          <a:xfrm>
            <a:off x="467544" y="476672"/>
            <a:ext cx="8496944" cy="432048"/>
          </a:xfrm>
        </p:spPr>
        <p:txBody>
          <a:bodyPr>
            <a:normAutofit fontScale="90000"/>
          </a:bodyPr>
          <a:lstStyle/>
          <a:p>
            <a:r>
              <a:rPr lang="en-US" b="1" u="sng" dirty="0" smtClean="0"/>
              <a:t>METODO OWAS </a:t>
            </a:r>
            <a:br>
              <a:rPr lang="en-US" b="1" u="sng" dirty="0" smtClean="0"/>
            </a:br>
            <a:endParaRPr lang="es-ES" sz="32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63" y="1916832"/>
            <a:ext cx="8620125" cy="3629025"/>
          </a:xfrm>
          <a:prstGeom prst="rect">
            <a:avLst/>
          </a:prstGeom>
        </p:spPr>
      </p:pic>
    </p:spTree>
    <p:extLst>
      <p:ext uri="{BB962C8B-B14F-4D97-AF65-F5344CB8AC3E}">
        <p14:creationId xmlns:p14="http://schemas.microsoft.com/office/powerpoint/2010/main" val="31116745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628800"/>
            <a:ext cx="8362950" cy="3762375"/>
          </a:xfrm>
          <a:prstGeom prst="rect">
            <a:avLst/>
          </a:prstGeom>
        </p:spPr>
      </p:pic>
      <p:sp>
        <p:nvSpPr>
          <p:cNvPr id="6" name="Título 5"/>
          <p:cNvSpPr>
            <a:spLocks noGrp="1"/>
          </p:cNvSpPr>
          <p:nvPr>
            <p:ph type="title"/>
          </p:nvPr>
        </p:nvSpPr>
        <p:spPr/>
        <p:txBody>
          <a:bodyPr/>
          <a:lstStyle/>
          <a:p>
            <a:endParaRPr lang="es-AR"/>
          </a:p>
        </p:txBody>
      </p:sp>
    </p:spTree>
    <p:extLst>
      <p:ext uri="{BB962C8B-B14F-4D97-AF65-F5344CB8AC3E}">
        <p14:creationId xmlns:p14="http://schemas.microsoft.com/office/powerpoint/2010/main" val="42478643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103" y="2060848"/>
            <a:ext cx="8086725" cy="3038475"/>
          </a:xfrm>
          <a:prstGeom prst="rect">
            <a:avLst/>
          </a:prstGeom>
        </p:spPr>
      </p:pic>
      <p:sp>
        <p:nvSpPr>
          <p:cNvPr id="7" name="1 Título"/>
          <p:cNvSpPr>
            <a:spLocks noGrp="1"/>
          </p:cNvSpPr>
          <p:nvPr>
            <p:ph type="title"/>
          </p:nvPr>
        </p:nvSpPr>
        <p:spPr>
          <a:xfrm>
            <a:off x="356623" y="764704"/>
            <a:ext cx="8496944" cy="432048"/>
          </a:xfrm>
        </p:spPr>
        <p:txBody>
          <a:bodyPr>
            <a:normAutofit fontScale="90000"/>
          </a:bodyPr>
          <a:lstStyle/>
          <a:p>
            <a:r>
              <a:rPr lang="en-US" b="1" u="sng" dirty="0" smtClean="0"/>
              <a:t>METODO OWAS </a:t>
            </a:r>
            <a:br>
              <a:rPr lang="en-US" b="1" u="sng" dirty="0" smtClean="0"/>
            </a:br>
            <a:endParaRPr lang="es-ES" sz="3200" dirty="0"/>
          </a:p>
        </p:txBody>
      </p:sp>
    </p:spTree>
    <p:extLst>
      <p:ext uri="{BB962C8B-B14F-4D97-AF65-F5344CB8AC3E}">
        <p14:creationId xmlns:p14="http://schemas.microsoft.com/office/powerpoint/2010/main" val="2311624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251520" y="223601"/>
            <a:ext cx="8496944" cy="432048"/>
          </a:xfrm>
        </p:spPr>
        <p:txBody>
          <a:bodyPr>
            <a:normAutofit fontScale="90000"/>
          </a:bodyPr>
          <a:lstStyle/>
          <a:p>
            <a:r>
              <a:rPr lang="en-US" b="1" u="sng" dirty="0" smtClean="0"/>
              <a:t>METODO OWAS </a:t>
            </a:r>
            <a:br>
              <a:rPr lang="en-US" b="1" u="sng" dirty="0" smtClean="0"/>
            </a:br>
            <a:endParaRPr lang="es-ES" sz="32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052736"/>
            <a:ext cx="7639050" cy="4676775"/>
          </a:xfrm>
          <a:prstGeom prst="rect">
            <a:avLst/>
          </a:prstGeom>
        </p:spPr>
      </p:pic>
    </p:spTree>
    <p:extLst>
      <p:ext uri="{BB962C8B-B14F-4D97-AF65-F5344CB8AC3E}">
        <p14:creationId xmlns:p14="http://schemas.microsoft.com/office/powerpoint/2010/main" val="3963311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96752"/>
            <a:ext cx="8496944" cy="432048"/>
          </a:xfrm>
        </p:spPr>
        <p:txBody>
          <a:bodyPr>
            <a:normAutofit fontScale="90000"/>
          </a:bodyPr>
          <a:lstStyle/>
          <a:p>
            <a:r>
              <a:rPr lang="en-US" b="1" u="sng" dirty="0" err="1" smtClean="0"/>
              <a:t>Categorias</a:t>
            </a:r>
            <a:r>
              <a:rPr lang="en-US" b="1" u="sng" dirty="0" smtClean="0"/>
              <a:t> de </a:t>
            </a:r>
            <a:r>
              <a:rPr lang="en-US" b="1" u="sng" dirty="0" err="1" smtClean="0"/>
              <a:t>Riesgo</a:t>
            </a:r>
            <a:r>
              <a:rPr lang="en-US" b="1" u="sng" dirty="0" smtClean="0"/>
              <a:t> de las </a:t>
            </a:r>
            <a:r>
              <a:rPr lang="es-AR" b="1" u="sng" dirty="0" smtClean="0"/>
              <a:t>Posiciones</a:t>
            </a:r>
            <a:r>
              <a:rPr lang="en-US" b="1" u="sng" dirty="0" smtClean="0"/>
              <a:t> del </a:t>
            </a:r>
            <a:r>
              <a:rPr lang="en-US" b="1" u="sng" dirty="0" err="1" smtClean="0"/>
              <a:t>Cuerpo</a:t>
            </a:r>
            <a:r>
              <a:rPr lang="en-US" b="1" u="sng" dirty="0" smtClean="0"/>
              <a:t> </a:t>
            </a:r>
            <a:r>
              <a:rPr lang="en-US" b="1" u="sng" dirty="0" err="1" smtClean="0"/>
              <a:t>Segun</a:t>
            </a:r>
            <a:r>
              <a:rPr lang="en-US" b="1" u="sng" dirty="0" smtClean="0"/>
              <a:t> </a:t>
            </a:r>
            <a:r>
              <a:rPr lang="en-US" b="1" u="sng" dirty="0" err="1" smtClean="0"/>
              <a:t>su</a:t>
            </a:r>
            <a:r>
              <a:rPr lang="en-US" b="1" u="sng" dirty="0" smtClean="0"/>
              <a:t> </a:t>
            </a:r>
            <a:r>
              <a:rPr lang="en-US" b="1" u="sng" dirty="0" err="1" smtClean="0"/>
              <a:t>Frecuencia</a:t>
            </a:r>
            <a:r>
              <a:rPr lang="en-US" b="1" u="sng" dirty="0" smtClean="0"/>
              <a:t> </a:t>
            </a:r>
            <a:r>
              <a:rPr lang="en-US" b="1" u="sng" dirty="0" err="1" smtClean="0"/>
              <a:t>Relativa</a:t>
            </a:r>
            <a:r>
              <a:rPr lang="en-US" b="1" u="sng" dirty="0" smtClean="0"/>
              <a:t/>
            </a:r>
            <a:br>
              <a:rPr lang="en-US" b="1" u="sng" dirty="0" smtClean="0"/>
            </a:br>
            <a:endParaRPr lang="es-ES" sz="32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5" y="2290762"/>
            <a:ext cx="7791450" cy="2276475"/>
          </a:xfrm>
          <a:prstGeom prst="rect">
            <a:avLst/>
          </a:prstGeom>
        </p:spPr>
      </p:pic>
    </p:spTree>
    <p:extLst>
      <p:ext uri="{BB962C8B-B14F-4D97-AF65-F5344CB8AC3E}">
        <p14:creationId xmlns:p14="http://schemas.microsoft.com/office/powerpoint/2010/main" val="166130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457200"/>
            <a:ext cx="7704667" cy="5852119"/>
          </a:xfrm>
        </p:spPr>
        <p:txBody>
          <a:bodyPr>
            <a:normAutofit/>
          </a:bodyPr>
          <a:lstStyle/>
          <a:p>
            <a:r>
              <a:rPr lang="es-AR" sz="6000" b="1" dirty="0" smtClean="0">
                <a:latin typeface="Bernard MT Condensed" panose="02050806060905020404" pitchFamily="18" charset="0"/>
              </a:rPr>
              <a:t>MUCHAS GRACIAS POR SU ATENCION!</a:t>
            </a:r>
            <a:endParaRPr lang="es-AR" sz="6000" b="1" dirty="0">
              <a:latin typeface="Bernard MT Condensed" panose="02050806060905020404" pitchFamily="18" charset="0"/>
            </a:endParaRPr>
          </a:p>
        </p:txBody>
      </p:sp>
    </p:spTree>
    <p:extLst>
      <p:ext uri="{BB962C8B-B14F-4D97-AF65-F5344CB8AC3E}">
        <p14:creationId xmlns:p14="http://schemas.microsoft.com/office/powerpoint/2010/main" val="37139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2996952"/>
            <a:ext cx="7772400" cy="1143000"/>
          </a:xfrm>
        </p:spPr>
        <p:txBody>
          <a:bodyPr>
            <a:noAutofit/>
          </a:bodyPr>
          <a:lstStyle/>
          <a:p>
            <a:r>
              <a:rPr lang="es-AR" sz="3100" dirty="0"/>
              <a:t>El valor final proporcionado por el método </a:t>
            </a:r>
            <a:r>
              <a:rPr lang="es-AR" sz="3100" dirty="0" smtClean="0"/>
              <a:t>RULA es </a:t>
            </a:r>
            <a:r>
              <a:rPr lang="es-AR" sz="3100" dirty="0"/>
              <a:t>proporcional al riesgo que conlleva </a:t>
            </a:r>
            <a:r>
              <a:rPr lang="es-AR" sz="3100" dirty="0" smtClean="0"/>
              <a:t>la realización </a:t>
            </a:r>
            <a:r>
              <a:rPr lang="es-AR" sz="3100" dirty="0"/>
              <a:t>de la tarea, de forma que valores </a:t>
            </a:r>
            <a:r>
              <a:rPr lang="es-AR" sz="3100" dirty="0" smtClean="0"/>
              <a:t>altos indican un mayor </a:t>
            </a:r>
            <a:r>
              <a:rPr lang="es-AR" sz="3100" dirty="0"/>
              <a:t>riesgo de aparición de </a:t>
            </a:r>
            <a:r>
              <a:rPr lang="es-AR" sz="3100" dirty="0" smtClean="0"/>
              <a:t>lesiones </a:t>
            </a:r>
            <a:r>
              <a:rPr lang="es-AR" sz="3100" dirty="0" err="1" smtClean="0"/>
              <a:t>musculoesqueléticas</a:t>
            </a:r>
            <a:r>
              <a:rPr lang="es-AR" sz="3100" dirty="0"/>
              <a:t>. El método organiza </a:t>
            </a:r>
            <a:r>
              <a:rPr lang="es-AR" sz="3100" dirty="0" smtClean="0"/>
              <a:t>las puntuaciones </a:t>
            </a:r>
            <a:r>
              <a:rPr lang="es-AR" sz="3100" dirty="0"/>
              <a:t>finales en niveles de actuación </a:t>
            </a:r>
            <a:r>
              <a:rPr lang="es-AR" sz="3100" dirty="0" smtClean="0"/>
              <a:t>que orientan </a:t>
            </a:r>
            <a:r>
              <a:rPr lang="es-AR" sz="3100" dirty="0"/>
              <a:t>al evaluador sobre las decisiones </a:t>
            </a:r>
            <a:r>
              <a:rPr lang="es-AR" sz="3100" dirty="0" smtClean="0"/>
              <a:t>a tomar </a:t>
            </a:r>
            <a:r>
              <a:rPr lang="es-AR" sz="3100" dirty="0"/>
              <a:t>tras el análisis. </a:t>
            </a:r>
            <a:r>
              <a:rPr lang="es-AR" sz="3100" dirty="0" smtClean="0"/>
              <a:t/>
            </a:r>
            <a:br>
              <a:rPr lang="es-AR" sz="3100" dirty="0" smtClean="0"/>
            </a:br>
            <a:r>
              <a:rPr lang="es-AR" sz="3100" b="1" dirty="0" smtClean="0">
                <a:solidFill>
                  <a:srgbClr val="FF0000"/>
                </a:solidFill>
              </a:rPr>
              <a:t>Los </a:t>
            </a:r>
            <a:r>
              <a:rPr lang="es-AR" sz="3100" b="1" dirty="0">
                <a:solidFill>
                  <a:srgbClr val="FF0000"/>
                </a:solidFill>
              </a:rPr>
              <a:t>niveles de </a:t>
            </a:r>
            <a:r>
              <a:rPr lang="es-AR" sz="3100" b="1" dirty="0" smtClean="0">
                <a:solidFill>
                  <a:srgbClr val="FF0000"/>
                </a:solidFill>
              </a:rPr>
              <a:t>actuación propuestos </a:t>
            </a:r>
            <a:r>
              <a:rPr lang="es-AR" sz="3100" b="1" dirty="0">
                <a:solidFill>
                  <a:srgbClr val="FF0000"/>
                </a:solidFill>
              </a:rPr>
              <a:t>van del nivel 1, que estima que </a:t>
            </a:r>
            <a:r>
              <a:rPr lang="es-AR" sz="3100" b="1" dirty="0" smtClean="0">
                <a:solidFill>
                  <a:srgbClr val="FF0000"/>
                </a:solidFill>
              </a:rPr>
              <a:t>la postura </a:t>
            </a:r>
            <a:r>
              <a:rPr lang="es-AR" sz="3100" b="1" dirty="0">
                <a:solidFill>
                  <a:srgbClr val="FF0000"/>
                </a:solidFill>
              </a:rPr>
              <a:t>evaluada resulta aceptable, al nivel </a:t>
            </a:r>
            <a:r>
              <a:rPr lang="es-AR" sz="3100" b="1" dirty="0" smtClean="0">
                <a:solidFill>
                  <a:srgbClr val="FF0000"/>
                </a:solidFill>
              </a:rPr>
              <a:t>4, que </a:t>
            </a:r>
            <a:r>
              <a:rPr lang="es-AR" sz="3100" b="1" dirty="0">
                <a:solidFill>
                  <a:srgbClr val="FF0000"/>
                </a:solidFill>
              </a:rPr>
              <a:t>indica la necesidad urgente de cambios en </a:t>
            </a:r>
            <a:r>
              <a:rPr lang="es-AR" sz="3100" b="1" dirty="0" smtClean="0">
                <a:solidFill>
                  <a:srgbClr val="FF0000"/>
                </a:solidFill>
              </a:rPr>
              <a:t>la actividad</a:t>
            </a:r>
            <a:r>
              <a:rPr lang="es-AR" sz="3100" b="1" dirty="0">
                <a:solidFill>
                  <a:srgbClr val="FF0000"/>
                </a:solidFill>
              </a:rPr>
              <a:t>. </a:t>
            </a:r>
            <a:endParaRPr lang="es-AR" sz="3100" b="1" dirty="0">
              <a:solidFill>
                <a:srgbClr val="FF0000"/>
              </a:solidFill>
            </a:endParaRPr>
          </a:p>
        </p:txBody>
      </p:sp>
    </p:spTree>
    <p:extLst>
      <p:ext uri="{BB962C8B-B14F-4D97-AF65-F5344CB8AC3E}">
        <p14:creationId xmlns:p14="http://schemas.microsoft.com/office/powerpoint/2010/main" val="64207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ja de Camp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525" y="-533400"/>
            <a:ext cx="9864725"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63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5616" y="692696"/>
            <a:ext cx="7632848" cy="5570243"/>
          </a:xfrm>
          <a:prstGeom prst="rect">
            <a:avLst/>
          </a:prstGeom>
        </p:spPr>
        <p:txBody>
          <a:bodyPr wrap="square">
            <a:spAutoFit/>
          </a:bodyPr>
          <a:lstStyle/>
          <a:p>
            <a:pPr algn="just">
              <a:lnSpc>
                <a:spcPct val="115000"/>
              </a:lnSpc>
              <a:spcAft>
                <a:spcPts val="1000"/>
              </a:spcAft>
            </a:pPr>
            <a:r>
              <a:rPr lang="es-AR" sz="2600" b="1" u="sng" dirty="0" smtClean="0">
                <a:latin typeface="Calibri" panose="020F0502020204030204" pitchFamily="34" charset="0"/>
                <a:ea typeface="Calibri" panose="020F0502020204030204" pitchFamily="34" charset="0"/>
                <a:cs typeface="Calibri" panose="020F0502020204030204" pitchFamily="34" charset="0"/>
              </a:rPr>
              <a:t>TAREA 1:</a:t>
            </a:r>
            <a:r>
              <a:rPr lang="es-AR" sz="2600" dirty="0" smtClean="0">
                <a:latin typeface="Calibri" panose="020F0502020204030204" pitchFamily="34" charset="0"/>
                <a:ea typeface="Calibri" panose="020F0502020204030204" pitchFamily="34" charset="0"/>
                <a:cs typeface="Calibri" panose="020F0502020204030204" pitchFamily="34" charset="0"/>
              </a:rPr>
              <a:t> analizando el video observamos que la tarea 1 consiste en el trabajar la masa, sacada de la maquina mezcladora, en la maquina refinadora. Colocando continuadas veces (26 veces) la masa detrás del rodillo de la misma para que al pasar por debajo de este la masa se homogeneice completamente.</a:t>
            </a:r>
          </a:p>
          <a:p>
            <a:pPr>
              <a:lnSpc>
                <a:spcPct val="115000"/>
              </a:lnSpc>
              <a:spcAft>
                <a:spcPts val="1000"/>
              </a:spcAft>
            </a:pPr>
            <a:endParaRPr lang="es-AR" sz="2600" dirty="0" smtClean="0">
              <a:latin typeface="Calibri" panose="020F0502020204030204" pitchFamily="34" charset="0"/>
              <a:ea typeface="Calibri" panose="020F0502020204030204" pitchFamily="34" charset="0"/>
              <a:cs typeface="Times New Roman" panose="02020603050405020304" pitchFamily="18" charset="0"/>
            </a:endParaRPr>
          </a:p>
          <a:p>
            <a:pPr marL="270510" algn="just">
              <a:spcAft>
                <a:spcPts val="0"/>
              </a:spcAft>
            </a:pPr>
            <a:r>
              <a:rPr lang="es-ES" sz="26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Factores de riesgo actuantes:</a:t>
            </a:r>
            <a:endParaRPr lang="es-AR" sz="26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S" sz="2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Levantamiento de carga </a:t>
            </a:r>
            <a:endParaRPr lang="es-AR" sz="26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S" sz="2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Bipedestación </a:t>
            </a:r>
            <a:endParaRPr lang="es-AR" sz="26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S" sz="2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Posturas forzadas</a:t>
            </a:r>
            <a:endParaRPr lang="es-AR" sz="26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S" sz="2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Movimiento repetitivo</a:t>
            </a:r>
            <a:endParaRPr lang="es-AR" sz="2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2776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636912"/>
            <a:ext cx="8229600" cy="1143000"/>
          </a:xfrm>
        </p:spPr>
        <p:txBody>
          <a:bodyPr>
            <a:normAutofit fontScale="90000"/>
          </a:bodyPr>
          <a:lstStyle/>
          <a:p>
            <a:r>
              <a:rPr lang="es-ES" sz="4000" dirty="0" smtClean="0"/>
              <a:t>METODO RULA – GRUPO A </a:t>
            </a:r>
            <a:br>
              <a:rPr lang="es-ES" sz="4000" dirty="0" smtClean="0"/>
            </a:br>
            <a:r>
              <a:rPr lang="es-ES" sz="4000" b="1" dirty="0" smtClean="0"/>
              <a:t>Análisis de brazo, antebrazo y muñeca</a:t>
            </a:r>
            <a:br>
              <a:rPr lang="es-ES" sz="4000" b="1" dirty="0" smtClean="0"/>
            </a:br>
            <a:r>
              <a:rPr lang="es-AR" b="1" u="sng" dirty="0"/>
              <a:t>Método RULA: Análisis postural </a:t>
            </a:r>
            <a:r>
              <a:rPr lang="es-AR" dirty="0"/>
              <a:t/>
            </a:r>
            <a:br>
              <a:rPr lang="es-AR" dirty="0"/>
            </a:br>
            <a:r>
              <a:rPr lang="es-AR" dirty="0"/>
              <a:t>A modo de referencia y para analizar simultáneamente el brazo, antebrazo y muñeca izquierda y derecha se designara colores diferentes a modo de diferenciar los valores utilizados</a:t>
            </a:r>
            <a:br>
              <a:rPr lang="es-AR" dirty="0"/>
            </a:br>
            <a:endParaRPr lang="es-ES" sz="4000" dirty="0"/>
          </a:p>
        </p:txBody>
      </p:sp>
    </p:spTree>
    <p:extLst>
      <p:ext uri="{BB962C8B-B14F-4D97-AF65-F5344CB8AC3E}">
        <p14:creationId xmlns:p14="http://schemas.microsoft.com/office/powerpoint/2010/main" val="203177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a:spLocks noGrp="1"/>
          </p:cNvSpPr>
          <p:nvPr>
            <p:ph type="title"/>
          </p:nvPr>
        </p:nvSpPr>
        <p:spPr>
          <a:xfrm>
            <a:off x="446856" y="0"/>
            <a:ext cx="8229600" cy="1143000"/>
          </a:xfrm>
        </p:spPr>
        <p:txBody>
          <a:bodyPr>
            <a:normAutofit fontScale="90000"/>
          </a:bodyPr>
          <a:lstStyle/>
          <a:p>
            <a:r>
              <a:rPr lang="es-ES" sz="4000" dirty="0" smtClean="0"/>
              <a:t>METODO RULA – GRUPO A </a:t>
            </a:r>
            <a:br>
              <a:rPr lang="es-ES" sz="4000" dirty="0" smtClean="0"/>
            </a:br>
            <a:r>
              <a:rPr lang="es-ES" sz="4000" b="1" dirty="0" smtClean="0"/>
              <a:t>Análisis </a:t>
            </a:r>
            <a:r>
              <a:rPr lang="es-ES" sz="4000" b="1" dirty="0"/>
              <a:t>de brazo, antebrazo y muñeca</a:t>
            </a:r>
            <a:endParaRPr lang="es-ES" sz="40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968" y="1268760"/>
            <a:ext cx="7953375" cy="266700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467" y="3923184"/>
            <a:ext cx="7572375" cy="2828925"/>
          </a:xfrm>
          <a:prstGeom prst="rect">
            <a:avLst/>
          </a:prstGeom>
        </p:spPr>
      </p:pic>
    </p:spTree>
    <p:extLst>
      <p:ext uri="{BB962C8B-B14F-4D97-AF65-F5344CB8AC3E}">
        <p14:creationId xmlns:p14="http://schemas.microsoft.com/office/powerpoint/2010/main" val="249417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ioleta rojo">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6089</TotalTime>
  <Words>642</Words>
  <Application>Microsoft Office PowerPoint</Application>
  <PresentationFormat>Presentación en pantalla (4:3)</PresentationFormat>
  <Paragraphs>82</Paragraphs>
  <Slides>49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49</vt:i4>
      </vt:variant>
    </vt:vector>
  </HeadingPairs>
  <TitlesOfParts>
    <vt:vector size="57" baseType="lpstr">
      <vt:lpstr>Arial</vt:lpstr>
      <vt:lpstr>Bernard MT Condensed</vt:lpstr>
      <vt:lpstr>Calibri</vt:lpstr>
      <vt:lpstr>Corbel</vt:lpstr>
      <vt:lpstr>Helvetica</vt:lpstr>
      <vt:lpstr>Symbol</vt:lpstr>
      <vt:lpstr>Times New Roman</vt:lpstr>
      <vt:lpstr>Parallax</vt:lpstr>
      <vt:lpstr>Presentación de PowerPoint</vt:lpstr>
      <vt:lpstr>Método RULA El método RULA fue desarrollado en 1993 con el objetivo de evaluar la exposición de los trabajadores a factores de riesgo que originan una elevada carga postural y que pueden ocasionar trastornos en los miembros superiores del cuerpo. Para la evaluación del riesgo se consideran en el método la postura adoptada, la duración y frecuencia de ésta y las fuerzas ejercidas cuando se mantiene.    </vt:lpstr>
      <vt:lpstr>Es necesario seleccionar aquellas posturas que serán evaluadas de entre las que adopta el trabajador en el puesto. Se seleccionarán aquellas que, a priori, supongan una mayor carga postural por su duración, por su frecuencia o porque presentan mayor desviación respecto a la posición neutra.  El método debe ser aplicado al lado derecho y al lado izquierdo del cuerpo por separado.  Para una determinada postura RULA obtendrá una puntuación a partir de la cual se establece un NIVEL DE ACTUACION</vt:lpstr>
      <vt:lpstr>RULA divide el cuerpo en dos grupos, el Grupo A que incluye los miembros superiores (brazos, antebrazos y muñecas) y el Grupo B, que comprende las piernas, el tronco y el cuello. Mediante las tablas asociadas al método, se asigna una puntuación a cada zona corporal, para, en función de dichas puntuaciones, asignar valores globales a cada uno de los grupos A y B.</vt:lpstr>
      <vt:lpstr>El valor final proporcionado por el método RULA es proporcional al riesgo que conlleva la realización de la tarea, de forma que valores altos indican un mayor riesgo de aparición de lesiones musculoesqueléticas. El método organiza las puntuaciones finales en niveles de actuación que orientan al evaluador sobre las decisiones a tomar tras el análisis.  Los niveles de actuación propuestos van del nivel 1, que estima que la postura evaluada resulta aceptable, al nivel 4, que indica la necesidad urgente de cambios en la actividad. </vt:lpstr>
      <vt:lpstr>Presentación de PowerPoint</vt:lpstr>
      <vt:lpstr>Presentación de PowerPoint</vt:lpstr>
      <vt:lpstr>METODO RULA – GRUPO A  Análisis de brazo, antebrazo y muñeca Método RULA: Análisis postural  A modo de referencia y para analizar simultáneamente el brazo, antebrazo y muñeca izquierda y derecha se designara colores diferentes a modo de diferenciar los valores utilizados </vt:lpstr>
      <vt:lpstr>METODO RULA – GRUPO A  Análisis de brazo, antebrazo y muñeca</vt:lpstr>
      <vt:lpstr>Presentación de PowerPoint</vt:lpstr>
      <vt:lpstr>IR A TABLA ¨A¨</vt:lpstr>
      <vt:lpstr>Presentación de PowerPoint</vt:lpstr>
      <vt:lpstr>Presentación de PowerPoint</vt:lpstr>
      <vt:lpstr>Presentación de PowerPoint</vt:lpstr>
      <vt:lpstr>Presentación de PowerPoint</vt:lpstr>
      <vt:lpstr>IR A TABLA ¨B¨</vt:lpstr>
      <vt:lpstr>Presentación de PowerPoint</vt:lpstr>
      <vt:lpstr>Presentación de PowerPoint</vt:lpstr>
      <vt:lpstr>Presentación de PowerPoint</vt:lpstr>
      <vt:lpstr>Presentación de PowerPoint</vt:lpstr>
      <vt:lpstr>Método REBA REBA es un método basado en el conocido método RULA, diferenciándose fundamentalmente en la inclusión en la evaluación de las extremidades inferiores. El método REBA evalúa posturas individuales y no conjuntos o secuencias de posturas, por ello, es necesario seleccionar aquellas posturas que serán evaluadas de entre las que adopta el trabajador en el puesto.     </vt:lpstr>
      <vt:lpstr>REBA divide el cuerpo en dos grupos, el Grupo A que incluye las piernas, el tronco y el cuello y el Grupo B, que comprende los miembros superiores (brazos, antebrazos y muñecas). Mediante las tablas asociadas al método, se asigna una puntuación a cada zona corporal (piernas, muñecas, brazos, tronco...) para, en función de dichas puntuaciones, asignar valores globales a cada uno de los grupos A y B. </vt:lpstr>
      <vt:lpstr>Presentación de PowerPoint</vt:lpstr>
      <vt:lpstr>METODO REBA – GRUPO A Análisis de cuello, piernas y tronco </vt:lpstr>
      <vt:lpstr>METODO REBA – GRUPO A Análisis de cuello, piernas y tronco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METODO OWAS  (Ovako Working Analysis System) Owas se caracteriza por su capacidad de valorar de forma global todas las posturas adoptadas durante el desempeño de la tarea. Las posturas observadas son clasificadas en 252 posibles combinaciones según la posición de la espalda, los brazos, y las piernas del trabajador, además de la magnitud de la carga que manipula mientras adopta la postura. Cada postura observada es clasificada asignándole un código de postura. A partir del código de cada postura se obtiene una valoración del riesgo o incomodidad que supone su adopción asignándole una Categoría de riesgo.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METODO OWAS  </vt:lpstr>
      <vt:lpstr>METODO OWAS  </vt:lpstr>
      <vt:lpstr>Presentación de PowerPoint</vt:lpstr>
      <vt:lpstr>METODO OWAS  </vt:lpstr>
      <vt:lpstr>METODO OWAS  </vt:lpstr>
      <vt:lpstr>Categorias de Riesgo de las Posiciones del Cuerpo Segun su Frecuencia Relativa </vt:lpstr>
      <vt:lpstr>MUCHAS GRACIAS POR SU ATENCION!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dc:creator>
  <cp:lastModifiedBy>TATY</cp:lastModifiedBy>
  <cp:revision>66</cp:revision>
  <dcterms:created xsi:type="dcterms:W3CDTF">2017-08-01T00:37:21Z</dcterms:created>
  <dcterms:modified xsi:type="dcterms:W3CDTF">2020-04-20T18:50:24Z</dcterms:modified>
</cp:coreProperties>
</file>