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8" r:id="rId3"/>
    <p:sldId id="284" r:id="rId4"/>
    <p:sldId id="281" r:id="rId5"/>
    <p:sldId id="269" r:id="rId6"/>
    <p:sldId id="270" r:id="rId7"/>
    <p:sldId id="271" r:id="rId8"/>
    <p:sldId id="272" r:id="rId9"/>
    <p:sldId id="273" r:id="rId10"/>
    <p:sldId id="283" r:id="rId11"/>
    <p:sldId id="274" r:id="rId12"/>
    <p:sldId id="275" r:id="rId13"/>
    <p:sldId id="276" r:id="rId14"/>
    <p:sldId id="278" r:id="rId15"/>
    <p:sldId id="277" r:id="rId16"/>
    <p:sldId id="279" r:id="rId1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cario" initials="b" lastIdx="1" clrIdx="0">
    <p:extLst>
      <p:ext uri="{19B8F6BF-5375-455C-9EA6-DF929625EA0E}">
        <p15:presenceInfo xmlns:p15="http://schemas.microsoft.com/office/powerpoint/2012/main" userId="44ceaa12d25926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5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477D-34AA-4F7F-ABF7-9D36B65B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56154-47E9-4EDE-A5D2-7935DC40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1155F-F72E-42B8-A7E9-053874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63FC-5A80-48E4-92F8-E9F939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D153-C714-49E9-BB9A-EC5874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77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FA462-B81D-4ADA-8E72-995942F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99E68-2292-4747-811E-67EB0A8C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8114-E70A-43E9-BD29-2116EFB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9FADE-9769-4AD9-A4E6-F17510F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0CD9A-AE9A-44A1-A658-7667AA5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B587B-C386-408F-925B-0797ED9CE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84D17-C8D8-46D5-AE00-9F92C3C4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6A659-CE06-4FD4-A22E-A9DF0B5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9D2FD-FB60-4947-A7A3-EC31ECF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75C08-59C5-45AD-B128-B436C1C3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2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33A1-1522-467C-B392-C25E400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F76B6-CA90-48A6-9B22-BFD7F245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64D0B-8CD9-4092-8D39-25A6913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2A64-FA7C-4E80-9519-126A616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F679-5F3B-4808-AA25-92AB236C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2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6021-0C73-4903-8A42-D66FC90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24C7E-DA1D-4D44-B817-0DDE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85080-69AF-4BBD-8204-8631976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C6BB-F9CC-4EC2-9552-6EC5F11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0DE0-834A-470A-AA00-C134077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0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5311-706B-4075-8E7C-9C322B3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B6913-70B3-4525-B3AF-2536FF1D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229725-BF6D-4559-9537-54A66C52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CBD3B-987C-43A6-BE56-258CE0E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48065-C9C9-4AA5-94E9-2351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FF7B7-3AB2-4293-83E5-AFAA5A37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7BAAF-60FC-46D2-AD2A-B0F48DD3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9C9E4-DF7A-4DB4-943D-2BF45847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2D9A5-D35F-4505-B7F2-2202B1EE0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2ECDFD-9C13-4F97-B37B-8050826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D8848-7EC1-46D2-B82E-F10283C3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B91E-39B0-49AC-96FB-ED2EEDF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3FFD8-888F-49A0-8B3E-C7CD9FF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4D434-85B7-4502-BD59-C87DB7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1C2A-BC7D-478A-8922-C935F4B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F44FD-F20A-40E1-856D-92FEB4E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300F8-ECA1-4DE4-AA7D-F326036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AD4EE4-0E01-428F-8CC1-70DA35A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88A16-2B91-4653-81F9-9199441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AE4B9D-F190-4313-BBCD-D4C1783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1D0F-90E8-4496-8E6C-FFB1886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3180-7BFD-491C-87F8-83D0190D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6DCFD-5CB5-4319-BC42-4705CD4C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91B4B-6C8F-4025-96CA-72AEA8A1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E7F72-30E1-4FF1-8CD8-F7AEA829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4AB66-542D-4EF9-B222-A9A8350D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2EAF7-055A-4234-B930-B075F12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480B-44C3-40B2-8208-9DA417E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5FBF3-0A83-41C4-A7E4-5E755E98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C2867-A484-453B-96F7-C1F677F5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23C55-A6CE-429D-9887-EA25307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F47AC-0C2B-456C-ABEC-B4320353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D868E3-9335-4A2A-863C-C12B78C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8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97585-9F58-42B1-A51F-8D862EA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BE8E8-CD3F-405C-A321-1E617FAA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31165-F476-42E7-BE5E-9600357C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B73-2120-4E15-8D0B-D0DF2D100A20}" type="datetimeFigureOut">
              <a:rPr lang="es-AR" smtClean="0"/>
              <a:t>18/3/2026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CDB96-4187-4773-A691-DF620E99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C1B1-B8B7-4C0F-AFD3-CFB018D1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4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c8b2Jo7mno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68457-8A73-4046-916F-00123AF9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A7D63D-4C3F-4126-B276-A1903A95D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F18F48D-99D4-4EB5-BBE6-F8BFB514F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6" y="161088"/>
            <a:ext cx="12086347" cy="653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80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D7E3C-82A8-4FC0-974D-540DDCA2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0AD34-F63B-4469-AF90-D1FE64F82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360D5CD-0E81-4566-BE71-2458AD250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6" y="637785"/>
            <a:ext cx="10545647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315C4-2C16-4CA1-AEE7-0FD912319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Ángulos de Euler de la matriz de cosenos directores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0DB439D-A943-49BA-BB2D-B66D34CC2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65098"/>
            <a:ext cx="10515600" cy="247425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D250798-9FF3-4605-84C9-A7E1B39A1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705" y="4707927"/>
            <a:ext cx="7992590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71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vil Woody Meme Generator - Imgflip">
            <a:extLst>
              <a:ext uri="{FF2B5EF4-FFF2-40B4-BE49-F238E27FC236}">
                <a16:creationId xmlns:a16="http://schemas.microsoft.com/office/drawing/2014/main" id="{DD763070-88DA-41B6-9960-80DAFF24DE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39" y="489812"/>
            <a:ext cx="8111066" cy="463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F50AC2-4E59-417A-803B-29062722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7562" y="5459728"/>
            <a:ext cx="7399980" cy="90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4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255B4-D2DE-47D7-BF9A-DEEB84B5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91" y="48095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Problemas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626E01-372B-4766-A70B-FF682AE94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846" y="125210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s-MX" sz="1800" b="1" dirty="0"/>
              <a:t>1. </a:t>
            </a:r>
            <a:r>
              <a:rPr lang="es-MX" sz="1800" b="1" dirty="0" err="1"/>
              <a:t>Gimbal</a:t>
            </a:r>
            <a:r>
              <a:rPr lang="es-MX" sz="1800" b="1" dirty="0"/>
              <a:t> </a:t>
            </a:r>
            <a:r>
              <a:rPr lang="es-MX" sz="1800" b="1" dirty="0" err="1"/>
              <a:t>Lock</a:t>
            </a:r>
            <a:r>
              <a:rPr lang="es-MX" sz="1800" b="1" dirty="0"/>
              <a:t> (bloqueo de cardanes) ⚠️</a:t>
            </a:r>
          </a:p>
          <a:p>
            <a:r>
              <a:rPr lang="es-MX" sz="1800" dirty="0"/>
              <a:t>❌ El problema más grave</a:t>
            </a:r>
          </a:p>
          <a:p>
            <a:r>
              <a:rPr lang="es-MX" sz="1800" dirty="0"/>
              <a:t>Ocurre cuando dos de los tres ejes de rotación se alinean, perdiendo un grado de libertad.</a:t>
            </a:r>
          </a:p>
          <a:p>
            <a:pPr marL="0" indent="0">
              <a:buNone/>
            </a:pPr>
            <a:endParaRPr lang="es-AR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59A58C-9FBB-4DBF-AD3B-B75E4E2BD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846" y="2413337"/>
            <a:ext cx="128778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2. Dependencia del orden de rotación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Los ángulos de Euler </a:t>
            </a:r>
            <a:r>
              <a:rPr kumimoji="0" lang="es-AR" altLang="es-AR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  <a:t>no conmutan</a:t>
            </a: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Rotar X → Y → Z ≠ Rotar Z → Y → X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👉 Esto significa: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Hay muchas convenciones distintas (XYZ, ZYX, ZYZ, etc.)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Dos personas pueden usar “ángulos de Euler” y hablar de cosas distintas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6C701ED-91E5-43EB-A375-16D69EC84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31" y="4137461"/>
            <a:ext cx="80666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3. No son únicos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Una misma orientación puede representarse con </a:t>
            </a:r>
            <a:r>
              <a:rPr kumimoji="0" lang="es-AR" altLang="es-A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muchos tríos distintos </a:t>
            </a: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 ángulos.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Ejemplo: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(roll=0°, pitch=180°, </a:t>
            </a:r>
            <a:r>
              <a:rPr kumimoji="0" lang="es-AR" altLang="es-A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yaw</a:t>
            </a: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=0°) (roll=180°, pitch=0°, </a:t>
            </a:r>
            <a:r>
              <a:rPr kumimoji="0" lang="es-AR" altLang="es-A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yaw</a:t>
            </a:r>
            <a:r>
              <a:rPr kumimoji="0" lang="es-AR" altLang="es-A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=180°)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22BDB9-1624-4A59-A8B5-0CA6D015B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231" y="5333835"/>
            <a:ext cx="64283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4. Interpolación incorrecta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Interpolar ángulos de Euler no produce trayectorias suaves en 3D.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🔹 Si </a:t>
            </a:r>
            <a:r>
              <a:rPr lang="es-AR" altLang="es-AR" dirty="0"/>
              <a:t>se interpola</a:t>
            </a:r>
            <a:r>
              <a:rPr kumimoji="0" lang="es-AR" altLang="es-A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yaw</a:t>
            </a:r>
            <a:r>
              <a:rPr kumimoji="0" lang="es-AR" altLang="es-A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179° → -179°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el sistema puede girar 358° en vez de 2°</a:t>
            </a:r>
          </a:p>
        </p:txBody>
      </p:sp>
    </p:spTree>
    <p:extLst>
      <p:ext uri="{BB962C8B-B14F-4D97-AF65-F5344CB8AC3E}">
        <p14:creationId xmlns:p14="http://schemas.microsoft.com/office/powerpoint/2010/main" val="43158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89043-D01B-400B-8811-91DDA9D6B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Guimbal</a:t>
            </a:r>
            <a:r>
              <a:rPr lang="es-MX" dirty="0"/>
              <a:t> </a:t>
            </a:r>
            <a:r>
              <a:rPr lang="es-MX" dirty="0" err="1"/>
              <a:t>lock</a:t>
            </a:r>
            <a:r>
              <a:rPr lang="es-MX" dirty="0"/>
              <a:t> o bloqueo </a:t>
            </a:r>
            <a:r>
              <a:rPr lang="es-MX" dirty="0" err="1"/>
              <a:t>cardanico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2C735F-5008-4DCB-A9E9-B5DA7C6A4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966"/>
            <a:ext cx="10515600" cy="1087905"/>
          </a:xfrm>
        </p:spPr>
        <p:txBody>
          <a:bodyPr/>
          <a:lstStyle/>
          <a:p>
            <a:r>
              <a:rPr lang="es-MX" sz="1800" dirty="0"/>
              <a:t>El objeto sí puede orientarse en cualquier dirección, pero los ángulos de Euler ya no lo describen correctamente.</a:t>
            </a:r>
          </a:p>
          <a:p>
            <a:r>
              <a:rPr lang="es-MX" sz="1800" dirty="0"/>
              <a:t>Es un problema de representación matemática, no del robot.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Elementos multimedia en línea 3" title="Euler (gimbal lock) Explained">
            <a:hlinkClick r:id="" action="ppaction://media"/>
            <a:extLst>
              <a:ext uri="{FF2B5EF4-FFF2-40B4-BE49-F238E27FC236}">
                <a16:creationId xmlns:a16="http://schemas.microsoft.com/office/drawing/2014/main" id="{7437C6A7-2B4B-4240-BB49-0EDFEE47E0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4965" y="2466846"/>
            <a:ext cx="5582023" cy="418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717D5-8862-489E-BCD3-EECBDD6E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Ejercicios propuesto 1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0EE27A-EE9E-4F05-A726-A0D283F5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654" y="374190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a. Establezca la ecuación matricial que describe la posición del TCP en función de a, b, c, φ y ϑ. No es necesario simplificar la ecuación mediante multiplicaciones de matrices.</a:t>
            </a:r>
          </a:p>
          <a:p>
            <a:pPr marL="0" indent="0">
              <a:buNone/>
            </a:pPr>
            <a:r>
              <a:rPr lang="es-MX" dirty="0"/>
              <a:t>b. Exprese la posición del origen en coordenadas de la herramienta. No es necesario simplificar la ecuación mediante multiplicaciones de matrices.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6FC705F-4FD2-434F-9D2F-15482DFF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984" y="87389"/>
            <a:ext cx="4413739" cy="36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5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CAD313-7FF0-4DDB-9555-329DBE5C8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Ejercicio propuesto 2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86829-3D31-410F-A987-F5930931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MX" dirty="0"/>
              <a:t>Se da un robot SCARA con dos articulaciones rotatorias y una articulación lineal.</a:t>
            </a:r>
          </a:p>
          <a:p>
            <a:pPr marL="514350" indent="-514350">
              <a:buAutoNum type="alphaLcPeriod"/>
            </a:pPr>
            <a:r>
              <a:rPr lang="es-MX" dirty="0"/>
              <a:t>En función de las variables φ, ψ y p, </a:t>
            </a:r>
            <a:r>
              <a:rPr lang="es-MX" dirty="0" err="1"/>
              <a:t>establesca</a:t>
            </a:r>
            <a:r>
              <a:rPr lang="es-MX" dirty="0"/>
              <a:t> las ecuaciones para la posición de un efector final en el sistema de coordenadas x, y, z dado. Se deben utilizar matrices de rotación para derivar las ecuaciones. Se puede suponer que las longitudes l1 y l2 son iguales.</a:t>
            </a:r>
          </a:p>
          <a:p>
            <a:pPr marL="514350" indent="-514350">
              <a:buAutoNum type="alphaLcPeriod"/>
            </a:pPr>
            <a:r>
              <a:rPr lang="es-MX" dirty="0"/>
              <a:t>Utilice estas ecuaciones para calcular la posición del efector final en φ = 45° y ψ = 45°.Supuesto: φ = 0°, ψ = 0°  ambos efectores finales apuntan en la dirección x.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C4D4B09-1E40-4297-B23D-AA86F6F91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0991" y="1690688"/>
            <a:ext cx="5808786" cy="398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2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8EF116-DA6D-4A55-A149-CEBD96CDE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1800" b="0" i="0" dirty="0">
                <a:solidFill>
                  <a:srgbClr val="000000"/>
                </a:solidFill>
                <a:effectLst/>
                <a:latin typeface="ArialMT"/>
              </a:rPr>
              <a:t>Ángulo de Euler</a:t>
            </a:r>
            <a:r>
              <a:rPr lang="es-AR" dirty="0"/>
              <a:t> 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A64B6F92-BDB1-40E5-BF41-D860F33F7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021" y="4899025"/>
            <a:ext cx="9735909" cy="1188508"/>
          </a:xfrm>
        </p:spPr>
        <p:txBody>
          <a:bodyPr>
            <a:normAutofit fontScale="77500" lnSpcReduction="20000"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Rotación alrededor del eje z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Rotación alrededor del eje x girado</a:t>
            </a:r>
          </a:p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Rotación alrededor del eje z girado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2D90A3-D146-493B-AE07-5ED9F240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979" y="1565050"/>
            <a:ext cx="9735909" cy="32198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E46FD32-59EF-44E3-A9C6-FCDE9A4E738C}"/>
              </a:ext>
            </a:extLst>
          </p:cNvPr>
          <p:cNvSpPr txBox="1"/>
          <p:nvPr/>
        </p:nvSpPr>
        <p:spPr>
          <a:xfrm>
            <a:off x="2108200" y="5892710"/>
            <a:ext cx="86783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FF0000"/>
                </a:solidFill>
                <a:effectLst/>
                <a:latin typeface="ArialMT"/>
              </a:rPr>
              <a:t>Las rotaciones no son conmutativas!</a:t>
            </a:r>
          </a:p>
          <a:p>
            <a:r>
              <a:rPr lang="es-MX" sz="1800" b="0" i="0" dirty="0">
                <a:solidFill>
                  <a:srgbClr val="FF0000"/>
                </a:solidFill>
                <a:effectLst/>
                <a:latin typeface="ArialMT"/>
              </a:rPr>
              <a:t>Por lo tanto, se necesitan secuencias definidas de ángulos para describir los movimientos de rotación en el espacio.</a:t>
            </a:r>
            <a:r>
              <a:rPr lang="es-MX" dirty="0">
                <a:solidFill>
                  <a:srgbClr val="FF0000"/>
                </a:solidFill>
              </a:rPr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2342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234CF5-376A-467E-8629-F0CEEB87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Ángulos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6A0DD6-45B9-4941-804E-4F5DCC000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Roll= alaveo</a:t>
            </a:r>
          </a:p>
          <a:p>
            <a:pPr marL="0" indent="0">
              <a:buNone/>
            </a:pPr>
            <a:r>
              <a:rPr lang="es-MX" dirty="0"/>
              <a:t>Pitch= </a:t>
            </a:r>
            <a:r>
              <a:rPr lang="es-MX" dirty="0" err="1"/>
              <a:t>cabezeo</a:t>
            </a:r>
            <a:endParaRPr lang="es-MX" dirty="0"/>
          </a:p>
          <a:p>
            <a:pPr marL="0" indent="0">
              <a:buNone/>
            </a:pPr>
            <a:r>
              <a:rPr lang="es-MX" dirty="0" err="1"/>
              <a:t>Yaw</a:t>
            </a:r>
            <a:r>
              <a:rPr lang="es-MX" dirty="0"/>
              <a:t>= guiñada</a:t>
            </a:r>
            <a:endParaRPr lang="es-AR" dirty="0"/>
          </a:p>
        </p:txBody>
      </p:sp>
      <p:pic>
        <p:nvPicPr>
          <p:cNvPr id="1026" name="Picture 2" descr="Conceptos básicos de movimiento: cómo definir balanceo, cabeceo y guiñada  para sistemas lineales">
            <a:extLst>
              <a:ext uri="{FF2B5EF4-FFF2-40B4-BE49-F238E27FC236}">
                <a16:creationId xmlns:a16="http://schemas.microsoft.com/office/drawing/2014/main" id="{5813F62B-AD19-4EA1-BF09-0D7F33EDA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75" y="1390650"/>
            <a:ext cx="7286625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1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33DC9-D216-400E-A00C-C220EEC46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97372C-1AAF-475E-B276-1EB65CFFC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80D18D-7DB0-4189-B078-FF618C3D7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29" y="609206"/>
            <a:ext cx="10326541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26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3AA9F-78A4-48D6-996D-B6B58398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2888"/>
            <a:ext cx="10515600" cy="1325563"/>
          </a:xfrm>
        </p:spPr>
        <p:txBody>
          <a:bodyPr/>
          <a:lstStyle/>
          <a:p>
            <a:r>
              <a:rPr lang="es-MX" dirty="0"/>
              <a:t>Aplicación ángulos de Euler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8CAE59-F636-4C66-AE68-902328374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94617"/>
            <a:ext cx="3875030" cy="312331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C2929C-EB18-4984-B438-18DEB8D1B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334" y="2913286"/>
            <a:ext cx="3640664" cy="312656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F836ABB-3DBD-4A0B-8858-6276D69E07D3}"/>
              </a:ext>
            </a:extLst>
          </p:cNvPr>
          <p:cNvSpPr txBox="1"/>
          <p:nvPr/>
        </p:nvSpPr>
        <p:spPr>
          <a:xfrm>
            <a:off x="2108200" y="1735102"/>
            <a:ext cx="84497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¿Cómo se puede transformar un vector del sistema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m,n,p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 al sistema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ArialMT"/>
              </a:rPr>
              <a:t>x,y,z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?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6791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020E64-4C2B-4C13-A65B-F7A40F1C0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 ángulos de Euler</a:t>
            </a:r>
            <a:br>
              <a:rPr lang="es-MX" dirty="0"/>
            </a:b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7F6849-75CD-4429-A561-E5D78D02F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9555" y="1893073"/>
            <a:ext cx="4707514" cy="1395414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2533338-614E-49C7-84E9-36158236F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696" y="3429000"/>
            <a:ext cx="4381232" cy="123613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BB25EB1-4B7D-4762-903F-2D13DE93CD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692" y="5140286"/>
            <a:ext cx="4230236" cy="124067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36477-9495-4A07-A66A-933B3A402AED}"/>
              </a:ext>
            </a:extLst>
          </p:cNvPr>
          <p:cNvSpPr txBox="1"/>
          <p:nvPr/>
        </p:nvSpPr>
        <p:spPr>
          <a:xfrm>
            <a:off x="6278030" y="169467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transformado del sistema </a:t>
            </a:r>
            <a:r>
              <a:rPr lang="es-A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m,n,p</a:t>
            </a:r>
            <a:r>
              <a:rPr lang="es-AR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sistema </a:t>
            </a:r>
            <a:r>
              <a:rPr lang="es-AR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a,b,c</a:t>
            </a:r>
            <a:r>
              <a:rPr lang="es-AR" dirty="0"/>
              <a:t> </a:t>
            </a:r>
            <a:br>
              <a:rPr lang="es-AR" dirty="0"/>
            </a:br>
            <a:endParaRPr lang="es-AR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4832E33-818A-4247-BB23-4C71E3D48BB2}"/>
              </a:ext>
            </a:extLst>
          </p:cNvPr>
          <p:cNvSpPr txBox="1"/>
          <p:nvPr/>
        </p:nvSpPr>
        <p:spPr>
          <a:xfrm>
            <a:off x="6362696" y="3202898"/>
            <a:ext cx="62272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transformado del sistema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a,b,c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sistema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u,v,w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376023-07E5-4D03-960C-29893963579B}"/>
              </a:ext>
            </a:extLst>
          </p:cNvPr>
          <p:cNvSpPr txBox="1"/>
          <p:nvPr/>
        </p:nvSpPr>
        <p:spPr>
          <a:xfrm>
            <a:off x="6362696" y="4942476"/>
            <a:ext cx="6294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transformado del sistema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u,v,w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 sistema </a:t>
            </a:r>
            <a:r>
              <a:rPr lang="es-MX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x,y,z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331F9AB-49E2-4943-A6FF-5B400BA724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43" y="2232006"/>
            <a:ext cx="4504266" cy="3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44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CF687C-06AD-4488-A948-445D98B2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 ángulos de Euler</a:t>
            </a:r>
            <a:endParaRPr lang="es-AR" dirty="0"/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8E772278-1AAF-45A4-A152-1185416B4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201" y="5267646"/>
            <a:ext cx="10515600" cy="1294227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9F107D-CDE9-4D10-9C97-05421CA6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999" y="2337453"/>
            <a:ext cx="5672668" cy="6590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3F87139-9B4A-4949-B918-B6AFA98EC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99" y="3469612"/>
            <a:ext cx="5892802" cy="5316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80DC501-9529-4680-88E1-3EFA1CE7A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333" y="1664106"/>
            <a:ext cx="4504266" cy="3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74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D6DDE2-41C3-4C35-B1A0-7CB24B2B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Ángulos de Euler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F754F3F-1558-4399-BF31-13694CB0C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5070635"/>
            <a:ext cx="10515600" cy="1180250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A9FCD8A-B6E6-4137-BA20-53E087BB6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5532" y="1825625"/>
            <a:ext cx="4758268" cy="26509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C0A9F4A-2463-414F-818E-99D4ECD83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3" y="1440513"/>
            <a:ext cx="4504266" cy="36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1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3CF1F-994D-40C4-A1F0-EA1734AA6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pasa cuando los vectores de conexión (brazos) tienen una cierta longitud?</a:t>
            </a:r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DB1CFF0-52FE-409D-B071-17BF64E8B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337" y="1879299"/>
            <a:ext cx="4206064" cy="348929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ED28CDC-C8D6-4E70-A6D8-6897079735E6}"/>
              </a:ext>
            </a:extLst>
          </p:cNvPr>
          <p:cNvSpPr txBox="1"/>
          <p:nvPr/>
        </p:nvSpPr>
        <p:spPr>
          <a:xfrm>
            <a:off x="838200" y="5726027"/>
            <a:ext cx="103036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dirty="0">
                <a:solidFill>
                  <a:srgbClr val="000000"/>
                </a:solidFill>
                <a:effectLst/>
                <a:latin typeface="ArialMT"/>
              </a:rPr>
              <a:t>Antes de la suma de cada vector de longitud, debe realizarse una transformación de coordenadas.</a:t>
            </a:r>
            <a:r>
              <a:rPr lang="es-MX" dirty="0"/>
              <a:t> </a:t>
            </a:r>
            <a:br>
              <a:rPr lang="es-MX" dirty="0"/>
            </a:br>
            <a:endParaRPr lang="es-AR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72BF5D1-4C6B-4662-8E9D-CE941E57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1" y="2967740"/>
            <a:ext cx="4925112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936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575</Words>
  <Application>Microsoft Office PowerPoint</Application>
  <PresentationFormat>Panorámica</PresentationFormat>
  <Paragraphs>50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ArialMT</vt:lpstr>
      <vt:lpstr>Calibri</vt:lpstr>
      <vt:lpstr>Calibri Light</vt:lpstr>
      <vt:lpstr>Tema de Office</vt:lpstr>
      <vt:lpstr>Presentación de PowerPoint</vt:lpstr>
      <vt:lpstr>Ángulo de Euler </vt:lpstr>
      <vt:lpstr>Ángulos</vt:lpstr>
      <vt:lpstr>Presentación de PowerPoint</vt:lpstr>
      <vt:lpstr>Aplicación ángulos de Euler</vt:lpstr>
      <vt:lpstr>Aplicación ángulos de Euler </vt:lpstr>
      <vt:lpstr>Aplicación ángulos de Euler</vt:lpstr>
      <vt:lpstr>Ángulos de Euler</vt:lpstr>
      <vt:lpstr>¿Qué pasa cuando los vectores de conexión (brazos) tienen una cierta longitud?</vt:lpstr>
      <vt:lpstr>Presentación de PowerPoint</vt:lpstr>
      <vt:lpstr>Ángulos de Euler de la matriz de cosenos directores</vt:lpstr>
      <vt:lpstr>Presentación de PowerPoint</vt:lpstr>
      <vt:lpstr>Problemas</vt:lpstr>
      <vt:lpstr>Guimbal lock o bloqueo cardanico</vt:lpstr>
      <vt:lpstr>Ejercicios propuesto 1</vt:lpstr>
      <vt:lpstr>Ejercicio propuesto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creator>becario</dc:creator>
  <cp:lastModifiedBy>becario</cp:lastModifiedBy>
  <cp:revision>19</cp:revision>
  <dcterms:created xsi:type="dcterms:W3CDTF">2026-01-20T12:35:28Z</dcterms:created>
  <dcterms:modified xsi:type="dcterms:W3CDTF">2026-03-18T13:11:41Z</dcterms:modified>
</cp:coreProperties>
</file>