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78" r:id="rId6"/>
    <p:sldId id="279" r:id="rId7"/>
    <p:sldId id="280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s-MX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96000" y="392965"/>
            <a:ext cx="10800000" cy="705600"/>
          </a:xfrm>
        </p:spPr>
        <p:txBody>
          <a:bodyPr wrap="square" lIns="0" tIns="0" rIns="0" bIns="0">
            <a:normAutofit/>
          </a:bodyPr>
          <a:lstStyle>
            <a:lvl1pPr algn="ctr" fontAlgn="base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1661241"/>
            <a:ext cx="8915399" cy="1060856"/>
          </a:xfrm>
        </p:spPr>
        <p:txBody>
          <a:bodyPr>
            <a:normAutofit/>
          </a:bodyPr>
          <a:lstStyle/>
          <a:p>
            <a:r>
              <a:rPr lang="es-AR" sz="4400" dirty="0"/>
              <a:t>GESTIÓN DE MANTENIMIENTO II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3237230"/>
            <a:ext cx="8915400" cy="2666365"/>
          </a:xfrm>
        </p:spPr>
        <p:txBody>
          <a:bodyPr>
            <a:noAutofit/>
          </a:bodyPr>
          <a:lstStyle/>
          <a:p>
            <a:r>
              <a:rPr lang="es-AR" sz="4400" u="sng" dirty="0"/>
              <a:t>UNIDAD 3</a:t>
            </a:r>
            <a:r>
              <a:rPr lang="es-AR" sz="4400" dirty="0"/>
              <a:t>: </a:t>
            </a:r>
            <a:r>
              <a:rPr lang="es-AR" sz="3200" dirty="0"/>
              <a:t>ELABORACIÓN DE UN “</a:t>
            </a:r>
            <a:r>
              <a:rPr lang="es-AR" sz="3200" b="1" dirty="0"/>
              <a:t>MANUAL DE PROCEDIMIENTO OPERATIVO</a:t>
            </a:r>
            <a:r>
              <a:rPr lang="es-AR" sz="3200" dirty="0"/>
              <a:t>”  PARA LA ADMINISTRACIÓN DEL PAÑOL.</a:t>
            </a:r>
            <a:endParaRPr lang="es-AR" sz="3200" dirty="0"/>
          </a:p>
          <a:p>
            <a:r>
              <a:rPr lang="es-AR" sz="3200" dirty="0"/>
              <a:t>LISTA DE CHEQUEO PARA LA GESTIÓN DEL PAÑOL.</a:t>
            </a:r>
            <a:endParaRPr lang="es-AR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652905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4.5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Reposici</a:t>
            </a:r>
            <a:r>
              <a:rPr lang="en-US" altLang="en-US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y </a:t>
            </a:r>
            <a:r>
              <a:rPr lang="es-AR" altLang="en-US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Pedido de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Compras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Objetivo: Mantener stock seg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niveles definidos (m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nimo/m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ximo).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Pasos: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1.Revisar 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tems en punto de reposici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2.Generar solicitud de compra firmada por jefe de mantenimiento.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3.Coordinar con compras para adquisici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4.Verificar entrega e ingresar al sistema.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652905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4.6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Manejo de Herramientas</a:t>
            </a:r>
            <a:endParaRPr lang="en-US" altLang="es-MX" sz="28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Objetivo: Controlar el uso y estado de las herramientas del pa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Pasos: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1.Registrar entrega con nombre, c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digo, fecha y firma.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2.Revisar condici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al devolver.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3.Registrar da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o p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rdidas.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652905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INDICADORES DE GESTI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(KPI)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a 3"/>
          <p:cNvGraphicFramePr/>
          <p:nvPr>
            <p:custDataLst>
              <p:tags r:id="rId1"/>
            </p:custDataLst>
          </p:nvPr>
        </p:nvGraphicFramePr>
        <p:xfrm>
          <a:off x="2227580" y="2332355"/>
          <a:ext cx="9711690" cy="4023360"/>
        </p:xfrm>
        <a:graphic>
          <a:graphicData uri="http://schemas.openxmlformats.org/drawingml/2006/table">
            <a:tbl>
              <a:tblPr/>
              <a:tblGrid>
                <a:gridCol w="4514850"/>
                <a:gridCol w="5196840"/>
              </a:tblGrid>
              <a:tr h="75057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 b="1" u="sng">
                          <a:latin typeface="Calibri" panose="020F0502020204030204"/>
                          <a:ea typeface="Calibri" panose="020F0502020204030204"/>
                        </a:rPr>
                        <a:t>Indicador</a:t>
                      </a:r>
                      <a:endParaRPr sz="2400" b="1" u="sng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 b="1" u="sng">
                          <a:latin typeface="Calibri" panose="020F0502020204030204"/>
                          <a:ea typeface="Calibri" panose="020F0502020204030204"/>
                        </a:rPr>
                        <a:t>Fórmula o referencia</a:t>
                      </a:r>
                      <a:endParaRPr sz="2400" b="1" u="sng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84074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Nivel de disponibilidad de ítems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(Ítems disponibles / Ítems críticos) × 100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84074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Rotación de inventario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Costo de materiales usados / Stock promedio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84074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Exactitud del inventario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(Ítems correctos / Ítems auditados) × 100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5057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Tiempo medio de reposición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Días desde solicitud hasta recepción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838960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 SEGURIDAD Y ORDEN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Usar EPP (guantes, lentes) en recepci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materiales pesados o aceitados.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dejar herramientas fuera de lugar.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Almacenar materiales peligrosos seg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normativa local (lubricantes, qu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micos).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Mantener pasillos libres y 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reas limpias.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838960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ANEXOS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endParaRPr lang="en-US" alt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Formato de solicitud de materiales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Formulario de control de herramientas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Plantilla de codificaci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Hoja de auditor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de inventario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pa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 con zonas y ubicaciones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838960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FIRMAS DE APROBACI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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a 3"/>
          <p:cNvGraphicFramePr/>
          <p:nvPr>
            <p:custDataLst>
              <p:tags r:id="rId1"/>
            </p:custDataLst>
          </p:nvPr>
        </p:nvGraphicFramePr>
        <p:xfrm>
          <a:off x="2226945" y="2459990"/>
          <a:ext cx="9111615" cy="3830320"/>
        </p:xfrm>
        <a:graphic>
          <a:graphicData uri="http://schemas.openxmlformats.org/drawingml/2006/table">
            <a:tbl>
              <a:tblPr/>
              <a:tblGrid>
                <a:gridCol w="3037205"/>
                <a:gridCol w="3037205"/>
                <a:gridCol w="3037205"/>
              </a:tblGrid>
              <a:tr h="95758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 b="1" u="sng">
                          <a:latin typeface="Calibri" panose="020F0502020204030204"/>
                          <a:ea typeface="Calibri" panose="020F0502020204030204"/>
                        </a:rPr>
                        <a:t>Nombre</a:t>
                      </a:r>
                      <a:endParaRPr sz="2800" b="1" u="sng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 b="1" u="sng">
                          <a:latin typeface="Calibri" panose="020F0502020204030204"/>
                          <a:ea typeface="Calibri" panose="020F0502020204030204"/>
                        </a:rPr>
                        <a:t>Cargo</a:t>
                      </a:r>
                      <a:endParaRPr sz="2800" b="1" u="sng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 b="1" u="sng">
                          <a:latin typeface="Calibri" panose="020F0502020204030204"/>
                          <a:ea typeface="Calibri" panose="020F0502020204030204"/>
                        </a:rPr>
                        <a:t>Firma</a:t>
                      </a:r>
                      <a:endParaRPr sz="2800" b="1" u="sng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95758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Calibri" panose="020F0502020204030204"/>
                          <a:ea typeface="Calibri" panose="020F0502020204030204"/>
                        </a:rPr>
                        <a:t>Ing. </a:t>
                      </a:r>
                      <a:r>
                        <a:rPr lang="es-AR" sz="2800">
                          <a:latin typeface="Calibri" panose="020F0502020204030204"/>
                          <a:ea typeface="Calibri" panose="020F0502020204030204"/>
                        </a:rPr>
                        <a:t>José Ferreira</a:t>
                      </a:r>
                      <a:endParaRPr lang="es-AR" sz="2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Calibri" panose="020F0502020204030204"/>
                          <a:ea typeface="Calibri" panose="020F0502020204030204"/>
                        </a:rPr>
                        <a:t>Jefe de Mantenimiento</a:t>
                      </a:r>
                      <a:endParaRPr sz="2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Calibri" panose="020F0502020204030204"/>
                          <a:ea typeface="Calibri" panose="020F0502020204030204"/>
                        </a:rPr>
                        <a:t>________</a:t>
                      </a:r>
                      <a:endParaRPr sz="2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95758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Calibri" panose="020F0502020204030204"/>
                          <a:ea typeface="Calibri" panose="020F0502020204030204"/>
                        </a:rPr>
                        <a:t>Ana López</a:t>
                      </a:r>
                      <a:endParaRPr sz="2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Calibri" panose="020F0502020204030204"/>
                          <a:ea typeface="Calibri" panose="020F0502020204030204"/>
                        </a:rPr>
                        <a:t>Encargada de Pañol</a:t>
                      </a:r>
                      <a:endParaRPr sz="2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Calibri" panose="020F0502020204030204"/>
                          <a:ea typeface="Calibri" panose="020F0502020204030204"/>
                        </a:rPr>
                        <a:t>________</a:t>
                      </a:r>
                      <a:endParaRPr sz="2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957580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Calibri" panose="020F0502020204030204"/>
                          <a:ea typeface="Calibri" panose="020F0502020204030204"/>
                        </a:rPr>
                        <a:t>David Morán</a:t>
                      </a:r>
                      <a:endParaRPr sz="2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Calibri" panose="020F0502020204030204"/>
                          <a:ea typeface="Calibri" panose="020F0502020204030204"/>
                        </a:rPr>
                        <a:t>Supervisor de Planta</a:t>
                      </a:r>
                      <a:endParaRPr sz="2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800">
                          <a:latin typeface="Calibri" panose="020F0502020204030204"/>
                          <a:ea typeface="Calibri" panose="020F0502020204030204"/>
                        </a:rPr>
                        <a:t>________</a:t>
                      </a:r>
                      <a:endParaRPr sz="28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51230" y="576580"/>
            <a:ext cx="11697970" cy="740410"/>
          </a:xfrm>
        </p:spPr>
        <p:txBody>
          <a:bodyPr>
            <a:normAutofit fontScale="90000"/>
          </a:bodyPr>
          <a:lstStyle/>
          <a:p>
            <a:r>
              <a:rPr lang="en-US" altLang="es-MX" sz="4000" b="1" dirty="0"/>
              <a:t>LISTA DE CHEQUEO PARA LA GESTI</a:t>
            </a:r>
            <a:r>
              <a:rPr lang="en-US" altLang="en-US" sz="4000" b="1" dirty="0"/>
              <a:t>Ó</a:t>
            </a:r>
            <a:r>
              <a:rPr lang="en-US" altLang="es-MX" sz="4000" b="1" dirty="0"/>
              <a:t>N DEL PA</a:t>
            </a:r>
            <a:r>
              <a:rPr lang="en-US" altLang="en-US" sz="4000" b="1" dirty="0"/>
              <a:t>Ñ</a:t>
            </a:r>
            <a:r>
              <a:rPr lang="en-US" altLang="es-MX" sz="4000" b="1" dirty="0"/>
              <a:t>OL</a:t>
            </a:r>
            <a:endParaRPr lang="en-US" altLang="es-MX" sz="40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838960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n: 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Frecuencia sugerida: Mensual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Responsable: Encargado de Pa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 / Supervisor de Mantenimiento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s-AR" altLang="en-US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 modelo en Excel</a:t>
            </a:r>
            <a:endParaRPr lang="es-AR" altLang="en-US" sz="28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8895" y="1652905"/>
            <a:ext cx="8915400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Administraci</a:t>
            </a:r>
            <a:r>
              <a:rPr lang="en-US" altLang="en-US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del Pa</a:t>
            </a:r>
            <a:r>
              <a:rPr lang="en-US" altLang="en-US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 de Mantenimiento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n: 1.0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Fecha: 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/0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/202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Responsable: Jefe de Mantenimiento / Encargado de Pa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652905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altLang="es-MX" sz="36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</a:t>
            </a: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>
              <a:spcAft>
                <a:spcPts val="800"/>
              </a:spcAft>
              <a:buNone/>
            </a:pP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Establecer los procedimientos y responsabilidades para el control, manejo, almacenamiento y suministro de materiales, repuestos, herramientas y consumibles en el pa</a:t>
            </a: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 de mantenimiento, con el fin de garantizar disponibilidad, trazabilidad y eficiencia operativa.</a:t>
            </a: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652905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ALCANCE</a:t>
            </a: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 a todos los materiales almacenados y gestionados en el pa</a:t>
            </a: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 de mantenimiento, incluyendo herramientas, repuestos, lubricantes y materiales el</a:t>
            </a: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ctricos</a:t>
            </a: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mec</a:t>
            </a:r>
            <a:r>
              <a:rPr lang="en-US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nicos</a:t>
            </a: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otros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652905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RESPONSABILIDADES</a:t>
            </a: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endParaRPr lang="en-US" altLang="es-MX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a 3"/>
          <p:cNvGraphicFramePr/>
          <p:nvPr>
            <p:custDataLst>
              <p:tags r:id="rId1"/>
            </p:custDataLst>
          </p:nvPr>
        </p:nvGraphicFramePr>
        <p:xfrm>
          <a:off x="2362200" y="2417445"/>
          <a:ext cx="9430385" cy="4118610"/>
        </p:xfrm>
        <a:graphic>
          <a:graphicData uri="http://schemas.openxmlformats.org/drawingml/2006/table">
            <a:tbl>
              <a:tblPr/>
              <a:tblGrid>
                <a:gridCol w="3421380"/>
                <a:gridCol w="6009005"/>
              </a:tblGrid>
              <a:tr h="798195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 b="1" u="sng">
                          <a:latin typeface="Calibri" panose="020F0502020204030204"/>
                          <a:ea typeface="Calibri" panose="020F0502020204030204"/>
                        </a:rPr>
                        <a:t>Cargo</a:t>
                      </a:r>
                      <a:endParaRPr sz="2400" b="1" u="sng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 b="1" u="sng">
                          <a:latin typeface="Calibri" panose="020F0502020204030204"/>
                          <a:ea typeface="Calibri" panose="020F0502020204030204"/>
                        </a:rPr>
                        <a:t>Función</a:t>
                      </a:r>
                      <a:endParaRPr sz="2400" b="1" u="sng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98195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Encargado de Pañol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Control de inventario, codificación, recepción, entrega y registro.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98195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Jefe de Mantenimiento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Validación técnica de materiales y autorizaciones de compra.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98195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Compras/Abastecimiento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Ejecución de pedidos, selección de proveedores.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98195"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Técnicos/Mecánicos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400">
                          <a:latin typeface="Calibri" panose="020F0502020204030204"/>
                          <a:ea typeface="Calibri" panose="020F0502020204030204"/>
                        </a:rPr>
                        <a:t>Solicitud y devolución de herramientas y materiales.</a:t>
                      </a:r>
                      <a:endParaRPr sz="2400">
                        <a:latin typeface="Calibri" panose="020F0502020204030204"/>
                        <a:ea typeface="Calibri" panose="020F0502020204030204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652905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AR" alt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PROCEDIMIENTOS</a:t>
            </a:r>
            <a:endParaRPr lang="es-AR" alt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4.1 </a:t>
            </a:r>
            <a:r>
              <a:rPr lang="en-US" altLang="es-MX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Recepci</a:t>
            </a:r>
            <a:r>
              <a:rPr lang="en-US" altLang="en-US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Materiales</a:t>
            </a:r>
            <a:endParaRPr lang="en-US" altLang="es-MX" sz="24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Objetivo: Verificar que los materiales recibidos coincidan con la orden de compra.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Pasos: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1.Revisar la gu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de despacho y la orden de compra.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2.Verificar cantidad, c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digo y estado f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sico del material.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3.Registrar en el sistema (ERP/Excel).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4.Etiquetar y ubicar en el lugar correspondiente.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652905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4.2 </a:t>
            </a:r>
            <a:r>
              <a:rPr lang="en-US" altLang="es-MX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Codificaci</a:t>
            </a:r>
            <a:r>
              <a:rPr lang="en-US" altLang="en-US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y Registro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Objetivo: Asignar un c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digo 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nico a cada 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 para facilitar su trazabilidad.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 de c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digo: REP-MOT-001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Pasos: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1.Verificar si el 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 ya existe.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2.Si no, crear un nuevo c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digo seg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clasificaci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3.Registrar con descripci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t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cnica, unidad, ubicaci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y proveedor.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4.Ingresar el costo unitario para efectos de valorizaci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652905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4.3 Entrega de Materiales</a:t>
            </a:r>
            <a:endParaRPr lang="en-US" altLang="es-MX" sz="24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Objetivo: Controlar la salida de 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tems del pa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ñ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ol.</a:t>
            </a:r>
            <a:r>
              <a:rPr lang="es-AR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Pasos: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1.T</a:t>
            </a:r>
            <a:r>
              <a:rPr lang="en-US" alt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 solicita material con orden de trabajo (OT).</a:t>
            </a:r>
            <a:endParaRPr lang="en-US" altLang="es-MX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2.Encargado verifica stock y registra salida:</a:t>
            </a:r>
            <a:endParaRPr lang="en-US" altLang="es-MX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alt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digo del </a:t>
            </a:r>
            <a:r>
              <a:rPr lang="en-US" alt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</a:t>
            </a:r>
            <a:endParaRPr lang="en-US" altLang="es-MX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 y hora</a:t>
            </a:r>
            <a:endParaRPr lang="en-US" altLang="es-MX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Nombre del solicitante</a:t>
            </a:r>
            <a:endParaRPr lang="en-US" altLang="es-MX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Destino (equipo/</a:t>
            </a:r>
            <a:r>
              <a:rPr lang="en-US" alt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rea)</a:t>
            </a:r>
            <a:endParaRPr lang="en-US" altLang="es-MX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3.Si es herramienta, registrar devoluci</a:t>
            </a:r>
            <a:r>
              <a:rPr lang="en-US" alt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en formulario correspondiente.</a:t>
            </a:r>
            <a:endParaRPr lang="en-US" altLang="es-MX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4.4 Inventario y Auditor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Objetivo: Asegurar la exactitud del inventario.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Frecuencia: Mensual (conteo c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clico) y anual (conteo general).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Pasos: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1.Comparar stock f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sico con el sistema.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2.Registrar diferencias y justificar.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3.Reportar ajustes al 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 de contabilidad/mantenimiento.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576580"/>
            <a:ext cx="9349740" cy="942340"/>
          </a:xfrm>
        </p:spPr>
        <p:txBody>
          <a:bodyPr>
            <a:normAutofit fontScale="90000"/>
          </a:bodyPr>
          <a:lstStyle/>
          <a:p>
            <a:r>
              <a:rPr lang="es-AR" sz="4000" dirty="0"/>
              <a:t>MANUAL DE PROCEDIMIENTO OPERATIVO</a:t>
            </a:r>
            <a:endParaRPr lang="es-A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26945" y="1652905"/>
            <a:ext cx="9812655" cy="5019040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4.4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Inventario y Auditor</a:t>
            </a:r>
            <a:r>
              <a:rPr lang="en-US" altLang="en-US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Objetivo: Asegurar la exactitud del inventario.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Frecuencia: Mensual (conteo c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clico) y anual (conteo general).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Pasos: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1.Comparar stock f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sico con el sistema.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2.Registrar diferencias y justificar.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3.Reportar ajustes al 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 de contabilidad/mantenimiento.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TABLE_ENDDRAG_ORIGIN_RECT" val="742*327"/>
  <p:tag name="TABLE_ENDDRAG_RECT" val="186*190*742*327"/>
</p:tagLst>
</file>

<file path=ppt/tags/tag6.xml><?xml version="1.0" encoding="utf-8"?>
<p:tagLst xmlns:p="http://schemas.openxmlformats.org/presentationml/2006/main">
  <p:tag name="TABLE_ENDDRAG_ORIGIN_RECT" val="764*316"/>
  <p:tag name="TABLE_ENDDRAG_RECT" val="175*183*764*316"/>
</p:tagLst>
</file>

<file path=ppt/tags/tag7.xml><?xml version="1.0" encoding="utf-8"?>
<p:tagLst xmlns:p="http://schemas.openxmlformats.org/presentationml/2006/main">
  <p:tag name="TABLE_ENDDRAG_ORIGIN_RECT" val="717*263"/>
  <p:tag name="TABLE_ENDDRAG_RECT" val="175*193*717*263"/>
</p:tagLst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4690</Words>
  <Application>WPS Presentation</Application>
  <PresentationFormat>Panorámica</PresentationFormat>
  <Paragraphs>199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8" baseType="lpstr">
      <vt:lpstr>Arial</vt:lpstr>
      <vt:lpstr>SimSun</vt:lpstr>
      <vt:lpstr>Wingdings</vt:lpstr>
      <vt:lpstr>Wingdings 3</vt:lpstr>
      <vt:lpstr>Arial</vt:lpstr>
      <vt:lpstr>Calibri</vt:lpstr>
      <vt:lpstr>Times New Roman</vt:lpstr>
      <vt:lpstr>Calibri</vt:lpstr>
      <vt:lpstr>Century Gothic</vt:lpstr>
      <vt:lpstr>Microsoft YaHei</vt:lpstr>
      <vt:lpstr>Arial Unicode MS</vt:lpstr>
      <vt:lpstr>Espiral</vt:lpstr>
      <vt:lpstr>GESTIÓN DE MANTENIMIENTO II</vt:lpstr>
      <vt:lpstr>MANUAL DE PROCEDIMIENTO OPERATIVO</vt:lpstr>
      <vt:lpstr>MANUAL DE PROCEDIMIENTO OPERATIVO</vt:lpstr>
      <vt:lpstr>MANUAL DE PROCEDIMIENTO OPERATIVO</vt:lpstr>
      <vt:lpstr>MANUAL DE PROCEDIMIENTO OPERATIVO</vt:lpstr>
      <vt:lpstr>MANUAL DE PROCEDIMIENTO OPERATIVO</vt:lpstr>
      <vt:lpstr>MANUAL DE PROCEDIMIENTO OPERATIVO</vt:lpstr>
      <vt:lpstr>MANUAL DE PROCEDIMIENTO OPERATIVO</vt:lpstr>
      <vt:lpstr>MANUAL DE PROCEDIMIENTO OPERATIVO</vt:lpstr>
      <vt:lpstr>MANUAL DE PROCEDIMIENTO OPERATIVO</vt:lpstr>
      <vt:lpstr>MANUAL DE PROCEDIMIENTO OPERATIVO</vt:lpstr>
      <vt:lpstr>MANUAL DE PROCEDIMIENTO OPERATIVO</vt:lpstr>
      <vt:lpstr>MANUAL DE PROCEDIMIENTO OPERATIVO</vt:lpstr>
      <vt:lpstr>MANUAL DE PROCEDIMIENTO OPERATIVO</vt:lpstr>
      <vt:lpstr>MANUAL DE PROCEDIMIENTO OPERATIVO</vt:lpstr>
      <vt:lpstr>LISTA DE CHEQUEO PARA LA GESTIÓN DEL PAÑOL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Muñoz</cp:lastModifiedBy>
  <cp:revision>24</cp:revision>
  <dcterms:created xsi:type="dcterms:W3CDTF">2025-08-19T22:15:00Z</dcterms:created>
  <dcterms:modified xsi:type="dcterms:W3CDTF">2026-04-10T23:12:12Z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DEE4C3022259400BA9D8F4C266745A1B_13</vt:lpwstr>
  </property>
  <property fmtid="{D5CDD505-2E9C-101B-9397-08002B2CF9AE}" pid="3" name="KSOProductBuildVer">
    <vt:lpwstr>2058-12.2.0.23196</vt:lpwstr>
  </property>
</Properties>
</file>