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73" r:id="rId4"/>
    <p:sldId id="274" r:id="rId5"/>
    <p:sldId id="275" r:id="rId6"/>
    <p:sldId id="278" r:id="rId7"/>
    <p:sldId id="279" r:id="rId8"/>
    <p:sldId id="276" r:id="rId9"/>
    <p:sldId id="277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C6477D-34AA-4F7F-ABF7-9D36B65B3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D56154-47E9-4EDE-A5D2-7935DC408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81155F-F72E-42B8-A7E9-0538745F4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6363FC-5A80-48E4-92F8-E9F93956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13D153-C714-49E9-BB9A-EC587434F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0774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DFA462-B81D-4ADA-8E72-995942F8C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BE99E68-2292-4747-811E-67EB0A8C8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F78114-E70A-43E9-BD29-2116EFB6E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79FADE-9769-4AD9-A4E6-F17510F14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70CD9A-AE9A-44A1-A658-7667AA5D9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665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2B587B-C386-408F-925B-0797ED9CE1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B84D17-C8D8-46D5-AE00-9F92C3C44B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66A659-CE06-4FD4-A22E-A9DF0B5C7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9D2FD-FB60-4947-A7A3-EC31ECF89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F75C08-59C5-45AD-B128-B436C1C3D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41238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4833A1-1522-467C-B392-C25E4003C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0F76B6-CA90-48A6-9B22-BFD7F2453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964D0B-8CD9-4092-8D39-25A691386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E42A64-FA7C-4E80-9519-126A616A7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2DF679-5F3B-4808-AA25-92AB236C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62283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B16021-0C73-4903-8A42-D66FC902B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824C7E-DA1D-4D44-B817-0DDEEC5F8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B85080-69AF-4BBD-8204-863197676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F2C6BB-F9CC-4EC2-9552-6EC5F11C5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C40DE0-834A-470A-AA00-C13407724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51023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895311-706B-4075-8E7C-9C322B32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5B6913-70B3-4525-B3AF-2536FF1DD4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2229725-BF6D-4559-9537-54A66C521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1CBD3B-987C-43A6-BE56-258CE0ED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C48065-C9C9-4AA5-94E9-2351A5E78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8FF7B7-3AB2-4293-83E5-AFAA5A37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9633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67BAAF-60FC-46D2-AD2A-B0F48DD37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19C9E4-DF7A-4DB4-943D-2BF458475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DF2D9A5-D35F-4505-B7F2-2202B1EE0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F2ECDFD-9C13-4F97-B37B-8050826D44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58D8848-7EC1-46D2-B82E-F10283C395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82AB91E-39B0-49AC-96FB-ED2EEDFF7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003FFD8-888F-49A0-8B3E-C7CD9FFF9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824D434-85B7-4502-BD59-C87DB701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58192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121C2A-BC7D-478A-8922-C935F4BE7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6F44FD-F20A-40E1-856D-92FEB4E39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C300F8-ECA1-4DE4-AA7D-F3260364F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FAD4EE4-0E01-428F-8CC1-70DA35AE0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01768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6888A16-2B91-4653-81F9-9199441F9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8AE4B9D-F190-4313-BBCD-D4C17839F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C31D0F-90E8-4496-8E6C-FFB1886EC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1948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33180-7BFD-491C-87F8-83D0190D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36DCFD-5CB5-4319-BC42-4705CD4CB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991B4B-6C8F-4025-96CA-72AEA8A1A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1E7F72-30E1-4FF1-8CD8-F7AEA8295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24AB66-542D-4EF9-B222-A9A8350D4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22EAF7-055A-4234-B930-B075F12BE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13603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91480B-44C3-40B2-8208-9DA417E71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B5FBF3-0A83-41C4-A7E4-5E755E982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3C2867-A484-453B-96F7-C1F677F56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123C55-A6CE-429D-9887-EA25307E8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EF47AC-0C2B-456C-ABEC-B4320353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D868E3-9335-4A2A-863C-C12B78C8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66853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B897585-9F58-42B1-A51F-8D862EAB8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DBE8E8-CD3F-405C-A321-1E617FAAF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B31165-F476-42E7-BE5E-9600357CC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53B73-2120-4E15-8D0B-D0DF2D100A20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ACDB96-4187-4773-A691-DF620E99CF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B5C1B1-B8B7-4C0F-AFD3-CFB018D18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6345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F4ECDF1-4B08-4F4E-A8C5-2667C59D7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259" y="2607006"/>
            <a:ext cx="8588188" cy="36377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dirty="0"/>
              <a:t>Parámetros de </a:t>
            </a:r>
            <a:r>
              <a:rPr lang="es-MX" dirty="0" err="1"/>
              <a:t>Denavid</a:t>
            </a:r>
            <a:r>
              <a:rPr lang="es-MX" dirty="0"/>
              <a:t> Hartenberg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728C6-F5C0-4DA8-86D5-09C8055A9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4F48C5-A908-4A6D-BF11-F0F7B8CDE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27634C5-F93C-4655-844E-39CB2234D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05" y="287868"/>
            <a:ext cx="11243590" cy="628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40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0A503-ED68-4E2E-BAFD-6174D6EE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51D3A060-43A8-4081-B3E2-283CD9275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23145" y="2890762"/>
            <a:ext cx="1467055" cy="1076475"/>
          </a:xfr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749F5D0-E26C-4EC5-8F87-2DA732301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331" y="0"/>
            <a:ext cx="7306438" cy="573324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4C962A6-DDF7-449C-9DC1-0CC1333D2489}"/>
              </a:ext>
            </a:extLst>
          </p:cNvPr>
          <p:cNvSpPr txBox="1"/>
          <p:nvPr/>
        </p:nvSpPr>
        <p:spPr>
          <a:xfrm>
            <a:off x="9304867" y="4094028"/>
            <a:ext cx="13038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/>
              <a:t>el vector posición del punto expresado en el sistema móvil (</a:t>
            </a:r>
            <a:r>
              <a:rPr lang="es-MX" sz="1400" dirty="0" err="1"/>
              <a:t>uvw</a:t>
            </a:r>
            <a:r>
              <a:rPr lang="es-MX" sz="1400" dirty="0"/>
              <a:t>)</a:t>
            </a:r>
            <a:endParaRPr lang="es-AR" sz="14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AD03519-199B-4C84-99F5-701DFB41A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2033" y="5846830"/>
            <a:ext cx="5887272" cy="933580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BB9A33DA-7CF9-449F-96F6-48989D7BBF64}"/>
              </a:ext>
            </a:extLst>
          </p:cNvPr>
          <p:cNvSpPr/>
          <p:nvPr/>
        </p:nvSpPr>
        <p:spPr>
          <a:xfrm>
            <a:off x="9135533" y="3039533"/>
            <a:ext cx="1467055" cy="25400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D1341CF-81F6-4693-94B7-C9B2ADAEE259}"/>
              </a:ext>
            </a:extLst>
          </p:cNvPr>
          <p:cNvSpPr/>
          <p:nvPr/>
        </p:nvSpPr>
        <p:spPr>
          <a:xfrm>
            <a:off x="2702033" y="5739462"/>
            <a:ext cx="5798500" cy="93358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32830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17754-E31E-4371-8676-65CC13264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3F283D-079A-42F4-8E7E-4EBB0E321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290A021-6377-4F26-8EAB-116150ED6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873" y="293789"/>
            <a:ext cx="9812119" cy="613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76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2D15F0-21D7-49A6-9B51-AC0AA60E8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200" b="0" i="0" dirty="0">
                <a:solidFill>
                  <a:srgbClr val="000000"/>
                </a:solidFill>
                <a:effectLst/>
                <a:latin typeface="ArialMT"/>
              </a:rPr>
              <a:t>Aceleración angular de un punto en un cuerpo rígido</a:t>
            </a:r>
            <a:endParaRPr lang="es-AR" sz="3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D61A243-2809-420E-92FE-4B5C844A1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847" y="1690688"/>
            <a:ext cx="7925906" cy="491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18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111545-6F2E-4438-9DD3-0AEE09242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600" b="0" i="0" dirty="0">
                <a:solidFill>
                  <a:srgbClr val="000000"/>
                </a:solidFill>
                <a:effectLst/>
                <a:latin typeface="ArialMT"/>
              </a:rPr>
              <a:t>Velocidad en cadenas cinemáticas con DHP</a:t>
            </a:r>
            <a:r>
              <a:rPr lang="es-MX" sz="3600" dirty="0"/>
              <a:t> </a:t>
            </a:r>
            <a:endParaRPr lang="es-AR" sz="36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A53E6A3-CBA2-487F-AEC6-F4DFFE113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862" y="1396289"/>
            <a:ext cx="8964276" cy="509658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6A4D58C-497B-4FF0-9C2C-08032C9F1000}"/>
              </a:ext>
            </a:extLst>
          </p:cNvPr>
          <p:cNvSpPr txBox="1"/>
          <p:nvPr/>
        </p:nvSpPr>
        <p:spPr>
          <a:xfrm>
            <a:off x="6925733" y="4832403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¿A qué velocidad se mueve el</a:t>
            </a:r>
          </a:p>
          <a:p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cuerpo i (el sistema de</a:t>
            </a:r>
          </a:p>
          <a:p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coordenadas </a:t>
            </a:r>
            <a:r>
              <a:rPr lang="es-MX" sz="1800" b="0" i="0" dirty="0" err="1">
                <a:solidFill>
                  <a:srgbClr val="000000"/>
                </a:solidFill>
                <a:effectLst/>
                <a:latin typeface="ArialMT"/>
              </a:rPr>
              <a:t>O</a:t>
            </a:r>
            <a:r>
              <a:rPr lang="es-MX" sz="1100" b="0" i="0" dirty="0" err="1">
                <a:solidFill>
                  <a:srgbClr val="000000"/>
                </a:solidFill>
                <a:effectLst/>
                <a:latin typeface="ArialMT"/>
              </a:rPr>
              <a:t>i</a:t>
            </a:r>
            <a:r>
              <a:rPr lang="es-MX" sz="1100" b="0" i="0" dirty="0">
                <a:solidFill>
                  <a:srgbClr val="000000"/>
                </a:solidFill>
                <a:effectLst/>
                <a:latin typeface="ArialMT"/>
              </a:rPr>
              <a:t> 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)?</a:t>
            </a:r>
            <a:r>
              <a:rPr lang="es-MX" dirty="0"/>
              <a:t> </a:t>
            </a:r>
            <a:br>
              <a:rPr lang="es-MX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77176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8BC0C7-3B6C-4880-B2C9-EC2DCDE3E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3600" dirty="0">
                <a:solidFill>
                  <a:srgbClr val="000000"/>
                </a:solidFill>
                <a:latin typeface="ArialMT"/>
              </a:rPr>
              <a:t>V</a:t>
            </a:r>
            <a:r>
              <a:rPr lang="es-MX" sz="3600" b="0" i="0" dirty="0">
                <a:solidFill>
                  <a:srgbClr val="000000"/>
                </a:solidFill>
                <a:effectLst/>
                <a:latin typeface="ArialMT"/>
              </a:rPr>
              <a:t>elocidad en cadenas cinemáticas con DHP</a:t>
            </a:r>
            <a:r>
              <a:rPr lang="es-MX" sz="3600" dirty="0"/>
              <a:t> </a:t>
            </a:r>
            <a:br>
              <a:rPr lang="es-MX" dirty="0"/>
            </a:b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2AFA98-7F1D-479C-A5A4-6AA014330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283" y="1433948"/>
            <a:ext cx="8659433" cy="513469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9501936-16C1-4825-8B6D-98C879AC7922}"/>
              </a:ext>
            </a:extLst>
          </p:cNvPr>
          <p:cNvSpPr txBox="1"/>
          <p:nvPr/>
        </p:nvSpPr>
        <p:spPr>
          <a:xfrm>
            <a:off x="7147492" y="1311814"/>
            <a:ext cx="4028189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0" i="0" dirty="0">
                <a:effectLst/>
                <a:latin typeface="ArialMT"/>
              </a:rPr>
              <a:t>Solucionable si se conocen las matrices de transformación</a:t>
            </a:r>
          </a:p>
          <a:p>
            <a:r>
              <a:rPr lang="es-MX" sz="1400" b="0" i="0" dirty="0">
                <a:effectLst/>
                <a:latin typeface="ArialMT"/>
              </a:rPr>
              <a:t>homogéneas y las velocidades angulares en las</a:t>
            </a:r>
          </a:p>
          <a:p>
            <a:r>
              <a:rPr lang="es-MX" sz="1400" b="0" i="0" dirty="0">
                <a:effectLst/>
                <a:latin typeface="ArialMT"/>
              </a:rPr>
              <a:t>articulaciones</a:t>
            </a:r>
            <a:r>
              <a:rPr lang="es-MX" sz="1600" b="0" i="0" dirty="0">
                <a:effectLst/>
                <a:latin typeface="ArialMT"/>
              </a:rPr>
              <a:t>.</a:t>
            </a:r>
            <a:r>
              <a:rPr lang="es-MX" sz="1400" dirty="0"/>
              <a:t> </a:t>
            </a:r>
            <a:br>
              <a:rPr lang="es-MX" dirty="0"/>
            </a:br>
            <a:endParaRPr lang="es-AR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F7195FA-2675-4F21-B5FA-8BA057052F9A}"/>
              </a:ext>
            </a:extLst>
          </p:cNvPr>
          <p:cNvSpPr/>
          <p:nvPr/>
        </p:nvSpPr>
        <p:spPr>
          <a:xfrm>
            <a:off x="7078133" y="1176867"/>
            <a:ext cx="4097548" cy="142760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92486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7AAFE7-CB18-418F-B1A2-2E9DCCFB5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3600" b="0" i="0" dirty="0">
                <a:solidFill>
                  <a:srgbClr val="000000"/>
                </a:solidFill>
                <a:effectLst/>
                <a:latin typeface="ArialMT"/>
              </a:rPr>
              <a:t>La matriz G: velocidades angulares en ángulos Eulerianos</a:t>
            </a:r>
            <a:r>
              <a:rPr lang="es-AR" sz="3600" dirty="0"/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530F29D-516B-46B0-971E-30F97003E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533" y="1690688"/>
            <a:ext cx="7344800" cy="50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40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19263-B516-4648-A4AD-815C8D9F0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3600" b="0" i="0" dirty="0">
                <a:solidFill>
                  <a:srgbClr val="000000"/>
                </a:solidFill>
                <a:effectLst/>
                <a:latin typeface="ArialMT"/>
              </a:rPr>
              <a:t>Velocidad en cadenas cinemáticas</a:t>
            </a:r>
            <a:r>
              <a:rPr lang="es-AR" sz="3600" dirty="0"/>
              <a:t> </a:t>
            </a: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EDED2E8-C8C1-4000-9C54-74A2BCB62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152" y="1400866"/>
            <a:ext cx="8211696" cy="525853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44B66E2-7664-42C6-9A97-504E5CBEE3F6}"/>
              </a:ext>
            </a:extLst>
          </p:cNvPr>
          <p:cNvSpPr txBox="1"/>
          <p:nvPr/>
        </p:nvSpPr>
        <p:spPr>
          <a:xfrm>
            <a:off x="6612466" y="5457134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0" i="0" dirty="0">
                <a:effectLst/>
                <a:latin typeface="ArialMT"/>
              </a:rPr>
              <a:t>Solucionable si se conoce la orientación actual de los cuerpos, la</a:t>
            </a:r>
          </a:p>
          <a:p>
            <a:r>
              <a:rPr lang="es-MX" sz="1400" b="0" i="0" dirty="0">
                <a:effectLst/>
                <a:latin typeface="ArialMT"/>
              </a:rPr>
              <a:t>posición de las articulaciones, las matrices G y las velocidades</a:t>
            </a:r>
          </a:p>
          <a:p>
            <a:r>
              <a:rPr lang="es-MX" sz="1400" b="0" i="0" dirty="0">
                <a:effectLst/>
                <a:latin typeface="ArialMT"/>
              </a:rPr>
              <a:t>angulares relativas en ángulos de Euler</a:t>
            </a:r>
            <a:r>
              <a:rPr lang="es-MX" sz="1600" b="0" i="0" dirty="0">
                <a:effectLst/>
                <a:latin typeface="ArialMT"/>
              </a:rPr>
              <a:t>.</a:t>
            </a:r>
            <a:r>
              <a:rPr lang="es-MX" sz="1400" dirty="0"/>
              <a:t> </a:t>
            </a:r>
            <a:br>
              <a:rPr lang="es-MX" dirty="0"/>
            </a:br>
            <a:endParaRPr lang="es-AR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AF5D917-0F53-408B-B367-A53D7B2032A5}"/>
              </a:ext>
            </a:extLst>
          </p:cNvPr>
          <p:cNvSpPr/>
          <p:nvPr/>
        </p:nvSpPr>
        <p:spPr>
          <a:xfrm>
            <a:off x="6612466" y="5457134"/>
            <a:ext cx="5401734" cy="83359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09331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52447D-5257-4222-AF57-65F8F8B2E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600" b="0" i="0" dirty="0">
                <a:solidFill>
                  <a:srgbClr val="000000"/>
                </a:solidFill>
                <a:effectLst/>
                <a:latin typeface="ArialMT"/>
              </a:rPr>
              <a:t>Ejercicio de cálculo genérico: velocidad en el TCP Robot Euler simplificado con matriz G</a:t>
            </a:r>
            <a:r>
              <a:rPr lang="es-MX" sz="3600" dirty="0"/>
              <a:t> </a:t>
            </a:r>
            <a:endParaRPr lang="es-AR" sz="36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798B2EE-2E44-4E67-AF08-CA08617DA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932" y="1513920"/>
            <a:ext cx="6062136" cy="490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10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17F1C6-BD5F-4026-8C51-D1486310A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Ejercicio resuelto</a:t>
            </a:r>
            <a:endParaRPr lang="es-AR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A77474A-663D-4310-977F-9E7EFFF55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614" y="1261533"/>
            <a:ext cx="3997840" cy="323662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87F2DA2-B699-4875-BC64-5E9DC59C3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37" y="1429981"/>
            <a:ext cx="2324424" cy="962159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12C9D7E7-BAD0-4FE1-B9F9-37AAD5332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737" y="3389386"/>
            <a:ext cx="3953427" cy="1076475"/>
          </a:xfrm>
          <a:prstGeom prst="rect">
            <a:avLst/>
          </a:prstGeom>
        </p:spPr>
      </p:pic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80DED1B6-A3ED-4143-8C25-154B84543C24}"/>
              </a:ext>
            </a:extLst>
          </p:cNvPr>
          <p:cNvCxnSpPr/>
          <p:nvPr/>
        </p:nvCxnSpPr>
        <p:spPr>
          <a:xfrm>
            <a:off x="2075949" y="2607733"/>
            <a:ext cx="0" cy="668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2D621F3-BCD4-43C4-9EE8-6C829E73CA3B}"/>
              </a:ext>
            </a:extLst>
          </p:cNvPr>
          <p:cNvSpPr txBox="1"/>
          <p:nvPr/>
        </p:nvSpPr>
        <p:spPr>
          <a:xfrm>
            <a:off x="2314106" y="2657945"/>
            <a:ext cx="1152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Derivando</a:t>
            </a:r>
            <a:endParaRPr lang="es-AR" dirty="0"/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B483D118-24CC-4FCA-96A4-B10B20DDCA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428" y="4465861"/>
            <a:ext cx="1438476" cy="952633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EAE7F9FD-0816-45CD-B0DC-91A82E66DE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3493" y="2100078"/>
            <a:ext cx="2086266" cy="790685"/>
          </a:xfrm>
          <a:prstGeom prst="rect">
            <a:avLst/>
          </a:prstGeom>
        </p:spPr>
      </p:pic>
      <p:sp>
        <p:nvSpPr>
          <p:cNvPr id="30" name="Elipse 29">
            <a:extLst>
              <a:ext uri="{FF2B5EF4-FFF2-40B4-BE49-F238E27FC236}">
                <a16:creationId xmlns:a16="http://schemas.microsoft.com/office/drawing/2014/main" id="{52264B88-5202-4A9E-9045-EF2EB7D66AE8}"/>
              </a:ext>
            </a:extLst>
          </p:cNvPr>
          <p:cNvSpPr/>
          <p:nvPr/>
        </p:nvSpPr>
        <p:spPr>
          <a:xfrm>
            <a:off x="1703648" y="1505744"/>
            <a:ext cx="1371601" cy="334300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D77EBAA3-5556-4043-BA5A-5E42769400DB}"/>
              </a:ext>
            </a:extLst>
          </p:cNvPr>
          <p:cNvCxnSpPr/>
          <p:nvPr/>
        </p:nvCxnSpPr>
        <p:spPr>
          <a:xfrm>
            <a:off x="3238161" y="1690688"/>
            <a:ext cx="1045777" cy="521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CE359873-CE5D-44FA-836E-06645A902035}"/>
              </a:ext>
            </a:extLst>
          </p:cNvPr>
          <p:cNvCxnSpPr/>
          <p:nvPr/>
        </p:nvCxnSpPr>
        <p:spPr>
          <a:xfrm flipH="1">
            <a:off x="3886200" y="2879844"/>
            <a:ext cx="702733" cy="549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ipse 34">
            <a:extLst>
              <a:ext uri="{FF2B5EF4-FFF2-40B4-BE49-F238E27FC236}">
                <a16:creationId xmlns:a16="http://schemas.microsoft.com/office/drawing/2014/main" id="{F3409C3A-2C11-4CCD-B9EE-CCC3CF494782}"/>
              </a:ext>
            </a:extLst>
          </p:cNvPr>
          <p:cNvSpPr/>
          <p:nvPr/>
        </p:nvSpPr>
        <p:spPr>
          <a:xfrm>
            <a:off x="1703648" y="3389386"/>
            <a:ext cx="3037685" cy="441338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06228CC9-B60E-4E52-8E60-18C84FFEC58C}"/>
              </a:ext>
            </a:extLst>
          </p:cNvPr>
          <p:cNvSpPr/>
          <p:nvPr/>
        </p:nvSpPr>
        <p:spPr>
          <a:xfrm>
            <a:off x="4393493" y="2100078"/>
            <a:ext cx="1900347" cy="668867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4594733B-5A38-43CA-94FD-2F782AC9D2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7835" y="5692611"/>
            <a:ext cx="2181529" cy="781159"/>
          </a:xfrm>
          <a:prstGeom prst="rect">
            <a:avLst/>
          </a:prstGeom>
        </p:spPr>
      </p:pic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CF44FC73-594F-4065-9AA8-F2B501421ABC}"/>
              </a:ext>
            </a:extLst>
          </p:cNvPr>
          <p:cNvCxnSpPr/>
          <p:nvPr/>
        </p:nvCxnSpPr>
        <p:spPr>
          <a:xfrm flipH="1" flipV="1">
            <a:off x="5604933" y="2942166"/>
            <a:ext cx="1152902" cy="2476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88DF994-D06E-46D7-A080-335E8A9589F6}"/>
              </a:ext>
            </a:extLst>
          </p:cNvPr>
          <p:cNvSpPr txBox="1"/>
          <p:nvPr/>
        </p:nvSpPr>
        <p:spPr>
          <a:xfrm>
            <a:off x="6757835" y="5507945"/>
            <a:ext cx="3087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Derivada de una multiplicación</a:t>
            </a:r>
            <a:endParaRPr lang="es-AR" dirty="0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95259DC-BCB9-43B8-A78F-4E006A07FE66}"/>
              </a:ext>
            </a:extLst>
          </p:cNvPr>
          <p:cNvSpPr/>
          <p:nvPr/>
        </p:nvSpPr>
        <p:spPr>
          <a:xfrm>
            <a:off x="6646333" y="5507945"/>
            <a:ext cx="3378200" cy="105372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50361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1EB42B-CA68-43AF-B810-E6B63272E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Bibliografía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706659-4ACF-46AC-B46B-D070A9871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/>
              <a:t>Modern </a:t>
            </a:r>
            <a:r>
              <a:rPr lang="es-MX" dirty="0" err="1"/>
              <a:t>robotics</a:t>
            </a:r>
            <a:r>
              <a:rPr lang="es-MX" dirty="0"/>
              <a:t>, </a:t>
            </a:r>
            <a:r>
              <a:rPr lang="es-MX" dirty="0" err="1"/>
              <a:t>Mechanics</a:t>
            </a:r>
            <a:r>
              <a:rPr lang="es-MX" dirty="0"/>
              <a:t>, </a:t>
            </a:r>
            <a:r>
              <a:rPr lang="es-MX" dirty="0" err="1"/>
              <a:t>planning</a:t>
            </a:r>
            <a:r>
              <a:rPr lang="es-MX" dirty="0"/>
              <a:t> and control </a:t>
            </a:r>
            <a:r>
              <a:rPr lang="en-US" dirty="0"/>
              <a:t>Lynch and Park, Cambridge U </a:t>
            </a:r>
          </a:p>
          <a:p>
            <a:r>
              <a:rPr lang="es-MX" dirty="0"/>
              <a:t>Apuntes de catedra de robótica Universidad de Ciencias Aplicadas Karlsruhe</a:t>
            </a:r>
          </a:p>
          <a:p>
            <a:r>
              <a:rPr lang="es-AR" dirty="0" err="1"/>
              <a:t>Sciliano</a:t>
            </a:r>
            <a:r>
              <a:rPr lang="es-AR" dirty="0"/>
              <a:t>, </a:t>
            </a:r>
            <a:r>
              <a:rPr lang="es-AR" dirty="0" err="1"/>
              <a:t>Sciavicco</a:t>
            </a:r>
            <a:r>
              <a:rPr lang="es-AR" dirty="0"/>
              <a:t>, </a:t>
            </a:r>
            <a:r>
              <a:rPr lang="es-AR" dirty="0" err="1"/>
              <a:t>Villani</a:t>
            </a:r>
            <a:r>
              <a:rPr lang="es-AR" dirty="0"/>
              <a:t> y </a:t>
            </a:r>
            <a:r>
              <a:rPr lang="es-AR" dirty="0" err="1"/>
              <a:t>Orioli</a:t>
            </a:r>
            <a:r>
              <a:rPr lang="es-AR" dirty="0"/>
              <a:t>: </a:t>
            </a:r>
            <a:r>
              <a:rPr lang="es-AR" dirty="0" err="1"/>
              <a:t>Robotics</a:t>
            </a:r>
            <a:r>
              <a:rPr lang="es-AR" dirty="0"/>
              <a:t>- </a:t>
            </a:r>
            <a:r>
              <a:rPr lang="es-AR" dirty="0" err="1"/>
              <a:t>Modelling</a:t>
            </a:r>
            <a:r>
              <a:rPr lang="es-AR" dirty="0"/>
              <a:t> </a:t>
            </a:r>
            <a:r>
              <a:rPr lang="es-AR" dirty="0" err="1"/>
              <a:t>Planning</a:t>
            </a:r>
            <a:r>
              <a:rPr lang="es-AR" dirty="0"/>
              <a:t> and Control, Springer</a:t>
            </a:r>
            <a:endParaRPr lang="es-MX" dirty="0"/>
          </a:p>
          <a:p>
            <a:r>
              <a:rPr lang="es-MX" dirty="0" err="1"/>
              <a:t>Shabana</a:t>
            </a:r>
            <a:r>
              <a:rPr lang="es-MX" dirty="0"/>
              <a:t>, A. A.: </a:t>
            </a:r>
            <a:r>
              <a:rPr lang="es-MX" dirty="0" err="1"/>
              <a:t>Computational</a:t>
            </a:r>
            <a:r>
              <a:rPr lang="es-MX" dirty="0"/>
              <a:t> Dynamics, 2.ª edición, John Wiley &amp; </a:t>
            </a:r>
            <a:r>
              <a:rPr lang="es-MX" dirty="0" err="1"/>
              <a:t>Sons,Nueva</a:t>
            </a:r>
            <a:r>
              <a:rPr lang="es-MX" dirty="0"/>
              <a:t> York 2003.</a:t>
            </a:r>
          </a:p>
          <a:p>
            <a:r>
              <a:rPr lang="es-MX" dirty="0" err="1"/>
              <a:t>Shabana</a:t>
            </a:r>
            <a:r>
              <a:rPr lang="es-MX" dirty="0"/>
              <a:t>, A. A.: Dynamics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Multibody</a:t>
            </a:r>
            <a:r>
              <a:rPr lang="es-MX" dirty="0"/>
              <a:t> </a:t>
            </a:r>
            <a:r>
              <a:rPr lang="es-MX" dirty="0" err="1"/>
              <a:t>Systems</a:t>
            </a:r>
            <a:r>
              <a:rPr lang="es-MX" dirty="0"/>
              <a:t>, 3.ª edición, John Wiley &amp;</a:t>
            </a:r>
            <a:r>
              <a:rPr lang="es-MX" dirty="0" err="1"/>
              <a:t>Sons</a:t>
            </a:r>
            <a:r>
              <a:rPr lang="es-MX" dirty="0"/>
              <a:t>, Nueva York 2005.</a:t>
            </a:r>
          </a:p>
          <a:p>
            <a:r>
              <a:rPr lang="es-MX" dirty="0" err="1"/>
              <a:t>Sciavicco</a:t>
            </a:r>
            <a:r>
              <a:rPr lang="es-MX" dirty="0"/>
              <a:t>, L. , Siciliano, B. : </a:t>
            </a:r>
            <a:r>
              <a:rPr lang="es-MX" dirty="0" err="1"/>
              <a:t>Modelling</a:t>
            </a:r>
            <a:r>
              <a:rPr lang="es-MX" dirty="0"/>
              <a:t> and Control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RobotManipulators</a:t>
            </a:r>
            <a:r>
              <a:rPr lang="es-MX" dirty="0"/>
              <a:t>, McGraw Hill, 1996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20140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7AD0AF-C986-4F29-8211-C1F4B20AA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4000" b="0" i="0" dirty="0">
                <a:solidFill>
                  <a:srgbClr val="000000"/>
                </a:solidFill>
                <a:effectLst/>
                <a:latin typeface="ArialMT"/>
              </a:rPr>
              <a:t>Ejercicio de cinemática espacial</a:t>
            </a:r>
            <a:r>
              <a:rPr lang="es-AR" sz="4000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D614BE-1C67-4850-96FA-6B380340E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Un giroscopio se mueve a 2 m/s en la dirección y. Está inclinado 30° alrededor del eje x del sistema base 1 y gira a una velocidad </a:t>
            </a:r>
            <a:r>
              <a:rPr lang="es-MX" sz="1800" b="0" i="0" dirty="0" err="1">
                <a:solidFill>
                  <a:srgbClr val="000000"/>
                </a:solidFill>
                <a:effectLst/>
                <a:latin typeface="ArialMT"/>
              </a:rPr>
              <a:t>dψ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/</a:t>
            </a:r>
            <a:r>
              <a:rPr lang="es-MX" sz="1800" b="0" i="0" dirty="0" err="1">
                <a:solidFill>
                  <a:srgbClr val="000000"/>
                </a:solidFill>
                <a:effectLst/>
                <a:latin typeface="ArialMT"/>
              </a:rPr>
              <a:t>dt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= 2π/s alrededor del eje z girado. En t=0, su centro (origen del sistema fijo 2) se encuentra en el origen. ¿A qué velocidad se mueve un vector fijo con las coordenadas u2=(0,1,0)m?</a:t>
            </a:r>
            <a:r>
              <a:rPr lang="es-MX" dirty="0"/>
              <a:t> </a:t>
            </a:r>
            <a:br>
              <a:rPr lang="es-MX" dirty="0"/>
            </a:b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B5FE75-F47B-4EB7-95CC-DE03045D0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117" y="3501608"/>
            <a:ext cx="8840434" cy="29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22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0175EE-115E-4111-A99B-E5B89E76F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4400" b="0" i="0" dirty="0">
                <a:solidFill>
                  <a:srgbClr val="000000"/>
                </a:solidFill>
                <a:effectLst/>
                <a:latin typeface="ArialMT"/>
              </a:rPr>
              <a:t>Ejercicio de cinemática espacial</a:t>
            </a:r>
            <a:r>
              <a:rPr lang="es-AR" sz="4400" dirty="0"/>
              <a:t> </a:t>
            </a: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A1F648C-EF6B-4695-8C66-2A91AF88C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866" y="5469322"/>
            <a:ext cx="3606798" cy="138867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D4C765B-D6C4-42C5-A443-219D09E3C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923" y="3025440"/>
            <a:ext cx="7222684" cy="2443882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53EA162A-0AC7-49A7-A80E-98C40E53B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Un giroscopio se mueve a 2 m/s en la dirección y. Está inclinado 30° alrededor del eje x del sistema base 1 y gira a una velocidad </a:t>
            </a:r>
            <a:r>
              <a:rPr lang="es-MX" sz="1800" b="0" i="0" dirty="0" err="1">
                <a:solidFill>
                  <a:srgbClr val="000000"/>
                </a:solidFill>
                <a:effectLst/>
                <a:latin typeface="ArialMT"/>
              </a:rPr>
              <a:t>dψ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/</a:t>
            </a:r>
            <a:r>
              <a:rPr lang="es-MX" sz="1800" b="0" i="0" dirty="0" err="1">
                <a:solidFill>
                  <a:srgbClr val="000000"/>
                </a:solidFill>
                <a:effectLst/>
                <a:latin typeface="ArialMT"/>
              </a:rPr>
              <a:t>dt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= 2π/s alrededor del eje z girado. En t=0, su centro (origen del sistema fijo 2) se encuentra en el origen. ¿A qué velocidad se mueve un vector fijo con las coordenadas u2=(0,1,0)m?</a:t>
            </a:r>
            <a:r>
              <a:rPr lang="es-MX" dirty="0"/>
              <a:t> </a:t>
            </a:r>
            <a:br>
              <a:rPr lang="es-MX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51235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1FE2D8-52C8-450A-93E0-E9AB8AC01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altLang="es-AR" dirty="0"/>
              <a:t>Velocidades angulares</a:t>
            </a:r>
            <a:endParaRPr lang="es-AR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8F658A6-DBF1-4D2F-9652-4DFDCF37FE83}"/>
              </a:ext>
            </a:extLst>
          </p:cNvPr>
          <p:cNvSpPr txBox="1"/>
          <p:nvPr/>
        </p:nvSpPr>
        <p:spPr>
          <a:xfrm>
            <a:off x="1442736" y="5782388"/>
            <a:ext cx="6172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000000"/>
                </a:solidFill>
                <a:latin typeface="ArialMT"/>
              </a:rPr>
              <a:t>Nota: El vector “p” es el vector dirección de un eje coordenado al otro de magnitud unitaria</a:t>
            </a:r>
            <a:br>
              <a:rPr lang="es-MX" dirty="0"/>
            </a:br>
            <a:endParaRPr lang="es-AR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6AF2AE2-6FD4-46D6-9C9C-E956F3EFE6D6}"/>
              </a:ext>
            </a:extLst>
          </p:cNvPr>
          <p:cNvSpPr txBox="1"/>
          <p:nvPr/>
        </p:nvSpPr>
        <p:spPr>
          <a:xfrm>
            <a:off x="6832600" y="2175242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Objetivo: cálculo de la velocidad</a:t>
            </a:r>
          </a:p>
          <a:p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angular de un punto en un cuerpo</a:t>
            </a:r>
            <a:r>
              <a:rPr lang="es-MX" dirty="0"/>
              <a:t> </a:t>
            </a:r>
            <a:br>
              <a:rPr lang="es-MX" dirty="0"/>
            </a:b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46D2FEB-AAE8-4A91-A3DC-5C7B4CCBE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686" y="1687925"/>
            <a:ext cx="4315427" cy="255305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E3CA611-A47B-4D87-B130-103E5B912E4A}"/>
              </a:ext>
            </a:extLst>
          </p:cNvPr>
          <p:cNvSpPr txBox="1"/>
          <p:nvPr/>
        </p:nvSpPr>
        <p:spPr>
          <a:xfrm>
            <a:off x="1296686" y="4411520"/>
            <a:ext cx="64643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Simplificación: velocidad de un punto en</a:t>
            </a:r>
          </a:p>
          <a:p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dos sistemas que giran entre sí con una</a:t>
            </a:r>
          </a:p>
          <a:p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velocidad angular 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ω.</a:t>
            </a:r>
            <a:r>
              <a:rPr lang="es-MX" dirty="0"/>
              <a:t> </a:t>
            </a:r>
            <a:br>
              <a:rPr lang="es-MX" dirty="0"/>
            </a:br>
            <a:endParaRPr lang="es-AR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4FBBFE5-083F-4B43-A02C-A6137B774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600" y="3267437"/>
            <a:ext cx="3505689" cy="25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61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172AB8-BCBF-420C-BC14-872D2CAAE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Velocidades angulares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CCBA9F-94EB-4823-8CC9-8B4FB3E30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50514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¿Cuál es el cambio temporal de la posición?</a:t>
            </a:r>
            <a:r>
              <a:rPr lang="es-MX" dirty="0"/>
              <a:t> </a:t>
            </a:r>
            <a:br>
              <a:rPr lang="es-MX" dirty="0"/>
            </a:b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F4CE68A-5D73-464D-AD47-496B83D60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967" y="1947656"/>
            <a:ext cx="9250066" cy="29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04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88C531-F9D8-4DA3-84DD-1EF8A2E7E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Velocidades angulares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5D4917-D8E4-4371-80FB-B007851B3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92BE0CE-6C8D-471D-91C3-2D5FB3CF5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818" y="1518859"/>
            <a:ext cx="7712982" cy="533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40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8DD9DD-845F-41A4-90F8-A1466C7BA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Velocidades angulares</a:t>
            </a:r>
            <a:endParaRPr lang="es-AR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982EA00D-F74E-472D-8390-1CEBE5E02B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1861" y="2395393"/>
            <a:ext cx="4934639" cy="2067213"/>
          </a:xfr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933A537-C22A-4503-B356-882A54937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818" y="1825625"/>
            <a:ext cx="5560043" cy="4351338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D322BF6-300C-4908-82DC-F7CD1ABB1B90}"/>
              </a:ext>
            </a:extLst>
          </p:cNvPr>
          <p:cNvSpPr/>
          <p:nvPr/>
        </p:nvSpPr>
        <p:spPr>
          <a:xfrm>
            <a:off x="973667" y="1625600"/>
            <a:ext cx="5300133" cy="4758267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6C327BF-0EC0-4327-92B3-94B999106184}"/>
              </a:ext>
            </a:extLst>
          </p:cNvPr>
          <p:cNvSpPr/>
          <p:nvPr/>
        </p:nvSpPr>
        <p:spPr>
          <a:xfrm>
            <a:off x="6841861" y="1825625"/>
            <a:ext cx="4934639" cy="318664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04087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651237-FA26-426C-9CEA-A43A1B12E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Velocidades angulares</a:t>
            </a:r>
            <a:endParaRPr lang="es-AR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EEE3D21B-785E-4D6B-A469-708A3C334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6611" y="4576375"/>
            <a:ext cx="6468378" cy="1762371"/>
          </a:xfr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9AE6845-9245-4F49-8D74-766A13347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864" y="2096791"/>
            <a:ext cx="8529313" cy="230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96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82E52-1AE8-493E-A7F0-2310548E2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011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Velocidades angulares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D7A55B-F56C-4EDF-B3B9-E925C324A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4AC50E8-60CA-4DDD-A51C-EA5EEB318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972" y="5171840"/>
            <a:ext cx="5725324" cy="168616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8E55953-21AF-4715-BEA4-56C10EE6B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649" y="1085523"/>
            <a:ext cx="9564435" cy="468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63BD05-664A-4BBD-A0C4-47F0C0DA8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464" y="4242954"/>
            <a:ext cx="10515600" cy="10107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1800" dirty="0"/>
              <a:t>La derivada temporal de la matriz de rotación es igual a la matriz de velocidad angular multiplicada por la matriz de rotación.</a:t>
            </a:r>
            <a:endParaRPr lang="es-AR" sz="1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1563AD3-6481-470F-8CD9-8082E4C5A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711" y="3555736"/>
            <a:ext cx="943107" cy="58110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07E924-C410-4EAF-9210-4EC80BD7C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042" y="138570"/>
            <a:ext cx="2200582" cy="100979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DCC532E-CFF0-4603-9328-E931FEE904F7}"/>
              </a:ext>
            </a:extLst>
          </p:cNvPr>
          <p:cNvSpPr txBox="1"/>
          <p:nvPr/>
        </p:nvSpPr>
        <p:spPr>
          <a:xfrm>
            <a:off x="1015623" y="1028468"/>
            <a:ext cx="101688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dirty="0"/>
              <a:t>Es una matriz de rotación.</a:t>
            </a:r>
          </a:p>
          <a:p>
            <a:pPr algn="ctr"/>
            <a:r>
              <a:rPr lang="es-MX" dirty="0"/>
              <a:t>Cada columna es un vector unitario del sistema móvil expresado en el sistema fijo.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06783A9-351E-488C-A31B-12E1221BC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996" y="2085166"/>
            <a:ext cx="2172003" cy="89547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884FC69-5E55-49A7-94E0-06820B3CC9EC}"/>
              </a:ext>
            </a:extLst>
          </p:cNvPr>
          <p:cNvSpPr txBox="1"/>
          <p:nvPr/>
        </p:nvSpPr>
        <p:spPr>
          <a:xfrm>
            <a:off x="1015624" y="2937112"/>
            <a:ext cx="98555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dirty="0"/>
              <a:t>Esta es la matriz antisimétrica asociada al vector velocidad angular</a:t>
            </a:r>
            <a:endParaRPr lang="es-AR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B4D8F24E-EB05-4868-BD55-F4F6210C9E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8779" y="5355414"/>
            <a:ext cx="4839375" cy="103837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6FEAB572-1C9E-4D82-B329-FEE99FB6D991}"/>
              </a:ext>
            </a:extLst>
          </p:cNvPr>
          <p:cNvSpPr/>
          <p:nvPr/>
        </p:nvSpPr>
        <p:spPr>
          <a:xfrm>
            <a:off x="3938779" y="5253662"/>
            <a:ext cx="4908888" cy="114012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973495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554</Words>
  <Application>Microsoft Office PowerPoint</Application>
  <PresentationFormat>Panorámica</PresentationFormat>
  <Paragraphs>48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ArialMT</vt:lpstr>
      <vt:lpstr>Calibri</vt:lpstr>
      <vt:lpstr>Calibri Light</vt:lpstr>
      <vt:lpstr>Tema de Office</vt:lpstr>
      <vt:lpstr>Parámetros de Denavid Hartenberg</vt:lpstr>
      <vt:lpstr>Bibliografía</vt:lpstr>
      <vt:lpstr>Velocidades angulares</vt:lpstr>
      <vt:lpstr>Velocidades angulares</vt:lpstr>
      <vt:lpstr>Velocidades angulares</vt:lpstr>
      <vt:lpstr>Velocidades angulares</vt:lpstr>
      <vt:lpstr>Velocidades angulares</vt:lpstr>
      <vt:lpstr>Velocidades angulares</vt:lpstr>
      <vt:lpstr>Presentación de PowerPoint</vt:lpstr>
      <vt:lpstr>Presentación de PowerPoint</vt:lpstr>
      <vt:lpstr>Presentación de PowerPoint</vt:lpstr>
      <vt:lpstr>Presentación de PowerPoint</vt:lpstr>
      <vt:lpstr>Aceleración angular de un punto en un cuerpo rígido</vt:lpstr>
      <vt:lpstr>Velocidad en cadenas cinemáticas con DHP </vt:lpstr>
      <vt:lpstr>Velocidad en cadenas cinemáticas con DHP  </vt:lpstr>
      <vt:lpstr>La matriz G: velocidades angulares en ángulos Eulerianos </vt:lpstr>
      <vt:lpstr>Velocidad en cadenas cinemáticas </vt:lpstr>
      <vt:lpstr>Ejercicio de cálculo genérico: velocidad en el TCP Robot Euler simplificado con matriz G </vt:lpstr>
      <vt:lpstr>Ejercicio resuelto</vt:lpstr>
      <vt:lpstr>Ejercicio de cinemática espacial </vt:lpstr>
      <vt:lpstr>Ejercicio de cinemática espacial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Grados de Libertad en Cadenas Cinemáticas</dc:title>
  <dc:creator>becario</dc:creator>
  <cp:lastModifiedBy>becario</cp:lastModifiedBy>
  <cp:revision>80</cp:revision>
  <dcterms:created xsi:type="dcterms:W3CDTF">2026-01-20T12:35:28Z</dcterms:created>
  <dcterms:modified xsi:type="dcterms:W3CDTF">2026-03-09T16:42:48Z</dcterms:modified>
</cp:coreProperties>
</file>