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8" r:id="rId12"/>
    <p:sldId id="279" r:id="rId13"/>
    <p:sldId id="280" r:id="rId14"/>
    <p:sldId id="286" r:id="rId15"/>
    <p:sldId id="287" r:id="rId16"/>
    <p:sldId id="288" r:id="rId17"/>
    <p:sldId id="289" r:id="rId18"/>
    <p:sldId id="281" r:id="rId19"/>
    <p:sldId id="282" r:id="rId20"/>
    <p:sldId id="283" r:id="rId21"/>
    <p:sldId id="284" r:id="rId22"/>
    <p:sldId id="285" r:id="rId23"/>
    <p:sldId id="290" r:id="rId24"/>
    <p:sldId id="291" r:id="rId2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A3F50-24F3-41D8-AE59-A2C109B8B255}" type="datetimeFigureOut">
              <a:rPr lang="es-AR" smtClean="0"/>
              <a:pPr/>
              <a:t>27/03/2020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D22E7-869C-437D-BE60-342299F1260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904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4D57-0AE8-48F1-95B5-3D38206E16E7}" type="datetime1">
              <a:rPr lang="es-AR" smtClean="0"/>
              <a:pPr/>
              <a:t>27/03/2020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5485-B559-4C6B-8874-C6C113BE28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2286-8ED1-4A74-8D2D-9947989A64BF}" type="datetime1">
              <a:rPr lang="es-AR" smtClean="0"/>
              <a:pPr/>
              <a:t>27/03/2020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5485-B559-4C6B-8874-C6C113BE28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CB00-287E-495D-914F-4168F5920BC3}" type="datetime1">
              <a:rPr lang="es-AR" smtClean="0"/>
              <a:pPr/>
              <a:t>27/03/2020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5485-B559-4C6B-8874-C6C113BE28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DBBD-9E77-4FE9-A097-2578B3D3BC43}" type="datetime1">
              <a:rPr lang="es-AR" smtClean="0"/>
              <a:pPr/>
              <a:t>27/03/2020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5485-B559-4C6B-8874-C6C113BE28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B91A-DD8E-47DC-B183-CCF62FE8383A}" type="datetime1">
              <a:rPr lang="es-AR" smtClean="0"/>
              <a:pPr/>
              <a:t>27/03/2020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5485-B559-4C6B-8874-C6C113BE28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C4FD-70A2-408F-BA28-9762AB3CEB8D}" type="datetime1">
              <a:rPr lang="es-AR" smtClean="0"/>
              <a:pPr/>
              <a:t>27/03/2020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5485-B559-4C6B-8874-C6C113BE28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D6FA-9D0C-4FF2-9C41-F2972158CF8C}" type="datetime1">
              <a:rPr lang="es-AR" smtClean="0"/>
              <a:pPr/>
              <a:t>27/03/2020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5485-B559-4C6B-8874-C6C113BE28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73EB-04BE-4E50-8AB2-60435381E9C3}" type="datetime1">
              <a:rPr lang="es-AR" smtClean="0"/>
              <a:pPr/>
              <a:t>27/03/2020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5485-B559-4C6B-8874-C6C113BE28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DF94-909C-48C5-81B6-72EE56E5147E}" type="datetime1">
              <a:rPr lang="es-AR" smtClean="0"/>
              <a:pPr/>
              <a:t>27/03/2020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5485-B559-4C6B-8874-C6C113BE28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A5DC-B82E-45C9-AE49-7E79C1DC12E5}" type="datetime1">
              <a:rPr lang="es-AR" smtClean="0"/>
              <a:pPr/>
              <a:t>27/03/2020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5485-B559-4C6B-8874-C6C113BE28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67DE-9A2E-45A0-B798-4377D1ADAB9A}" type="datetime1">
              <a:rPr lang="es-AR" smtClean="0"/>
              <a:pPr/>
              <a:t>27/03/2020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05485-B559-4C6B-8874-C6C113BE28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0FBAB-B300-4893-A691-45EC7A27709F}" type="datetime1">
              <a:rPr lang="es-AR" smtClean="0"/>
              <a:pPr/>
              <a:t>27/03/2020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05485-B559-4C6B-8874-C6C113BE28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ct.com.ar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keland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loda.com.ar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keland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orneras-elent.com.ar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1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8" name="30 CuadroTexto"/>
          <p:cNvSpPr txBox="1"/>
          <p:nvPr/>
        </p:nvSpPr>
        <p:spPr>
          <a:xfrm>
            <a:off x="1024610" y="1340768"/>
            <a:ext cx="6643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técnica de unión entre conductores eléctricos y/o bornes de conexión existen métodos y elementos muy variados, que responden a normativas y materiales que se encuentran en un espacio geográfico determinado.</a:t>
            </a:r>
          </a:p>
          <a:p>
            <a:pPr algn="ctr"/>
            <a:r>
              <a:rPr lang="es-AR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presente informe se busca resaltar los elementos tradicionales y de mas redundancia en la zona.</a:t>
            </a:r>
            <a:endParaRPr lang="es-AR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10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9" name="30 CuadroTexto"/>
          <p:cNvSpPr txBox="1"/>
          <p:nvPr/>
        </p:nvSpPr>
        <p:spPr>
          <a:xfrm>
            <a:off x="-351397" y="114427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TERMINALES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0" name="30 CuadroTexto"/>
          <p:cNvSpPr txBox="1"/>
          <p:nvPr/>
        </p:nvSpPr>
        <p:spPr>
          <a:xfrm>
            <a:off x="-20050" y="1587370"/>
            <a:ext cx="6013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u="sng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Terminales de cobre estañado: </a:t>
            </a: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son de cobre recubierto de una película de estaño.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1" name="30 CuadroTexto"/>
          <p:cNvSpPr txBox="1"/>
          <p:nvPr/>
        </p:nvSpPr>
        <p:spPr>
          <a:xfrm>
            <a:off x="107504" y="2411889"/>
            <a:ext cx="6215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u="sng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Usos: </a:t>
            </a: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se utilizan para cables hasta 800 mm², para poder identificarlos mas rápido responden a un código de colores.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2" name="30 CuadroTexto"/>
          <p:cNvSpPr txBox="1"/>
          <p:nvPr/>
        </p:nvSpPr>
        <p:spPr>
          <a:xfrm>
            <a:off x="1148826" y="114427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Clasificación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11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70" y="1988840"/>
            <a:ext cx="5062729" cy="2078276"/>
          </a:xfrm>
          <a:prstGeom prst="rect">
            <a:avLst/>
          </a:prstGeom>
        </p:spPr>
      </p:pic>
      <p:sp>
        <p:nvSpPr>
          <p:cNvPr id="17" name="30 CuadroTexto"/>
          <p:cNvSpPr txBox="1"/>
          <p:nvPr/>
        </p:nvSpPr>
        <p:spPr>
          <a:xfrm>
            <a:off x="174610" y="116091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Medidas - presentación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55882" y="465547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u="sng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/>
            </a:r>
            <a:br>
              <a:rPr lang="es-AR" u="sng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</a:br>
            <a:r>
              <a:rPr lang="es-AR" u="sng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LCT | Terminales Herramientas </a:t>
            </a:r>
            <a:r>
              <a:rPr lang="es-AR" u="sng" dirty="0" err="1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Morseteria</a:t>
            </a:r>
            <a:r>
              <a:rPr lang="es-AR" u="sng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 Preensamblado ...</a:t>
            </a:r>
          </a:p>
          <a:p>
            <a:r>
              <a:rPr lang="es-AR" u="sng" dirty="0">
                <a:solidFill>
                  <a:srgbClr val="3C4043"/>
                </a:solidFill>
                <a:latin typeface="arial" panose="020B0604020202020204" pitchFamily="34" charset="0"/>
                <a:hlinkClick r:id="rId3"/>
              </a:rPr>
              <a:t>www.lct.com.ar</a:t>
            </a:r>
            <a:endParaRPr lang="es-AR" u="sng" dirty="0">
              <a:solidFill>
                <a:srgbClr val="660099"/>
              </a:solidFill>
              <a:latin typeface="arial" panose="020B0604020202020204" pitchFamily="34" charset="0"/>
              <a:hlinkClick r:id="rId3"/>
            </a:endParaRPr>
          </a:p>
          <a:p>
            <a:r>
              <a:rPr lang="es-AR" dirty="0">
                <a:solidFill>
                  <a:srgbClr val="3C4043"/>
                </a:solidFill>
                <a:latin typeface="arial" panose="020B0604020202020204" pitchFamily="34" charset="0"/>
              </a:rPr>
              <a:t/>
            </a:r>
            <a:br>
              <a:rPr lang="es-AR" dirty="0">
                <a:solidFill>
                  <a:srgbClr val="3C4043"/>
                </a:solidFill>
                <a:latin typeface="arial" panose="020B0604020202020204" pitchFamily="34" charset="0"/>
              </a:rPr>
            </a:br>
            <a:endParaRPr lang="es-AR" dirty="0"/>
          </a:p>
        </p:txBody>
      </p:sp>
      <p:sp>
        <p:nvSpPr>
          <p:cNvPr id="21" name="Rectángulo 20"/>
          <p:cNvSpPr/>
          <p:nvPr/>
        </p:nvSpPr>
        <p:spPr>
          <a:xfrm>
            <a:off x="2602722" y="4655473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visitar: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517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12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b="62062"/>
          <a:stretch/>
        </p:blipFill>
        <p:spPr>
          <a:xfrm>
            <a:off x="251520" y="976015"/>
            <a:ext cx="8380046" cy="37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13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34692"/>
          <a:stretch/>
        </p:blipFill>
        <p:spPr>
          <a:xfrm>
            <a:off x="1187624" y="957164"/>
            <a:ext cx="6624736" cy="513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14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9" name="30 CuadroTexto"/>
          <p:cNvSpPr txBox="1"/>
          <p:nvPr/>
        </p:nvSpPr>
        <p:spPr>
          <a:xfrm>
            <a:off x="-351397" y="114427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TERMINALES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0" name="30 CuadroTexto"/>
          <p:cNvSpPr txBox="1"/>
          <p:nvPr/>
        </p:nvSpPr>
        <p:spPr>
          <a:xfrm>
            <a:off x="-20050" y="1587370"/>
            <a:ext cx="6013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u="sng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Terminales de aluminio: </a:t>
            </a: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son de aluminio para cables de aluminio.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1" name="30 CuadroTexto"/>
          <p:cNvSpPr txBox="1"/>
          <p:nvPr/>
        </p:nvSpPr>
        <p:spPr>
          <a:xfrm>
            <a:off x="107504" y="2411889"/>
            <a:ext cx="6215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u="sng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Usos: </a:t>
            </a: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se utilizan para cables hasta 400 mm², para poder identificarlos mas rápido responden a un código de colores.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2" name="30 CuadroTexto"/>
          <p:cNvSpPr txBox="1"/>
          <p:nvPr/>
        </p:nvSpPr>
        <p:spPr>
          <a:xfrm>
            <a:off x="1148826" y="114427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Clasificación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15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3153"/>
            <a:ext cx="9144000" cy="319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16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9" name="30 CuadroTexto"/>
          <p:cNvSpPr txBox="1"/>
          <p:nvPr/>
        </p:nvSpPr>
        <p:spPr>
          <a:xfrm>
            <a:off x="-351397" y="114427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TERMINALES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0" name="30 CuadroTexto"/>
          <p:cNvSpPr txBox="1"/>
          <p:nvPr/>
        </p:nvSpPr>
        <p:spPr>
          <a:xfrm>
            <a:off x="467544" y="1679122"/>
            <a:ext cx="58923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u="sng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Terminales de bimetálico: </a:t>
            </a: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Este modelo </a:t>
            </a:r>
            <a:r>
              <a:rPr lang="es-AR" sz="2000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está desarrollado para realizar conexiones </a:t>
            </a: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bimetálicas.</a:t>
            </a:r>
            <a:endParaRPr lang="es-AR" sz="2000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  <a:p>
            <a:pPr algn="ctr"/>
            <a:r>
              <a:rPr lang="es-AR" sz="2000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Se trata de un terminal con cuerpo de aluminio el cual se identa en un cable de aluminio y su placa es de cobre, permitiendo una adecuada </a:t>
            </a: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conexión </a:t>
            </a:r>
            <a:r>
              <a:rPr lang="es-AR" sz="2000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bimetálica, evitando la corrosión galvánica causada por interacción de metales disímiles</a:t>
            </a: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. son de aluminio para cables de aluminio.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1" name="30 CuadroTexto"/>
          <p:cNvSpPr txBox="1"/>
          <p:nvPr/>
        </p:nvSpPr>
        <p:spPr>
          <a:xfrm>
            <a:off x="307371" y="4552207"/>
            <a:ext cx="62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u="sng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Usos: </a:t>
            </a: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se utilizan para cables hasta 400 mm².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2" name="30 CuadroTexto"/>
          <p:cNvSpPr txBox="1"/>
          <p:nvPr/>
        </p:nvSpPr>
        <p:spPr>
          <a:xfrm>
            <a:off x="1148826" y="114427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Clasificación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17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9" name="30 CuadroTexto"/>
          <p:cNvSpPr txBox="1"/>
          <p:nvPr/>
        </p:nvSpPr>
        <p:spPr>
          <a:xfrm>
            <a:off x="-351397" y="114427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TERMINALES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2" name="30 CuadroTexto"/>
          <p:cNvSpPr txBox="1"/>
          <p:nvPr/>
        </p:nvSpPr>
        <p:spPr>
          <a:xfrm>
            <a:off x="1148826" y="114427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Clasificación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1026" name="Picture 2" descr="Scb 185 Terminal Bimetálico Lct - $ 531,00 en Mercado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25" y="2060848"/>
            <a:ext cx="3502389" cy="26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18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9" name="30 CuadroTexto"/>
          <p:cNvSpPr txBox="1"/>
          <p:nvPr/>
        </p:nvSpPr>
        <p:spPr>
          <a:xfrm>
            <a:off x="174610" y="116091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Borneras 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10" name="Picture 2" descr="Resultado de imagen para borner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1" y="1773450"/>
            <a:ext cx="2534837" cy="190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30 CuadroTexto"/>
          <p:cNvSpPr txBox="1"/>
          <p:nvPr/>
        </p:nvSpPr>
        <p:spPr>
          <a:xfrm>
            <a:off x="3131840" y="2382073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Bornera seccionable: se fabrican para corrientes de hasta 50 Amper.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7" name="30 CuadroTexto"/>
          <p:cNvSpPr txBox="1"/>
          <p:nvPr/>
        </p:nvSpPr>
        <p:spPr>
          <a:xfrm>
            <a:off x="5508104" y="3907899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visitar: </a:t>
            </a:r>
            <a:r>
              <a:rPr lang="es-AR" sz="2000" u="sng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/>
            </a:r>
            <a:br>
              <a:rPr lang="es-AR" sz="2000" u="sng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</a:br>
            <a:r>
              <a:rPr lang="es-AR" sz="2000" u="sng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TEA KELAND | Fabricación de Materiales </a:t>
            </a:r>
            <a:r>
              <a:rPr lang="es-AR" sz="2000" u="sng" dirty="0" err="1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Electricos</a:t>
            </a:r>
            <a:endParaRPr lang="es-AR" sz="2000" u="sng" dirty="0">
              <a:solidFill>
                <a:srgbClr val="660099"/>
              </a:solidFill>
              <a:latin typeface="arial" panose="020B0604020202020204" pitchFamily="34" charset="0"/>
              <a:hlinkClick r:id="rId3"/>
            </a:endParaRPr>
          </a:p>
          <a:p>
            <a:r>
              <a:rPr lang="es-AR" sz="2000" u="sng" dirty="0">
                <a:solidFill>
                  <a:srgbClr val="3C4043"/>
                </a:solidFill>
                <a:latin typeface="arial" panose="020B0604020202020204" pitchFamily="34" charset="0"/>
                <a:hlinkClick r:id="rId3"/>
              </a:rPr>
              <a:t>www.teakeland.com</a:t>
            </a:r>
            <a:endParaRPr lang="es-AR" sz="2000" u="sng" dirty="0">
              <a:solidFill>
                <a:srgbClr val="660099"/>
              </a:solidFill>
              <a:latin typeface="arial" panose="020B0604020202020204" pitchFamily="34" charset="0"/>
              <a:hlinkClick r:id="rId3"/>
            </a:endParaRPr>
          </a:p>
          <a:p>
            <a:r>
              <a:rPr lang="es-AR" sz="2000" dirty="0">
                <a:solidFill>
                  <a:srgbClr val="3C4043"/>
                </a:solidFill>
                <a:latin typeface="arial" panose="020B0604020202020204" pitchFamily="34" charset="0"/>
              </a:rPr>
              <a:t/>
            </a:r>
            <a:br>
              <a:rPr lang="es-AR" sz="2000" dirty="0">
                <a:solidFill>
                  <a:srgbClr val="3C4043"/>
                </a:solidFill>
                <a:latin typeface="arial" panose="020B0604020202020204" pitchFamily="34" charset="0"/>
              </a:rPr>
            </a:b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.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19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9" name="30 CuadroTexto"/>
          <p:cNvSpPr txBox="1"/>
          <p:nvPr/>
        </p:nvSpPr>
        <p:spPr>
          <a:xfrm>
            <a:off x="174610" y="116091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Borneras 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11" name="Picture 6" descr="e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" y="1816028"/>
            <a:ext cx="2509217" cy="210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30 CuadroTexto"/>
          <p:cNvSpPr txBox="1"/>
          <p:nvPr/>
        </p:nvSpPr>
        <p:spPr>
          <a:xfrm>
            <a:off x="3491880" y="1904941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Bornera componible</a:t>
            </a:r>
            <a:r>
              <a:rPr lang="es-AR" sz="2000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: Las distintas líneas cubren secciones de conductores de 0.5 a 240 mm2 y corriente de hasta 600 </a:t>
            </a: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A.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751979" y="4687447"/>
            <a:ext cx="22764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u="sng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/>
            </a:r>
            <a:br>
              <a:rPr lang="es-AR" u="sng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</a:br>
            <a:r>
              <a:rPr lang="es-AR" u="sng" dirty="0" err="1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Zoloda</a:t>
            </a:r>
            <a:r>
              <a:rPr lang="es-AR" u="sng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 |</a:t>
            </a:r>
          </a:p>
          <a:p>
            <a:r>
              <a:rPr lang="es-AR" u="sng" dirty="0">
                <a:solidFill>
                  <a:srgbClr val="3C4043"/>
                </a:solidFill>
                <a:latin typeface="arial" panose="020B0604020202020204" pitchFamily="34" charset="0"/>
                <a:hlinkClick r:id="rId3"/>
              </a:rPr>
              <a:t>www.zoloda.com.ar</a:t>
            </a:r>
            <a:endParaRPr lang="es-AR" u="sng" dirty="0">
              <a:solidFill>
                <a:srgbClr val="660099"/>
              </a:solidFill>
              <a:latin typeface="arial" panose="020B0604020202020204" pitchFamily="34" charset="0"/>
              <a:hlinkClick r:id="rId3"/>
            </a:endParaRPr>
          </a:p>
          <a:p>
            <a:r>
              <a:rPr lang="es-AR" dirty="0">
                <a:solidFill>
                  <a:srgbClr val="3C4043"/>
                </a:solidFill>
                <a:latin typeface="arial" panose="020B0604020202020204" pitchFamily="34" charset="0"/>
              </a:rPr>
              <a:t/>
            </a:r>
            <a:br>
              <a:rPr lang="es-AR" dirty="0">
                <a:solidFill>
                  <a:srgbClr val="3C4043"/>
                </a:solidFill>
                <a:latin typeface="arial" panose="020B0604020202020204" pitchFamily="34" charset="0"/>
              </a:rPr>
            </a:b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5299771" y="4617136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visitar: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914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2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500298" y="1443004"/>
            <a:ext cx="2583168" cy="15539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30 CuadroTexto"/>
          <p:cNvSpPr txBox="1"/>
          <p:nvPr/>
        </p:nvSpPr>
        <p:spPr>
          <a:xfrm>
            <a:off x="5436096" y="249289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00B050"/>
                </a:solidFill>
                <a:latin typeface="Estrangelo Edessa" pitchFamily="66" charset="0"/>
                <a:cs typeface="Estrangelo Edessa" pitchFamily="66" charset="0"/>
              </a:rPr>
              <a:t>Borne de un dispositivo</a:t>
            </a:r>
            <a:endParaRPr lang="es-AR" sz="2000" i="1" dirty="0">
              <a:solidFill>
                <a:srgbClr val="00B05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475656" y="270892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nillo 11"/>
          <p:cNvSpPr/>
          <p:nvPr/>
        </p:nvSpPr>
        <p:spPr>
          <a:xfrm>
            <a:off x="2635194" y="2564904"/>
            <a:ext cx="280622" cy="288032"/>
          </a:xfrm>
          <a:prstGeom prst="donut">
            <a:avLst>
              <a:gd name="adj" fmla="val 232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2555776" y="2420888"/>
            <a:ext cx="424638" cy="50405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1475656" y="393305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nillo 20"/>
          <p:cNvSpPr/>
          <p:nvPr/>
        </p:nvSpPr>
        <p:spPr>
          <a:xfrm>
            <a:off x="2635194" y="3789040"/>
            <a:ext cx="280622" cy="288032"/>
          </a:xfrm>
          <a:prstGeom prst="donut">
            <a:avLst>
              <a:gd name="adj" fmla="val 232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22" name="Conector recto 21"/>
          <p:cNvCxnSpPr/>
          <p:nvPr/>
        </p:nvCxnSpPr>
        <p:spPr>
          <a:xfrm flipV="1">
            <a:off x="2555776" y="3645024"/>
            <a:ext cx="424638" cy="50405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2915816" y="393305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1475656" y="537321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nillo 24"/>
          <p:cNvSpPr/>
          <p:nvPr/>
        </p:nvSpPr>
        <p:spPr>
          <a:xfrm>
            <a:off x="2635194" y="5229200"/>
            <a:ext cx="280622" cy="288032"/>
          </a:xfrm>
          <a:prstGeom prst="donut">
            <a:avLst>
              <a:gd name="adj" fmla="val 232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2555776" y="5085184"/>
            <a:ext cx="424638" cy="50405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3563888" y="5373216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nillo 27"/>
          <p:cNvSpPr/>
          <p:nvPr/>
        </p:nvSpPr>
        <p:spPr>
          <a:xfrm>
            <a:off x="3283266" y="5229200"/>
            <a:ext cx="280622" cy="288032"/>
          </a:xfrm>
          <a:prstGeom prst="donut">
            <a:avLst>
              <a:gd name="adj" fmla="val 232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29" name="Conector recto 28"/>
          <p:cNvCxnSpPr/>
          <p:nvPr/>
        </p:nvCxnSpPr>
        <p:spPr>
          <a:xfrm flipV="1">
            <a:off x="3203848" y="5085184"/>
            <a:ext cx="424638" cy="50405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V="1">
            <a:off x="2924200" y="5364832"/>
            <a:ext cx="351656" cy="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5436096" y="374897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00B050"/>
                </a:solidFill>
                <a:latin typeface="Estrangelo Edessa" pitchFamily="66" charset="0"/>
                <a:cs typeface="Estrangelo Edessa" pitchFamily="66" charset="0"/>
              </a:rPr>
              <a:t>Empalme </a:t>
            </a:r>
            <a:endParaRPr lang="es-AR" sz="2000" i="1" dirty="0">
              <a:solidFill>
                <a:srgbClr val="00B05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2" name="30 CuadroTexto"/>
          <p:cNvSpPr txBox="1"/>
          <p:nvPr/>
        </p:nvSpPr>
        <p:spPr>
          <a:xfrm>
            <a:off x="5436096" y="522920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00B050"/>
                </a:solidFill>
                <a:latin typeface="Estrangelo Edessa" pitchFamily="66" charset="0"/>
                <a:cs typeface="Estrangelo Edessa" pitchFamily="66" charset="0"/>
              </a:rPr>
              <a:t>Bornera de paso</a:t>
            </a:r>
            <a:endParaRPr lang="es-AR" sz="2000" i="1" dirty="0">
              <a:solidFill>
                <a:srgbClr val="00B05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3" name="30 CuadroTexto"/>
          <p:cNvSpPr txBox="1"/>
          <p:nvPr/>
        </p:nvSpPr>
        <p:spPr>
          <a:xfrm>
            <a:off x="-380022" y="104290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SIMBOLOGIA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20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9" name="30 CuadroTexto"/>
          <p:cNvSpPr txBox="1"/>
          <p:nvPr/>
        </p:nvSpPr>
        <p:spPr>
          <a:xfrm>
            <a:off x="174610" y="116091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Borneras 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12" name="Picture 2" descr="Resultado de imagen para borneras a bul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3" t="28992" r="28944" b="29444"/>
          <a:stretch/>
        </p:blipFill>
        <p:spPr bwMode="auto">
          <a:xfrm>
            <a:off x="395536" y="2167434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30 CuadroTexto"/>
          <p:cNvSpPr txBox="1"/>
          <p:nvPr/>
        </p:nvSpPr>
        <p:spPr>
          <a:xfrm>
            <a:off x="2627784" y="2167434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Bornera a bulón: son regletas de material aislante que poseen un bulón con arandelas y tuercas, existen modelos unipolares, bipolares, tripolares, </a:t>
            </a:r>
            <a:r>
              <a:rPr lang="es-AR" sz="2000" dirty="0" err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tetrapolares</a:t>
            </a: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.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7" name="30 CuadroTexto"/>
          <p:cNvSpPr txBox="1"/>
          <p:nvPr/>
        </p:nvSpPr>
        <p:spPr>
          <a:xfrm>
            <a:off x="5508104" y="3907899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visitar: </a:t>
            </a:r>
            <a:r>
              <a:rPr lang="es-AR" sz="2000" u="sng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/>
            </a:r>
            <a:br>
              <a:rPr lang="es-AR" sz="2000" u="sng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</a:br>
            <a:r>
              <a:rPr lang="es-AR" sz="2000" u="sng" dirty="0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TEA KELAND | Fabricación de Materiales </a:t>
            </a:r>
            <a:r>
              <a:rPr lang="es-AR" sz="2000" u="sng" dirty="0" err="1">
                <a:solidFill>
                  <a:srgbClr val="660099"/>
                </a:solidFill>
                <a:latin typeface="arial" panose="020B0604020202020204" pitchFamily="34" charset="0"/>
                <a:hlinkClick r:id="rId3"/>
              </a:rPr>
              <a:t>Electricos</a:t>
            </a:r>
            <a:endParaRPr lang="es-AR" sz="2000" u="sng" dirty="0">
              <a:solidFill>
                <a:srgbClr val="660099"/>
              </a:solidFill>
              <a:latin typeface="arial" panose="020B0604020202020204" pitchFamily="34" charset="0"/>
              <a:hlinkClick r:id="rId3"/>
            </a:endParaRPr>
          </a:p>
          <a:p>
            <a:r>
              <a:rPr lang="es-AR" sz="2000" u="sng" dirty="0">
                <a:solidFill>
                  <a:srgbClr val="3C4043"/>
                </a:solidFill>
                <a:latin typeface="arial" panose="020B0604020202020204" pitchFamily="34" charset="0"/>
                <a:hlinkClick r:id="rId3"/>
              </a:rPr>
              <a:t>www.teakeland.com</a:t>
            </a:r>
            <a:endParaRPr lang="es-AR" sz="2000" u="sng" dirty="0">
              <a:solidFill>
                <a:srgbClr val="660099"/>
              </a:solidFill>
              <a:latin typeface="arial" panose="020B0604020202020204" pitchFamily="34" charset="0"/>
              <a:hlinkClick r:id="rId3"/>
            </a:endParaRPr>
          </a:p>
          <a:p>
            <a:r>
              <a:rPr lang="es-AR" sz="2000" dirty="0">
                <a:solidFill>
                  <a:srgbClr val="3C4043"/>
                </a:solidFill>
                <a:latin typeface="arial" panose="020B0604020202020204" pitchFamily="34" charset="0"/>
              </a:rPr>
              <a:t/>
            </a:r>
            <a:br>
              <a:rPr lang="es-AR" sz="2000" dirty="0">
                <a:solidFill>
                  <a:srgbClr val="3C4043"/>
                </a:solidFill>
                <a:latin typeface="arial" panose="020B0604020202020204" pitchFamily="34" charset="0"/>
              </a:rPr>
            </a:b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.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21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9" name="30 CuadroTexto"/>
          <p:cNvSpPr txBox="1"/>
          <p:nvPr/>
        </p:nvSpPr>
        <p:spPr>
          <a:xfrm>
            <a:off x="174610" y="1160914"/>
            <a:ext cx="338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Distribuidores - repartidores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1" name="30 CuadroTexto"/>
          <p:cNvSpPr txBox="1"/>
          <p:nvPr/>
        </p:nvSpPr>
        <p:spPr>
          <a:xfrm>
            <a:off x="5508104" y="2492896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D</a:t>
            </a: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istribuidor: son elementos diseñados para repartir la corriente eléctrica existen modelos bipolares, tetra polares.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1026" name="Picture 2" descr="Distribuidor Elent 4 Pol 125a 12conex 85x130x 49 S 4 12 - $ 1.17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1495"/>
            <a:ext cx="4564775" cy="26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22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9" name="30 CuadroTexto"/>
          <p:cNvSpPr txBox="1"/>
          <p:nvPr/>
        </p:nvSpPr>
        <p:spPr>
          <a:xfrm>
            <a:off x="174610" y="1160914"/>
            <a:ext cx="338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Distribuidores - repartidores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2050" name="Picture 2" descr="Distribuidores Industriales – Borneras El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76" y="2188488"/>
            <a:ext cx="4041031" cy="26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rneras Elent – Ingeniería Eléctr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68" y="1310175"/>
            <a:ext cx="1744908" cy="11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rneras Elent – Ingeniería Eléctr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54" y="2992210"/>
            <a:ext cx="1161627" cy="7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arras de Distribución – Borneras El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9121"/>
            <a:ext cx="1832882" cy="122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537622" y="468022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b="1" dirty="0">
              <a:latin typeface="arial" panose="020B0604020202020204" pitchFamily="34" charset="0"/>
            </a:endParaRPr>
          </a:p>
          <a:p>
            <a:r>
              <a:rPr lang="es-AR" u="sng" dirty="0">
                <a:solidFill>
                  <a:srgbClr val="660099"/>
                </a:solidFill>
                <a:latin typeface="arial" panose="020B0604020202020204" pitchFamily="34" charset="0"/>
                <a:hlinkClick r:id="rId6"/>
              </a:rPr>
              <a:t/>
            </a:r>
            <a:br>
              <a:rPr lang="es-AR" u="sng" dirty="0">
                <a:solidFill>
                  <a:srgbClr val="660099"/>
                </a:solidFill>
                <a:latin typeface="arial" panose="020B0604020202020204" pitchFamily="34" charset="0"/>
                <a:hlinkClick r:id="rId6"/>
              </a:rPr>
            </a:br>
            <a:r>
              <a:rPr lang="es-AR" u="sng" dirty="0">
                <a:solidFill>
                  <a:srgbClr val="660099"/>
                </a:solidFill>
                <a:latin typeface="arial" panose="020B0604020202020204" pitchFamily="34" charset="0"/>
                <a:hlinkClick r:id="rId6"/>
              </a:rPr>
              <a:t>Borneras </a:t>
            </a:r>
            <a:r>
              <a:rPr lang="es-AR" u="sng" dirty="0" err="1">
                <a:solidFill>
                  <a:srgbClr val="660099"/>
                </a:solidFill>
                <a:latin typeface="arial" panose="020B0604020202020204" pitchFamily="34" charset="0"/>
                <a:hlinkClick r:id="rId6"/>
              </a:rPr>
              <a:t>Elent</a:t>
            </a:r>
            <a:r>
              <a:rPr lang="es-AR" u="sng" dirty="0">
                <a:solidFill>
                  <a:srgbClr val="660099"/>
                </a:solidFill>
                <a:latin typeface="arial" panose="020B0604020202020204" pitchFamily="34" charset="0"/>
                <a:hlinkClick r:id="rId6"/>
              </a:rPr>
              <a:t> – Ingeniería Eléctrica</a:t>
            </a:r>
          </a:p>
          <a:p>
            <a:r>
              <a:rPr lang="es-AR" u="sng" dirty="0">
                <a:solidFill>
                  <a:srgbClr val="3C4043"/>
                </a:solidFill>
                <a:latin typeface="arial" panose="020B0604020202020204" pitchFamily="34" charset="0"/>
                <a:hlinkClick r:id="rId6"/>
              </a:rPr>
              <a:t>www.borneras-elent.com.ar</a:t>
            </a:r>
            <a:endParaRPr lang="es-AR" u="sng" dirty="0">
              <a:solidFill>
                <a:srgbClr val="660099"/>
              </a:solidFill>
              <a:latin typeface="arial" panose="020B0604020202020204" pitchFamily="34" charset="0"/>
              <a:hlinkClick r:id="rId6"/>
            </a:endParaRPr>
          </a:p>
          <a:p>
            <a:r>
              <a:rPr lang="es-AR" dirty="0">
                <a:solidFill>
                  <a:srgbClr val="3C4043"/>
                </a:solidFill>
                <a:latin typeface="arial" panose="020B0604020202020204" pitchFamily="34" charset="0"/>
              </a:rPr>
              <a:t/>
            </a:r>
            <a:br>
              <a:rPr lang="es-AR" dirty="0">
                <a:solidFill>
                  <a:srgbClr val="3C4043"/>
                </a:solidFill>
                <a:latin typeface="arial" panose="020B0604020202020204" pitchFamily="34" charset="0"/>
              </a:rPr>
            </a:br>
            <a:endParaRPr lang="es-AR" dirty="0"/>
          </a:p>
        </p:txBody>
      </p:sp>
      <p:sp>
        <p:nvSpPr>
          <p:cNvPr id="17" name="Rectángulo 16"/>
          <p:cNvSpPr/>
          <p:nvPr/>
        </p:nvSpPr>
        <p:spPr>
          <a:xfrm>
            <a:off x="3314592" y="4853289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visitar: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880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23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9" name="30 CuadroTexto"/>
          <p:cNvSpPr txBox="1"/>
          <p:nvPr/>
        </p:nvSpPr>
        <p:spPr>
          <a:xfrm>
            <a:off x="-180528" y="971435"/>
            <a:ext cx="338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 smtClean="0">
                <a:latin typeface="Estrangelo Edessa" pitchFamily="66" charset="0"/>
                <a:cs typeface="Estrangelo Edessa" pitchFamily="66" charset="0"/>
              </a:rPr>
              <a:t>Ejemplo de aplicación </a:t>
            </a:r>
            <a:r>
              <a:rPr lang="es-AR" sz="2000" i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endParaRPr lang="es-AR" sz="2000" i="1" dirty="0">
              <a:latin typeface="Estrangelo Edessa" pitchFamily="66" charset="0"/>
              <a:cs typeface="Estrangelo Edessa" pitchFamily="66" charset="0"/>
            </a:endParaRPr>
          </a:p>
        </p:txBody>
      </p:sp>
      <p:pic>
        <p:nvPicPr>
          <p:cNvPr id="1026" name="Picture 2" descr="Comprar Diferencial SUPERINMUNIZADO SI 4x40A y 4x63A 30m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29" y="2672791"/>
            <a:ext cx="871314" cy="87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lave Interruptor Termomagnetico Tetrapolar Schneider 32a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47" y="2605605"/>
            <a:ext cx="972418" cy="97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9N24071 - Int. Termomagnetico C60N 2X1A Curva B | Schneider Electr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95969"/>
            <a:ext cx="1047633" cy="104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A9N24071 - Int. Termomagnetico C60N 2X1A Curva B | Schneider Electr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367" y="4597844"/>
            <a:ext cx="1047633" cy="104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A9N24071 - Int. Termomagnetico C60N 2X1A Curva B | Schneider Electr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74" y="4634715"/>
            <a:ext cx="1047633" cy="104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de flecha 3"/>
          <p:cNvCxnSpPr>
            <a:endCxn id="1028" idx="0"/>
          </p:cNvCxnSpPr>
          <p:nvPr/>
        </p:nvCxnSpPr>
        <p:spPr>
          <a:xfrm>
            <a:off x="1342456" y="2079431"/>
            <a:ext cx="0" cy="526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angular 5"/>
          <p:cNvCxnSpPr>
            <a:stCxn id="1028" idx="2"/>
          </p:cNvCxnSpPr>
          <p:nvPr/>
        </p:nvCxnSpPr>
        <p:spPr>
          <a:xfrm rot="5400000" flipH="1" flipV="1">
            <a:off x="1372245" y="2635393"/>
            <a:ext cx="912841" cy="972420"/>
          </a:xfrm>
          <a:prstGeom prst="bentConnector4">
            <a:avLst>
              <a:gd name="adj1" fmla="val -25043"/>
              <a:gd name="adj2" fmla="val 75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2771800" y="3578023"/>
            <a:ext cx="72008" cy="859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2801084" y="3578023"/>
            <a:ext cx="1122844" cy="907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2771800" y="3551714"/>
            <a:ext cx="2304256" cy="1044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2411760" y="4797152"/>
            <a:ext cx="0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3635896" y="4797152"/>
            <a:ext cx="0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4716016" y="4797152"/>
            <a:ext cx="0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30 CuadroTexto"/>
          <p:cNvSpPr txBox="1"/>
          <p:nvPr/>
        </p:nvSpPr>
        <p:spPr>
          <a:xfrm>
            <a:off x="2317698" y="5784379"/>
            <a:ext cx="105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 smtClean="0">
                <a:latin typeface="Estrangelo Edessa" pitchFamily="66" charset="0"/>
                <a:cs typeface="Estrangelo Edessa" pitchFamily="66" charset="0"/>
              </a:rPr>
              <a:t>13,22 A </a:t>
            </a:r>
            <a:r>
              <a:rPr lang="es-AR" sz="2000" i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endParaRPr lang="es-AR" sz="2000" i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9" name="30 CuadroTexto"/>
          <p:cNvSpPr txBox="1"/>
          <p:nvPr/>
        </p:nvSpPr>
        <p:spPr>
          <a:xfrm>
            <a:off x="3533749" y="5795217"/>
            <a:ext cx="105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 smtClean="0">
                <a:latin typeface="Estrangelo Edessa" pitchFamily="66" charset="0"/>
                <a:cs typeface="Estrangelo Edessa" pitchFamily="66" charset="0"/>
              </a:rPr>
              <a:t>22 A </a:t>
            </a:r>
            <a:r>
              <a:rPr lang="es-AR" sz="2000" i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endParaRPr lang="es-AR" sz="2000" i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0" name="30 CuadroTexto"/>
          <p:cNvSpPr txBox="1"/>
          <p:nvPr/>
        </p:nvSpPr>
        <p:spPr>
          <a:xfrm>
            <a:off x="4636974" y="5765006"/>
            <a:ext cx="105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 smtClean="0">
                <a:latin typeface="Estrangelo Edessa" pitchFamily="66" charset="0"/>
                <a:cs typeface="Estrangelo Edessa" pitchFamily="66" charset="0"/>
              </a:rPr>
              <a:t>6,35A </a:t>
            </a:r>
            <a:r>
              <a:rPr lang="es-AR" sz="2000" i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endParaRPr lang="es-AR" sz="2000" i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1" name="30 CuadroTexto"/>
          <p:cNvSpPr txBox="1"/>
          <p:nvPr/>
        </p:nvSpPr>
        <p:spPr>
          <a:xfrm>
            <a:off x="1146272" y="1715730"/>
            <a:ext cx="1697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 smtClean="0">
                <a:latin typeface="Estrangelo Edessa" pitchFamily="66" charset="0"/>
                <a:cs typeface="Estrangelo Edessa" pitchFamily="66" charset="0"/>
              </a:rPr>
              <a:t>Alimentación  </a:t>
            </a:r>
            <a:endParaRPr lang="es-AR" sz="2000" i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42" name="30 CuadroTexto"/>
          <p:cNvSpPr txBox="1"/>
          <p:nvPr/>
        </p:nvSpPr>
        <p:spPr>
          <a:xfrm>
            <a:off x="1516937" y="2001188"/>
            <a:ext cx="1574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 smtClean="0">
                <a:latin typeface="Estrangelo Edessa" pitchFamily="66" charset="0"/>
                <a:cs typeface="Estrangelo Edessa" pitchFamily="66" charset="0"/>
              </a:rPr>
              <a:t>3x380/220 V </a:t>
            </a:r>
            <a:endParaRPr lang="es-AR" sz="2000" i="1" dirty="0"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24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9" name="30 CuadroTexto"/>
          <p:cNvSpPr txBox="1"/>
          <p:nvPr/>
        </p:nvSpPr>
        <p:spPr>
          <a:xfrm>
            <a:off x="-180528" y="971435"/>
            <a:ext cx="3389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i="1" dirty="0" smtClean="0">
                <a:latin typeface="Estrangelo Edessa" pitchFamily="66" charset="0"/>
                <a:cs typeface="Estrangelo Edessa" pitchFamily="66" charset="0"/>
              </a:rPr>
              <a:t>Ejemplo de aplicación </a:t>
            </a:r>
            <a:r>
              <a:rPr lang="es-AR" sz="2000" i="1" dirty="0" smtClean="0">
                <a:latin typeface="Estrangelo Edessa" pitchFamily="66" charset="0"/>
                <a:cs typeface="Estrangelo Edessa" pitchFamily="66" charset="0"/>
              </a:rPr>
              <a:t> </a:t>
            </a:r>
            <a:endParaRPr lang="es-AR" sz="2000" i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1" name="30 CuadroTexto"/>
          <p:cNvSpPr txBox="1"/>
          <p:nvPr/>
        </p:nvSpPr>
        <p:spPr>
          <a:xfrm>
            <a:off x="179512" y="1577904"/>
            <a:ext cx="8074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Estrangelo Edessa" pitchFamily="66" charset="0"/>
                <a:cs typeface="Estrangelo Edessa" pitchFamily="66" charset="0"/>
              </a:rPr>
              <a:t>Para el ejemplo anterior determinar secciones de cables y elementos adicionales para realizar las conexiones, borneras, terminales, distribuidores, etc.  </a:t>
            </a:r>
            <a:endParaRPr lang="es-AR" sz="2000" i="1" dirty="0"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9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3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33" name="30 CuadroTexto"/>
          <p:cNvSpPr txBox="1"/>
          <p:nvPr/>
        </p:nvSpPr>
        <p:spPr>
          <a:xfrm>
            <a:off x="-351397" y="114427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TERMINALES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4" name="30 CuadroTexto"/>
          <p:cNvSpPr txBox="1"/>
          <p:nvPr/>
        </p:nvSpPr>
        <p:spPr>
          <a:xfrm>
            <a:off x="1277567" y="1902864"/>
            <a:ext cx="6300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00B050"/>
                </a:solidFill>
                <a:latin typeface="Estrangelo Edessa" pitchFamily="66" charset="0"/>
                <a:cs typeface="Estrangelo Edessa" pitchFamily="66" charset="0"/>
              </a:rPr>
              <a:t>Son elementos que se usan para cumplir la función de; unir un cable eléctrico al borne de un dispositivo determinado, realizando de esta forma, una unión segura y con buena conductividad eléctrica.</a:t>
            </a:r>
            <a:endParaRPr lang="es-AR" sz="2000" i="1" dirty="0">
              <a:solidFill>
                <a:srgbClr val="00B05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4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33" name="30 CuadroTexto"/>
          <p:cNvSpPr txBox="1"/>
          <p:nvPr/>
        </p:nvSpPr>
        <p:spPr>
          <a:xfrm>
            <a:off x="-351397" y="114427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TERMINALES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0" name="30 CuadroTexto"/>
          <p:cNvSpPr txBox="1"/>
          <p:nvPr/>
        </p:nvSpPr>
        <p:spPr>
          <a:xfrm>
            <a:off x="1148826" y="114427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Clasificación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2" name="30 CuadroTexto"/>
          <p:cNvSpPr txBox="1"/>
          <p:nvPr/>
        </p:nvSpPr>
        <p:spPr>
          <a:xfrm>
            <a:off x="-1816" y="1702809"/>
            <a:ext cx="6013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u="sng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Terminales preaislados: </a:t>
            </a: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son de latón, y poseen un recubrimiento de plástico en la parte posterior.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4" name="30 CuadroTexto"/>
          <p:cNvSpPr txBox="1"/>
          <p:nvPr/>
        </p:nvSpPr>
        <p:spPr>
          <a:xfrm>
            <a:off x="451983" y="2622332"/>
            <a:ext cx="6215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u="sng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Usos: </a:t>
            </a: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se utilizan para cables hasta 6 mm², no es aconsejable para manejar corrientes superiores a 20 Amper..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5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17" name="Picture 2" descr="Resultado de imagen para terminal preaislado l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94" y="1340768"/>
            <a:ext cx="8253515" cy="452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6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9" name="Picture 2" descr="Resultado de imagen para terminal preaislado l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9" y="1462901"/>
            <a:ext cx="7937648" cy="426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4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7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10" name="Picture 2" descr="Resultado de imagen para terminal preaislado l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0" y="1416772"/>
            <a:ext cx="8011886" cy="385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8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9" name="30 CuadroTexto"/>
          <p:cNvSpPr txBox="1"/>
          <p:nvPr/>
        </p:nvSpPr>
        <p:spPr>
          <a:xfrm>
            <a:off x="-351397" y="114427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TERMINALES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1" name="30 CuadroTexto"/>
          <p:cNvSpPr txBox="1"/>
          <p:nvPr/>
        </p:nvSpPr>
        <p:spPr>
          <a:xfrm>
            <a:off x="-1816" y="1702809"/>
            <a:ext cx="6013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u="sng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Terminales puntera hueca: </a:t>
            </a: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son de latón y de forma cilíndrica, poseen un recubrimiento de plástico en la parte posterior.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2" name="30 CuadroTexto"/>
          <p:cNvSpPr txBox="1"/>
          <p:nvPr/>
        </p:nvSpPr>
        <p:spPr>
          <a:xfrm>
            <a:off x="480487" y="2891258"/>
            <a:ext cx="6215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u="sng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Usos: </a:t>
            </a:r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se utilizan para cables hasta 95 mm², para poder identificarlos mas rápido responden a un código de colores.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4" name="30 CuadroTexto"/>
          <p:cNvSpPr txBox="1"/>
          <p:nvPr/>
        </p:nvSpPr>
        <p:spPr>
          <a:xfrm>
            <a:off x="1148826" y="114427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Clasificación  </a:t>
            </a:r>
            <a:endParaRPr lang="es-AR" sz="2000" i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0" y="0"/>
            <a:ext cx="9144000" cy="785794"/>
          </a:xfrm>
          <a:prstGeom prst="roundRect">
            <a:avLst>
              <a:gd name="adj" fmla="val 257"/>
            </a:avLst>
          </a:prstGeom>
          <a:solidFill>
            <a:schemeClr val="bg1">
              <a:lumMod val="85000"/>
              <a:alpha val="8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96076" y="6286520"/>
            <a:ext cx="2305080" cy="571504"/>
          </a:xfrm>
        </p:spPr>
        <p:txBody>
          <a:bodyPr/>
          <a:lstStyle/>
          <a:p>
            <a:fld id="{8EA05485-B559-4C6B-8874-C6C113BE2851}" type="slidenum">
              <a:rPr lang="es-AR" sz="2400" smtClean="0">
                <a:solidFill>
                  <a:srgbClr val="00B050"/>
                </a:solidFill>
              </a:rPr>
              <a:pPr/>
              <a:t>9</a:t>
            </a:fld>
            <a:endParaRPr lang="es-AR" sz="2400" dirty="0">
              <a:solidFill>
                <a:srgbClr val="00B05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198492" y="185641"/>
            <a:ext cx="4295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B050"/>
                </a:solidFill>
                <a:latin typeface="Arial Rounded MT Bold" pitchFamily="34" charset="0"/>
              </a:rPr>
              <a:t>Trabajos con cables eléctricos </a:t>
            </a:r>
            <a:endParaRPr lang="es-AR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-32" y="642939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 KLENSER, Enrique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93835" y="6418371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00B050"/>
                </a:solidFill>
                <a:latin typeface="Arial Rounded MT Bold" pitchFamily="34" charset="0"/>
              </a:rPr>
              <a:t>TMI</a:t>
            </a:r>
            <a:endParaRPr lang="es-AR" sz="14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17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04801" cy="377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716</Words>
  <Application>Microsoft Office PowerPoint</Application>
  <PresentationFormat>Presentación en pantalla (4:3)</PresentationFormat>
  <Paragraphs>164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Arial</vt:lpstr>
      <vt:lpstr>Arial Rounded MT Bold</vt:lpstr>
      <vt:lpstr>Calibri</vt:lpstr>
      <vt:lpstr>Estrangelo Edessa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Docente</dc:creator>
  <cp:lastModifiedBy>Docente</cp:lastModifiedBy>
  <cp:revision>72</cp:revision>
  <dcterms:created xsi:type="dcterms:W3CDTF">2016-06-30T12:28:03Z</dcterms:created>
  <dcterms:modified xsi:type="dcterms:W3CDTF">2020-03-27T17:45:48Z</dcterms:modified>
</cp:coreProperties>
</file>