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5/18/2020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5/18/2020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5/18/2020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5/18/2020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UNIDAD 3: FISIOLOGIA HUMANA.</a:t>
            </a:r>
            <a:endParaRPr lang="es-AR" dirty="0"/>
          </a:p>
        </p:txBody>
      </p:sp>
      <p:sp>
        <p:nvSpPr>
          <p:cNvPr id="3" name="Subtítulo 2"/>
          <p:cNvSpPr>
            <a:spLocks noGrp="1"/>
          </p:cNvSpPr>
          <p:nvPr>
            <p:ph type="subTitle" idx="1"/>
          </p:nvPr>
        </p:nvSpPr>
        <p:spPr/>
        <p:txBody>
          <a:bodyPr/>
          <a:lstStyle/>
          <a:p>
            <a:r>
              <a:rPr lang="es-ES" dirty="0" smtClean="0"/>
              <a:t>ALUMNO: RODRIGUEZ, ANIBAL MAXIMILIANO.</a:t>
            </a:r>
            <a:endParaRPr lang="es-AR" dirty="0"/>
          </a:p>
        </p:txBody>
      </p:sp>
    </p:spTree>
    <p:extLst>
      <p:ext uri="{BB962C8B-B14F-4D97-AF65-F5344CB8AC3E}">
        <p14:creationId xmlns:p14="http://schemas.microsoft.com/office/powerpoint/2010/main" val="252036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71223" y="116935"/>
            <a:ext cx="9169758" cy="6475988"/>
          </a:xfrm>
          <a:prstGeom prst="rect">
            <a:avLst/>
          </a:prstGeom>
        </p:spPr>
      </p:pic>
    </p:spTree>
    <p:extLst>
      <p:ext uri="{BB962C8B-B14F-4D97-AF65-F5344CB8AC3E}">
        <p14:creationId xmlns:p14="http://schemas.microsoft.com/office/powerpoint/2010/main" val="52933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UNION NEUROMUSCULAR</a:t>
            </a:r>
            <a:endParaRPr lang="es-AR" dirty="0"/>
          </a:p>
        </p:txBody>
      </p:sp>
      <p:sp>
        <p:nvSpPr>
          <p:cNvPr id="3" name="Marcador de contenido 2"/>
          <p:cNvSpPr>
            <a:spLocks noGrp="1"/>
          </p:cNvSpPr>
          <p:nvPr>
            <p:ph idx="1"/>
          </p:nvPr>
        </p:nvSpPr>
        <p:spPr>
          <a:xfrm>
            <a:off x="1069848" y="2121408"/>
            <a:ext cx="10058400" cy="2308924"/>
          </a:xfrm>
        </p:spPr>
        <p:txBody>
          <a:bodyPr/>
          <a:lstStyle/>
          <a:p>
            <a:r>
              <a:rPr lang="es-ES" dirty="0"/>
              <a:t>La unión neuromuscular o placa neuromuscular es la sinapsis entre una neurona motora y un músculo. Gracias a los impulsos transmitidos, el músculo puede contraerse o relajarse. En concreto, es la conexión entre el botón terminal de una neurona y la membrana de una fibra muscular</a:t>
            </a:r>
            <a:r>
              <a:rPr lang="es-ES" dirty="0" smtClean="0"/>
              <a:t>.</a:t>
            </a:r>
          </a:p>
          <a:p>
            <a:pPr marL="0" indent="0">
              <a:buNone/>
            </a:pPr>
            <a:r>
              <a:rPr lang="es-ES" dirty="0"/>
              <a:t>Los botones terminales de las neuronas se conectan con las placas terminales motoras. Estas últimas se refieren a la membrana que recibe los impulsos nerviosos de una unión </a:t>
            </a:r>
            <a:r>
              <a:rPr lang="es-ES" dirty="0" smtClean="0"/>
              <a:t>neuromuscular-</a:t>
            </a:r>
          </a:p>
          <a:p>
            <a:pPr marL="0" indent="0">
              <a:buNone/>
            </a:pPr>
            <a:endParaRPr lang="es-AR" dirty="0"/>
          </a:p>
        </p:txBody>
      </p:sp>
    </p:spTree>
    <p:extLst>
      <p:ext uri="{BB962C8B-B14F-4D97-AF65-F5344CB8AC3E}">
        <p14:creationId xmlns:p14="http://schemas.microsoft.com/office/powerpoint/2010/main" val="428956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9239" y="447155"/>
            <a:ext cx="10058400" cy="1124068"/>
          </a:xfrm>
        </p:spPr>
        <p:txBody>
          <a:bodyPr/>
          <a:lstStyle/>
          <a:p>
            <a:r>
              <a:rPr lang="es-ES" dirty="0"/>
              <a:t>Este tipo de sinapsis es la más estudiada y la más sencilla de comprender. Para controlar un músculo esquelético, una neurona motora (</a:t>
            </a:r>
            <a:r>
              <a:rPr lang="es-ES" dirty="0" err="1"/>
              <a:t>motoneurona</a:t>
            </a:r>
            <a:r>
              <a:rPr lang="es-ES" dirty="0"/>
              <a:t>) hace sinapsis con una célula de este músculo.</a:t>
            </a:r>
            <a:endParaRPr lang="es-AR" dirty="0"/>
          </a:p>
        </p:txBody>
      </p:sp>
      <p:pic>
        <p:nvPicPr>
          <p:cNvPr id="5" name="Imagen 4"/>
          <p:cNvPicPr>
            <a:picLocks noChangeAspect="1"/>
          </p:cNvPicPr>
          <p:nvPr/>
        </p:nvPicPr>
        <p:blipFill>
          <a:blip r:embed="rId2"/>
          <a:stretch>
            <a:fillRect/>
          </a:stretch>
        </p:blipFill>
        <p:spPr>
          <a:xfrm>
            <a:off x="286019" y="1896864"/>
            <a:ext cx="5636710" cy="3576657"/>
          </a:xfrm>
          <a:prstGeom prst="rect">
            <a:avLst/>
          </a:prstGeom>
        </p:spPr>
      </p:pic>
      <p:pic>
        <p:nvPicPr>
          <p:cNvPr id="6" name="Imagen 5"/>
          <p:cNvPicPr>
            <a:picLocks noChangeAspect="1"/>
          </p:cNvPicPr>
          <p:nvPr/>
        </p:nvPicPr>
        <p:blipFill>
          <a:blip r:embed="rId3"/>
          <a:stretch>
            <a:fillRect/>
          </a:stretch>
        </p:blipFill>
        <p:spPr>
          <a:xfrm>
            <a:off x="5956213" y="1896864"/>
            <a:ext cx="6235788" cy="3576657"/>
          </a:xfrm>
          <a:prstGeom prst="rect">
            <a:avLst/>
          </a:prstGeom>
        </p:spPr>
      </p:pic>
    </p:spTree>
    <p:extLst>
      <p:ext uri="{BB962C8B-B14F-4D97-AF65-F5344CB8AC3E}">
        <p14:creationId xmlns:p14="http://schemas.microsoft.com/office/powerpoint/2010/main" val="2985983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UNION NEUROMUSCULAR EN EL MUSCULO LISO.</a:t>
            </a:r>
            <a:endParaRPr lang="es-AR" dirty="0"/>
          </a:p>
        </p:txBody>
      </p:sp>
      <p:sp>
        <p:nvSpPr>
          <p:cNvPr id="3" name="Marcador de contenido 2"/>
          <p:cNvSpPr>
            <a:spLocks noGrp="1"/>
          </p:cNvSpPr>
          <p:nvPr>
            <p:ph idx="1"/>
          </p:nvPr>
        </p:nvSpPr>
        <p:spPr>
          <a:xfrm>
            <a:off x="1069848" y="2121408"/>
            <a:ext cx="10058400" cy="2759685"/>
          </a:xfrm>
        </p:spPr>
        <p:txBody>
          <a:bodyPr/>
          <a:lstStyle/>
          <a:p>
            <a:r>
              <a:rPr lang="es-ES" dirty="0"/>
              <a:t>La mayoría de los tipos de musculo liso es controlada por el sistema nervioso autónomo SNA. Dependiendo de la función y localización en el cuerpo, el musculo liso puede recibir impulsos del sistema nervioso simpático, el sistema nervioso parasimpático  y el sistema nervioso </a:t>
            </a:r>
            <a:r>
              <a:rPr lang="es-ES" dirty="0" smtClean="0"/>
              <a:t>entérico.</a:t>
            </a:r>
          </a:p>
          <a:p>
            <a:r>
              <a:rPr lang="es-ES" dirty="0"/>
              <a:t>Los eferentes del SNA pueden entrar en contacto con las células del musculo liso a través de una serie de </a:t>
            </a:r>
            <a:r>
              <a:rPr lang="es-ES" dirty="0" err="1"/>
              <a:t>varicosidades</a:t>
            </a:r>
            <a:r>
              <a:rPr lang="es-ES" dirty="0"/>
              <a:t> espaciadas a lo largo de un axón, cada una de las cuales en un sitio de unión </a:t>
            </a:r>
            <a:r>
              <a:rPr lang="es-ES" dirty="0" smtClean="0"/>
              <a:t>neuromuscular.</a:t>
            </a:r>
          </a:p>
          <a:p>
            <a:endParaRPr lang="es-AR" dirty="0"/>
          </a:p>
        </p:txBody>
      </p:sp>
    </p:spTree>
    <p:extLst>
      <p:ext uri="{BB962C8B-B14F-4D97-AF65-F5344CB8AC3E}">
        <p14:creationId xmlns:p14="http://schemas.microsoft.com/office/powerpoint/2010/main" val="108658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96862" y="0"/>
            <a:ext cx="8594867" cy="6085204"/>
          </a:xfrm>
          <a:prstGeom prst="rect">
            <a:avLst/>
          </a:prstGeom>
        </p:spPr>
      </p:pic>
    </p:spTree>
    <p:extLst>
      <p:ext uri="{BB962C8B-B14F-4D97-AF65-F5344CB8AC3E}">
        <p14:creationId xmlns:p14="http://schemas.microsoft.com/office/powerpoint/2010/main" val="2955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ACCIONES MUSCULARES	Y CLASES DE CONTRACCIONES.</a:t>
            </a:r>
            <a:endParaRPr lang="es-AR" dirty="0"/>
          </a:p>
        </p:txBody>
      </p:sp>
      <p:sp>
        <p:nvSpPr>
          <p:cNvPr id="3" name="Marcador de contenido 2"/>
          <p:cNvSpPr>
            <a:spLocks noGrp="1"/>
          </p:cNvSpPr>
          <p:nvPr>
            <p:ph idx="1"/>
          </p:nvPr>
        </p:nvSpPr>
        <p:spPr/>
        <p:txBody>
          <a:bodyPr/>
          <a:lstStyle/>
          <a:p>
            <a:r>
              <a:rPr lang="es-ES" dirty="0"/>
              <a:t>Contracción isotónica (dinámica): hay disminución de la longitud del músculo aumenta de diámetro de sección transversal y conservación del tono.</a:t>
            </a:r>
          </a:p>
          <a:p>
            <a:r>
              <a:rPr lang="es-ES" dirty="0" smtClean="0"/>
              <a:t>Contracción </a:t>
            </a:r>
            <a:r>
              <a:rPr lang="es-ES" dirty="0"/>
              <a:t>isométrica (estática): la longitud se mantiene constantemente pero aumenta el tono muscular</a:t>
            </a:r>
          </a:p>
          <a:p>
            <a:r>
              <a:rPr lang="es-ES" dirty="0"/>
              <a:t>La contracción dinámica produce un movimiento igual al trabajo mecánico.</a:t>
            </a:r>
          </a:p>
          <a:p>
            <a:r>
              <a:rPr lang="es-ES" dirty="0"/>
              <a:t>Por su parte, la contracción estática no produce un trabajo mensurable por falta de espacio recorrido. Se consume en contrarrestar fuerzas opuestas. Cuando el trabajo efectuado no se puede medir en Kg. se dice que toda la energía se ha transformado en calor.</a:t>
            </a:r>
          </a:p>
          <a:p>
            <a:endParaRPr lang="es-AR" dirty="0"/>
          </a:p>
        </p:txBody>
      </p:sp>
    </p:spTree>
    <p:extLst>
      <p:ext uri="{BB962C8B-B14F-4D97-AF65-F5344CB8AC3E}">
        <p14:creationId xmlns:p14="http://schemas.microsoft.com/office/powerpoint/2010/main" val="3961928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38154" y="437882"/>
            <a:ext cx="8073008" cy="3043323"/>
          </a:xfrm>
          <a:prstGeom prst="rect">
            <a:avLst/>
          </a:prstGeom>
        </p:spPr>
      </p:pic>
      <p:pic>
        <p:nvPicPr>
          <p:cNvPr id="5" name="Imagen 4"/>
          <p:cNvPicPr>
            <a:picLocks noChangeAspect="1"/>
          </p:cNvPicPr>
          <p:nvPr/>
        </p:nvPicPr>
        <p:blipFill>
          <a:blip r:embed="rId3"/>
          <a:stretch>
            <a:fillRect/>
          </a:stretch>
        </p:blipFill>
        <p:spPr>
          <a:xfrm>
            <a:off x="2958423" y="3747919"/>
            <a:ext cx="5644665" cy="2980594"/>
          </a:xfrm>
          <a:prstGeom prst="rect">
            <a:avLst/>
          </a:prstGeom>
        </p:spPr>
      </p:pic>
    </p:spTree>
    <p:extLst>
      <p:ext uri="{BB962C8B-B14F-4D97-AF65-F5344CB8AC3E}">
        <p14:creationId xmlns:p14="http://schemas.microsoft.com/office/powerpoint/2010/main" val="349513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271" y="206062"/>
            <a:ext cx="9001430" cy="1081825"/>
          </a:xfrm>
        </p:spPr>
        <p:txBody>
          <a:bodyPr/>
          <a:lstStyle/>
          <a:p>
            <a:r>
              <a:rPr lang="es-ES" dirty="0" smtClean="0"/>
              <a:t>FUNCIONES DE LOS MUSCULOS</a:t>
            </a:r>
            <a:endParaRPr lang="es-AR" dirty="0"/>
          </a:p>
        </p:txBody>
      </p:sp>
      <p:sp>
        <p:nvSpPr>
          <p:cNvPr id="3" name="Marcador de contenido 2"/>
          <p:cNvSpPr>
            <a:spLocks noGrp="1"/>
          </p:cNvSpPr>
          <p:nvPr>
            <p:ph idx="1"/>
          </p:nvPr>
        </p:nvSpPr>
        <p:spPr>
          <a:xfrm>
            <a:off x="927279" y="1558344"/>
            <a:ext cx="10200969" cy="4613856"/>
          </a:xfrm>
        </p:spPr>
        <p:txBody>
          <a:bodyPr>
            <a:normAutofit fontScale="92500" lnSpcReduction="20000"/>
          </a:bodyPr>
          <a:lstStyle/>
          <a:p>
            <a:r>
              <a:rPr lang="es-ES" dirty="0" smtClean="0"/>
              <a:t>Produce </a:t>
            </a:r>
            <a:r>
              <a:rPr lang="es-ES" dirty="0"/>
              <a:t>los movimientos que realizamos.</a:t>
            </a:r>
          </a:p>
          <a:p>
            <a:r>
              <a:rPr lang="es-ES" dirty="0" smtClean="0"/>
              <a:t>Generan </a:t>
            </a:r>
            <a:r>
              <a:rPr lang="es-ES" dirty="0"/>
              <a:t>energía mecánica por la transformación de la energía (</a:t>
            </a:r>
            <a:r>
              <a:rPr lang="es-ES" dirty="0" err="1"/>
              <a:t>biotransformadores</a:t>
            </a:r>
            <a:r>
              <a:rPr lang="es-ES" dirty="0"/>
              <a:t>).</a:t>
            </a:r>
          </a:p>
          <a:p>
            <a:r>
              <a:rPr lang="es-ES" dirty="0" smtClean="0"/>
              <a:t>Da </a:t>
            </a:r>
            <a:r>
              <a:rPr lang="es-ES" dirty="0"/>
              <a:t>estabilidad articular.</a:t>
            </a:r>
          </a:p>
          <a:p>
            <a:r>
              <a:rPr lang="es-ES" dirty="0" smtClean="0"/>
              <a:t>Sirve </a:t>
            </a:r>
            <a:r>
              <a:rPr lang="es-ES" dirty="0"/>
              <a:t>como protección.</a:t>
            </a:r>
          </a:p>
          <a:p>
            <a:r>
              <a:rPr lang="es-ES" dirty="0" smtClean="0"/>
              <a:t>Mantenimiento </a:t>
            </a:r>
            <a:r>
              <a:rPr lang="es-ES" dirty="0"/>
              <a:t>de la postura.</a:t>
            </a:r>
          </a:p>
          <a:p>
            <a:r>
              <a:rPr lang="es-ES" dirty="0" smtClean="0"/>
              <a:t>Es </a:t>
            </a:r>
            <a:r>
              <a:rPr lang="es-ES" dirty="0"/>
              <a:t>el sentido de la postura o posición en el espacio, gracias a terminaciones nerviosas incluidas en el tejido muscular.</a:t>
            </a:r>
          </a:p>
          <a:p>
            <a:r>
              <a:rPr lang="es-ES" dirty="0" smtClean="0"/>
              <a:t>Información </a:t>
            </a:r>
            <a:r>
              <a:rPr lang="es-ES" dirty="0"/>
              <a:t>del estado fisiológico del cuerpo, por ejemplo un cólico renal provoca contracciones fuertes del músculo liso generando un fuerte dolor, signo del propio cólico.</a:t>
            </a:r>
          </a:p>
          <a:p>
            <a:r>
              <a:rPr lang="es-ES" dirty="0" smtClean="0"/>
              <a:t>Aporte </a:t>
            </a:r>
            <a:r>
              <a:rPr lang="es-ES" dirty="0"/>
              <a:t>de calor corporal, por su abundante irrigación, por la fricción y por el consumo de energía.</a:t>
            </a:r>
          </a:p>
          <a:p>
            <a:r>
              <a:rPr lang="es-ES" dirty="0" smtClean="0"/>
              <a:t>Estimulante </a:t>
            </a:r>
            <a:r>
              <a:rPr lang="es-ES" dirty="0"/>
              <a:t>de los vasos linfáticos y sanguíneos. Por ejemplo, la contracción de los músculos de la pierna bombean ayudando a la sangre venosa y la linfa a que se dirijan en contra de la gravedad durante la marcha</a:t>
            </a:r>
          </a:p>
          <a:p>
            <a:endParaRPr lang="es-AR" dirty="0"/>
          </a:p>
        </p:txBody>
      </p:sp>
    </p:spTree>
    <p:extLst>
      <p:ext uri="{BB962C8B-B14F-4D97-AF65-F5344CB8AC3E}">
        <p14:creationId xmlns:p14="http://schemas.microsoft.com/office/powerpoint/2010/main" val="224917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FUERZA MUSCULAR</a:t>
            </a:r>
            <a:endParaRPr lang="es-AR" dirty="0"/>
          </a:p>
        </p:txBody>
      </p:sp>
      <p:sp>
        <p:nvSpPr>
          <p:cNvPr id="3" name="Marcador de contenido 2"/>
          <p:cNvSpPr>
            <a:spLocks noGrp="1"/>
          </p:cNvSpPr>
          <p:nvPr>
            <p:ph idx="1"/>
          </p:nvPr>
        </p:nvSpPr>
        <p:spPr/>
        <p:txBody>
          <a:bodyPr/>
          <a:lstStyle/>
          <a:p>
            <a:r>
              <a:rPr lang="es-ES" dirty="0"/>
              <a:t>Los Músculos deben generar todavía suficiente fuerza para mover los huesos a los que </a:t>
            </a:r>
            <a:r>
              <a:rPr lang="es-ES" dirty="0" smtClean="0"/>
              <a:t>están </a:t>
            </a:r>
            <a:r>
              <a:rPr lang="es-ES" dirty="0"/>
              <a:t>unidos, estas fuerzas dependen delo siguiente</a:t>
            </a:r>
            <a:r>
              <a:rPr lang="es-ES" dirty="0" smtClean="0"/>
              <a:t>:</a:t>
            </a:r>
          </a:p>
          <a:p>
            <a:r>
              <a:rPr lang="es-ES" dirty="0"/>
              <a:t>Unidad motora y tamaño muscular: se pueden generar fuerzas cuando se activan las unidades motoras, estas se dividen en dos contracciones rápidas generan más fuerzas y las contracciones lentas generan menos </a:t>
            </a:r>
            <a:r>
              <a:rPr lang="es-ES" dirty="0" smtClean="0"/>
              <a:t>fuerzas.</a:t>
            </a:r>
          </a:p>
          <a:p>
            <a:r>
              <a:rPr lang="es-ES" dirty="0"/>
              <a:t>Velocidad de acción: La capacidad para desarrollar fuerza depende también de la velocidad de la acción </a:t>
            </a:r>
            <a:r>
              <a:rPr lang="es-ES" dirty="0" smtClean="0"/>
              <a:t>muscular.</a:t>
            </a:r>
            <a:endParaRPr lang="es-AR" dirty="0"/>
          </a:p>
        </p:txBody>
      </p:sp>
    </p:spTree>
    <p:extLst>
      <p:ext uri="{BB962C8B-B14F-4D97-AF65-F5344CB8AC3E}">
        <p14:creationId xmlns:p14="http://schemas.microsoft.com/office/powerpoint/2010/main" val="205676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ENERGIA DE LOS MUSCULOS</a:t>
            </a:r>
            <a:endParaRPr lang="es-AR" dirty="0"/>
          </a:p>
        </p:txBody>
      </p:sp>
      <p:sp>
        <p:nvSpPr>
          <p:cNvPr id="3" name="Marcador de contenido 2"/>
          <p:cNvSpPr>
            <a:spLocks noGrp="1"/>
          </p:cNvSpPr>
          <p:nvPr>
            <p:ph idx="1"/>
          </p:nvPr>
        </p:nvSpPr>
        <p:spPr>
          <a:xfrm>
            <a:off x="1069848" y="2121408"/>
            <a:ext cx="10058400" cy="1999831"/>
          </a:xfrm>
        </p:spPr>
        <p:txBody>
          <a:bodyPr/>
          <a:lstStyle/>
          <a:p>
            <a:r>
              <a:rPr lang="es-ES" dirty="0"/>
              <a:t>El cuerpo utiliza energía que generan las células para su funcionamiento, estos pueden </a:t>
            </a:r>
            <a:r>
              <a:rPr lang="es-ES" dirty="0" smtClean="0"/>
              <a:t>ser:</a:t>
            </a:r>
          </a:p>
          <a:p>
            <a:r>
              <a:rPr lang="es-ES" dirty="0" smtClean="0"/>
              <a:t>ATP </a:t>
            </a:r>
            <a:r>
              <a:rPr lang="es-ES" dirty="0"/>
              <a:t>(</a:t>
            </a:r>
            <a:r>
              <a:rPr lang="es-ES" dirty="0" err="1"/>
              <a:t>adenosin</a:t>
            </a:r>
            <a:r>
              <a:rPr lang="es-ES" dirty="0"/>
              <a:t>-</a:t>
            </a:r>
            <a:r>
              <a:rPr lang="es-ES" dirty="0" err="1"/>
              <a:t>tri</a:t>
            </a:r>
            <a:r>
              <a:rPr lang="es-ES" dirty="0"/>
              <a:t>-fosfato)-PC (</a:t>
            </a:r>
            <a:r>
              <a:rPr lang="es-ES" dirty="0" err="1"/>
              <a:t>fosfocreatina</a:t>
            </a:r>
            <a:r>
              <a:rPr lang="es-ES" dirty="0" smtClean="0"/>
              <a:t>);</a:t>
            </a:r>
          </a:p>
          <a:p>
            <a:r>
              <a:rPr lang="es-ES" dirty="0" err="1" smtClean="0"/>
              <a:t>Glucolítico</a:t>
            </a:r>
            <a:r>
              <a:rPr lang="es-ES" dirty="0" smtClean="0"/>
              <a:t>;</a:t>
            </a:r>
          </a:p>
          <a:p>
            <a:r>
              <a:rPr lang="es-ES" dirty="0" smtClean="0"/>
              <a:t>Oxidativo;</a:t>
            </a:r>
          </a:p>
          <a:p>
            <a:endParaRPr lang="es-ES" dirty="0"/>
          </a:p>
          <a:p>
            <a:endParaRPr lang="es-ES" dirty="0"/>
          </a:p>
        </p:txBody>
      </p:sp>
    </p:spTree>
    <p:extLst>
      <p:ext uri="{BB962C8B-B14F-4D97-AF65-F5344CB8AC3E}">
        <p14:creationId xmlns:p14="http://schemas.microsoft.com/office/powerpoint/2010/main" val="177416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TEMARIO:</a:t>
            </a:r>
            <a:endParaRPr lang="es-AR" dirty="0"/>
          </a:p>
        </p:txBody>
      </p:sp>
      <p:sp>
        <p:nvSpPr>
          <p:cNvPr id="3" name="Marcador de contenido 2"/>
          <p:cNvSpPr>
            <a:spLocks noGrp="1"/>
          </p:cNvSpPr>
          <p:nvPr>
            <p:ph idx="1"/>
          </p:nvPr>
        </p:nvSpPr>
        <p:spPr/>
        <p:txBody>
          <a:bodyPr/>
          <a:lstStyle/>
          <a:p>
            <a:r>
              <a:rPr lang="es-ES" dirty="0" smtClean="0"/>
              <a:t>Trabajo </a:t>
            </a:r>
            <a:r>
              <a:rPr lang="es-ES" dirty="0"/>
              <a:t>muscular</a:t>
            </a:r>
          </a:p>
          <a:p>
            <a:r>
              <a:rPr lang="es-ES" dirty="0" smtClean="0"/>
              <a:t>Caracteres </a:t>
            </a:r>
            <a:r>
              <a:rPr lang="es-ES" dirty="0"/>
              <a:t>generales de los músculos</a:t>
            </a:r>
          </a:p>
          <a:p>
            <a:r>
              <a:rPr lang="es-ES" dirty="0" smtClean="0"/>
              <a:t>Anexos </a:t>
            </a:r>
            <a:r>
              <a:rPr lang="es-ES" dirty="0"/>
              <a:t>de los músculos</a:t>
            </a:r>
          </a:p>
          <a:p>
            <a:r>
              <a:rPr lang="es-ES" dirty="0" smtClean="0"/>
              <a:t>Punto </a:t>
            </a:r>
            <a:r>
              <a:rPr lang="es-ES" dirty="0"/>
              <a:t>fijo y punto móvil</a:t>
            </a:r>
          </a:p>
          <a:p>
            <a:r>
              <a:rPr lang="es-ES" dirty="0" smtClean="0"/>
              <a:t>Fisiología </a:t>
            </a:r>
            <a:r>
              <a:rPr lang="es-ES" dirty="0"/>
              <a:t>del músculo</a:t>
            </a:r>
          </a:p>
          <a:p>
            <a:r>
              <a:rPr lang="es-ES" dirty="0" smtClean="0"/>
              <a:t>Neurona- </a:t>
            </a:r>
            <a:r>
              <a:rPr lang="es-ES" dirty="0"/>
              <a:t>cilindro ejes- grupo de fibrillas</a:t>
            </a:r>
          </a:p>
          <a:p>
            <a:r>
              <a:rPr lang="es-ES" dirty="0" smtClean="0"/>
              <a:t>Clase </a:t>
            </a:r>
            <a:r>
              <a:rPr lang="es-ES" dirty="0"/>
              <a:t>de contracciones y trabajos mecánicos realizados</a:t>
            </a:r>
          </a:p>
          <a:p>
            <a:r>
              <a:rPr lang="es-ES" dirty="0" smtClean="0"/>
              <a:t>Química </a:t>
            </a:r>
            <a:r>
              <a:rPr lang="es-ES" dirty="0"/>
              <a:t>del trabajo muscular</a:t>
            </a:r>
          </a:p>
          <a:p>
            <a:r>
              <a:rPr lang="es-ES" dirty="0" smtClean="0"/>
              <a:t>Fisiología </a:t>
            </a:r>
            <a:r>
              <a:rPr lang="es-ES" dirty="0"/>
              <a:t>del ejercicio muscular o físico</a:t>
            </a:r>
            <a:endParaRPr lang="es-AR" dirty="0"/>
          </a:p>
        </p:txBody>
      </p:sp>
    </p:spTree>
    <p:extLst>
      <p:ext uri="{BB962C8B-B14F-4D97-AF65-F5344CB8AC3E}">
        <p14:creationId xmlns:p14="http://schemas.microsoft.com/office/powerpoint/2010/main" val="3177396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62479" y="197394"/>
            <a:ext cx="8614861" cy="6467898"/>
          </a:xfrm>
          <a:prstGeom prst="rect">
            <a:avLst/>
          </a:prstGeom>
        </p:spPr>
      </p:pic>
    </p:spTree>
    <p:extLst>
      <p:ext uri="{BB962C8B-B14F-4D97-AF65-F5344CB8AC3E}">
        <p14:creationId xmlns:p14="http://schemas.microsoft.com/office/powerpoint/2010/main" val="973643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Temperatura corporal durante el ejercicio.</a:t>
            </a:r>
            <a:endParaRPr lang="es-AR" dirty="0"/>
          </a:p>
        </p:txBody>
      </p:sp>
      <p:sp>
        <p:nvSpPr>
          <p:cNvPr id="3" name="Marcador de contenido 2"/>
          <p:cNvSpPr>
            <a:spLocks noGrp="1"/>
          </p:cNvSpPr>
          <p:nvPr>
            <p:ph idx="1"/>
          </p:nvPr>
        </p:nvSpPr>
        <p:spPr/>
        <p:txBody>
          <a:bodyPr/>
          <a:lstStyle/>
          <a:p>
            <a:r>
              <a:rPr lang="es-ES" dirty="0"/>
              <a:t>El calor generado en los músculos activos podría elevar la temperatura del organismo hasta el punto que incapacitaría a la </a:t>
            </a:r>
            <a:r>
              <a:rPr lang="es-ES" dirty="0" smtClean="0"/>
              <a:t>persona.</a:t>
            </a:r>
          </a:p>
          <a:p>
            <a:pPr marL="0" indent="0">
              <a:buNone/>
            </a:pPr>
            <a:r>
              <a:rPr lang="es-ES" dirty="0"/>
              <a:t>Como la eficiencia mecánica del organismo es tan solo de alrededor de un 25%, aproximadamente un 75% de la energía total generada se convierte en calor. Por tanto cuanto mayor sea la intensidad de trabajo, mayor será la cantidad total de calor producido</a:t>
            </a:r>
            <a:r>
              <a:rPr lang="es-ES" dirty="0" smtClean="0"/>
              <a:t>.</a:t>
            </a:r>
          </a:p>
          <a:p>
            <a:pPr marL="0" indent="0">
              <a:buNone/>
            </a:pPr>
            <a:r>
              <a:rPr lang="es-ES" dirty="0"/>
              <a:t>Se observa que las pérdidas de calor por convección y radiación son casi constantes. La evaporación absorbe la perdida complementaria de calor a medida que aumenta la carga de trabajo</a:t>
            </a:r>
            <a:r>
              <a:rPr lang="es-ES" dirty="0" smtClean="0"/>
              <a:t>.</a:t>
            </a:r>
          </a:p>
          <a:p>
            <a:pPr marL="0" indent="0">
              <a:buNone/>
            </a:pPr>
            <a:r>
              <a:rPr lang="es-ES" dirty="0"/>
              <a:t>Por otra parte, la temperatura del organismo no está vinculada con la producción absoluta de calor. </a:t>
            </a:r>
            <a:r>
              <a:rPr lang="es-ES" dirty="0" smtClean="0"/>
              <a:t>La </a:t>
            </a:r>
            <a:r>
              <a:rPr lang="es-ES" dirty="0"/>
              <a:t>temperatura corporal aumenta conforme el ejercicio se hace más </a:t>
            </a:r>
            <a:r>
              <a:rPr lang="es-ES" dirty="0" smtClean="0"/>
              <a:t>intenso.</a:t>
            </a:r>
            <a:endParaRPr lang="es-AR" dirty="0"/>
          </a:p>
        </p:txBody>
      </p:sp>
    </p:spTree>
    <p:extLst>
      <p:ext uri="{BB962C8B-B14F-4D97-AF65-F5344CB8AC3E}">
        <p14:creationId xmlns:p14="http://schemas.microsoft.com/office/powerpoint/2010/main" val="398925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REGULACION TERMICA</a:t>
            </a:r>
            <a:endParaRPr lang="es-AR" dirty="0"/>
          </a:p>
        </p:txBody>
      </p:sp>
      <p:pic>
        <p:nvPicPr>
          <p:cNvPr id="4" name="Marcador de contenido 3"/>
          <p:cNvPicPr>
            <a:picLocks noGrp="1" noChangeAspect="1"/>
          </p:cNvPicPr>
          <p:nvPr>
            <p:ph idx="1"/>
          </p:nvPr>
        </p:nvPicPr>
        <p:blipFill>
          <a:blip r:embed="rId2"/>
          <a:stretch>
            <a:fillRect/>
          </a:stretch>
        </p:blipFill>
        <p:spPr>
          <a:xfrm>
            <a:off x="643945" y="1869424"/>
            <a:ext cx="9878094" cy="4123322"/>
          </a:xfrm>
          <a:prstGeom prst="rect">
            <a:avLst/>
          </a:prstGeom>
        </p:spPr>
      </p:pic>
    </p:spTree>
    <p:extLst>
      <p:ext uri="{BB962C8B-B14F-4D97-AF65-F5344CB8AC3E}">
        <p14:creationId xmlns:p14="http://schemas.microsoft.com/office/powerpoint/2010/main" val="387746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2423" y="888642"/>
            <a:ext cx="10058400" cy="4327301"/>
          </a:xfrm>
        </p:spPr>
        <p:txBody>
          <a:bodyPr>
            <a:normAutofit fontScale="92500" lnSpcReduction="20000"/>
          </a:bodyPr>
          <a:lstStyle/>
          <a:p>
            <a:r>
              <a:rPr lang="es-ES" sz="2600" dirty="0"/>
              <a:t>La cantidad de calor producida depende de la intensidad o velocidad del metabolismo. La pérdida de calor se produce por</a:t>
            </a:r>
            <a:r>
              <a:rPr lang="es-ES" sz="2600" dirty="0" smtClean="0"/>
              <a:t>:</a:t>
            </a:r>
          </a:p>
          <a:p>
            <a:r>
              <a:rPr lang="es-ES" sz="2600" dirty="0"/>
              <a:t>1)	Conducción, es la transmisión de calor de una molécula a otra de un cuerpo sólido, líquido o </a:t>
            </a:r>
            <a:r>
              <a:rPr lang="es-ES" sz="2600" dirty="0" smtClean="0"/>
              <a:t>gaseoso.</a:t>
            </a:r>
          </a:p>
          <a:p>
            <a:r>
              <a:rPr lang="es-AR" sz="2600" dirty="0"/>
              <a:t>2)	Por Irradiación: El calor radiante se transmite por ondas </a:t>
            </a:r>
            <a:r>
              <a:rPr lang="es-AR" sz="2600" dirty="0" smtClean="0"/>
              <a:t>electromagnéticas.</a:t>
            </a:r>
          </a:p>
          <a:p>
            <a:r>
              <a:rPr lang="es-ES" sz="2600" dirty="0"/>
              <a:t>3)	Convección: Consiste en que una superficie gaseosa o líquida calentada por conducción se desplaza por diferencias de densidad y arrasa consigo el calor. El aire próximo al cuerpo se caliente y sube y el aire frío baja y lo reemplaza trasladando calor</a:t>
            </a:r>
            <a:r>
              <a:rPr lang="es-ES" sz="2600" dirty="0" smtClean="0"/>
              <a:t>.</a:t>
            </a:r>
          </a:p>
          <a:p>
            <a:r>
              <a:rPr lang="es-ES" sz="2600" dirty="0"/>
              <a:t>4)	Evaporación: La evaporación de agua tiene lugar en los pulmones y en la piel, la cantidad evaporada es proporcional a la temperatura e inversamente proporcional a la humedad del </a:t>
            </a:r>
            <a:r>
              <a:rPr lang="es-ES" sz="2600" dirty="0" smtClean="0"/>
              <a:t>aire.</a:t>
            </a:r>
          </a:p>
          <a:p>
            <a:endParaRPr lang="es-AR" dirty="0"/>
          </a:p>
        </p:txBody>
      </p:sp>
    </p:spTree>
    <p:extLst>
      <p:ext uri="{BB962C8B-B14F-4D97-AF65-F5344CB8AC3E}">
        <p14:creationId xmlns:p14="http://schemas.microsoft.com/office/powerpoint/2010/main" val="13582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Los mecanismos de termorregulación física </a:t>
            </a:r>
            <a:endParaRPr lang="es-AR" dirty="0"/>
          </a:p>
        </p:txBody>
      </p:sp>
      <p:sp>
        <p:nvSpPr>
          <p:cNvPr id="3" name="Marcador de contenido 2"/>
          <p:cNvSpPr>
            <a:spLocks noGrp="1"/>
          </p:cNvSpPr>
          <p:nvPr>
            <p:ph idx="1"/>
          </p:nvPr>
        </p:nvSpPr>
        <p:spPr/>
        <p:txBody>
          <a:bodyPr/>
          <a:lstStyle/>
          <a:p>
            <a:r>
              <a:rPr lang="es-ES" sz="3600" dirty="0"/>
              <a:t>Los principales son:</a:t>
            </a:r>
          </a:p>
          <a:p>
            <a:r>
              <a:rPr lang="es-ES" sz="3600" dirty="0"/>
              <a:t>1)	Irradiación 55%;</a:t>
            </a:r>
          </a:p>
          <a:p>
            <a:r>
              <a:rPr lang="es-ES" sz="3600" dirty="0"/>
              <a:t>2)	Conducción y convección 15%</a:t>
            </a:r>
          </a:p>
          <a:p>
            <a:r>
              <a:rPr lang="es-ES" sz="3600" dirty="0"/>
              <a:t>3)	La evaporación cutánea y pulmonar 22 al 27%</a:t>
            </a:r>
          </a:p>
          <a:p>
            <a:endParaRPr lang="es-AR" dirty="0"/>
          </a:p>
        </p:txBody>
      </p:sp>
    </p:spTree>
    <p:extLst>
      <p:ext uri="{BB962C8B-B14F-4D97-AF65-F5344CB8AC3E}">
        <p14:creationId xmlns:p14="http://schemas.microsoft.com/office/powerpoint/2010/main" val="294471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AMBIENTES DE TRABAJO</a:t>
            </a:r>
            <a:endParaRPr lang="es-AR" dirty="0"/>
          </a:p>
        </p:txBody>
      </p:sp>
      <p:pic>
        <p:nvPicPr>
          <p:cNvPr id="4" name="Marcador de contenido 3"/>
          <p:cNvPicPr>
            <a:picLocks noGrp="1" noChangeAspect="1"/>
          </p:cNvPicPr>
          <p:nvPr>
            <p:ph idx="1"/>
          </p:nvPr>
        </p:nvPicPr>
        <p:blipFill>
          <a:blip r:embed="rId2"/>
          <a:stretch>
            <a:fillRect/>
          </a:stretch>
        </p:blipFill>
        <p:spPr>
          <a:xfrm>
            <a:off x="1884802" y="1880315"/>
            <a:ext cx="7730392" cy="4249967"/>
          </a:xfrm>
          <a:prstGeom prst="rect">
            <a:avLst/>
          </a:prstGeom>
        </p:spPr>
      </p:pic>
    </p:spTree>
    <p:extLst>
      <p:ext uri="{BB962C8B-B14F-4D97-AF65-F5344CB8AC3E}">
        <p14:creationId xmlns:p14="http://schemas.microsoft.com/office/powerpoint/2010/main" val="917550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Condiciones que debe reunir un ambiente de trabajo:</a:t>
            </a:r>
            <a:endParaRPr lang="es-AR" dirty="0"/>
          </a:p>
        </p:txBody>
      </p:sp>
      <p:sp>
        <p:nvSpPr>
          <p:cNvPr id="3" name="Marcador de contenido 2"/>
          <p:cNvSpPr>
            <a:spLocks noGrp="1"/>
          </p:cNvSpPr>
          <p:nvPr>
            <p:ph idx="1"/>
          </p:nvPr>
        </p:nvSpPr>
        <p:spPr/>
        <p:txBody>
          <a:bodyPr>
            <a:normAutofit/>
          </a:bodyPr>
          <a:lstStyle/>
          <a:p>
            <a:r>
              <a:rPr lang="es-ES" sz="3200" dirty="0"/>
              <a:t>El ambiente de trabajo no debe suponer un riesgo para la seguridad y la salud de los trabajadores Se debe evitar que este ambiente de trabajo constituya una fuente de incomodidad o molestia.</a:t>
            </a:r>
            <a:endParaRPr lang="es-AR" sz="3200" dirty="0"/>
          </a:p>
        </p:txBody>
      </p:sp>
    </p:spTree>
    <p:extLst>
      <p:ext uri="{BB962C8B-B14F-4D97-AF65-F5344CB8AC3E}">
        <p14:creationId xmlns:p14="http://schemas.microsoft.com/office/powerpoint/2010/main" val="421870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HUMEDAD:</a:t>
            </a:r>
            <a:endParaRPr lang="es-AR" dirty="0"/>
          </a:p>
        </p:txBody>
      </p:sp>
      <p:sp>
        <p:nvSpPr>
          <p:cNvPr id="3" name="Marcador de contenido 2"/>
          <p:cNvSpPr>
            <a:spLocks noGrp="1"/>
          </p:cNvSpPr>
          <p:nvPr>
            <p:ph idx="1"/>
          </p:nvPr>
        </p:nvSpPr>
        <p:spPr>
          <a:xfrm>
            <a:off x="1069848" y="2121408"/>
            <a:ext cx="10058400" cy="1883922"/>
          </a:xfrm>
        </p:spPr>
        <p:txBody>
          <a:bodyPr>
            <a:normAutofit/>
          </a:bodyPr>
          <a:lstStyle/>
          <a:p>
            <a:pPr marL="0" indent="0">
              <a:buNone/>
            </a:pPr>
            <a:r>
              <a:rPr lang="es-ES" sz="2800" dirty="0" smtClean="0"/>
              <a:t>¿QUE ES LA HUMEDAD?</a:t>
            </a:r>
          </a:p>
          <a:p>
            <a:pPr marL="0" indent="0">
              <a:buNone/>
            </a:pPr>
            <a:r>
              <a:rPr lang="es-ES" sz="2800" dirty="0" smtClean="0"/>
              <a:t>“Es </a:t>
            </a:r>
            <a:r>
              <a:rPr lang="es-ES" sz="2800" dirty="0"/>
              <a:t>la cantidad de vapor de agua en el aire. Para medir la humedad se usa un instrumento llamado higrómetro</a:t>
            </a:r>
            <a:r>
              <a:rPr lang="es-ES" sz="2800" dirty="0" smtClean="0"/>
              <a:t>.”</a:t>
            </a:r>
            <a:endParaRPr lang="es-AR" sz="2800" dirty="0"/>
          </a:p>
        </p:txBody>
      </p:sp>
    </p:spTree>
    <p:extLst>
      <p:ext uri="{BB962C8B-B14F-4D97-AF65-F5344CB8AC3E}">
        <p14:creationId xmlns:p14="http://schemas.microsoft.com/office/powerpoint/2010/main" val="2375600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7572" y="33356"/>
            <a:ext cx="9091583" cy="971196"/>
          </a:xfrm>
        </p:spPr>
        <p:txBody>
          <a:bodyPr/>
          <a:lstStyle/>
          <a:p>
            <a:r>
              <a:rPr lang="es-ES" dirty="0" smtClean="0"/>
              <a:t>HUMEDAD.</a:t>
            </a:r>
            <a:endParaRPr lang="es-AR" dirty="0"/>
          </a:p>
        </p:txBody>
      </p:sp>
      <p:sp>
        <p:nvSpPr>
          <p:cNvPr id="3" name="Marcador de contenido 2"/>
          <p:cNvSpPr>
            <a:spLocks noGrp="1"/>
          </p:cNvSpPr>
          <p:nvPr>
            <p:ph idx="1"/>
          </p:nvPr>
        </p:nvSpPr>
        <p:spPr>
          <a:xfrm>
            <a:off x="567572" y="1155493"/>
            <a:ext cx="7662028" cy="930885"/>
          </a:xfrm>
        </p:spPr>
        <p:txBody>
          <a:bodyPr/>
          <a:lstStyle/>
          <a:p>
            <a:r>
              <a:rPr lang="es-ES" dirty="0"/>
              <a:t>Humedad de saturación (gotas de agua): A una temperatura dada el aire puede alcanzar un máximo nivel de humedad.</a:t>
            </a:r>
            <a:endParaRPr lang="es-AR" dirty="0"/>
          </a:p>
        </p:txBody>
      </p:sp>
      <p:pic>
        <p:nvPicPr>
          <p:cNvPr id="4" name="Imagen 3"/>
          <p:cNvPicPr>
            <a:picLocks noChangeAspect="1"/>
          </p:cNvPicPr>
          <p:nvPr/>
        </p:nvPicPr>
        <p:blipFill>
          <a:blip r:embed="rId2"/>
          <a:stretch>
            <a:fillRect/>
          </a:stretch>
        </p:blipFill>
        <p:spPr>
          <a:xfrm>
            <a:off x="8229600" y="720476"/>
            <a:ext cx="3138667" cy="2731803"/>
          </a:xfrm>
          <a:prstGeom prst="rect">
            <a:avLst/>
          </a:prstGeom>
        </p:spPr>
      </p:pic>
      <p:sp>
        <p:nvSpPr>
          <p:cNvPr id="5" name="Rectángulo 4"/>
          <p:cNvSpPr/>
          <p:nvPr/>
        </p:nvSpPr>
        <p:spPr>
          <a:xfrm>
            <a:off x="768438" y="1969886"/>
            <a:ext cx="7190705" cy="3261406"/>
          </a:xfrm>
          <a:prstGeom prst="rect">
            <a:avLst/>
          </a:prstGeom>
        </p:spPr>
        <p:txBody>
          <a:bodyPr wrap="square">
            <a:spAutoFit/>
          </a:bodyPr>
          <a:lstStyle/>
          <a:p>
            <a:pPr>
              <a:lnSpc>
                <a:spcPct val="107000"/>
              </a:lnSpc>
              <a:spcAft>
                <a:spcPts val="800"/>
              </a:spcAft>
            </a:pPr>
            <a:r>
              <a:rPr lang="es-AR" sz="2000" dirty="0"/>
              <a:t>Humedad relativa: Porcentaje de humedad que tiene el aire respecto al máximo que admitiría. A medida que la temperatura aumenta, la humedad relativa disminuye.</a:t>
            </a:r>
          </a:p>
          <a:p>
            <a:pPr>
              <a:lnSpc>
                <a:spcPct val="107000"/>
              </a:lnSpc>
              <a:spcAft>
                <a:spcPts val="800"/>
              </a:spcAft>
            </a:pPr>
            <a:r>
              <a:rPr lang="es-AR" sz="2000" dirty="0"/>
              <a:t>Porcentaje de humedad relativa:</a:t>
            </a:r>
          </a:p>
          <a:p>
            <a:pPr marL="342900" lvl="0" indent="-342900">
              <a:lnSpc>
                <a:spcPct val="107000"/>
              </a:lnSpc>
              <a:spcAft>
                <a:spcPts val="0"/>
              </a:spcAft>
              <a:buFont typeface="Wingdings" panose="05000000000000000000" pitchFamily="2" charset="2"/>
              <a:buChar char=""/>
            </a:pPr>
            <a:r>
              <a:rPr lang="es-AR" sz="2000" dirty="0"/>
              <a:t>Se considera una humedad relativa baja al ser inferior al 30%.</a:t>
            </a:r>
          </a:p>
          <a:p>
            <a:pPr marL="342900" lvl="0" indent="-342900">
              <a:lnSpc>
                <a:spcPct val="107000"/>
              </a:lnSpc>
              <a:spcAft>
                <a:spcPts val="0"/>
              </a:spcAft>
              <a:buFont typeface="Wingdings" panose="05000000000000000000" pitchFamily="2" charset="2"/>
              <a:buChar char=""/>
            </a:pPr>
            <a:r>
              <a:rPr lang="es-AR" sz="2000" dirty="0"/>
              <a:t>La humedad relativa recomendable está entre el 40% y el 50%.</a:t>
            </a:r>
          </a:p>
          <a:p>
            <a:pPr marL="342900" lvl="0" indent="-342900">
              <a:lnSpc>
                <a:spcPct val="107000"/>
              </a:lnSpc>
              <a:spcAft>
                <a:spcPts val="800"/>
              </a:spcAft>
              <a:buFont typeface="Wingdings" panose="05000000000000000000" pitchFamily="2" charset="2"/>
              <a:buChar char=""/>
            </a:pPr>
            <a:r>
              <a:rPr lang="es-AR" sz="2000" dirty="0"/>
              <a:t>Una humedad relativa Alta entre el 60-70%</a:t>
            </a:r>
          </a:p>
        </p:txBody>
      </p:sp>
    </p:spTree>
    <p:extLst>
      <p:ext uri="{BB962C8B-B14F-4D97-AF65-F5344CB8AC3E}">
        <p14:creationId xmlns:p14="http://schemas.microsoft.com/office/powerpoint/2010/main" val="3488463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HUMEDAD PARA UN AMBIENTE DE TRABAJO</a:t>
            </a:r>
            <a:endParaRPr lang="es-AR" dirty="0"/>
          </a:p>
        </p:txBody>
      </p:sp>
      <p:sp>
        <p:nvSpPr>
          <p:cNvPr id="3" name="Marcador de contenido 2"/>
          <p:cNvSpPr>
            <a:spLocks noGrp="1"/>
          </p:cNvSpPr>
          <p:nvPr>
            <p:ph idx="1"/>
          </p:nvPr>
        </p:nvSpPr>
        <p:spPr/>
        <p:txBody>
          <a:bodyPr/>
          <a:lstStyle/>
          <a:p>
            <a:pPr marL="0" indent="0">
              <a:buNone/>
            </a:pPr>
            <a:r>
              <a:rPr lang="es-ES" dirty="0"/>
              <a:t>Para garantizar un ambiente de trabajo agradable, es importante asegurarse de que la humedad no baje del 40%. Cuando la humedad es menor del 30%, el riesgo de enfermedades aumenta, las cuales pueden ser</a:t>
            </a:r>
            <a:r>
              <a:rPr lang="es-ES" dirty="0" smtClean="0"/>
              <a:t>:</a:t>
            </a:r>
          </a:p>
          <a:p>
            <a:r>
              <a:rPr lang="es-ES" dirty="0" smtClean="0"/>
              <a:t>Sequedad </a:t>
            </a:r>
            <a:r>
              <a:rPr lang="es-ES" dirty="0"/>
              <a:t>de la piel y dermatitis.</a:t>
            </a:r>
          </a:p>
          <a:p>
            <a:r>
              <a:rPr lang="es-ES" dirty="0" smtClean="0"/>
              <a:t>Dolores </a:t>
            </a:r>
            <a:r>
              <a:rPr lang="es-ES" dirty="0"/>
              <a:t>de cabeza.</a:t>
            </a:r>
          </a:p>
          <a:p>
            <a:r>
              <a:rPr lang="es-ES" dirty="0" smtClean="0"/>
              <a:t>Escozor </a:t>
            </a:r>
            <a:r>
              <a:rPr lang="es-ES" dirty="0"/>
              <a:t>de ojos y sinusitis.</a:t>
            </a:r>
          </a:p>
          <a:p>
            <a:r>
              <a:rPr lang="es-ES" dirty="0" smtClean="0"/>
              <a:t>Aumento </a:t>
            </a:r>
            <a:r>
              <a:rPr lang="es-ES" dirty="0"/>
              <a:t>de la susceptibilidad a las infecciones.</a:t>
            </a:r>
          </a:p>
          <a:p>
            <a:r>
              <a:rPr lang="es-ES" dirty="0" smtClean="0"/>
              <a:t>Sensación </a:t>
            </a:r>
            <a:r>
              <a:rPr lang="es-ES" dirty="0"/>
              <a:t>de falta de aire.</a:t>
            </a:r>
          </a:p>
          <a:p>
            <a:endParaRPr lang="es-AR" dirty="0"/>
          </a:p>
        </p:txBody>
      </p:sp>
    </p:spTree>
    <p:extLst>
      <p:ext uri="{BB962C8B-B14F-4D97-AF65-F5344CB8AC3E}">
        <p14:creationId xmlns:p14="http://schemas.microsoft.com/office/powerpoint/2010/main" val="125297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FISIOLOGIA HUMA; FISIOLOGIA DEL TRABAJO.</a:t>
            </a:r>
          </a:p>
        </p:txBody>
      </p:sp>
      <p:sp>
        <p:nvSpPr>
          <p:cNvPr id="3" name="Marcador de contenido 2"/>
          <p:cNvSpPr>
            <a:spLocks noGrp="1"/>
          </p:cNvSpPr>
          <p:nvPr>
            <p:ph idx="1"/>
          </p:nvPr>
        </p:nvSpPr>
        <p:spPr/>
        <p:txBody>
          <a:bodyPr/>
          <a:lstStyle/>
          <a:p>
            <a:r>
              <a:rPr lang="es-ES" dirty="0"/>
              <a:t>“La fisiología del trabajo estudia todas las modificaciones que ocurren en el organismo y que permiten la realización de un trabajo en forma eficiente y sin apariciones de fatiga</a:t>
            </a:r>
            <a:r>
              <a:rPr lang="es-ES" dirty="0" smtClean="0"/>
              <a:t>.”</a:t>
            </a:r>
          </a:p>
          <a:p>
            <a:pPr marL="0" indent="0">
              <a:buNone/>
            </a:pPr>
            <a:r>
              <a:rPr lang="es-ES" dirty="0"/>
              <a:t>Conviene distinguir tres clases de trabajo desde el punto de vista fisiológico:</a:t>
            </a:r>
          </a:p>
          <a:p>
            <a:r>
              <a:rPr lang="es-ES" dirty="0" smtClean="0"/>
              <a:t>El </a:t>
            </a:r>
            <a:r>
              <a:rPr lang="es-ES" dirty="0"/>
              <a:t>trabajo muscular con exigencias corporales, físicas y energéticas.</a:t>
            </a:r>
          </a:p>
          <a:p>
            <a:r>
              <a:rPr lang="es-ES" dirty="0" smtClean="0"/>
              <a:t>El </a:t>
            </a:r>
            <a:r>
              <a:rPr lang="es-ES" dirty="0"/>
              <a:t>trabajo intelectual que se radica en la esfera del conocimiento.</a:t>
            </a:r>
          </a:p>
          <a:p>
            <a:r>
              <a:rPr lang="es-ES" dirty="0" smtClean="0"/>
              <a:t>El </a:t>
            </a:r>
            <a:r>
              <a:rPr lang="es-ES" dirty="0"/>
              <a:t>trabajo psíquico.</a:t>
            </a:r>
          </a:p>
          <a:p>
            <a:endParaRPr lang="es-AR" dirty="0"/>
          </a:p>
        </p:txBody>
      </p:sp>
    </p:spTree>
    <p:extLst>
      <p:ext uri="{BB962C8B-B14F-4D97-AF65-F5344CB8AC3E}">
        <p14:creationId xmlns:p14="http://schemas.microsoft.com/office/powerpoint/2010/main" val="4068163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TEMPERATURA</a:t>
            </a:r>
            <a:endParaRPr lang="es-AR" dirty="0"/>
          </a:p>
        </p:txBody>
      </p:sp>
      <p:sp>
        <p:nvSpPr>
          <p:cNvPr id="3" name="Marcador de contenido 2"/>
          <p:cNvSpPr>
            <a:spLocks noGrp="1"/>
          </p:cNvSpPr>
          <p:nvPr>
            <p:ph idx="1"/>
          </p:nvPr>
        </p:nvSpPr>
        <p:spPr/>
        <p:txBody>
          <a:bodyPr>
            <a:normAutofit fontScale="92500" lnSpcReduction="20000"/>
          </a:bodyPr>
          <a:lstStyle/>
          <a:p>
            <a:pPr marL="0" indent="0">
              <a:buNone/>
            </a:pPr>
            <a:r>
              <a:rPr lang="es-ES" dirty="0"/>
              <a:t>Es una magnitud física descriptiva de un sistema que caracteriza la transferencia de energía térmica o calor entre el sistema. Desde un punto de vista microscópico, es una medida de la energía cinética asociada al movimiento aleatorio de las partículas que componen el sistema</a:t>
            </a:r>
            <a:r>
              <a:rPr lang="es-ES" dirty="0" smtClean="0"/>
              <a:t>.</a:t>
            </a:r>
          </a:p>
          <a:p>
            <a:pPr marL="0" indent="0">
              <a:buNone/>
            </a:pPr>
            <a:r>
              <a:rPr lang="es-ES" dirty="0"/>
              <a:t>Enfermedades causadas por la temperatura:</a:t>
            </a:r>
          </a:p>
          <a:p>
            <a:r>
              <a:rPr lang="es-ES" dirty="0" smtClean="0"/>
              <a:t>Calambres</a:t>
            </a:r>
            <a:endParaRPr lang="es-ES" dirty="0"/>
          </a:p>
          <a:p>
            <a:r>
              <a:rPr lang="es-ES" dirty="0" smtClean="0"/>
              <a:t>Desmayos</a:t>
            </a:r>
            <a:endParaRPr lang="es-ES" dirty="0"/>
          </a:p>
          <a:p>
            <a:r>
              <a:rPr lang="es-ES" dirty="0" smtClean="0"/>
              <a:t>Agotamiento</a:t>
            </a:r>
            <a:endParaRPr lang="es-ES" dirty="0"/>
          </a:p>
          <a:p>
            <a:r>
              <a:rPr lang="es-ES" dirty="0" smtClean="0"/>
              <a:t>Pérdida </a:t>
            </a:r>
            <a:r>
              <a:rPr lang="es-ES" dirty="0"/>
              <a:t>de sensibilidad</a:t>
            </a:r>
          </a:p>
          <a:p>
            <a:r>
              <a:rPr lang="es-ES" dirty="0" smtClean="0"/>
              <a:t>Piel </a:t>
            </a:r>
            <a:r>
              <a:rPr lang="es-ES" dirty="0"/>
              <a:t>reseca</a:t>
            </a:r>
          </a:p>
          <a:p>
            <a:r>
              <a:rPr lang="es-ES" dirty="0" smtClean="0"/>
              <a:t>Piel </a:t>
            </a:r>
            <a:r>
              <a:rPr lang="es-ES" dirty="0"/>
              <a:t>pálida, sin su color normal</a:t>
            </a:r>
          </a:p>
          <a:p>
            <a:r>
              <a:rPr lang="es-ES" dirty="0" smtClean="0"/>
              <a:t>Congelación </a:t>
            </a:r>
            <a:r>
              <a:rPr lang="es-ES" dirty="0"/>
              <a:t>o hipotermia.</a:t>
            </a:r>
          </a:p>
          <a:p>
            <a:pPr marL="0" indent="0">
              <a:buNone/>
            </a:pPr>
            <a:endParaRPr lang="es-AR" dirty="0"/>
          </a:p>
        </p:txBody>
      </p:sp>
    </p:spTree>
    <p:extLst>
      <p:ext uri="{BB962C8B-B14F-4D97-AF65-F5344CB8AC3E}">
        <p14:creationId xmlns:p14="http://schemas.microsoft.com/office/powerpoint/2010/main" val="3077836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UNIDAD 4: FISIOLOGIA DEL TRABAJO</a:t>
            </a:r>
            <a:endParaRPr lang="es-AR" dirty="0"/>
          </a:p>
        </p:txBody>
      </p:sp>
      <p:sp>
        <p:nvSpPr>
          <p:cNvPr id="5" name="Subtítulo 4"/>
          <p:cNvSpPr>
            <a:spLocks noGrp="1"/>
          </p:cNvSpPr>
          <p:nvPr>
            <p:ph type="subTitle" idx="1"/>
          </p:nvPr>
        </p:nvSpPr>
        <p:spPr/>
        <p:txBody>
          <a:bodyPr/>
          <a:lstStyle/>
          <a:p>
            <a:r>
              <a:rPr lang="es-ES" dirty="0" smtClean="0"/>
              <a:t>ALUMNO: RODRIGUEZ, ANIBAL MAXIMILIANO</a:t>
            </a:r>
            <a:endParaRPr lang="es-AR" dirty="0"/>
          </a:p>
        </p:txBody>
      </p:sp>
    </p:spTree>
    <p:extLst>
      <p:ext uri="{BB962C8B-B14F-4D97-AF65-F5344CB8AC3E}">
        <p14:creationId xmlns:p14="http://schemas.microsoft.com/office/powerpoint/2010/main" val="383856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TEMARIO:</a:t>
            </a:r>
            <a:endParaRPr lang="es-AR" dirty="0"/>
          </a:p>
        </p:txBody>
      </p:sp>
      <p:sp>
        <p:nvSpPr>
          <p:cNvPr id="3" name="Marcador de contenido 2"/>
          <p:cNvSpPr>
            <a:spLocks noGrp="1"/>
          </p:cNvSpPr>
          <p:nvPr>
            <p:ph idx="1"/>
          </p:nvPr>
        </p:nvSpPr>
        <p:spPr/>
        <p:txBody>
          <a:bodyPr/>
          <a:lstStyle/>
          <a:p>
            <a:r>
              <a:rPr lang="es-ES" dirty="0" smtClean="0"/>
              <a:t>Los </a:t>
            </a:r>
            <a:r>
              <a:rPr lang="es-ES" dirty="0"/>
              <a:t>movimientos</a:t>
            </a:r>
          </a:p>
          <a:p>
            <a:r>
              <a:rPr lang="es-ES" dirty="0" smtClean="0"/>
              <a:t>Coordinación </a:t>
            </a:r>
            <a:r>
              <a:rPr lang="es-ES" dirty="0"/>
              <a:t>de los movimientos</a:t>
            </a:r>
          </a:p>
          <a:p>
            <a:r>
              <a:rPr lang="es-ES" dirty="0" smtClean="0"/>
              <a:t>Examen </a:t>
            </a:r>
            <a:r>
              <a:rPr lang="es-ES" dirty="0"/>
              <a:t>del trabajo y la fuerza muscular</a:t>
            </a:r>
          </a:p>
          <a:p>
            <a:r>
              <a:rPr lang="es-ES" dirty="0" smtClean="0"/>
              <a:t>Impulso </a:t>
            </a:r>
            <a:r>
              <a:rPr lang="es-ES" dirty="0"/>
              <a:t>muscular y dirección de movimientos</a:t>
            </a:r>
          </a:p>
          <a:p>
            <a:r>
              <a:rPr lang="es-ES" dirty="0" smtClean="0"/>
              <a:t>Sensaciones </a:t>
            </a:r>
            <a:r>
              <a:rPr lang="es-ES" dirty="0" err="1"/>
              <a:t>kinestéticas</a:t>
            </a:r>
            <a:r>
              <a:rPr lang="es-ES" dirty="0"/>
              <a:t>, examen de sensibilidad </a:t>
            </a:r>
            <a:r>
              <a:rPr lang="es-ES" dirty="0" err="1"/>
              <a:t>kinestética</a:t>
            </a:r>
            <a:endParaRPr lang="es-ES" dirty="0"/>
          </a:p>
          <a:p>
            <a:r>
              <a:rPr lang="es-ES" dirty="0" smtClean="0"/>
              <a:t>Procesos </a:t>
            </a:r>
            <a:r>
              <a:rPr lang="es-ES" dirty="0"/>
              <a:t>químicos relacionados con la actividad psíquica</a:t>
            </a:r>
          </a:p>
          <a:p>
            <a:r>
              <a:rPr lang="es-ES" dirty="0" smtClean="0"/>
              <a:t>Estudios </a:t>
            </a:r>
            <a:r>
              <a:rPr lang="es-ES" dirty="0"/>
              <a:t>de las profesiones</a:t>
            </a:r>
          </a:p>
          <a:p>
            <a:r>
              <a:rPr lang="es-ES" dirty="0" smtClean="0"/>
              <a:t>La </a:t>
            </a:r>
            <a:r>
              <a:rPr lang="es-ES" dirty="0"/>
              <a:t>fatiga conceptos generales</a:t>
            </a:r>
          </a:p>
          <a:p>
            <a:r>
              <a:rPr lang="es-ES" dirty="0" smtClean="0"/>
              <a:t>Causa </a:t>
            </a:r>
            <a:r>
              <a:rPr lang="es-ES" dirty="0"/>
              <a:t>de la fatiga</a:t>
            </a:r>
          </a:p>
          <a:p>
            <a:endParaRPr lang="es-AR" dirty="0"/>
          </a:p>
        </p:txBody>
      </p:sp>
    </p:spTree>
    <p:extLst>
      <p:ext uri="{BB962C8B-B14F-4D97-AF65-F5344CB8AC3E}">
        <p14:creationId xmlns:p14="http://schemas.microsoft.com/office/powerpoint/2010/main" val="2797784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LOS MOVIMIENTOS</a:t>
            </a:r>
            <a:endParaRPr lang="es-AR" dirty="0"/>
          </a:p>
        </p:txBody>
      </p:sp>
      <p:sp>
        <p:nvSpPr>
          <p:cNvPr id="3" name="Marcador de contenido 2"/>
          <p:cNvSpPr>
            <a:spLocks noGrp="1"/>
          </p:cNvSpPr>
          <p:nvPr>
            <p:ph idx="1"/>
          </p:nvPr>
        </p:nvSpPr>
        <p:spPr/>
        <p:txBody>
          <a:bodyPr/>
          <a:lstStyle/>
          <a:p>
            <a:pPr marL="0" indent="0">
              <a:buNone/>
            </a:pPr>
            <a:r>
              <a:rPr lang="es-ES" dirty="0"/>
              <a:t>El movimiento consiste en el desplazamiento de distintos sectores corporales y está originado en la contracción muscular</a:t>
            </a:r>
            <a:r>
              <a:rPr lang="es-ES" dirty="0" smtClean="0"/>
              <a:t>.</a:t>
            </a:r>
          </a:p>
          <a:p>
            <a:pPr marL="0" indent="0">
              <a:buNone/>
            </a:pPr>
            <a:r>
              <a:rPr lang="es-ES" dirty="0"/>
              <a:t>Los tres caracteres fundamentales de los movimientos, son: rapidez, destreza, y fuerza</a:t>
            </a:r>
            <a:r>
              <a:rPr lang="es-ES" dirty="0" smtClean="0"/>
              <a:t>.</a:t>
            </a:r>
          </a:p>
          <a:p>
            <a:r>
              <a:rPr lang="es-ES" dirty="0"/>
              <a:t>Rapidez: Consiste en el menor tiempo transcurrido entre la llegada del estímulo y la contracción de respuesta. El entrenamiento puede modificar favorablemente la rapidez de la contracción muscular</a:t>
            </a:r>
            <a:r>
              <a:rPr lang="es-ES" dirty="0" smtClean="0"/>
              <a:t>.</a:t>
            </a:r>
          </a:p>
          <a:p>
            <a:r>
              <a:rPr lang="es-ES" dirty="0"/>
              <a:t>Destreza: Consiste en la determinación precisa del grado de contracción para la finalidad de un determinado movimiento. Esta intensidad de contracción depende de la intensidad del estímulo nervioso que llega al músculo</a:t>
            </a:r>
            <a:r>
              <a:rPr lang="es-ES" dirty="0" smtClean="0"/>
              <a:t>.</a:t>
            </a:r>
          </a:p>
          <a:p>
            <a:r>
              <a:rPr lang="es-ES" dirty="0"/>
              <a:t>Fuerza: La fuerza del movimiento muscular depende de la relación entre la energía total liberada y la energía convertida en </a:t>
            </a:r>
            <a:r>
              <a:rPr lang="es-ES" dirty="0" smtClean="0"/>
              <a:t>trabajo.</a:t>
            </a:r>
            <a:endParaRPr lang="es-AR" dirty="0"/>
          </a:p>
        </p:txBody>
      </p:sp>
    </p:spTree>
    <p:extLst>
      <p:ext uri="{BB962C8B-B14F-4D97-AF65-F5344CB8AC3E}">
        <p14:creationId xmlns:p14="http://schemas.microsoft.com/office/powerpoint/2010/main" val="3459623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COORDINACION DE MOVIMIENTO</a:t>
            </a:r>
            <a:endParaRPr lang="es-AR" dirty="0"/>
          </a:p>
        </p:txBody>
      </p:sp>
      <p:sp>
        <p:nvSpPr>
          <p:cNvPr id="3" name="Marcador de contenido 2"/>
          <p:cNvSpPr>
            <a:spLocks noGrp="1"/>
          </p:cNvSpPr>
          <p:nvPr>
            <p:ph idx="1"/>
          </p:nvPr>
        </p:nvSpPr>
        <p:spPr>
          <a:xfrm>
            <a:off x="1069848" y="2121408"/>
            <a:ext cx="10058400" cy="1561950"/>
          </a:xfrm>
        </p:spPr>
        <p:txBody>
          <a:bodyPr/>
          <a:lstStyle/>
          <a:p>
            <a:pPr marL="0" indent="0">
              <a:buNone/>
            </a:pPr>
            <a:r>
              <a:rPr lang="es-ES" dirty="0"/>
              <a:t>La coordinación muscular o motora es la capacidad que tienen los músculos esqueléticos del cuerpo de sincronizarse bajo parámetros de trayectoria y movimiento. El resultado de la coordinación motora es una acción intencional, sincrónica y </a:t>
            </a:r>
            <a:r>
              <a:rPr lang="es-ES" dirty="0" smtClean="0"/>
              <a:t>sinérgica.</a:t>
            </a:r>
          </a:p>
          <a:p>
            <a:pPr marL="0" indent="0">
              <a:buNone/>
            </a:pPr>
            <a:endParaRPr lang="es-AR" dirty="0"/>
          </a:p>
        </p:txBody>
      </p:sp>
      <p:pic>
        <p:nvPicPr>
          <p:cNvPr id="4" name="Imagen 3"/>
          <p:cNvPicPr>
            <a:picLocks noChangeAspect="1"/>
          </p:cNvPicPr>
          <p:nvPr/>
        </p:nvPicPr>
        <p:blipFill>
          <a:blip r:embed="rId2"/>
          <a:stretch>
            <a:fillRect/>
          </a:stretch>
        </p:blipFill>
        <p:spPr>
          <a:xfrm>
            <a:off x="1664762" y="3483732"/>
            <a:ext cx="3048000" cy="2581275"/>
          </a:xfrm>
          <a:prstGeom prst="rect">
            <a:avLst/>
          </a:prstGeom>
        </p:spPr>
      </p:pic>
      <p:pic>
        <p:nvPicPr>
          <p:cNvPr id="5" name="Imagen 4"/>
          <p:cNvPicPr>
            <a:picLocks noChangeAspect="1"/>
          </p:cNvPicPr>
          <p:nvPr/>
        </p:nvPicPr>
        <p:blipFill>
          <a:blip r:embed="rId3"/>
          <a:stretch>
            <a:fillRect/>
          </a:stretch>
        </p:blipFill>
        <p:spPr>
          <a:xfrm>
            <a:off x="6001552" y="3335155"/>
            <a:ext cx="3837906" cy="2878430"/>
          </a:xfrm>
          <a:prstGeom prst="rect">
            <a:avLst/>
          </a:prstGeom>
        </p:spPr>
      </p:pic>
    </p:spTree>
    <p:extLst>
      <p:ext uri="{BB962C8B-B14F-4D97-AF65-F5344CB8AC3E}">
        <p14:creationId xmlns:p14="http://schemas.microsoft.com/office/powerpoint/2010/main" val="3336603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Coordinación muscular.</a:t>
            </a:r>
            <a:endParaRPr lang="es-AR" dirty="0"/>
          </a:p>
        </p:txBody>
      </p:sp>
      <p:sp>
        <p:nvSpPr>
          <p:cNvPr id="3" name="Marcador de contenido 2"/>
          <p:cNvSpPr>
            <a:spLocks noGrp="1"/>
          </p:cNvSpPr>
          <p:nvPr>
            <p:ph idx="1"/>
          </p:nvPr>
        </p:nvSpPr>
        <p:spPr>
          <a:xfrm>
            <a:off x="1069848" y="2121408"/>
            <a:ext cx="10058400" cy="2450592"/>
          </a:xfrm>
        </p:spPr>
        <p:txBody>
          <a:bodyPr/>
          <a:lstStyle/>
          <a:p>
            <a:r>
              <a:rPr lang="es-ES" dirty="0"/>
              <a:t>La coordinación muscular está mínimamente asociada con procesos de integración del </a:t>
            </a:r>
            <a:r>
              <a:rPr lang="es-ES" dirty="0" smtClean="0"/>
              <a:t>sistema </a:t>
            </a:r>
            <a:r>
              <a:rPr lang="es-ES" dirty="0"/>
              <a:t>nervioso, el esqueleto y el control del cerebro y la médula espinal</a:t>
            </a:r>
            <a:r>
              <a:rPr lang="es-ES" dirty="0" smtClean="0"/>
              <a:t>.</a:t>
            </a:r>
          </a:p>
          <a:p>
            <a:r>
              <a:rPr lang="es-ES" dirty="0"/>
              <a:t>El encargado de coordinar todas las funciones que llevan adelante los órganos, reunidos en sistemas, y las células del cuerpo es el sistema nervioso. A través de sus células se transmiten los impulsos nerviosos que hacen que nos movamos, nos alimentamos y recibamos los estímulos internos y externos, entre otras actividades.</a:t>
            </a:r>
            <a:endParaRPr lang="es-AR" dirty="0"/>
          </a:p>
        </p:txBody>
      </p:sp>
      <p:pic>
        <p:nvPicPr>
          <p:cNvPr id="4" name="Imagen 3"/>
          <p:cNvPicPr>
            <a:picLocks noChangeAspect="1"/>
          </p:cNvPicPr>
          <p:nvPr/>
        </p:nvPicPr>
        <p:blipFill>
          <a:blip r:embed="rId2"/>
          <a:stretch>
            <a:fillRect/>
          </a:stretch>
        </p:blipFill>
        <p:spPr>
          <a:xfrm>
            <a:off x="2818428" y="4361915"/>
            <a:ext cx="6933428" cy="2167674"/>
          </a:xfrm>
          <a:prstGeom prst="rect">
            <a:avLst/>
          </a:prstGeom>
        </p:spPr>
      </p:pic>
    </p:spTree>
    <p:extLst>
      <p:ext uri="{BB962C8B-B14F-4D97-AF65-F5344CB8AC3E}">
        <p14:creationId xmlns:p14="http://schemas.microsoft.com/office/powerpoint/2010/main" val="2737988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28180" y="241092"/>
            <a:ext cx="10058400" cy="3261962"/>
          </a:xfrm>
        </p:spPr>
        <p:txBody>
          <a:bodyPr/>
          <a:lstStyle/>
          <a:p>
            <a:r>
              <a:rPr lang="es-ES" dirty="0"/>
              <a:t>Todo movimiento se produce en el tiempo y lleva una dirección determinada en el espacio</a:t>
            </a:r>
            <a:r>
              <a:rPr lang="es-ES" dirty="0" smtClean="0"/>
              <a:t>.</a:t>
            </a:r>
          </a:p>
          <a:p>
            <a:r>
              <a:rPr lang="es-ES" dirty="0"/>
              <a:t>Partiendo del punto de reposo muscular, todo movimiento se inicia: con una característica de tiempo, que se llama impulso. En todo el impulso se deben considerar tres factores:</a:t>
            </a:r>
          </a:p>
          <a:p>
            <a:r>
              <a:rPr lang="es-ES" dirty="0" smtClean="0"/>
              <a:t>1) Rapidez </a:t>
            </a:r>
            <a:r>
              <a:rPr lang="es-ES" dirty="0"/>
              <a:t>inicial de la contracción muscular.</a:t>
            </a:r>
          </a:p>
          <a:p>
            <a:r>
              <a:rPr lang="es-ES" dirty="0" smtClean="0"/>
              <a:t>2) Control </a:t>
            </a:r>
            <a:r>
              <a:rPr lang="es-ES" dirty="0"/>
              <a:t>inmediato por la acción de los antagonistas.</a:t>
            </a:r>
          </a:p>
          <a:p>
            <a:r>
              <a:rPr lang="es-ES" dirty="0" smtClean="0"/>
              <a:t>3) Cese </a:t>
            </a:r>
            <a:r>
              <a:rPr lang="es-ES" dirty="0"/>
              <a:t>de la contracción. De la relación y acople de éstos tres factores, se puede determinar el grado de calidad de los diversos movimientos.</a:t>
            </a:r>
          </a:p>
          <a:p>
            <a:endParaRPr lang="es-AR" dirty="0"/>
          </a:p>
        </p:txBody>
      </p:sp>
      <p:pic>
        <p:nvPicPr>
          <p:cNvPr id="4" name="Imagen 3"/>
          <p:cNvPicPr>
            <a:picLocks noChangeAspect="1"/>
          </p:cNvPicPr>
          <p:nvPr/>
        </p:nvPicPr>
        <p:blipFill>
          <a:blip r:embed="rId2"/>
          <a:stretch>
            <a:fillRect/>
          </a:stretch>
        </p:blipFill>
        <p:spPr>
          <a:xfrm>
            <a:off x="1081610" y="3644721"/>
            <a:ext cx="9012416" cy="2811431"/>
          </a:xfrm>
          <a:prstGeom prst="rect">
            <a:avLst/>
          </a:prstGeom>
        </p:spPr>
      </p:pic>
    </p:spTree>
    <p:extLst>
      <p:ext uri="{BB962C8B-B14F-4D97-AF65-F5344CB8AC3E}">
        <p14:creationId xmlns:p14="http://schemas.microsoft.com/office/powerpoint/2010/main" val="628677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Economía del movimiento</a:t>
            </a:r>
            <a:endParaRPr lang="es-AR" dirty="0"/>
          </a:p>
        </p:txBody>
      </p:sp>
      <p:sp>
        <p:nvSpPr>
          <p:cNvPr id="3" name="Marcador de contenido 2"/>
          <p:cNvSpPr>
            <a:spLocks noGrp="1"/>
          </p:cNvSpPr>
          <p:nvPr>
            <p:ph idx="1"/>
          </p:nvPr>
        </p:nvSpPr>
        <p:spPr>
          <a:xfrm>
            <a:off x="490299" y="1709284"/>
            <a:ext cx="10058400" cy="2064226"/>
          </a:xfrm>
        </p:spPr>
        <p:txBody>
          <a:bodyPr>
            <a:normAutofit/>
          </a:bodyPr>
          <a:lstStyle/>
          <a:p>
            <a:pPr marL="0" indent="0">
              <a:buNone/>
            </a:pPr>
            <a:r>
              <a:rPr lang="es-ES" sz="2400" dirty="0"/>
              <a:t>El objetivo fundamental del estudio de movimientos es el de reducir o eliminar aquellos que resultan innecesarios y simplificar aquellos que sí lo son para el desarrollo de cualquier actividad, en la que necesitemos de nuestro cuerpo para llevarla a cabo.</a:t>
            </a:r>
            <a:endParaRPr lang="es-AR" sz="2400" dirty="0"/>
          </a:p>
        </p:txBody>
      </p:sp>
      <p:pic>
        <p:nvPicPr>
          <p:cNvPr id="4" name="Imagen 3"/>
          <p:cNvPicPr>
            <a:picLocks noChangeAspect="1"/>
          </p:cNvPicPr>
          <p:nvPr/>
        </p:nvPicPr>
        <p:blipFill>
          <a:blip r:embed="rId2"/>
          <a:stretch>
            <a:fillRect/>
          </a:stretch>
        </p:blipFill>
        <p:spPr>
          <a:xfrm>
            <a:off x="3639183" y="3318628"/>
            <a:ext cx="4091809" cy="2928201"/>
          </a:xfrm>
          <a:prstGeom prst="rect">
            <a:avLst/>
          </a:prstGeom>
        </p:spPr>
      </p:pic>
    </p:spTree>
    <p:extLst>
      <p:ext uri="{BB962C8B-B14F-4D97-AF65-F5344CB8AC3E}">
        <p14:creationId xmlns:p14="http://schemas.microsoft.com/office/powerpoint/2010/main" val="1954849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ESTUDIO DE MOVIMIENTOS SE DIVIDE EN TRES ÁREAS:</a:t>
            </a:r>
            <a:endParaRPr lang="es-AR" dirty="0"/>
          </a:p>
        </p:txBody>
      </p:sp>
      <p:sp>
        <p:nvSpPr>
          <p:cNvPr id="3" name="Marcador de contenido 2"/>
          <p:cNvSpPr>
            <a:spLocks noGrp="1"/>
          </p:cNvSpPr>
          <p:nvPr>
            <p:ph idx="1"/>
          </p:nvPr>
        </p:nvSpPr>
        <p:spPr/>
        <p:txBody>
          <a:bodyPr>
            <a:normAutofit fontScale="70000" lnSpcReduction="20000"/>
          </a:bodyPr>
          <a:lstStyle/>
          <a:p>
            <a:pPr marL="0" indent="0">
              <a:buNone/>
            </a:pPr>
            <a:r>
              <a:rPr lang="es-ES" dirty="0"/>
              <a:t>Utilización del cuerpo humano:</a:t>
            </a:r>
          </a:p>
          <a:p>
            <a:r>
              <a:rPr lang="es-ES" dirty="0" smtClean="0"/>
              <a:t>1) Las </a:t>
            </a:r>
            <a:r>
              <a:rPr lang="es-ES" dirty="0"/>
              <a:t>dos manos han de comenzar el movimiento y completarlo a la vez.</a:t>
            </a:r>
          </a:p>
          <a:p>
            <a:r>
              <a:rPr lang="es-ES" dirty="0" smtClean="0"/>
              <a:t>2) Las </a:t>
            </a:r>
            <a:r>
              <a:rPr lang="es-ES" dirty="0"/>
              <a:t>manos no deben estar sin movimiento a la vez, exceptuando los tiempos de descanso.</a:t>
            </a:r>
          </a:p>
          <a:p>
            <a:r>
              <a:rPr lang="es-ES" dirty="0" smtClean="0"/>
              <a:t>3) Los </a:t>
            </a:r>
            <a:r>
              <a:rPr lang="es-ES" dirty="0"/>
              <a:t>brazos deben realizar el movimiento simultáneamente, de forma simétrica y en direcciones opuestas.</a:t>
            </a:r>
          </a:p>
          <a:p>
            <a:r>
              <a:rPr lang="es-ES" dirty="0" smtClean="0"/>
              <a:t>4) El </a:t>
            </a:r>
            <a:r>
              <a:rPr lang="es-ES" dirty="0"/>
              <a:t>impulso debe aprovecharse como ventaja en los casos que favorezca al operario y siempre que no conlleve contrarrestarlo con un esfuerzo elevado esfuerzo muscular.</a:t>
            </a:r>
          </a:p>
          <a:p>
            <a:r>
              <a:rPr lang="es-ES" dirty="0" smtClean="0"/>
              <a:t>5) Son </a:t>
            </a:r>
            <a:r>
              <a:rPr lang="es-ES" dirty="0"/>
              <a:t>más aconsejables los movimientos curvos pero continuos que aquellos movimientos rectos que llevan consigo cambios bruscos de dirección.</a:t>
            </a:r>
          </a:p>
          <a:p>
            <a:r>
              <a:rPr lang="es-ES" dirty="0" smtClean="0"/>
              <a:t>6) Es </a:t>
            </a:r>
            <a:r>
              <a:rPr lang="es-ES" dirty="0"/>
              <a:t>aconsejable que los movimientos de oscilación no sean restringidos y controlados, puesto que dichos movimientos ejecutados libremente, resultan más fiables y exactos.</a:t>
            </a:r>
          </a:p>
          <a:p>
            <a:r>
              <a:rPr lang="es-ES" dirty="0" smtClean="0"/>
              <a:t>7) Un </a:t>
            </a:r>
            <a:r>
              <a:rPr lang="es-ES" dirty="0"/>
              <a:t>ritmo suave en la ejecución de las operaciones favorece las acciones repetitivas. Esta más que demostrado que los sistemas </a:t>
            </a:r>
            <a:r>
              <a:rPr lang="es-ES" dirty="0" err="1"/>
              <a:t>pull</a:t>
            </a:r>
            <a:r>
              <a:rPr lang="es-ES" dirty="0"/>
              <a:t> son mucha más efectivos y productivos que los sistemas </a:t>
            </a:r>
            <a:r>
              <a:rPr lang="es-ES" dirty="0" err="1"/>
              <a:t>push</a:t>
            </a:r>
            <a:r>
              <a:rPr lang="es-ES" dirty="0"/>
              <a:t>, donde la carga de trabajo suele estar bastante desequilibrada. Por tanto, el secreto para conseguir un ritmo adecuado y suave, radica en un buen equilibrado de la carga de trabajo asignada a cada operario.</a:t>
            </a:r>
          </a:p>
          <a:p>
            <a:r>
              <a:rPr lang="es-ES" dirty="0" smtClean="0"/>
              <a:t>8) Los </a:t>
            </a:r>
            <a:r>
              <a:rPr lang="es-ES" dirty="0"/>
              <a:t>ojos has de moverse dentro de un área cómoda, donde fijar la vista no suponga un sobre esfuerzo de la persona.</a:t>
            </a:r>
          </a:p>
          <a:p>
            <a:endParaRPr lang="es-AR" dirty="0"/>
          </a:p>
        </p:txBody>
      </p:sp>
    </p:spTree>
    <p:extLst>
      <p:ext uri="{BB962C8B-B14F-4D97-AF65-F5344CB8AC3E}">
        <p14:creationId xmlns:p14="http://schemas.microsoft.com/office/powerpoint/2010/main" val="3554364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2117" y="331243"/>
            <a:ext cx="10791595" cy="5760463"/>
          </a:xfrm>
        </p:spPr>
        <p:txBody>
          <a:bodyPr>
            <a:normAutofit fontScale="85000" lnSpcReduction="10000"/>
          </a:bodyPr>
          <a:lstStyle/>
          <a:p>
            <a:pPr marL="0" indent="0">
              <a:buNone/>
            </a:pPr>
            <a:r>
              <a:rPr lang="es-ES" dirty="0"/>
              <a:t>Distribución del lugar de trabajo.</a:t>
            </a:r>
          </a:p>
          <a:p>
            <a:r>
              <a:rPr lang="es-ES" dirty="0" smtClean="0"/>
              <a:t>1) Deben </a:t>
            </a:r>
            <a:r>
              <a:rPr lang="es-ES" dirty="0"/>
              <a:t>de favorecerse los buenos hábitos entre los trabajadores, dado que ello contribuye a una mayor organización y menores pérdidas de tiempo. Así, es importante que los operarios se acostumbren a mantener ordenados y limpios sus lugares de trabajo y a tener un lugar determinado donde almacenar todas aquellas herramientas y utensilios que puedan necesitar para el desarrollo de su actividad.</a:t>
            </a:r>
          </a:p>
          <a:p>
            <a:r>
              <a:rPr lang="es-ES" dirty="0" smtClean="0"/>
              <a:t>2) Tanto </a:t>
            </a:r>
            <a:r>
              <a:rPr lang="es-ES" dirty="0"/>
              <a:t>los materiales necesarios para el desarrollo de una actividad como las herramientas necesarias para llevar a cabo todas las operaciones que se tercien, deben colocarse lo más cerca posible del operario, con el fin de que no pierda tiempo en desplazamientos o en tener que ir a buscar dichos utensilios.</a:t>
            </a:r>
          </a:p>
          <a:p>
            <a:r>
              <a:rPr lang="es-ES" dirty="0" smtClean="0"/>
              <a:t>3) Los </a:t>
            </a:r>
            <a:r>
              <a:rPr lang="es-ES" dirty="0"/>
              <a:t>materiales o utensilios deben colocarse de forma que la secuencia de los movimientos a realizar por él operario, tales como coger, descolgar, mover, etc. resulte cómoda.</a:t>
            </a:r>
          </a:p>
          <a:p>
            <a:r>
              <a:rPr lang="es-ES" dirty="0" smtClean="0"/>
              <a:t>4) Deben </a:t>
            </a:r>
            <a:r>
              <a:rPr lang="es-ES" dirty="0"/>
              <a:t>utilizarse dispositivos que permitan al operario no tener que hacer esfuerzos para colocar o desplazar el trabajo terminado, tales como los tubos que utiliza un famoso supermercado para el desplazamiento del dinero acumulado en caja.</a:t>
            </a:r>
          </a:p>
          <a:p>
            <a:r>
              <a:rPr lang="es-ES" dirty="0" smtClean="0"/>
              <a:t>5) El </a:t>
            </a:r>
            <a:r>
              <a:rPr lang="es-ES" dirty="0"/>
              <a:t>lugar de trabajo debe estar iluminado adecuadamente. Una mala iluminación redunda en la productividad del operario. Además, para aquellos trabajadores que alternen estar de pie y sentados, deberá ser dotados de una silla que les permita mantener una postura adecuada y saludable.</a:t>
            </a:r>
          </a:p>
          <a:p>
            <a:r>
              <a:rPr lang="es-ES" dirty="0" smtClean="0"/>
              <a:t>6) De </a:t>
            </a:r>
            <a:r>
              <a:rPr lang="es-ES" dirty="0"/>
              <a:t>igual manera, el lugar de trabajo ha de estar bien acondicionado, con una temperatura adecuada, tanto en invierno como en verano.</a:t>
            </a:r>
          </a:p>
          <a:p>
            <a:r>
              <a:rPr lang="es-ES" dirty="0" smtClean="0"/>
              <a:t>7) A </a:t>
            </a:r>
            <a:r>
              <a:rPr lang="es-ES" dirty="0"/>
              <a:t>ser posible, el color de la superficie del lugar de trabajo, debería ser diferente a los colores con los que el operario de va a encontrar a la hora de realizar sus operaciones. Un único color puede generar vista cansada y fatiga.</a:t>
            </a:r>
          </a:p>
          <a:p>
            <a:endParaRPr lang="es-AR" dirty="0"/>
          </a:p>
        </p:txBody>
      </p:sp>
    </p:spTree>
    <p:extLst>
      <p:ext uri="{BB962C8B-B14F-4D97-AF65-F5344CB8AC3E}">
        <p14:creationId xmlns:p14="http://schemas.microsoft.com/office/powerpoint/2010/main" val="253284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TRABAJO MUSCULAR</a:t>
            </a:r>
          </a:p>
        </p:txBody>
      </p:sp>
      <p:sp>
        <p:nvSpPr>
          <p:cNvPr id="3" name="Marcador de contenido 2"/>
          <p:cNvSpPr>
            <a:spLocks noGrp="1"/>
          </p:cNvSpPr>
          <p:nvPr>
            <p:ph idx="1"/>
          </p:nvPr>
        </p:nvSpPr>
        <p:spPr>
          <a:xfrm>
            <a:off x="1069848" y="2121408"/>
            <a:ext cx="10058400" cy="1922558"/>
          </a:xfrm>
        </p:spPr>
        <p:txBody>
          <a:bodyPr/>
          <a:lstStyle/>
          <a:p>
            <a:r>
              <a:rPr lang="es-ES" dirty="0"/>
              <a:t>. Los músculos son órganos que tienen la propiedad de contraerse. Hay tres clases fundamentales de músculos: los lisos, los estriados y los </a:t>
            </a:r>
            <a:r>
              <a:rPr lang="es-ES" dirty="0" smtClean="0"/>
              <a:t>cardiacos.</a:t>
            </a:r>
          </a:p>
          <a:p>
            <a:pPr marL="0" indent="0">
              <a:buNone/>
            </a:pPr>
            <a:r>
              <a:rPr lang="es-ES" dirty="0"/>
              <a:t>Cada uno de los músculos tiene una estructura única, función específica y un papel de importancia en nuestro organismo. Los músculos generalmente poseen un color rojizo, esto se debe a una notable irrigación sanguínea ocasionada por su alto demanda </a:t>
            </a:r>
            <a:r>
              <a:rPr lang="es-ES" dirty="0" smtClean="0"/>
              <a:t>energética.</a:t>
            </a:r>
          </a:p>
          <a:p>
            <a:pPr marL="0" indent="0">
              <a:buNone/>
            </a:pPr>
            <a:endParaRPr lang="es-AR" dirty="0"/>
          </a:p>
        </p:txBody>
      </p:sp>
      <p:pic>
        <p:nvPicPr>
          <p:cNvPr id="4" name="Imagen 3"/>
          <p:cNvPicPr>
            <a:picLocks noChangeAspect="1"/>
          </p:cNvPicPr>
          <p:nvPr/>
        </p:nvPicPr>
        <p:blipFill>
          <a:blip r:embed="rId2"/>
          <a:stretch>
            <a:fillRect/>
          </a:stretch>
        </p:blipFill>
        <p:spPr>
          <a:xfrm>
            <a:off x="3996118" y="3747752"/>
            <a:ext cx="2968640" cy="2725621"/>
          </a:xfrm>
          <a:prstGeom prst="rect">
            <a:avLst/>
          </a:prstGeom>
        </p:spPr>
      </p:pic>
    </p:spTree>
    <p:extLst>
      <p:ext uri="{BB962C8B-B14F-4D97-AF65-F5344CB8AC3E}">
        <p14:creationId xmlns:p14="http://schemas.microsoft.com/office/powerpoint/2010/main" val="3136086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9239" y="421396"/>
            <a:ext cx="10752957" cy="3867269"/>
          </a:xfrm>
        </p:spPr>
        <p:txBody>
          <a:bodyPr/>
          <a:lstStyle/>
          <a:p>
            <a:pPr marL="0" indent="0">
              <a:buNone/>
            </a:pPr>
            <a:r>
              <a:rPr lang="es-ES" dirty="0"/>
              <a:t>Modelo de las máquinas y herramientas:</a:t>
            </a:r>
          </a:p>
          <a:p>
            <a:r>
              <a:rPr lang="es-ES" dirty="0" smtClean="0"/>
              <a:t>1) En </a:t>
            </a:r>
            <a:r>
              <a:rPr lang="es-ES" dirty="0"/>
              <a:t>la medida de lo posible, es conveniente que se combinen dos o más herramientas.</a:t>
            </a:r>
          </a:p>
          <a:p>
            <a:r>
              <a:rPr lang="es-ES" dirty="0" smtClean="0"/>
              <a:t>2) A </a:t>
            </a:r>
            <a:r>
              <a:rPr lang="es-ES" dirty="0"/>
              <a:t>la hora de proporcionar a los operarios, utensilios a los que se deba imprimir fuerza, tales como manivelas, martillos o destornilladores, debemos procurar que tengan un mango de grandes dimensiones, dado que cuanto mayor sea la superficie de este en la mano del operario, menor fuerza tendrá que imprimir para su utilización.</a:t>
            </a:r>
          </a:p>
          <a:p>
            <a:r>
              <a:rPr lang="es-ES" dirty="0" smtClean="0"/>
              <a:t>3) Volantes</a:t>
            </a:r>
            <a:r>
              <a:rPr lang="es-ES" dirty="0"/>
              <a:t>, palancas y barras de mano han de colocarse en un lugar que facilite al operario su manipulación, sin que para ello tenga que adoptar posiciones de cuerpo incómodas.</a:t>
            </a:r>
          </a:p>
          <a:p>
            <a:endParaRPr lang="es-AR" dirty="0"/>
          </a:p>
        </p:txBody>
      </p:sp>
    </p:spTree>
    <p:extLst>
      <p:ext uri="{BB962C8B-B14F-4D97-AF65-F5344CB8AC3E}">
        <p14:creationId xmlns:p14="http://schemas.microsoft.com/office/powerpoint/2010/main" val="3494214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RECOMENDACIONES </a:t>
            </a:r>
            <a:r>
              <a:rPr lang="es-ES" dirty="0"/>
              <a:t>PARA LA SIMPLIFICACIÓN DE MOVIMIENTOS:</a:t>
            </a:r>
            <a:endParaRPr lang="es-AR" dirty="0"/>
          </a:p>
        </p:txBody>
      </p:sp>
      <p:sp>
        <p:nvSpPr>
          <p:cNvPr id="3" name="Marcador de contenido 2"/>
          <p:cNvSpPr>
            <a:spLocks noGrp="1"/>
          </p:cNvSpPr>
          <p:nvPr>
            <p:ph idx="1"/>
          </p:nvPr>
        </p:nvSpPr>
        <p:spPr/>
        <p:txBody>
          <a:bodyPr>
            <a:normAutofit fontScale="92500"/>
          </a:bodyPr>
          <a:lstStyle/>
          <a:p>
            <a:r>
              <a:rPr lang="es-ES" dirty="0" smtClean="0"/>
              <a:t>1) Cuando </a:t>
            </a:r>
            <a:r>
              <a:rPr lang="es-ES" dirty="0"/>
              <a:t>tengamos que localizar o seleccionar utensilios o materiales de trabajo, estos deberían estar situados de tal forma que el operario no tenga que girar la cabeza.</a:t>
            </a:r>
          </a:p>
          <a:p>
            <a:r>
              <a:rPr lang="es-ES" dirty="0" smtClean="0"/>
              <a:t>2) Es </a:t>
            </a:r>
            <a:r>
              <a:rPr lang="es-ES" dirty="0"/>
              <a:t>preferible una disposición en dos arcos circulares (movimiento natural del brazo) que en uno sólo.</a:t>
            </a:r>
          </a:p>
          <a:p>
            <a:r>
              <a:rPr lang="es-ES" dirty="0" smtClean="0"/>
              <a:t>3) La </a:t>
            </a:r>
            <a:r>
              <a:rPr lang="es-ES" dirty="0"/>
              <a:t>ergonomía ha de ser uno de los pilares fundamentales sobre los que se asiente cualquier decisión que se adopte en relación al lugar de trabajo.</a:t>
            </a:r>
          </a:p>
          <a:p>
            <a:r>
              <a:rPr lang="es-ES" dirty="0" smtClean="0"/>
              <a:t>4) Las </a:t>
            </a:r>
            <a:r>
              <a:rPr lang="es-ES" dirty="0"/>
              <a:t>herramientas deben estar situadas en la medida de lo posible a la mano del operario, facilitándole la tarea de cogerlas y volverlas a poner en su sitio mediante movimientos suaves y naturales. Estos movimientos naturales son curvos y no rectos, algo que deberemos tener en cuenta a la hora de realizar nuestras recomendaciones.</a:t>
            </a:r>
          </a:p>
          <a:p>
            <a:r>
              <a:rPr lang="es-ES" dirty="0" smtClean="0"/>
              <a:t>5) Los </a:t>
            </a:r>
            <a:r>
              <a:rPr lang="es-ES" dirty="0"/>
              <a:t>trabajos terminados deberían poder dejarse caer en vertederos o deslizaderas.</a:t>
            </a:r>
          </a:p>
          <a:p>
            <a:endParaRPr lang="es-AR" dirty="0"/>
          </a:p>
        </p:txBody>
      </p:sp>
    </p:spTree>
    <p:extLst>
      <p:ext uri="{BB962C8B-B14F-4D97-AF65-F5344CB8AC3E}">
        <p14:creationId xmlns:p14="http://schemas.microsoft.com/office/powerpoint/2010/main" val="2716701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EXAMEN DE TRABAJO MUSCULAR.</a:t>
            </a:r>
          </a:p>
        </p:txBody>
      </p:sp>
      <p:sp>
        <p:nvSpPr>
          <p:cNvPr id="3" name="Marcador de contenido 2"/>
          <p:cNvSpPr>
            <a:spLocks noGrp="1"/>
          </p:cNvSpPr>
          <p:nvPr>
            <p:ph idx="1"/>
          </p:nvPr>
        </p:nvSpPr>
        <p:spPr/>
        <p:txBody>
          <a:bodyPr/>
          <a:lstStyle/>
          <a:p>
            <a:r>
              <a:rPr lang="es-ES" dirty="0"/>
              <a:t>EXAMEN DE LA FUERZA MUSCULAR</a:t>
            </a:r>
            <a:r>
              <a:rPr lang="es-ES" dirty="0" smtClean="0"/>
              <a:t>.</a:t>
            </a:r>
          </a:p>
          <a:p>
            <a:pPr marL="0" indent="0">
              <a:buNone/>
            </a:pPr>
            <a:r>
              <a:rPr lang="es-ES" dirty="0"/>
              <a:t>Para realizar el examen de fuerza muscular se utilizan dos tipos de aparatos, ellos son: el dinamómetro y los ergógrafos.</a:t>
            </a:r>
          </a:p>
          <a:p>
            <a:pPr marL="0" indent="0">
              <a:buNone/>
            </a:pPr>
            <a:r>
              <a:rPr lang="es-ES" dirty="0" smtClean="0"/>
              <a:t>Los </a:t>
            </a:r>
            <a:r>
              <a:rPr lang="es-ES" dirty="0"/>
              <a:t>dinamómetros son unos dispositivos que se utilizan para medir fuerzas; cuyo principio consiste en oprimir un muelle o resorte en tensión hasta lograr un máximo posible.</a:t>
            </a:r>
          </a:p>
          <a:p>
            <a:pPr marL="0" indent="0">
              <a:buNone/>
            </a:pPr>
            <a:r>
              <a:rPr lang="es-ES" dirty="0"/>
              <a:t>El más utilizado es el dinamómetro manual e Collins, que está constituido por una lámina de acero de forma oval, que lleva adherida una escala graduada y una aguja indicadora.</a:t>
            </a:r>
            <a:endParaRPr lang="es-AR" dirty="0"/>
          </a:p>
        </p:txBody>
      </p:sp>
    </p:spTree>
    <p:extLst>
      <p:ext uri="{BB962C8B-B14F-4D97-AF65-F5344CB8AC3E}">
        <p14:creationId xmlns:p14="http://schemas.microsoft.com/office/powerpoint/2010/main" val="2450849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98222" y="0"/>
            <a:ext cx="4024538" cy="6207512"/>
          </a:xfrm>
          <a:prstGeom prst="rect">
            <a:avLst/>
          </a:prstGeom>
        </p:spPr>
      </p:pic>
      <p:pic>
        <p:nvPicPr>
          <p:cNvPr id="5" name="Imagen 4"/>
          <p:cNvPicPr>
            <a:picLocks noChangeAspect="1"/>
          </p:cNvPicPr>
          <p:nvPr/>
        </p:nvPicPr>
        <p:blipFill>
          <a:blip r:embed="rId3"/>
          <a:stretch>
            <a:fillRect/>
          </a:stretch>
        </p:blipFill>
        <p:spPr>
          <a:xfrm>
            <a:off x="5812126" y="543364"/>
            <a:ext cx="5866222" cy="4711215"/>
          </a:xfrm>
          <a:prstGeom prst="rect">
            <a:avLst/>
          </a:prstGeom>
        </p:spPr>
      </p:pic>
    </p:spTree>
    <p:extLst>
      <p:ext uri="{BB962C8B-B14F-4D97-AF65-F5344CB8AC3E}">
        <p14:creationId xmlns:p14="http://schemas.microsoft.com/office/powerpoint/2010/main" val="628558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6209" y="279729"/>
            <a:ext cx="11087808" cy="3107416"/>
          </a:xfrm>
        </p:spPr>
        <p:txBody>
          <a:bodyPr/>
          <a:lstStyle/>
          <a:p>
            <a:r>
              <a:rPr lang="es-ES" dirty="0"/>
              <a:t>Ergógrafo de </a:t>
            </a:r>
            <a:r>
              <a:rPr lang="es-ES" dirty="0" err="1"/>
              <a:t>Mosso</a:t>
            </a:r>
            <a:r>
              <a:rPr lang="es-ES" dirty="0"/>
              <a:t>: Se trata de un dispositivo que emplea un musculo o grupo muscular determinado, para elevar un peso adecuado</a:t>
            </a:r>
            <a:r>
              <a:rPr lang="es-ES" dirty="0" smtClean="0"/>
              <a:t>.</a:t>
            </a:r>
          </a:p>
          <a:p>
            <a:pPr marL="0" indent="0">
              <a:buNone/>
            </a:pPr>
            <a:r>
              <a:rPr lang="es-ES" dirty="0"/>
              <a:t>Su modo de uso es el siguiente; el paciente, que va a ser examinado toma asiento y coloca su brazo sobre un lecho especial, al cual queda fijado por correas; en un dedo o varios dedos se colocan cordeles con pesas graduables. Luego se le indiaca al examinado que levante y descienda alternativamente las pesas, flexionando los dedos y siguiendo un ritmo que puede ser dado por metrónomo. Los cordeles transmiten sus movimientos a un sistema de palancas; que en cuyo extremo se encuentra un lápiz que inscribe los movimientos en tambor giratorio. En este se muestra que el grafico resultante, tiene mayor altura al principio, pero va disminuyendo por efectos de la fatiga.</a:t>
            </a:r>
            <a:endParaRPr lang="es-AR" dirty="0"/>
          </a:p>
        </p:txBody>
      </p:sp>
      <p:pic>
        <p:nvPicPr>
          <p:cNvPr id="4" name="Imagen 3"/>
          <p:cNvPicPr>
            <a:picLocks noChangeAspect="1"/>
          </p:cNvPicPr>
          <p:nvPr/>
        </p:nvPicPr>
        <p:blipFill>
          <a:blip r:embed="rId2"/>
          <a:stretch>
            <a:fillRect/>
          </a:stretch>
        </p:blipFill>
        <p:spPr>
          <a:xfrm>
            <a:off x="606208" y="3553518"/>
            <a:ext cx="6007323" cy="2499551"/>
          </a:xfrm>
          <a:prstGeom prst="rect">
            <a:avLst/>
          </a:prstGeom>
        </p:spPr>
      </p:pic>
      <p:pic>
        <p:nvPicPr>
          <p:cNvPr id="5" name="Imagen 4"/>
          <p:cNvPicPr>
            <a:picLocks noChangeAspect="1"/>
          </p:cNvPicPr>
          <p:nvPr/>
        </p:nvPicPr>
        <p:blipFill>
          <a:blip r:embed="rId3"/>
          <a:stretch>
            <a:fillRect/>
          </a:stretch>
        </p:blipFill>
        <p:spPr>
          <a:xfrm>
            <a:off x="7174772" y="3387145"/>
            <a:ext cx="4069723" cy="3052292"/>
          </a:xfrm>
          <a:prstGeom prst="rect">
            <a:avLst/>
          </a:prstGeom>
        </p:spPr>
      </p:pic>
    </p:spTree>
    <p:extLst>
      <p:ext uri="{BB962C8B-B14F-4D97-AF65-F5344CB8AC3E}">
        <p14:creationId xmlns:p14="http://schemas.microsoft.com/office/powerpoint/2010/main" val="3811894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9848" y="360608"/>
            <a:ext cx="10058400" cy="5811592"/>
          </a:xfrm>
        </p:spPr>
        <p:txBody>
          <a:bodyPr>
            <a:normAutofit/>
          </a:bodyPr>
          <a:lstStyle/>
          <a:p>
            <a:r>
              <a:rPr lang="es-AR" dirty="0"/>
              <a:t>Examen del impulso muscular</a:t>
            </a:r>
            <a:r>
              <a:rPr lang="es-AR" dirty="0" smtClean="0"/>
              <a:t>:</a:t>
            </a:r>
          </a:p>
          <a:p>
            <a:pPr marL="0" indent="0">
              <a:buNone/>
            </a:pPr>
            <a:r>
              <a:rPr lang="es-ES" dirty="0"/>
              <a:t>Para realizar este examen, se utilizan unos aparatos llamados </a:t>
            </a:r>
            <a:r>
              <a:rPr lang="es-ES" dirty="0" err="1"/>
              <a:t>impulsímetros</a:t>
            </a:r>
            <a:r>
              <a:rPr lang="es-ES" dirty="0"/>
              <a:t>, son dispositivos que registran las desviaciones de las agujas, conectadas a un muelle que desplaza por efecto del trabajo muscular. Estos pueden ser accionados directamente por los miembros o algunas herramientas de trabajo; tales como martillo que al golpear el disco del aparato mueven el muelle mencionado</a:t>
            </a:r>
            <a:r>
              <a:rPr lang="es-ES" dirty="0" smtClean="0"/>
              <a:t>.</a:t>
            </a:r>
          </a:p>
          <a:p>
            <a:r>
              <a:rPr lang="es-ES" dirty="0"/>
              <a:t>Examen de la dirección de los </a:t>
            </a:r>
            <a:r>
              <a:rPr lang="es-ES" dirty="0" smtClean="0"/>
              <a:t>movimientos:</a:t>
            </a:r>
          </a:p>
          <a:p>
            <a:pPr marL="0" indent="0">
              <a:buNone/>
            </a:pPr>
            <a:r>
              <a:rPr lang="es-ES" dirty="0"/>
              <a:t>Para realizar este examen se utilizan dos métodos diferentes. Estos son los siguientes</a:t>
            </a:r>
            <a:r>
              <a:rPr lang="es-ES" dirty="0" smtClean="0"/>
              <a:t>:</a:t>
            </a:r>
          </a:p>
          <a:p>
            <a:pPr marL="0" indent="0">
              <a:buNone/>
            </a:pPr>
            <a:r>
              <a:rPr lang="es-ES" dirty="0" smtClean="0"/>
              <a:t>• Dispositivo </a:t>
            </a:r>
            <a:r>
              <a:rPr lang="es-ES" dirty="0"/>
              <a:t>para pruebas de coordinación de ambas manos: en este método se trata de desplazar con las dos manos, una tabla sobre la cual esta fija a una hoja con un dibujo geométrico impreso en doble línea, estas líneas están separadas por una pequeña distancia. La tabla se mueve con un lápiz en forma tal que este inscribe un trazo entre ambas líneas. Todo defecto de coordinación queda registrado por la desviación del trazo respecto a las líneas. El resultado del examen está en relación con el número de errores cometidos y el tiempo empleado</a:t>
            </a:r>
            <a:r>
              <a:rPr lang="es-ES" dirty="0" smtClean="0"/>
              <a:t>.</a:t>
            </a:r>
          </a:p>
          <a:p>
            <a:pPr marL="0" indent="0">
              <a:buNone/>
            </a:pPr>
            <a:r>
              <a:rPr lang="es-ES" dirty="0" smtClean="0"/>
              <a:t>• </a:t>
            </a:r>
            <a:r>
              <a:rPr lang="es-ES" dirty="0" err="1" smtClean="0"/>
              <a:t>Trenómetros</a:t>
            </a:r>
            <a:r>
              <a:rPr lang="es-ES" dirty="0"/>
              <a:t>: Miden las oscilaciones que sufren los movimientos con relación al reposo y a la línea ideal de dirección. El más utilizado es el trenómetro de MOEDE</a:t>
            </a:r>
            <a:endParaRPr lang="es-AR" dirty="0"/>
          </a:p>
        </p:txBody>
      </p:sp>
    </p:spTree>
    <p:extLst>
      <p:ext uri="{BB962C8B-B14F-4D97-AF65-F5344CB8AC3E}">
        <p14:creationId xmlns:p14="http://schemas.microsoft.com/office/powerpoint/2010/main" val="2715368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SENSACIONES KINESTETICAS.</a:t>
            </a:r>
          </a:p>
        </p:txBody>
      </p:sp>
      <p:sp>
        <p:nvSpPr>
          <p:cNvPr id="3" name="Marcador de contenido 2"/>
          <p:cNvSpPr>
            <a:spLocks noGrp="1"/>
          </p:cNvSpPr>
          <p:nvPr>
            <p:ph idx="1"/>
          </p:nvPr>
        </p:nvSpPr>
        <p:spPr/>
        <p:txBody>
          <a:bodyPr/>
          <a:lstStyle/>
          <a:p>
            <a:r>
              <a:rPr lang="es-ES" dirty="0"/>
              <a:t>Son las sensaciones que acompañan a todos los movimientos y cambios de posición. Estas sensaciones se cantan por medio de tres órganos esenciales que están ubicados en el medio de las masas musculares y se llaman HUSOS NEUMO MUSCULARES y otros en los tendones cerca de su punto de unión con el músculo y que se llaman órganos de </a:t>
            </a:r>
            <a:r>
              <a:rPr lang="es-ES" dirty="0" smtClean="0"/>
              <a:t>GOLGI.</a:t>
            </a:r>
          </a:p>
          <a:p>
            <a:r>
              <a:rPr lang="es-ES" dirty="0"/>
              <a:t>Las sensaciones kinestésicas en combinación con los órganos de los sentidos, permiten apreciar en cada momento, el grado de aplicación de la energía para cada realización de determinado trabajo.</a:t>
            </a:r>
            <a:endParaRPr lang="es-AR" dirty="0"/>
          </a:p>
        </p:txBody>
      </p:sp>
    </p:spTree>
    <p:extLst>
      <p:ext uri="{BB962C8B-B14F-4D97-AF65-F5344CB8AC3E}">
        <p14:creationId xmlns:p14="http://schemas.microsoft.com/office/powerpoint/2010/main" val="3600180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EXAMEN DE LA SENSIBILIDAD KINESTESICA.</a:t>
            </a:r>
            <a:endParaRPr lang="es-AR" dirty="0"/>
          </a:p>
        </p:txBody>
      </p:sp>
      <p:sp>
        <p:nvSpPr>
          <p:cNvPr id="3" name="Marcador de contenido 2"/>
          <p:cNvSpPr>
            <a:spLocks noGrp="1"/>
          </p:cNvSpPr>
          <p:nvPr>
            <p:ph idx="1"/>
          </p:nvPr>
        </p:nvSpPr>
        <p:spPr/>
        <p:txBody>
          <a:bodyPr/>
          <a:lstStyle/>
          <a:p>
            <a:r>
              <a:rPr lang="es-ES" dirty="0"/>
              <a:t>Métodos manuales: El paciente con los ojos cerrados debe reconocer la posición en que queda en el espacio uno de sus miembros o una mano o un dedo, etc. Luego de varios movimientos rápidos. Otro tipo de prueba se realiza presionando las masas musculares para saber si el sujeto conserva su sensibilidad a la presión</a:t>
            </a:r>
            <a:r>
              <a:rPr lang="es-ES" dirty="0" smtClean="0"/>
              <a:t>.</a:t>
            </a:r>
          </a:p>
          <a:p>
            <a:r>
              <a:rPr lang="es-ES" dirty="0"/>
              <a:t>Tensiómetro a resorte: Es un dispositivo que tiene dos resortes que se gradúan mediante </a:t>
            </a:r>
            <a:r>
              <a:rPr lang="es-ES" dirty="0" smtClean="0"/>
              <a:t>manivelas.</a:t>
            </a:r>
          </a:p>
          <a:p>
            <a:pPr marL="0" indent="0">
              <a:buNone/>
            </a:pPr>
            <a:r>
              <a:rPr lang="es-ES" dirty="0" smtClean="0"/>
              <a:t>El </a:t>
            </a:r>
            <a:r>
              <a:rPr lang="es-ES" dirty="0"/>
              <a:t>sujeto debe tratar de poner los dos resortes en tensión, manejando las manivelas. Cada resorte está provisto de una escala que mide la tensión. Los resortes y las escalas están ocultos al examinado.</a:t>
            </a:r>
          </a:p>
          <a:p>
            <a:endParaRPr lang="es-AR" dirty="0"/>
          </a:p>
        </p:txBody>
      </p:sp>
    </p:spTree>
    <p:extLst>
      <p:ext uri="{BB962C8B-B14F-4D97-AF65-F5344CB8AC3E}">
        <p14:creationId xmlns:p14="http://schemas.microsoft.com/office/powerpoint/2010/main" val="1931974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LA ACTIVIDAD PSIQUICA.</a:t>
            </a:r>
          </a:p>
        </p:txBody>
      </p:sp>
      <p:sp>
        <p:nvSpPr>
          <p:cNvPr id="3" name="Marcador de contenido 2"/>
          <p:cNvSpPr>
            <a:spLocks noGrp="1"/>
          </p:cNvSpPr>
          <p:nvPr>
            <p:ph idx="1"/>
          </p:nvPr>
        </p:nvSpPr>
        <p:spPr/>
        <p:txBody>
          <a:bodyPr>
            <a:normAutofit lnSpcReduction="10000"/>
          </a:bodyPr>
          <a:lstStyle/>
          <a:p>
            <a:r>
              <a:rPr lang="es-ES" dirty="0"/>
              <a:t>La actividad psíquica constituye el componente indispensable del trabajo muscular. En realidad, la actividad psíquica actúa como reguladora de las funciones motrices, estimulándolas o restringiéndolas, según las demandas de la tarea o las posibilidades del individuo</a:t>
            </a:r>
            <a:r>
              <a:rPr lang="es-ES" dirty="0" smtClean="0"/>
              <a:t>.</a:t>
            </a:r>
          </a:p>
          <a:p>
            <a:r>
              <a:rPr lang="es-ES" dirty="0"/>
              <a:t>El Panel regulador o conductor que tiene la actividad psíquica sobre el trabajo muscular, es tanto mayor cuanto más diferenciaba sea la tarea, en cambio, con la automatización de los movimientos, la actividad psíquica disminuye y actúan solamente los mecanismos subconscientes de control de las relaciones </a:t>
            </a:r>
            <a:r>
              <a:rPr lang="es-ES" dirty="0" smtClean="0"/>
              <a:t>espaciales.</a:t>
            </a:r>
          </a:p>
          <a:p>
            <a:r>
              <a:rPr lang="es-ES" dirty="0"/>
              <a:t>Cuando la actividad psíquica se desarrolla en el sentido direccional de la ejecución de un trabajo propio y específico, es decir la elaboración mental propiamente dicha, este tipo de trabajo se denomina trabajo intelectual</a:t>
            </a:r>
            <a:r>
              <a:rPr lang="es-ES" dirty="0" smtClean="0"/>
              <a:t>.</a:t>
            </a:r>
          </a:p>
          <a:p>
            <a:r>
              <a:rPr lang="es-ES" dirty="0"/>
              <a:t>El trabajo intelectual se desarrolla en dos etapas fundamentales. La primera es el período de adquisición de conocimientos y la segunda es la proyección del conocimiento adquirido, hacia el exterior</a:t>
            </a:r>
            <a:endParaRPr lang="es-AR" dirty="0"/>
          </a:p>
        </p:txBody>
      </p:sp>
    </p:spTree>
    <p:extLst>
      <p:ext uri="{BB962C8B-B14F-4D97-AF65-F5344CB8AC3E}">
        <p14:creationId xmlns:p14="http://schemas.microsoft.com/office/powerpoint/2010/main" val="1964370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LA PSICOTECNIA.</a:t>
            </a:r>
          </a:p>
        </p:txBody>
      </p:sp>
      <p:sp>
        <p:nvSpPr>
          <p:cNvPr id="3" name="Marcador de contenido 2"/>
          <p:cNvSpPr>
            <a:spLocks noGrp="1"/>
          </p:cNvSpPr>
          <p:nvPr>
            <p:ph idx="1"/>
          </p:nvPr>
        </p:nvSpPr>
        <p:spPr/>
        <p:txBody>
          <a:bodyPr/>
          <a:lstStyle/>
          <a:p>
            <a:pPr marL="0" indent="0">
              <a:buNone/>
            </a:pPr>
            <a:r>
              <a:rPr lang="es-ES" dirty="0"/>
              <a:t>La psicotecnia tiene dentro de la ergonomía un amplio camino de acción, abarcando primordialmente los siguientes pasos</a:t>
            </a:r>
            <a:r>
              <a:rPr lang="es-ES" dirty="0" smtClean="0"/>
              <a:t>:</a:t>
            </a:r>
          </a:p>
          <a:p>
            <a:pPr marL="0" indent="0">
              <a:buNone/>
            </a:pPr>
            <a:r>
              <a:rPr lang="es-ES" dirty="0" smtClean="0"/>
              <a:t>• Estudio </a:t>
            </a:r>
            <a:r>
              <a:rPr lang="es-ES" dirty="0"/>
              <a:t>del ambiente de trabajo: se debe mantener siempre en las mejores condiciones, para mantener un buen estado en la salud de los trabajadores.</a:t>
            </a:r>
          </a:p>
          <a:p>
            <a:pPr marL="0" indent="0">
              <a:buNone/>
            </a:pPr>
            <a:r>
              <a:rPr lang="es-ES" dirty="0" smtClean="0"/>
              <a:t>• Adaptación </a:t>
            </a:r>
            <a:r>
              <a:rPr lang="es-ES" dirty="0"/>
              <a:t>del ambiente al trabajador: esto significa que siempre se debe adaptar el ambiente para que pueda trabajar la persona sin ningún tipo de riesgo, y no adaptar a la persona para que pueda trabajar.</a:t>
            </a:r>
          </a:p>
          <a:p>
            <a:pPr marL="0" indent="0">
              <a:buNone/>
            </a:pPr>
            <a:r>
              <a:rPr lang="es-ES" dirty="0" smtClean="0"/>
              <a:t>• Estudio </a:t>
            </a:r>
            <a:r>
              <a:rPr lang="es-ES" dirty="0"/>
              <a:t>de las modalidades de cada tarea, mediante la confección de profesiogramas, que discriminan las necesidades específicas de cada labor y las contradicciones fisiológicas y psicológicas inherentes a cada una de ellas.</a:t>
            </a:r>
          </a:p>
          <a:p>
            <a:pPr marL="0" indent="0">
              <a:buNone/>
            </a:pPr>
            <a:r>
              <a:rPr lang="es-ES" dirty="0" smtClean="0"/>
              <a:t>• Selección </a:t>
            </a:r>
            <a:r>
              <a:rPr lang="es-ES" dirty="0"/>
              <a:t>y orientación de cada individuo a las tareas para las cuales está mejor dotado y capacitado.</a:t>
            </a:r>
          </a:p>
          <a:p>
            <a:pPr marL="0" indent="0">
              <a:buNone/>
            </a:pPr>
            <a:endParaRPr lang="es-AR" dirty="0"/>
          </a:p>
        </p:txBody>
      </p:sp>
    </p:spTree>
    <p:extLst>
      <p:ext uri="{BB962C8B-B14F-4D97-AF65-F5344CB8AC3E}">
        <p14:creationId xmlns:p14="http://schemas.microsoft.com/office/powerpoint/2010/main" val="306985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MUSCULO LISO</a:t>
            </a:r>
            <a:endParaRPr lang="es-AR" dirty="0"/>
          </a:p>
        </p:txBody>
      </p:sp>
      <p:sp>
        <p:nvSpPr>
          <p:cNvPr id="3" name="Marcador de contenido 2"/>
          <p:cNvSpPr>
            <a:spLocks noGrp="1"/>
          </p:cNvSpPr>
          <p:nvPr>
            <p:ph idx="1"/>
          </p:nvPr>
        </p:nvSpPr>
        <p:spPr/>
        <p:txBody>
          <a:bodyPr/>
          <a:lstStyle/>
          <a:p>
            <a:r>
              <a:rPr lang="es-ES" dirty="0"/>
              <a:t>El músculo liso se encuentra en las paredes de los órganos huecos de todo el cuerpo. Las contracciones del músculo liso son movimientos involuntarios desencadenados por impulsos que viajan por el sistema nervioso autónomo al tejido muscular </a:t>
            </a:r>
            <a:r>
              <a:rPr lang="es-ES" dirty="0" smtClean="0"/>
              <a:t>liso.</a:t>
            </a:r>
          </a:p>
          <a:p>
            <a:r>
              <a:rPr lang="es-ES" dirty="0"/>
              <a:t>Los músculos lisos son importante en muchas funciones corporales y forma parte de órganos específicos, como lo son por ejemplo, las paredes de los vasos sanguíneos y linfáticos, el tubo digestivo, las vías respiratorias, la vejiga, las vías biliares y el útero.</a:t>
            </a:r>
            <a:endParaRPr lang="es-AR" dirty="0"/>
          </a:p>
        </p:txBody>
      </p:sp>
    </p:spTree>
    <p:extLst>
      <p:ext uri="{BB962C8B-B14F-4D97-AF65-F5344CB8AC3E}">
        <p14:creationId xmlns:p14="http://schemas.microsoft.com/office/powerpoint/2010/main" val="1562441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LA PSICOTECNIA.</a:t>
            </a:r>
          </a:p>
        </p:txBody>
      </p:sp>
      <p:sp>
        <p:nvSpPr>
          <p:cNvPr id="3" name="Marcador de contenido 2"/>
          <p:cNvSpPr>
            <a:spLocks noGrp="1"/>
          </p:cNvSpPr>
          <p:nvPr>
            <p:ph idx="1"/>
          </p:nvPr>
        </p:nvSpPr>
        <p:spPr/>
        <p:txBody>
          <a:bodyPr/>
          <a:lstStyle/>
          <a:p>
            <a:r>
              <a:rPr lang="es-ES" dirty="0"/>
              <a:t>La psicotecnia objetiva tiene como finalidad la adaptación del ambiente al trabajador. En ella colaboran gran magnitud de estudio de los métodos y de tiempos y el de la organización operativa, para evitar la fatiga laboral. Se ocupa así</a:t>
            </a:r>
            <a:r>
              <a:rPr lang="es-ES" dirty="0" smtClean="0"/>
              <a:t>:</a:t>
            </a:r>
          </a:p>
          <a:p>
            <a:r>
              <a:rPr lang="es-AR" dirty="0" smtClean="0"/>
              <a:t>Iluminación correcta;</a:t>
            </a:r>
          </a:p>
          <a:p>
            <a:r>
              <a:rPr lang="es-ES" dirty="0" smtClean="0"/>
              <a:t>Altura </a:t>
            </a:r>
            <a:r>
              <a:rPr lang="es-ES" dirty="0"/>
              <a:t>racional de las maquinas, de los bancos de trabajo y de los </a:t>
            </a:r>
            <a:r>
              <a:rPr lang="es-ES" dirty="0" smtClean="0"/>
              <a:t>asientos;</a:t>
            </a:r>
          </a:p>
          <a:p>
            <a:r>
              <a:rPr lang="es-ES" dirty="0" smtClean="0"/>
              <a:t>Adaptación </a:t>
            </a:r>
            <a:r>
              <a:rPr lang="es-ES" dirty="0"/>
              <a:t>de los elementos de anatomía funcional del </a:t>
            </a:r>
            <a:r>
              <a:rPr lang="es-ES" dirty="0" smtClean="0"/>
              <a:t>trabajador;</a:t>
            </a:r>
          </a:p>
          <a:p>
            <a:r>
              <a:rPr lang="es-ES" dirty="0" smtClean="0"/>
              <a:t>El </a:t>
            </a:r>
            <a:r>
              <a:rPr lang="es-ES" dirty="0"/>
              <a:t>reemplazo de la fuerza muscular por dispositivos </a:t>
            </a:r>
            <a:r>
              <a:rPr lang="es-ES" dirty="0" smtClean="0"/>
              <a:t>técnicos;</a:t>
            </a:r>
          </a:p>
          <a:p>
            <a:pPr marL="0" indent="0">
              <a:buNone/>
            </a:pPr>
            <a:endParaRPr lang="es-AR" dirty="0"/>
          </a:p>
        </p:txBody>
      </p:sp>
    </p:spTree>
    <p:extLst>
      <p:ext uri="{BB962C8B-B14F-4D97-AF65-F5344CB8AC3E}">
        <p14:creationId xmlns:p14="http://schemas.microsoft.com/office/powerpoint/2010/main" val="2711442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4999" y="1712891"/>
            <a:ext cx="10058400" cy="3335628"/>
          </a:xfrm>
        </p:spPr>
        <p:txBody>
          <a:bodyPr/>
          <a:lstStyle/>
          <a:p>
            <a:r>
              <a:rPr lang="es-ES" dirty="0"/>
              <a:t>Por otro lado tenemos la psicotecnia subjetiva, en oposición de la objetiva, consiste fundamentalmente en la acomodación del hombre al trabajo que le es propio, por medio de la orientación y selección del </a:t>
            </a:r>
            <a:r>
              <a:rPr lang="es-ES" dirty="0" smtClean="0"/>
              <a:t>persona.</a:t>
            </a:r>
          </a:p>
          <a:p>
            <a:r>
              <a:rPr lang="es-ES" dirty="0"/>
              <a:t>La orientación profesional se ocupa de investigar mediante procedimientos psicológicos el tipo de profesión que más conviene a cada individuo tomando en cuenta su vocación o tendencia, sus aptitudes y las condiciones del mercado de trabajo</a:t>
            </a:r>
            <a:r>
              <a:rPr lang="es-ES" dirty="0" smtClean="0"/>
              <a:t>.</a:t>
            </a:r>
          </a:p>
          <a:p>
            <a:endParaRPr lang="es-AR" dirty="0"/>
          </a:p>
        </p:txBody>
      </p:sp>
    </p:spTree>
    <p:extLst>
      <p:ext uri="{BB962C8B-B14F-4D97-AF65-F5344CB8AC3E}">
        <p14:creationId xmlns:p14="http://schemas.microsoft.com/office/powerpoint/2010/main" val="1270266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37969" y="743780"/>
            <a:ext cx="8549220" cy="2744615"/>
          </a:xfrm>
          <a:prstGeom prst="rect">
            <a:avLst/>
          </a:prstGeom>
        </p:spPr>
      </p:pic>
      <p:pic>
        <p:nvPicPr>
          <p:cNvPr id="5" name="Imagen 4"/>
          <p:cNvPicPr>
            <a:picLocks noChangeAspect="1"/>
          </p:cNvPicPr>
          <p:nvPr/>
        </p:nvPicPr>
        <p:blipFill>
          <a:blip r:embed="rId3"/>
          <a:stretch>
            <a:fillRect/>
          </a:stretch>
        </p:blipFill>
        <p:spPr>
          <a:xfrm>
            <a:off x="1637969" y="3488395"/>
            <a:ext cx="8317400" cy="3238716"/>
          </a:xfrm>
          <a:prstGeom prst="rect">
            <a:avLst/>
          </a:prstGeom>
        </p:spPr>
      </p:pic>
    </p:spTree>
    <p:extLst>
      <p:ext uri="{BB962C8B-B14F-4D97-AF65-F5344CB8AC3E}">
        <p14:creationId xmlns:p14="http://schemas.microsoft.com/office/powerpoint/2010/main" val="2157719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LA FATIGA.</a:t>
            </a:r>
          </a:p>
        </p:txBody>
      </p:sp>
      <p:sp>
        <p:nvSpPr>
          <p:cNvPr id="3" name="Marcador de contenido 2"/>
          <p:cNvSpPr>
            <a:spLocks noGrp="1"/>
          </p:cNvSpPr>
          <p:nvPr>
            <p:ph idx="1"/>
          </p:nvPr>
        </p:nvSpPr>
        <p:spPr>
          <a:xfrm>
            <a:off x="966817" y="1709284"/>
            <a:ext cx="10058400" cy="2772564"/>
          </a:xfrm>
        </p:spPr>
        <p:txBody>
          <a:bodyPr/>
          <a:lstStyle/>
          <a:p>
            <a:pPr marL="0" indent="0">
              <a:buNone/>
            </a:pPr>
            <a:r>
              <a:rPr lang="es-ES" dirty="0"/>
              <a:t>La fatiga es un estado especial del organismo que presenta caracteres muy complejos. Es una sensación de cansancio que se experimenta después de un esfuerzo físico o mental. No constituye una enfermedad pero sin embargo su presencia revela una alteración del organismo, en su equilibrio </a:t>
            </a:r>
            <a:r>
              <a:rPr lang="es-ES" dirty="0" smtClean="0"/>
              <a:t>fisiológico.</a:t>
            </a:r>
          </a:p>
          <a:p>
            <a:pPr marL="0" indent="0">
              <a:buNone/>
            </a:pPr>
            <a:r>
              <a:rPr lang="es-ES" dirty="0"/>
              <a:t>La fatiga es un estado reversible, es decir que la desaparición de las causas que provocan determina la restitución general del equilibrio orgánico. La persistencia o aumento de las causas determinantes de la fatiga, pueden llevar a la instalación de procesos verdaderamente patológicos</a:t>
            </a:r>
            <a:r>
              <a:rPr lang="es-ES" dirty="0" smtClean="0"/>
              <a:t>.</a:t>
            </a:r>
          </a:p>
          <a:p>
            <a:pPr marL="0" indent="0">
              <a:buNone/>
            </a:pPr>
            <a:endParaRPr lang="es-AR" dirty="0"/>
          </a:p>
        </p:txBody>
      </p:sp>
      <p:pic>
        <p:nvPicPr>
          <p:cNvPr id="4" name="Imagen 3"/>
          <p:cNvPicPr>
            <a:picLocks noChangeAspect="1"/>
          </p:cNvPicPr>
          <p:nvPr/>
        </p:nvPicPr>
        <p:blipFill>
          <a:blip r:embed="rId2"/>
          <a:stretch>
            <a:fillRect/>
          </a:stretch>
        </p:blipFill>
        <p:spPr>
          <a:xfrm>
            <a:off x="7236785" y="3934111"/>
            <a:ext cx="2821615" cy="2662823"/>
          </a:xfrm>
          <a:prstGeom prst="rect">
            <a:avLst/>
          </a:prstGeom>
        </p:spPr>
      </p:pic>
    </p:spTree>
    <p:extLst>
      <p:ext uri="{BB962C8B-B14F-4D97-AF65-F5344CB8AC3E}">
        <p14:creationId xmlns:p14="http://schemas.microsoft.com/office/powerpoint/2010/main" val="2216117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6600" dirty="0" smtClean="0"/>
              <a:t>LA FATIGA</a:t>
            </a:r>
            <a:endParaRPr lang="es-AR" sz="6600" dirty="0"/>
          </a:p>
        </p:txBody>
      </p:sp>
      <p:pic>
        <p:nvPicPr>
          <p:cNvPr id="4" name="Marcador de contenido 3"/>
          <p:cNvPicPr>
            <a:picLocks noGrp="1" noChangeAspect="1"/>
          </p:cNvPicPr>
          <p:nvPr>
            <p:ph type="pic" idx="1"/>
          </p:nvPr>
        </p:nvPicPr>
        <p:blipFill>
          <a:blip r:embed="rId2"/>
          <a:srcRect t="14085" b="14085"/>
          <a:stretch>
            <a:fillRect/>
          </a:stretch>
        </p:blipFill>
        <p:spPr>
          <a:xfrm>
            <a:off x="450759" y="40568"/>
            <a:ext cx="7492371" cy="6187896"/>
          </a:xfrm>
          <a:prstGeom prst="rect">
            <a:avLst/>
          </a:prstGeom>
        </p:spPr>
      </p:pic>
    </p:spTree>
    <p:extLst>
      <p:ext uri="{BB962C8B-B14F-4D97-AF65-F5344CB8AC3E}">
        <p14:creationId xmlns:p14="http://schemas.microsoft.com/office/powerpoint/2010/main" val="1654788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678429" y="1947929"/>
            <a:ext cx="3200400" cy="1737360"/>
          </a:xfrm>
        </p:spPr>
        <p:txBody>
          <a:bodyPr>
            <a:noAutofit/>
          </a:bodyPr>
          <a:lstStyle/>
          <a:p>
            <a:r>
              <a:rPr lang="es-ES" sz="5400" dirty="0" smtClean="0"/>
              <a:t>CAUSAS DE LA FATIGA.</a:t>
            </a:r>
            <a:endParaRPr lang="es-AR" sz="5400" dirty="0"/>
          </a:p>
        </p:txBody>
      </p:sp>
      <p:pic>
        <p:nvPicPr>
          <p:cNvPr id="7" name="Marcador de contenido 6"/>
          <p:cNvPicPr>
            <a:picLocks noGrp="1" noChangeAspect="1"/>
          </p:cNvPicPr>
          <p:nvPr>
            <p:ph idx="1"/>
          </p:nvPr>
        </p:nvPicPr>
        <p:blipFill>
          <a:blip r:embed="rId2"/>
          <a:stretch>
            <a:fillRect/>
          </a:stretch>
        </p:blipFill>
        <p:spPr>
          <a:xfrm>
            <a:off x="156820" y="1519707"/>
            <a:ext cx="8224407" cy="3889420"/>
          </a:xfrm>
          <a:prstGeom prst="rect">
            <a:avLst/>
          </a:prstGeom>
        </p:spPr>
      </p:pic>
    </p:spTree>
    <p:extLst>
      <p:ext uri="{BB962C8B-B14F-4D97-AF65-F5344CB8AC3E}">
        <p14:creationId xmlns:p14="http://schemas.microsoft.com/office/powerpoint/2010/main" val="4277093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La fatiga tiene distintas formas de presentación.</a:t>
            </a:r>
            <a:endParaRPr lang="es-AR" dirty="0"/>
          </a:p>
        </p:txBody>
      </p:sp>
      <p:sp>
        <p:nvSpPr>
          <p:cNvPr id="6" name="Marcador de contenido 5"/>
          <p:cNvSpPr>
            <a:spLocks noGrp="1"/>
          </p:cNvSpPr>
          <p:nvPr>
            <p:ph idx="1"/>
          </p:nvPr>
        </p:nvSpPr>
        <p:spPr>
          <a:xfrm>
            <a:off x="1069848" y="2121408"/>
            <a:ext cx="10058400" cy="1523313"/>
          </a:xfrm>
        </p:spPr>
        <p:txBody>
          <a:bodyPr/>
          <a:lstStyle/>
          <a:p>
            <a:r>
              <a:rPr lang="es-ES" dirty="0"/>
              <a:t>La fatiga desaparece de inmediato con la interrupción de la tarea, con el descanso, con el sueño y la alimentación. Si estas medidas de higiene son cumplidas en forma insuficiente, después de cierto tiempo aparecen otras manifestaciones que van aumentando de intensidad. El reposo permite la vuelta de la normalidad</a:t>
            </a:r>
            <a:endParaRPr lang="es-AR" dirty="0"/>
          </a:p>
        </p:txBody>
      </p:sp>
      <p:pic>
        <p:nvPicPr>
          <p:cNvPr id="7" name="Imagen 6"/>
          <p:cNvPicPr>
            <a:picLocks noChangeAspect="1"/>
          </p:cNvPicPr>
          <p:nvPr/>
        </p:nvPicPr>
        <p:blipFill>
          <a:blip r:embed="rId2"/>
          <a:stretch>
            <a:fillRect/>
          </a:stretch>
        </p:blipFill>
        <p:spPr>
          <a:xfrm>
            <a:off x="3849370" y="3510498"/>
            <a:ext cx="4499355" cy="2994116"/>
          </a:xfrm>
          <a:prstGeom prst="rect">
            <a:avLst/>
          </a:prstGeom>
        </p:spPr>
      </p:pic>
    </p:spTree>
    <p:extLst>
      <p:ext uri="{BB962C8B-B14F-4D97-AF65-F5344CB8AC3E}">
        <p14:creationId xmlns:p14="http://schemas.microsoft.com/office/powerpoint/2010/main" val="2704151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 describen cuatro grados de presentación de la fatiga:</a:t>
            </a:r>
            <a:endParaRPr lang="es-AR" dirty="0"/>
          </a:p>
        </p:txBody>
      </p:sp>
      <p:sp>
        <p:nvSpPr>
          <p:cNvPr id="3" name="Marcador de contenido 2"/>
          <p:cNvSpPr>
            <a:spLocks noGrp="1"/>
          </p:cNvSpPr>
          <p:nvPr>
            <p:ph idx="1"/>
          </p:nvPr>
        </p:nvSpPr>
        <p:spPr/>
        <p:txBody>
          <a:bodyPr/>
          <a:lstStyle/>
          <a:p>
            <a:r>
              <a:rPr lang="es-ES" dirty="0"/>
              <a:t>1. Primer grado: LAXITUD es la fatiga normal, diaria, consecuencia del trabajo. Origina algunas sensaciones subjetivas y desaparece con el descanso.</a:t>
            </a:r>
          </a:p>
          <a:p>
            <a:r>
              <a:rPr lang="es-ES" dirty="0"/>
              <a:t>2. Segundo grado: EL AGOTAMIENTO, a los fenómenos anteriores se le suman taquicardia, hipotensión, disminución de las respuestas reacciónales. También estas manifestaciones ceden con el reposo y las medidas higiénicas.</a:t>
            </a:r>
          </a:p>
          <a:p>
            <a:r>
              <a:rPr lang="es-ES" dirty="0"/>
              <a:t>3. Tercer grado: SURMENAGE, se origina en la repetición frecuente del agotamiento por su intensificación. Se identifica por trastornos del sistema nervioso, anorexia. La reducción de este estado requiere tratamiento médico y reposo prolongado.</a:t>
            </a:r>
          </a:p>
          <a:p>
            <a:r>
              <a:rPr lang="es-ES" dirty="0"/>
              <a:t>4. Cuarto grado: EL ESFORZAMIENTO, cuando los fenómenos anteriores se exageran. Llegándose hasta la muerte.</a:t>
            </a:r>
          </a:p>
          <a:p>
            <a:endParaRPr lang="es-AR" dirty="0"/>
          </a:p>
        </p:txBody>
      </p:sp>
    </p:spTree>
    <p:extLst>
      <p:ext uri="{BB962C8B-B14F-4D97-AF65-F5344CB8AC3E}">
        <p14:creationId xmlns:p14="http://schemas.microsoft.com/office/powerpoint/2010/main" val="1658522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MUCHAS GRACIAS POR SU ATENCION.</a:t>
            </a:r>
            <a:endParaRPr lang="es-AR" dirty="0"/>
          </a:p>
        </p:txBody>
      </p:sp>
      <p:pic>
        <p:nvPicPr>
          <p:cNvPr id="6" name="Imagen 5"/>
          <p:cNvPicPr>
            <a:picLocks noChangeAspect="1"/>
          </p:cNvPicPr>
          <p:nvPr/>
        </p:nvPicPr>
        <p:blipFill>
          <a:blip r:embed="rId2"/>
          <a:stretch>
            <a:fillRect/>
          </a:stretch>
        </p:blipFill>
        <p:spPr>
          <a:xfrm>
            <a:off x="3498546" y="4603057"/>
            <a:ext cx="4344688" cy="1964215"/>
          </a:xfrm>
          <a:prstGeom prst="rect">
            <a:avLst/>
          </a:prstGeom>
        </p:spPr>
      </p:pic>
    </p:spTree>
    <p:extLst>
      <p:ext uri="{BB962C8B-B14F-4D97-AF65-F5344CB8AC3E}">
        <p14:creationId xmlns:p14="http://schemas.microsoft.com/office/powerpoint/2010/main" val="270492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6000" dirty="0" smtClean="0"/>
              <a:t>MUSCULO LISO</a:t>
            </a:r>
            <a:endParaRPr lang="es-AR" sz="6000" dirty="0"/>
          </a:p>
        </p:txBody>
      </p:sp>
      <p:pic>
        <p:nvPicPr>
          <p:cNvPr id="4" name="Marcador de contenido 3"/>
          <p:cNvPicPr>
            <a:picLocks noGrp="1" noChangeAspect="1"/>
          </p:cNvPicPr>
          <p:nvPr>
            <p:ph idx="1"/>
          </p:nvPr>
        </p:nvPicPr>
        <p:blipFill>
          <a:blip r:embed="rId2"/>
          <a:stretch>
            <a:fillRect/>
          </a:stretch>
        </p:blipFill>
        <p:spPr>
          <a:xfrm>
            <a:off x="1674254" y="222923"/>
            <a:ext cx="4572000" cy="6396061"/>
          </a:xfrm>
          <a:prstGeom prst="rect">
            <a:avLst/>
          </a:prstGeom>
        </p:spPr>
      </p:pic>
    </p:spTree>
    <p:extLst>
      <p:ext uri="{BB962C8B-B14F-4D97-AF65-F5344CB8AC3E}">
        <p14:creationId xmlns:p14="http://schemas.microsoft.com/office/powerpoint/2010/main" val="83646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800" dirty="0" smtClean="0"/>
              <a:t>MUSCULO CARDIACO</a:t>
            </a:r>
            <a:endParaRPr lang="es-AR" sz="4800" dirty="0"/>
          </a:p>
        </p:txBody>
      </p:sp>
      <p:sp>
        <p:nvSpPr>
          <p:cNvPr id="5" name="Marcador de texto 4"/>
          <p:cNvSpPr>
            <a:spLocks noGrp="1"/>
          </p:cNvSpPr>
          <p:nvPr>
            <p:ph type="body" sz="half" idx="2"/>
          </p:nvPr>
        </p:nvSpPr>
        <p:spPr/>
        <p:txBody>
          <a:bodyPr>
            <a:normAutofit lnSpcReduction="10000"/>
          </a:bodyPr>
          <a:lstStyle/>
          <a:p>
            <a:r>
              <a:rPr lang="es-ES" sz="2000" dirty="0"/>
              <a:t>El músculo cardíaco se encarga de generar contracciones involuntarias que permiten el correcto funcionamiento del corazón. Principalmente, para que éste bombee sangre y se pueda nutrir constantemente a todo el organismo</a:t>
            </a:r>
          </a:p>
          <a:p>
            <a:endParaRPr lang="es-AR" dirty="0"/>
          </a:p>
        </p:txBody>
      </p:sp>
      <p:pic>
        <p:nvPicPr>
          <p:cNvPr id="4" name="Imagen 3"/>
          <p:cNvPicPr>
            <a:picLocks noChangeAspect="1"/>
          </p:cNvPicPr>
          <p:nvPr/>
        </p:nvPicPr>
        <p:blipFill>
          <a:blip r:embed="rId2"/>
          <a:stretch>
            <a:fillRect/>
          </a:stretch>
        </p:blipFill>
        <p:spPr>
          <a:xfrm>
            <a:off x="755375" y="685800"/>
            <a:ext cx="7184571" cy="5029200"/>
          </a:xfrm>
          <a:prstGeom prst="rect">
            <a:avLst/>
          </a:prstGeom>
        </p:spPr>
      </p:pic>
    </p:spTree>
    <p:extLst>
      <p:ext uri="{BB962C8B-B14F-4D97-AF65-F5344CB8AC3E}">
        <p14:creationId xmlns:p14="http://schemas.microsoft.com/office/powerpoint/2010/main" val="121235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49640" y="85966"/>
            <a:ext cx="3200400" cy="1199667"/>
          </a:xfrm>
        </p:spPr>
        <p:txBody>
          <a:bodyPr>
            <a:noAutofit/>
          </a:bodyPr>
          <a:lstStyle/>
          <a:p>
            <a:r>
              <a:rPr lang="es-ES" sz="4000" dirty="0" smtClean="0"/>
              <a:t>MUSCULO ESQUELETICO</a:t>
            </a:r>
            <a:endParaRPr lang="es-AR" sz="4000" dirty="0"/>
          </a:p>
        </p:txBody>
      </p:sp>
      <p:sp>
        <p:nvSpPr>
          <p:cNvPr id="5" name="Marcador de texto 4"/>
          <p:cNvSpPr>
            <a:spLocks noGrp="1"/>
          </p:cNvSpPr>
          <p:nvPr>
            <p:ph type="body" sz="half" idx="2"/>
          </p:nvPr>
        </p:nvSpPr>
        <p:spPr>
          <a:xfrm>
            <a:off x="8549640" y="1405728"/>
            <a:ext cx="3200400" cy="4582947"/>
          </a:xfrm>
        </p:spPr>
        <p:txBody>
          <a:bodyPr>
            <a:normAutofit fontScale="92500" lnSpcReduction="10000"/>
          </a:bodyPr>
          <a:lstStyle/>
          <a:p>
            <a:r>
              <a:rPr lang="es-ES" sz="1900" dirty="0"/>
              <a:t>Los músculos esqueléticos se unen a los huesos y los mueven al contraerse y relajarse en respuesta a mensajes voluntarios provenientes del sistema nervioso. El tejido muscular esquelético está compuesto por células alargadas llamadas fibras musculares que tienen un aspecto estriado. Las fibras musculares están organizadas en fascículos irrigados por vasos sanguíneos e inervados por neuronas motoras.</a:t>
            </a:r>
          </a:p>
          <a:p>
            <a:endParaRPr lang="es-AR" dirty="0"/>
          </a:p>
        </p:txBody>
      </p:sp>
      <p:pic>
        <p:nvPicPr>
          <p:cNvPr id="4" name="Imagen 3"/>
          <p:cNvPicPr>
            <a:picLocks noChangeAspect="1"/>
          </p:cNvPicPr>
          <p:nvPr/>
        </p:nvPicPr>
        <p:blipFill>
          <a:blip r:embed="rId2"/>
          <a:stretch>
            <a:fillRect/>
          </a:stretch>
        </p:blipFill>
        <p:spPr>
          <a:xfrm>
            <a:off x="379223" y="373488"/>
            <a:ext cx="7655710" cy="5357611"/>
          </a:xfrm>
          <a:prstGeom prst="rect">
            <a:avLst/>
          </a:prstGeom>
        </p:spPr>
      </p:pic>
    </p:spTree>
    <p:extLst>
      <p:ext uri="{BB962C8B-B14F-4D97-AF65-F5344CB8AC3E}">
        <p14:creationId xmlns:p14="http://schemas.microsoft.com/office/powerpoint/2010/main" val="327474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CLASIFICACION DE LOS MUSCULOS</a:t>
            </a:r>
            <a:endParaRPr lang="es-AR" dirty="0"/>
          </a:p>
        </p:txBody>
      </p:sp>
      <p:sp>
        <p:nvSpPr>
          <p:cNvPr id="3" name="Marcador de contenido 2"/>
          <p:cNvSpPr>
            <a:spLocks noGrp="1"/>
          </p:cNvSpPr>
          <p:nvPr>
            <p:ph idx="1"/>
          </p:nvPr>
        </p:nvSpPr>
        <p:spPr/>
        <p:txBody>
          <a:bodyPr/>
          <a:lstStyle/>
          <a:p>
            <a:r>
              <a:rPr lang="es-AR" dirty="0"/>
              <a:t>Los músculos largos: </a:t>
            </a:r>
            <a:r>
              <a:rPr lang="es-ES" dirty="0" smtClean="0"/>
              <a:t> </a:t>
            </a:r>
            <a:r>
              <a:rPr lang="es-ES" dirty="0"/>
              <a:t>Ejemplo</a:t>
            </a:r>
            <a:r>
              <a:rPr lang="es-ES" dirty="0" smtClean="0"/>
              <a:t>, bíceps </a:t>
            </a:r>
            <a:r>
              <a:rPr lang="es-ES" dirty="0"/>
              <a:t>braquial, semimembranoso, forman parte del aparato locomotor (brazos y piernas) y su función es permitir una gran amplitud de movimiento</a:t>
            </a:r>
            <a:r>
              <a:rPr lang="es-ES" dirty="0" smtClean="0"/>
              <a:t>.</a:t>
            </a:r>
          </a:p>
          <a:p>
            <a:r>
              <a:rPr lang="es-ES" dirty="0"/>
              <a:t>Músculos cortos: como por ejemplo el masetero, músculo masticador, pero de gran potencia. Se sitúan alrededor de la columna vertebral, en la cara y alrededor de los orificios naturales formando anillos que rodean el orificio y permiten la apertura o el cierre de los mismos. Son los llamados esfínteres o músculos orbiculares y su función es la de determinando movimientos cortos</a:t>
            </a:r>
            <a:r>
              <a:rPr lang="es-ES" dirty="0" smtClean="0"/>
              <a:t>.</a:t>
            </a:r>
          </a:p>
          <a:p>
            <a:r>
              <a:rPr lang="es-ES" dirty="0"/>
              <a:t>Músculos anchos: como por ejemplo los del diafragma, son aplanados, se los encuentra en las paredes de las grandes cavidades, como el tórax y el </a:t>
            </a:r>
            <a:r>
              <a:rPr lang="es-ES" dirty="0" smtClean="0"/>
              <a:t>abdomen; se </a:t>
            </a:r>
            <a:r>
              <a:rPr lang="es-ES" dirty="0"/>
              <a:t>ubican sobre huesos cortos y generan movimientos potentes; los músculos cortos están en la palma de la mano, en la planta de los pies, en los canales vertebrales, en la mandíbula.</a:t>
            </a:r>
            <a:endParaRPr lang="es-AR" dirty="0"/>
          </a:p>
        </p:txBody>
      </p:sp>
    </p:spTree>
    <p:extLst>
      <p:ext uri="{BB962C8B-B14F-4D97-AF65-F5344CB8AC3E}">
        <p14:creationId xmlns:p14="http://schemas.microsoft.com/office/powerpoint/2010/main" val="2969147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TM03090434[[fn=Letras en madera]]</Template>
  <TotalTime>360</TotalTime>
  <Words>4419</Words>
  <Application>Microsoft Office PowerPoint</Application>
  <PresentationFormat>Panorámica</PresentationFormat>
  <Paragraphs>220</Paragraphs>
  <Slides>58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58</vt:i4>
      </vt:variant>
    </vt:vector>
  </HeadingPairs>
  <TitlesOfParts>
    <vt:vector size="62" baseType="lpstr">
      <vt:lpstr>Rockwell</vt:lpstr>
      <vt:lpstr>Rockwell Condensed</vt:lpstr>
      <vt:lpstr>Wingdings</vt:lpstr>
      <vt:lpstr>Tipo de madera</vt:lpstr>
      <vt:lpstr>UNIDAD 3: FISIOLOGIA HUMANA.</vt:lpstr>
      <vt:lpstr>TEMARIO:</vt:lpstr>
      <vt:lpstr>FISIOLOGIA HUMA; FISIOLOGIA DEL TRABAJO.</vt:lpstr>
      <vt:lpstr>TRABAJO MUSCULAR</vt:lpstr>
      <vt:lpstr>MUSCULO LISO</vt:lpstr>
      <vt:lpstr>MUSCULO LISO</vt:lpstr>
      <vt:lpstr>MUSCULO CARDIACO</vt:lpstr>
      <vt:lpstr>MUSCULO ESQUELETICO</vt:lpstr>
      <vt:lpstr>CLASIFICACION DE LOS MUSCULOS</vt:lpstr>
      <vt:lpstr>Presentación de PowerPoint</vt:lpstr>
      <vt:lpstr>UNION NEUROMUSCULAR</vt:lpstr>
      <vt:lpstr>Presentación de PowerPoint</vt:lpstr>
      <vt:lpstr>UNION NEUROMUSCULAR EN EL MUSCULO LISO.</vt:lpstr>
      <vt:lpstr>Presentación de PowerPoint</vt:lpstr>
      <vt:lpstr>ACCIONES MUSCULARES Y CLASES DE CONTRACCIONES.</vt:lpstr>
      <vt:lpstr>Presentación de PowerPoint</vt:lpstr>
      <vt:lpstr>FUNCIONES DE LOS MUSCULOS</vt:lpstr>
      <vt:lpstr>FUERZA MUSCULAR</vt:lpstr>
      <vt:lpstr>ENERGIA DE LOS MUSCULOS</vt:lpstr>
      <vt:lpstr>Presentación de PowerPoint</vt:lpstr>
      <vt:lpstr>Temperatura corporal durante el ejercicio.</vt:lpstr>
      <vt:lpstr>REGULACION TERMICA</vt:lpstr>
      <vt:lpstr>Presentación de PowerPoint</vt:lpstr>
      <vt:lpstr>Los mecanismos de termorregulación física </vt:lpstr>
      <vt:lpstr>AMBIENTES DE TRABAJO</vt:lpstr>
      <vt:lpstr>Condiciones que debe reunir un ambiente de trabajo:</vt:lpstr>
      <vt:lpstr>HUMEDAD:</vt:lpstr>
      <vt:lpstr>HUMEDAD.</vt:lpstr>
      <vt:lpstr>HUMEDAD PARA UN AMBIENTE DE TRABAJO</vt:lpstr>
      <vt:lpstr>TEMPERATURA</vt:lpstr>
      <vt:lpstr>UNIDAD 4: FISIOLOGIA DEL TRABAJO</vt:lpstr>
      <vt:lpstr>TEMARIO:</vt:lpstr>
      <vt:lpstr>LOS MOVIMIENTOS</vt:lpstr>
      <vt:lpstr>COORDINACION DE MOVIMIENTO</vt:lpstr>
      <vt:lpstr>Coordinación muscular.</vt:lpstr>
      <vt:lpstr>Presentación de PowerPoint</vt:lpstr>
      <vt:lpstr>Economía del movimiento</vt:lpstr>
      <vt:lpstr>EL ESTUDIO DE MOVIMIENTOS SE DIVIDE EN TRES ÁREAS:</vt:lpstr>
      <vt:lpstr>Presentación de PowerPoint</vt:lpstr>
      <vt:lpstr>Presentación de PowerPoint</vt:lpstr>
      <vt:lpstr>RECOMENDACIONES PARA LA SIMPLIFICACIÓN DE MOVIMIENTOS:</vt:lpstr>
      <vt:lpstr>EXAMEN DE TRABAJO MUSCULAR.</vt:lpstr>
      <vt:lpstr>Presentación de PowerPoint</vt:lpstr>
      <vt:lpstr>Presentación de PowerPoint</vt:lpstr>
      <vt:lpstr>Presentación de PowerPoint</vt:lpstr>
      <vt:lpstr>SENSACIONES KINESTETICAS.</vt:lpstr>
      <vt:lpstr>EXAMEN DE LA SENSIBILIDAD KINESTESICA.</vt:lpstr>
      <vt:lpstr>LA ACTIVIDAD PSIQUICA.</vt:lpstr>
      <vt:lpstr>LA PSICOTECNIA.</vt:lpstr>
      <vt:lpstr>LA PSICOTECNIA.</vt:lpstr>
      <vt:lpstr>Presentación de PowerPoint</vt:lpstr>
      <vt:lpstr>Presentación de PowerPoint</vt:lpstr>
      <vt:lpstr>LA FATIGA.</vt:lpstr>
      <vt:lpstr>LA FATIGA</vt:lpstr>
      <vt:lpstr>CAUSAS DE LA FATIGA.</vt:lpstr>
      <vt:lpstr>La fatiga tiene distintas formas de presentación.</vt:lpstr>
      <vt:lpstr>Se describen cuatro grados de presentación de la fatiga:</vt:lpstr>
      <vt:lpstr>MUCHAS GRACIAS POR SU ATENCION.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3: FISIOLOGIA HUMANA.</dc:title>
  <dc:creator>Maxi</dc:creator>
  <cp:lastModifiedBy>Maxi</cp:lastModifiedBy>
  <cp:revision>20</cp:revision>
  <dcterms:created xsi:type="dcterms:W3CDTF">2020-05-18T09:51:22Z</dcterms:created>
  <dcterms:modified xsi:type="dcterms:W3CDTF">2020-05-18T15:51:53Z</dcterms:modified>
</cp:coreProperties>
</file>