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6" r:id="rId2"/>
    <p:sldId id="276" r:id="rId3"/>
    <p:sldId id="277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2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74813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198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262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ln>
            <a:noFill/>
          </a:ln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47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482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234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8805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764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967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  <a:prstGeom prst="rect">
            <a:avLst/>
          </a:prstGeo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52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84245A-0352-4591-AA9C-C8F2332C0B87}" type="datetimeFigureOut">
              <a:rPr lang="es-AR" smtClean="0"/>
              <a:t>11/6/2023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4B3479-B1B7-498B-B12B-1D3106373C4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896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ln>
            <a:noFill/>
          </a:ln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566427"/>
            <a:ext cx="12191999" cy="702303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Taller-Seminario:</a:t>
            </a:r>
            <a:b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Escritura de Artículos Científicos para Becarios FIO-</a:t>
            </a:r>
            <a:r>
              <a:rPr lang="es-ES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U.Na.M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A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6984" y="1834921"/>
            <a:ext cx="6334409" cy="706891"/>
          </a:xfrm>
        </p:spPr>
        <p:txBody>
          <a:bodyPr>
            <a:noAutofit/>
          </a:bodyPr>
          <a:lstStyle/>
          <a:p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Estructura del Artículo Científico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4B4C90-BC89-47A9-BFA5-C93992468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38" y="286603"/>
            <a:ext cx="2066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FB87612D-4043-4DA5-9A98-7C0321E0AF19}"/>
              </a:ext>
            </a:extLst>
          </p:cNvPr>
          <p:cNvGrpSpPr/>
          <p:nvPr/>
        </p:nvGrpSpPr>
        <p:grpSpPr>
          <a:xfrm>
            <a:off x="9568461" y="178229"/>
            <a:ext cx="2050561" cy="964557"/>
            <a:chOff x="9568461" y="178229"/>
            <a:chExt cx="2050561" cy="964557"/>
          </a:xfrm>
        </p:grpSpPr>
        <p:graphicFrame>
          <p:nvGraphicFramePr>
            <p:cNvPr id="6" name="Objeto 5">
              <a:extLst>
                <a:ext uri="{FF2B5EF4-FFF2-40B4-BE49-F238E27FC236}">
                  <a16:creationId xmlns:a16="http://schemas.microsoft.com/office/drawing/2014/main" id="{60832612-C798-43E7-B22E-1A4B6C922F2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99639777"/>
                </p:ext>
              </p:extLst>
            </p:nvPr>
          </p:nvGraphicFramePr>
          <p:xfrm>
            <a:off x="9636973" y="178229"/>
            <a:ext cx="1841350" cy="702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n de mapa de bits" r:id="rId3" imgW="2619048" imgH="1104762" progId="Paint.Picture">
                    <p:embed/>
                  </p:oleObj>
                </mc:Choice>
                <mc:Fallback>
                  <p:oleObj name="Imagen de mapa de bits" r:id="rId3" imgW="2619048" imgH="1104762" progId="Paint.Picture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36973" y="178229"/>
                          <a:ext cx="1841350" cy="7023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F618D163-2C26-4094-AF4C-7BC68ED69863}"/>
                </a:ext>
              </a:extLst>
            </p:cNvPr>
            <p:cNvSpPr txBox="1"/>
            <p:nvPr/>
          </p:nvSpPr>
          <p:spPr>
            <a:xfrm>
              <a:off x="9568461" y="881176"/>
              <a:ext cx="20505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Universidad Nacional de Misiones</a:t>
              </a:r>
              <a:endParaRPr lang="es-AR" sz="1100" b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AACEF6D-170B-4E7F-8FDB-B2A585F0AC91}"/>
              </a:ext>
            </a:extLst>
          </p:cNvPr>
          <p:cNvCxnSpPr/>
          <p:nvPr/>
        </p:nvCxnSpPr>
        <p:spPr>
          <a:xfrm>
            <a:off x="466985" y="1608060"/>
            <a:ext cx="11258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D1F7A4E-459A-4064-B165-8B04A3790607}"/>
              </a:ext>
            </a:extLst>
          </p:cNvPr>
          <p:cNvSpPr txBox="1"/>
          <p:nvPr/>
        </p:nvSpPr>
        <p:spPr>
          <a:xfrm>
            <a:off x="466985" y="2541812"/>
            <a:ext cx="6094602" cy="3406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400"/>
              </a:spcBef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Título.</a:t>
            </a:r>
          </a:p>
          <a:p>
            <a:pPr marL="285750" indent="-285750">
              <a:spcBef>
                <a:spcPts val="400"/>
              </a:spcBef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y filiación de autores.</a:t>
            </a:r>
          </a:p>
          <a:p>
            <a:pPr marL="285750" indent="-285750">
              <a:spcBef>
                <a:spcPts val="400"/>
              </a:spcBef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Resumen.</a:t>
            </a:r>
          </a:p>
          <a:p>
            <a:pPr marL="285750" indent="-285750">
              <a:spcBef>
                <a:spcPts val="400"/>
              </a:spcBef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Palabras claves.</a:t>
            </a:r>
          </a:p>
          <a:p>
            <a:pPr>
              <a:spcBef>
                <a:spcPts val="400"/>
              </a:spcBef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Introducción.</a:t>
            </a:r>
          </a:p>
          <a:p>
            <a:pPr>
              <a:spcBef>
                <a:spcPts val="400"/>
              </a:spcBef>
            </a:pPr>
            <a:r>
              <a:rPr lang="es-E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s-E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Metodología.</a:t>
            </a:r>
          </a:p>
          <a:p>
            <a:pPr>
              <a:spcBef>
                <a:spcPts val="400"/>
              </a:spcBef>
            </a:pPr>
            <a:r>
              <a:rPr lang="es-E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Resultados.</a:t>
            </a:r>
          </a:p>
          <a:p>
            <a:pPr>
              <a:spcBef>
                <a:spcPts val="400"/>
              </a:spcBef>
            </a:pPr>
            <a:r>
              <a:rPr lang="es-E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Conclusiones y trabajos futuros.</a:t>
            </a:r>
            <a:endParaRPr lang="es-AR" sz="24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69776DB8-CDEE-4E8C-A6C8-9A3EC86E64A4}"/>
              </a:ext>
            </a:extLst>
          </p:cNvPr>
          <p:cNvGrpSpPr/>
          <p:nvPr/>
        </p:nvGrpSpPr>
        <p:grpSpPr>
          <a:xfrm>
            <a:off x="744718" y="3073138"/>
            <a:ext cx="11190343" cy="2714920"/>
            <a:chOff x="744718" y="3073138"/>
            <a:chExt cx="11190343" cy="2714920"/>
          </a:xfrm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D87EE8E8-F4DB-45C5-B8F1-ECEB386DD673}"/>
                </a:ext>
              </a:extLst>
            </p:cNvPr>
            <p:cNvSpPr/>
            <p:nvPr/>
          </p:nvSpPr>
          <p:spPr>
            <a:xfrm>
              <a:off x="5674936" y="3073138"/>
              <a:ext cx="6260125" cy="27149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4" name="Marcador de contenido 2">
              <a:extLst>
                <a:ext uri="{FF2B5EF4-FFF2-40B4-BE49-F238E27FC236}">
                  <a16:creationId xmlns:a16="http://schemas.microsoft.com/office/drawing/2014/main" id="{E821ED09-F135-4C4F-9BBE-4A2A9B587769}"/>
                </a:ext>
              </a:extLst>
            </p:cNvPr>
            <p:cNvSpPr txBox="1">
              <a:spLocks/>
            </p:cNvSpPr>
            <p:nvPr/>
          </p:nvSpPr>
          <p:spPr>
            <a:xfrm>
              <a:off x="5840459" y="3139412"/>
              <a:ext cx="6027887" cy="2507244"/>
            </a:xfrm>
            <a:prstGeom prst="rect">
              <a:avLst/>
            </a:prstGeom>
          </p:spPr>
          <p:txBody>
            <a:bodyPr vert="horz" lIns="0" tIns="45720" rIns="0" bIns="45720" rtlCol="0">
              <a:noAutofit/>
            </a:bodyPr>
            <a:lstStyle>
              <a:lvl1pPr marL="91440" indent="-91440" algn="l" defTabSz="914400" rtl="0" eaLnBrk="1" latinLnBrk="0" hangingPunct="1">
                <a:lnSpc>
                  <a:spcPct val="90000"/>
                </a:lnSpc>
                <a:spcBef>
                  <a:spcPts val="1200"/>
                </a:spcBef>
                <a:spcAft>
                  <a:spcPts val="200"/>
                </a:spcAft>
                <a:buClr>
                  <a:schemeClr val="accent1"/>
                </a:buClr>
                <a:buSzPct val="100000"/>
                <a:buFont typeface="Calibri" panose="020F0502020204030204" pitchFamily="34" charset="0"/>
                <a:buChar char=" "/>
                <a:defRPr sz="20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384048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566928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749808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932688" indent="-18288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1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13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15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1700000" indent="-228600" algn="l" defTabSz="914400" rtl="0" eaLnBrk="1" latinLnBrk="0" hangingPunct="1">
                <a:lnSpc>
                  <a:spcPct val="90000"/>
                </a:lnSpc>
                <a:spcBef>
                  <a:spcPts val="200"/>
                </a:spcBef>
                <a:spcAft>
                  <a:spcPts val="400"/>
                </a:spcAft>
                <a:buClr>
                  <a:schemeClr val="accent1"/>
                </a:buClr>
                <a:buFont typeface="Calibri" pitchFamily="34" charset="0"/>
                <a:buChar char="◦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00025" lvl="1" indent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es-MX" sz="20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Debe:</a:t>
              </a:r>
            </a:p>
            <a:p>
              <a:pPr marL="542925" lvl="1" indent="-34290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>
                    <a:lumMod val="5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es-MX" sz="20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Brindar un </a:t>
              </a:r>
              <a:r>
                <a:rPr lang="es-MX" sz="20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panorama de la temática </a:t>
              </a:r>
              <a:r>
                <a:rPr lang="es-MX" sz="20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abordada por el trabajo.</a:t>
              </a:r>
            </a:p>
            <a:p>
              <a:pPr marL="542925" lvl="1" indent="-34290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>
                    <a:lumMod val="5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es-MX" sz="20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Definir</a:t>
              </a:r>
              <a:r>
                <a:rPr lang="es-MX" sz="20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con claridad</a:t>
              </a:r>
              <a:r>
                <a:rPr lang="es-MX" sz="20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 problema </a:t>
              </a:r>
              <a:r>
                <a:rPr lang="es-MX" sz="20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 cuestión.</a:t>
              </a:r>
            </a:p>
            <a:p>
              <a:pPr marL="542925" lvl="1" indent="-34290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>
                    <a:lumMod val="5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es-MX" sz="20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Destacar la originalidad y novedad</a:t>
              </a:r>
              <a:r>
                <a:rPr lang="es-MX" sz="20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lo que se propone.</a:t>
              </a:r>
            </a:p>
            <a:p>
              <a:pPr marL="542925" lvl="1" indent="-34290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2">
                    <a:lumMod val="50000"/>
                  </a:schemeClr>
                </a:buClr>
                <a:buFont typeface="Wingdings" panose="05000000000000000000" pitchFamily="2" charset="2"/>
                <a:buChar char="q"/>
              </a:pPr>
              <a:r>
                <a:rPr lang="es-MX" sz="20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Justificar ¿</a:t>
              </a:r>
              <a:r>
                <a:rPr lang="es-MX" sz="20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Porqué se hizo el trabajo</a:t>
              </a:r>
              <a:r>
                <a:rPr lang="es-MX" sz="2000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BCDDD3AD-10B1-47BC-96EE-E0F9C7588B4D}"/>
                </a:ext>
              </a:extLst>
            </p:cNvPr>
            <p:cNvSpPr/>
            <p:nvPr/>
          </p:nvSpPr>
          <p:spPr>
            <a:xfrm>
              <a:off x="744718" y="4214949"/>
              <a:ext cx="2042025" cy="470262"/>
            </a:xfrm>
            <a:prstGeom prst="rect">
              <a:avLst/>
            </a:prstGeom>
            <a:noFill/>
            <a:ln w="28575"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>
                <a:ln>
                  <a:solidFill>
                    <a:srgbClr val="FF0000"/>
                  </a:solidFill>
                </a:ln>
              </a:endParaRPr>
            </a:p>
          </p:txBody>
        </p: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55684431-2120-4CA9-9865-0560A5625291}"/>
                </a:ext>
              </a:extLst>
            </p:cNvPr>
            <p:cNvCxnSpPr/>
            <p:nvPr/>
          </p:nvCxnSpPr>
          <p:spPr>
            <a:xfrm flipV="1">
              <a:off x="2786743" y="3280528"/>
              <a:ext cx="3053716" cy="1046375"/>
            </a:xfrm>
            <a:prstGeom prst="line">
              <a:avLst/>
            </a:prstGeom>
            <a:ln w="19050">
              <a:solidFill>
                <a:schemeClr val="accent4">
                  <a:lumMod val="50000"/>
                </a:schemeClr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2320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566427"/>
            <a:ext cx="12191999" cy="702303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Taller-Seminario:</a:t>
            </a:r>
            <a:b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Escritura de Artículos Científicos para Becarios FIO-</a:t>
            </a:r>
            <a:r>
              <a:rPr lang="es-ES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U.Na.M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A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6985" y="1846959"/>
            <a:ext cx="6334409" cy="706891"/>
          </a:xfrm>
        </p:spPr>
        <p:txBody>
          <a:bodyPr>
            <a:noAutofit/>
          </a:bodyPr>
          <a:lstStyle/>
          <a:p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Contenido de la “Introducción”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4B4C90-BC89-47A9-BFA5-C93992468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38" y="286603"/>
            <a:ext cx="2066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FB87612D-4043-4DA5-9A98-7C0321E0AF19}"/>
              </a:ext>
            </a:extLst>
          </p:cNvPr>
          <p:cNvGrpSpPr/>
          <p:nvPr/>
        </p:nvGrpSpPr>
        <p:grpSpPr>
          <a:xfrm>
            <a:off x="9568461" y="178229"/>
            <a:ext cx="2050561" cy="964557"/>
            <a:chOff x="9568461" y="178229"/>
            <a:chExt cx="2050561" cy="964557"/>
          </a:xfrm>
        </p:grpSpPr>
        <p:graphicFrame>
          <p:nvGraphicFramePr>
            <p:cNvPr id="6" name="Objeto 5">
              <a:extLst>
                <a:ext uri="{FF2B5EF4-FFF2-40B4-BE49-F238E27FC236}">
                  <a16:creationId xmlns:a16="http://schemas.microsoft.com/office/drawing/2014/main" id="{60832612-C798-43E7-B22E-1A4B6C922F2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36973" y="178229"/>
            <a:ext cx="1841350" cy="702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n de mapa de bits" r:id="rId3" imgW="2619048" imgH="1104762" progId="Paint.Picture">
                    <p:embed/>
                  </p:oleObj>
                </mc:Choice>
                <mc:Fallback>
                  <p:oleObj name="Imagen de mapa de bits" r:id="rId3" imgW="2619048" imgH="1104762" progId="Paint.Picture">
                    <p:embed/>
                    <p:pic>
                      <p:nvPicPr>
                        <p:cNvPr id="6" name="Objeto 5">
                          <a:extLst>
                            <a:ext uri="{FF2B5EF4-FFF2-40B4-BE49-F238E27FC236}">
                              <a16:creationId xmlns:a16="http://schemas.microsoft.com/office/drawing/2014/main" id="{60832612-C798-43E7-B22E-1A4B6C922F2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36973" y="178229"/>
                          <a:ext cx="1841350" cy="7023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F618D163-2C26-4094-AF4C-7BC68ED69863}"/>
                </a:ext>
              </a:extLst>
            </p:cNvPr>
            <p:cNvSpPr txBox="1"/>
            <p:nvPr/>
          </p:nvSpPr>
          <p:spPr>
            <a:xfrm>
              <a:off x="9568461" y="881176"/>
              <a:ext cx="20505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Universidad Nacional de Misiones</a:t>
              </a:r>
              <a:endParaRPr lang="es-AR" sz="1100" b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AACEF6D-170B-4E7F-8FDB-B2A585F0AC91}"/>
              </a:ext>
            </a:extLst>
          </p:cNvPr>
          <p:cNvCxnSpPr/>
          <p:nvPr/>
        </p:nvCxnSpPr>
        <p:spPr>
          <a:xfrm>
            <a:off x="466985" y="1608060"/>
            <a:ext cx="11258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E821ED09-F135-4C4F-9BBE-4A2A9B587769}"/>
              </a:ext>
            </a:extLst>
          </p:cNvPr>
          <p:cNvSpPr txBox="1">
            <a:spLocks/>
          </p:cNvSpPr>
          <p:nvPr/>
        </p:nvSpPr>
        <p:spPr>
          <a:xfrm>
            <a:off x="362481" y="2370440"/>
            <a:ext cx="11115841" cy="5672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0025" lvl="1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None/>
            </a:pPr>
            <a:r>
              <a:rPr lang="es-MX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finalidad de la INTRODUCCIÓN es </a:t>
            </a:r>
            <a:r>
              <a:rPr lang="es-MX" sz="22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introducir al lector</a:t>
            </a:r>
            <a:r>
              <a:rPr lang="es-MX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temática del artículo.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C698ED3-912C-4D10-AA6F-F69126087C33}"/>
              </a:ext>
            </a:extLst>
          </p:cNvPr>
          <p:cNvSpPr txBox="1"/>
          <p:nvPr/>
        </p:nvSpPr>
        <p:spPr>
          <a:xfrm>
            <a:off x="449571" y="6092029"/>
            <a:ext cx="95692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9138" lvl="1" indent="-363538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s-MX" sz="2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Finalmente las hipótesis y objetivos de la investigación publicada.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8BE20B34-2C79-439E-AA7F-338D2FA17018}"/>
              </a:ext>
            </a:extLst>
          </p:cNvPr>
          <p:cNvSpPr txBox="1"/>
          <p:nvPr/>
        </p:nvSpPr>
        <p:spPr>
          <a:xfrm>
            <a:off x="449571" y="5218835"/>
            <a:ext cx="1070719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9138" lvl="1" indent="-363538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s-MX" sz="2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Destacar ventajas de lo que se propone sobre lo visto en la revisión bibliográfica (originalidad y novedad).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81DE6DAB-17DD-4A75-8A33-E31C3CEEDD18}"/>
              </a:ext>
            </a:extLst>
          </p:cNvPr>
          <p:cNvSpPr txBox="1"/>
          <p:nvPr/>
        </p:nvSpPr>
        <p:spPr>
          <a:xfrm>
            <a:off x="449571" y="4618637"/>
            <a:ext cx="1054336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9138" lvl="1" indent="-363538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s-MX" sz="2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Revisión bibliográfica (sobre propuestas parecidas). </a:t>
            </a:r>
            <a:r>
              <a:rPr lang="es-MX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 verbal: pasado.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CDA3553B-DAA8-4546-882D-D9E768FC1C91}"/>
              </a:ext>
            </a:extLst>
          </p:cNvPr>
          <p:cNvSpPr txBox="1"/>
          <p:nvPr/>
        </p:nvSpPr>
        <p:spPr>
          <a:xfrm>
            <a:off x="449571" y="4087560"/>
            <a:ext cx="9736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AR"/>
            </a:defPPr>
            <a:lvl2pPr marL="719138" lvl="1" indent="-3635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  <a:defRPr sz="220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es-MX" dirty="0"/>
              <a:t>Definición del problema (en forma clara, delimitada y comprensible).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EE1D7BE-545F-40B2-9E58-EAD40D62433C}"/>
              </a:ext>
            </a:extLst>
          </p:cNvPr>
          <p:cNvSpPr txBox="1"/>
          <p:nvPr/>
        </p:nvSpPr>
        <p:spPr>
          <a:xfrm>
            <a:off x="449571" y="3572658"/>
            <a:ext cx="973618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9138" lvl="1" indent="-36353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s-MX" sz="2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Abordaje del tema relacionado con lo que propone el artículo.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AB0CA204-3527-4ADF-B1D5-90143688EA44}"/>
              </a:ext>
            </a:extLst>
          </p:cNvPr>
          <p:cNvSpPr txBox="1"/>
          <p:nvPr/>
        </p:nvSpPr>
        <p:spPr>
          <a:xfrm>
            <a:off x="292811" y="2883932"/>
            <a:ext cx="11606374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0025" lvl="1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None/>
            </a:pPr>
            <a:r>
              <a:rPr lang="es-MX" sz="2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contar con las siguientes partes (escritas mayormente en </a:t>
            </a:r>
            <a:r>
              <a:rPr lang="es-MX" sz="2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 verbal: presente</a:t>
            </a:r>
            <a:r>
              <a:rPr lang="es-MX" sz="2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380493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2" grpId="0"/>
      <p:bldP spid="23" grpId="0"/>
      <p:bldP spid="24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566427"/>
            <a:ext cx="12191999" cy="702303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Taller-Seminario:</a:t>
            </a:r>
            <a:b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E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Escritura de Artículos Científicos para Becarios FIO-</a:t>
            </a:r>
            <a:r>
              <a:rPr lang="es-ES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U.Na.M</a:t>
            </a:r>
            <a:r>
              <a:rPr lang="es-E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s-A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6985" y="2091113"/>
            <a:ext cx="6334409" cy="706891"/>
          </a:xfrm>
        </p:spPr>
        <p:txBody>
          <a:bodyPr>
            <a:noAutofit/>
          </a:bodyPr>
          <a:lstStyle/>
          <a:p>
            <a:r>
              <a:rPr lang="es-AR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ACTIVIDAD</a:t>
            </a:r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A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4B4C90-BC89-47A9-BFA5-C93992468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38" y="286603"/>
            <a:ext cx="2066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FB87612D-4043-4DA5-9A98-7C0321E0AF19}"/>
              </a:ext>
            </a:extLst>
          </p:cNvPr>
          <p:cNvGrpSpPr/>
          <p:nvPr/>
        </p:nvGrpSpPr>
        <p:grpSpPr>
          <a:xfrm>
            <a:off x="9568461" y="178229"/>
            <a:ext cx="2050561" cy="964557"/>
            <a:chOff x="9568461" y="178229"/>
            <a:chExt cx="2050561" cy="964557"/>
          </a:xfrm>
        </p:grpSpPr>
        <p:graphicFrame>
          <p:nvGraphicFramePr>
            <p:cNvPr id="6" name="Objeto 5">
              <a:extLst>
                <a:ext uri="{FF2B5EF4-FFF2-40B4-BE49-F238E27FC236}">
                  <a16:creationId xmlns:a16="http://schemas.microsoft.com/office/drawing/2014/main" id="{60832612-C798-43E7-B22E-1A4B6C922F2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36973" y="178229"/>
            <a:ext cx="1841350" cy="702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n de mapa de bits" r:id="rId3" imgW="2619048" imgH="1104762" progId="Paint.Picture">
                    <p:embed/>
                  </p:oleObj>
                </mc:Choice>
                <mc:Fallback>
                  <p:oleObj name="Imagen de mapa de bits" r:id="rId3" imgW="2619048" imgH="1104762" progId="Paint.Picture">
                    <p:embed/>
                    <p:pic>
                      <p:nvPicPr>
                        <p:cNvPr id="6" name="Objeto 5">
                          <a:extLst>
                            <a:ext uri="{FF2B5EF4-FFF2-40B4-BE49-F238E27FC236}">
                              <a16:creationId xmlns:a16="http://schemas.microsoft.com/office/drawing/2014/main" id="{60832612-C798-43E7-B22E-1A4B6C922F2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36973" y="178229"/>
                          <a:ext cx="1841350" cy="7023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F618D163-2C26-4094-AF4C-7BC68ED69863}"/>
                </a:ext>
              </a:extLst>
            </p:cNvPr>
            <p:cNvSpPr txBox="1"/>
            <p:nvPr/>
          </p:nvSpPr>
          <p:spPr>
            <a:xfrm>
              <a:off x="9568461" y="881176"/>
              <a:ext cx="20505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100" b="1" dirty="0">
                  <a:latin typeface="Arial Narrow" panose="020B0606020202030204" pitchFamily="34" charset="0"/>
                  <a:cs typeface="Arial" panose="020B0604020202020204" pitchFamily="34" charset="0"/>
                </a:rPr>
                <a:t>Universidad Nacional de Misiones</a:t>
              </a:r>
              <a:endParaRPr lang="es-AR" sz="1100" b="1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AACEF6D-170B-4E7F-8FDB-B2A585F0AC91}"/>
              </a:ext>
            </a:extLst>
          </p:cNvPr>
          <p:cNvCxnSpPr/>
          <p:nvPr/>
        </p:nvCxnSpPr>
        <p:spPr>
          <a:xfrm>
            <a:off x="466985" y="1608060"/>
            <a:ext cx="11258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8C007BAA-DFAA-4DE6-897B-D384475E81B9}"/>
              </a:ext>
            </a:extLst>
          </p:cNvPr>
          <p:cNvSpPr txBox="1">
            <a:spLocks/>
          </p:cNvSpPr>
          <p:nvPr/>
        </p:nvSpPr>
        <p:spPr>
          <a:xfrm>
            <a:off x="152400" y="3017519"/>
            <a:ext cx="11258026" cy="204366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1278" lvl="3" indent="-51435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es-A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Leer algunos artículos (tres) y verificar si posee todas las partes que debe tener la “Introducción”. Indicar qué falta. </a:t>
            </a:r>
            <a:r>
              <a:rPr lang="es-A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Junto a la resolución de esta actividad, entregar las introducciones sobre las cuales se trabajaron.</a:t>
            </a:r>
          </a:p>
          <a:p>
            <a:pPr marL="1081278" lvl="3" indent="-51435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r>
              <a:rPr lang="es-A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Escribir la introducción para el artículo que se tiene que presentar en </a:t>
            </a:r>
            <a:r>
              <a:rPr lang="es-A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JIDeTEV</a:t>
            </a:r>
            <a:r>
              <a:rPr lang="es-A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A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Junto a la resolución de esta actividad, entregar sólo el “libreto” de la introducción propuesta.</a:t>
            </a:r>
          </a:p>
          <a:p>
            <a:pPr marL="1081278" lvl="3" indent="-514350" algn="just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+mj-lt"/>
              <a:buAutoNum type="arabicPeriod"/>
            </a:pPr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3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alibri" pitchFamily="34" charset="0"/>
              <a:buNone/>
            </a:pPr>
            <a:endParaRPr lang="es-A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8733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517</TotalTime>
  <Words>312</Words>
  <Application>Microsoft Office PowerPoint</Application>
  <PresentationFormat>Panorámica</PresentationFormat>
  <Paragraphs>35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Wingdings</vt:lpstr>
      <vt:lpstr>Retrospección</vt:lpstr>
      <vt:lpstr>Imagen de mapa de bits</vt:lpstr>
      <vt:lpstr>Taller-Seminario:  Escritura de Artículos Científicos para Becarios FIO-U.Na.M.</vt:lpstr>
      <vt:lpstr>Taller-Seminario:  Escritura de Artículos Científicos para Becarios FIO-U.Na.M.</vt:lpstr>
      <vt:lpstr>Taller-Seminario:  Escritura de Artículos Científicos para Becarios FIO-U.Na.M.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Hugo Sosa</dc:creator>
  <cp:lastModifiedBy>USUARIO</cp:lastModifiedBy>
  <cp:revision>38</cp:revision>
  <dcterms:created xsi:type="dcterms:W3CDTF">2021-02-16T15:07:28Z</dcterms:created>
  <dcterms:modified xsi:type="dcterms:W3CDTF">2023-06-11T12:47:30Z</dcterms:modified>
</cp:coreProperties>
</file>