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s-AR" sz="2000" b="1" cap="none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 1: analiza el objeto de la ciencia jurídica, sus normas legales y éticas a través de sus instituciones, figuras jurídicas y jerarquía de las leyes, para resolver situaciones concretas en el ejercicio profesional, bajo normas socialmente aceptables</a:t>
            </a:r>
            <a:endParaRPr lang="es-AR" sz="2000" b="1" cap="none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8906" y="1853754"/>
            <a:ext cx="11817626" cy="41067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Derecho como ciencia y práctica social consensuada. Concepto de Ley. Fuentes del Derecho. Derechos y Bienes. Personas. Clasificación de Personas. Persona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física y Persona 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Jurídica: Clasificación, Administración, funcionamiento y fin de su existencia. Disolución.(dos clases)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Bienes en relación a las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personas. Derechos 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incidencia colectiva. Hechos y Actos Jurídicos.(dos clases)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Obligaciones en General. Fuentes y Clases de las obligaciones. Cumplimiento, incumplimiento y efectos de las obligaciones. Extinción de las obligaciones.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CONTRATOS como 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fuente de las Obligaciones. Clasificación. Forma y prueba de los contratos. Subcontrato. Extinción de los contratos.(dos clases)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Títulos Valores. Títulos valores </a:t>
            </a:r>
            <a:r>
              <a:rPr lang="es-ES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cartulares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 portador, a la orden, nominativos endosables y no endosables. Deterioro, pérdida, destrucción o sustracción de los títulos valores. Procedimiento y efectos. ( una clase)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Etica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Ejercicio Profesional. Concepto ética y su aplicación en la práctica profesional. Normas éticas, morales y legales Ley de ejercicio profesional de los Ingenieros en la Provincia de Misiones. (una clase 28 de marzo)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Prueba Pericial: Pericia: Concepto. Caracteres. Función del perito.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Clases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Designación</a:t>
            </a:r>
            <a:r>
              <a:rPr lang="es-E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Recusación. Excusación. Aceptación y Renuncia del cargo de perito. Examen pericial. Puntos de pericia. Informe. Explicaciones. Honorarios. Regulación y cobro. Responsabilidades civiles y penales del perito.(una clase)</a:t>
            </a:r>
            <a:endParaRPr lang="en-US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219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>
                <a:solidFill>
                  <a:srgbClr val="C00000"/>
                </a:solidFill>
              </a:rPr>
              <a:t>CAPACIDAD</a:t>
            </a:r>
            <a:r>
              <a:rPr lang="es-AR" dirty="0" smtClean="0"/>
              <a:t> DE LAS</a:t>
            </a:r>
            <a:r>
              <a:rPr lang="es-AR" b="1" dirty="0" smtClean="0">
                <a:solidFill>
                  <a:srgbClr val="C00000"/>
                </a:solidFill>
              </a:rPr>
              <a:t> PERSONAS FÍSICAS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Capacidad de DERECHO (art.22CCC) Toda persona humana goza de la aptitud para ser titular de derechos y deberes jurídicos </a:t>
            </a:r>
            <a:endParaRPr lang="en-US" dirty="0"/>
          </a:p>
        </p:txBody>
      </p:sp>
      <p:sp>
        <p:nvSpPr>
          <p:cNvPr id="4" name="Rectángulo redondeado 3"/>
          <p:cNvSpPr/>
          <p:nvPr/>
        </p:nvSpPr>
        <p:spPr>
          <a:xfrm rot="10800000" flipV="1">
            <a:off x="1292087" y="2773016"/>
            <a:ext cx="3627782" cy="19778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Capacidad de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DERECHO </a:t>
            </a:r>
            <a:r>
              <a:rPr lang="es-E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(art.22CCC) Toda persona humana goza de la aptitud para ser titular de derechos y deberes jurídicos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ángulo redondeado 4"/>
          <p:cNvSpPr/>
          <p:nvPr/>
        </p:nvSpPr>
        <p:spPr>
          <a:xfrm>
            <a:off x="7573619" y="2464903"/>
            <a:ext cx="4253948" cy="179898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Capacidad de </a:t>
            </a:r>
            <a:r>
              <a:rPr lang="es-E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HECHO</a:t>
            </a:r>
            <a:r>
              <a:rPr lang="es-E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(art.23CCC) Es la Capacidad de ejercicio. Toda persona humana puede ejercer por sí misma sus derechos, excepto las limitaciones expresamente previstas en este Código y en una sentencia judicial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ángulo redondeado 6"/>
          <p:cNvSpPr/>
          <p:nvPr/>
        </p:nvSpPr>
        <p:spPr>
          <a:xfrm>
            <a:off x="5079363" y="4438865"/>
            <a:ext cx="6310880" cy="173333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es-ES" sz="2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incapaces de ejercicio</a:t>
            </a:r>
            <a:r>
              <a:rPr lang="es-E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a) la persona por nacer; b) la persona que no cuenta con la edad y grado de madurez suficiente, con el alcance dispuesto en la Sección 2ª (menores y adolescentes) c) la persona declarada incapaz por sentencia judicial, en la extensión dispuesta en esa decisión.</a:t>
            </a: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Flecha curvada hacia la izquierda 7"/>
          <p:cNvSpPr/>
          <p:nvPr/>
        </p:nvSpPr>
        <p:spPr>
          <a:xfrm>
            <a:off x="11390245" y="4124738"/>
            <a:ext cx="437322" cy="62616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717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MENORES Y ADOLESCENTES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47870" y="2015732"/>
            <a:ext cx="11844129" cy="4007381"/>
          </a:xfrm>
        </p:spPr>
        <p:txBody>
          <a:bodyPr>
            <a:noAutofit/>
          </a:bodyPr>
          <a:lstStyle/>
          <a:p>
            <a:r>
              <a:rPr lang="es-ES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Menor de edad: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que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cumplió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 años -    </a:t>
            </a:r>
            <a:r>
              <a:rPr lang="es-ES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Adolescente</a:t>
            </a:r>
            <a:r>
              <a:rPr lang="es-ES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menor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edad que cumplió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años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 menor de edad ejerce sus derechos a través de sus representantes legales </a:t>
            </a:r>
            <a:endParaRPr lang="es-E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edad y grado de madurez suficiente puede ejercer por sí los actos que le son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permitidos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caso de conflicto de intereses con sus representantes legales, puede intervenir con asistencia letrada </a:t>
            </a:r>
            <a:endParaRPr lang="es-E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 menor de edad tiene derecho a ser oída en todo proceso judicial que le concierne </a:t>
            </a:r>
            <a:endParaRPr lang="es-E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presume que el adolescente entre 13 y 16 años tiene aptitud para decidir por sí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sobre aquellos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tratamientos NO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invasivos o NO comprometan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salud o provocan un riesgo grave en su vida o integridad 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física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tratamientos invasivos que comprometen su estado de salud o está en riesgo su integridad o la vida, el adolescente debe prestar su consentimiento asistidos por sus padres; el conflicto entre ambos se resuelve según su interés superior, la opinión médica y las consecuencias de la realización o no del acto médico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053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Emancipación.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u="sng" dirty="0">
                <a:solidFill>
                  <a:srgbClr val="C00000"/>
                </a:solidFill>
              </a:rPr>
              <a:t>Emancipación por Matrimonio</a:t>
            </a:r>
            <a:r>
              <a:rPr lang="es-ES" dirty="0"/>
              <a:t> </a:t>
            </a:r>
            <a:endParaRPr lang="es-ES" dirty="0" smtClean="0"/>
          </a:p>
          <a:p>
            <a:r>
              <a:rPr lang="es-ES" dirty="0" smtClean="0"/>
              <a:t>Actos </a:t>
            </a:r>
            <a:r>
              <a:rPr lang="es-ES" dirty="0"/>
              <a:t>prohibidos a la persona emancipada: </a:t>
            </a:r>
            <a:endParaRPr lang="es-ES" dirty="0" smtClean="0"/>
          </a:p>
          <a:p>
            <a:pPr lvl="1"/>
            <a:r>
              <a:rPr lang="es-ES" dirty="0" smtClean="0"/>
              <a:t>a</a:t>
            </a:r>
            <a:r>
              <a:rPr lang="es-ES" dirty="0"/>
              <a:t>) aprobar las cuentas de sus tutores y darles </a:t>
            </a:r>
            <a:r>
              <a:rPr lang="es-ES" dirty="0" smtClean="0"/>
              <a:t>finiquito</a:t>
            </a:r>
          </a:p>
          <a:p>
            <a:pPr lvl="1"/>
            <a:r>
              <a:rPr lang="es-ES" dirty="0" smtClean="0"/>
              <a:t>b) </a:t>
            </a:r>
            <a:r>
              <a:rPr lang="es-ES" dirty="0"/>
              <a:t>hacer donación de bienes que hubiese recibido a título </a:t>
            </a:r>
            <a:r>
              <a:rPr lang="es-ES" dirty="0" smtClean="0"/>
              <a:t>gratuito</a:t>
            </a:r>
          </a:p>
          <a:p>
            <a:pPr lvl="1"/>
            <a:r>
              <a:rPr lang="es-ES" dirty="0" smtClean="0"/>
              <a:t>c</a:t>
            </a:r>
            <a:r>
              <a:rPr lang="es-ES" dirty="0"/>
              <a:t>) afianzar </a:t>
            </a:r>
            <a:r>
              <a:rPr lang="es-ES" dirty="0" smtClean="0"/>
              <a:t>obligaciones</a:t>
            </a:r>
          </a:p>
          <a:p>
            <a:pPr marL="457200" lvl="1" indent="0">
              <a:buNone/>
            </a:pPr>
            <a:r>
              <a:rPr lang="es-ES" dirty="0" smtClean="0"/>
              <a:t>El </a:t>
            </a:r>
            <a:r>
              <a:rPr lang="es-ES" dirty="0"/>
              <a:t>emancipado </a:t>
            </a:r>
            <a:r>
              <a:rPr lang="es-ES" u="sng" dirty="0"/>
              <a:t>debe</a:t>
            </a:r>
            <a:r>
              <a:rPr lang="es-ES" dirty="0"/>
              <a:t> pedir autorización </a:t>
            </a:r>
            <a:r>
              <a:rPr lang="es-ES" dirty="0" smtClean="0"/>
              <a:t>judicial </a:t>
            </a:r>
            <a:r>
              <a:rPr lang="es-ES" dirty="0"/>
              <a:t>para disponer de los bienes recibidos </a:t>
            </a:r>
            <a:r>
              <a:rPr lang="es-ES" dirty="0" smtClean="0"/>
              <a:t>gratuitamente</a:t>
            </a:r>
          </a:p>
          <a:p>
            <a:pPr marL="0" lvl="1" indent="0">
              <a:buNone/>
            </a:pPr>
            <a:r>
              <a:rPr lang="es-ES" u="sng" dirty="0" smtClean="0">
                <a:solidFill>
                  <a:srgbClr val="C00000"/>
                </a:solidFill>
              </a:rPr>
              <a:t>Persona </a:t>
            </a:r>
            <a:r>
              <a:rPr lang="es-ES" u="sng" dirty="0">
                <a:solidFill>
                  <a:srgbClr val="C00000"/>
                </a:solidFill>
              </a:rPr>
              <a:t>menor de edad con título profesional </a:t>
            </a:r>
            <a:r>
              <a:rPr lang="es-ES" u="sng" dirty="0" smtClean="0">
                <a:solidFill>
                  <a:srgbClr val="C00000"/>
                </a:solidFill>
              </a:rPr>
              <a:t>habilitante</a:t>
            </a:r>
            <a:r>
              <a:rPr lang="es-ES" u="sng" dirty="0">
                <a:solidFill>
                  <a:srgbClr val="C00000"/>
                </a:solidFill>
              </a:rPr>
              <a:t>:</a:t>
            </a:r>
            <a:endParaRPr lang="es-ES" u="sng" dirty="0" smtClean="0">
              <a:solidFill>
                <a:srgbClr val="C00000"/>
              </a:solidFill>
            </a:endParaRPr>
          </a:p>
          <a:p>
            <a:pPr marL="0" lvl="1" indent="0">
              <a:buNone/>
            </a:pPr>
            <a:r>
              <a:rPr lang="es-ES" dirty="0"/>
              <a:t>	</a:t>
            </a:r>
            <a:r>
              <a:rPr lang="es-ES" dirty="0" smtClean="0"/>
              <a:t>- Puede </a:t>
            </a:r>
            <a:r>
              <a:rPr lang="es-ES" dirty="0"/>
              <a:t>ejercer la profesión si autorización previa </a:t>
            </a:r>
            <a:endParaRPr lang="es-ES" dirty="0" smtClean="0"/>
          </a:p>
          <a:p>
            <a:pPr marL="0" lvl="1" indent="0">
              <a:buNone/>
            </a:pPr>
            <a:r>
              <a:rPr lang="es-ES" dirty="0"/>
              <a:t>	</a:t>
            </a:r>
            <a:r>
              <a:rPr lang="es-ES" dirty="0" smtClean="0"/>
              <a:t>- Tiene </a:t>
            </a:r>
            <a:r>
              <a:rPr lang="es-ES" dirty="0"/>
              <a:t>la administración y disposición de los bienes que adquiere con el producto de su profesión y puede estar en juicio civil o penal por cuestiones vinculadas a ella.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94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Derechos personalísimos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86894"/>
          </a:xfrm>
        </p:spPr>
        <p:txBody>
          <a:bodyPr>
            <a:normAutofit/>
          </a:bodyPr>
          <a:lstStyle/>
          <a:p>
            <a:r>
              <a:rPr lang="es-ES" dirty="0" smtClean="0"/>
              <a:t>La </a:t>
            </a:r>
            <a:r>
              <a:rPr lang="es-ES" dirty="0"/>
              <a:t>persona humana es </a:t>
            </a:r>
            <a:r>
              <a:rPr lang="es-ES" dirty="0" smtClean="0"/>
              <a:t>inviolable</a:t>
            </a:r>
          </a:p>
          <a:p>
            <a:r>
              <a:rPr lang="es-ES" dirty="0" smtClean="0"/>
              <a:t>La </a:t>
            </a:r>
            <a:r>
              <a:rPr lang="es-ES" dirty="0"/>
              <a:t>persona lesionada en su intimidad personal o familiar, honra o reputación, imagen o identidad, o que de cualquier modo resulte menoscabada en su dignidad personal, puede reclamar la prevención y reparación de los daños </a:t>
            </a:r>
            <a:r>
              <a:rPr lang="es-ES" dirty="0" smtClean="0"/>
              <a:t>sufridos</a:t>
            </a:r>
          </a:p>
          <a:p>
            <a:r>
              <a:rPr lang="es-ES" b="1" dirty="0" smtClean="0">
                <a:solidFill>
                  <a:srgbClr val="C00000"/>
                </a:solidFill>
              </a:rPr>
              <a:t>Derecho </a:t>
            </a:r>
            <a:r>
              <a:rPr lang="es-ES" b="1" dirty="0">
                <a:solidFill>
                  <a:srgbClr val="C00000"/>
                </a:solidFill>
              </a:rPr>
              <a:t>a la imagen</a:t>
            </a:r>
            <a:r>
              <a:rPr lang="es-ES" dirty="0"/>
              <a:t>. Para captar o reproducir la imagen o la voz de una persona, de cualquier modo que se haga, es necesario su consentimiento, salvo que: </a:t>
            </a:r>
            <a:endParaRPr lang="es-ES" dirty="0" smtClean="0"/>
          </a:p>
          <a:p>
            <a:pPr lvl="1"/>
            <a:r>
              <a:rPr lang="es-ES" dirty="0" smtClean="0"/>
              <a:t>a</a:t>
            </a:r>
            <a:r>
              <a:rPr lang="es-ES" dirty="0"/>
              <a:t>) </a:t>
            </a:r>
            <a:r>
              <a:rPr lang="es-ES" dirty="0" smtClean="0"/>
              <a:t>la </a:t>
            </a:r>
            <a:r>
              <a:rPr lang="es-ES" dirty="0"/>
              <a:t>persona participe en actos públicos </a:t>
            </a:r>
            <a:r>
              <a:rPr lang="es-ES" dirty="0" smtClean="0"/>
              <a:t>b</a:t>
            </a:r>
            <a:r>
              <a:rPr lang="es-ES" dirty="0"/>
              <a:t>) </a:t>
            </a:r>
            <a:r>
              <a:rPr lang="es-ES" dirty="0" smtClean="0"/>
              <a:t>exista </a:t>
            </a:r>
            <a:r>
              <a:rPr lang="es-ES" dirty="0"/>
              <a:t>un interés científico, cultural o educacional prioritario, y se tomen las precauciones suficientes para evitar un daño </a:t>
            </a:r>
            <a:r>
              <a:rPr lang="es-ES" dirty="0" smtClean="0"/>
              <a:t>innecesario, </a:t>
            </a:r>
            <a:r>
              <a:rPr lang="es-ES" dirty="0"/>
              <a:t>c) que se trate del ejercicio regular del derecho de informar sobre acontecimientos de interés general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951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991" y="804519"/>
            <a:ext cx="11698357" cy="1049235"/>
          </a:xfrm>
        </p:spPr>
        <p:txBody>
          <a:bodyPr/>
          <a:lstStyle/>
          <a:p>
            <a:r>
              <a:rPr lang="es-AR" sz="1200" i="1" dirty="0" smtClean="0"/>
              <a:t>Continuación derechos </a:t>
            </a:r>
            <a:r>
              <a:rPr lang="es-AR" sz="1200" i="1" dirty="0" smtClean="0"/>
              <a:t>personalísimos</a:t>
            </a:r>
            <a:br>
              <a:rPr lang="es-AR" sz="1200" i="1" dirty="0" smtClean="0"/>
            </a:br>
            <a:r>
              <a:rPr lang="en-US" sz="1800" i="1" dirty="0"/>
              <a:t/>
            </a:r>
            <a:br>
              <a:rPr lang="en-US" sz="1800" i="1" dirty="0"/>
            </a:b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</a:t>
            </a:r>
            <a:r>
              <a:rPr lang="es-ES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prohibida la alteración genética del embrión </a:t>
            </a: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se transmita a su descendencia</a:t>
            </a:r>
            <a:endParaRPr lang="en-US" sz="18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452" y="1853754"/>
            <a:ext cx="12016409" cy="4268750"/>
          </a:xfrm>
        </p:spPr>
        <p:txBody>
          <a:bodyPr>
            <a:normAutofit fontScale="47500" lnSpcReduction="20000"/>
          </a:bodyPr>
          <a:lstStyle/>
          <a:p>
            <a:r>
              <a:rPr lang="es-E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s-E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investigaciones con seres humanos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cuya eficacia o seguridad no están comprobadas científicamente,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deberán: </a:t>
            </a:r>
            <a:endParaRPr lang="es-E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describir el proyecto y el método en un protocolo de investigación; </a:t>
            </a:r>
            <a:endParaRPr lang="es-E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realizada por personas formadas científicamente; </a:t>
            </a:r>
            <a:endParaRPr lang="es-E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aprobación de un comité de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ética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autorización del organismo público correspondiente; </a:t>
            </a:r>
            <a:endParaRPr lang="es-E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fundamentar los beneficios para las personas que participe en la investigación y para otras personas afectadas por el tema que se investiga; </a:t>
            </a:r>
            <a:endParaRPr lang="es-E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consentimiento previo, libre, escrito, informado y específico de la persona involucrada; </a:t>
            </a:r>
            <a:endParaRPr lang="es-E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que no exista desproporción entre el riesgo y el beneficio para el participante; </a:t>
            </a:r>
            <a:endParaRPr lang="es-E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resguardar la intimidad del participante; </a:t>
            </a:r>
            <a:endParaRPr lang="es-E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asegurar que la participación de los sujetos de la investigación no les resulte onerosa y que tengan acceso médico apropiada en caso de eventos adversos; </a:t>
            </a:r>
            <a:endParaRPr lang="es-E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s-E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asegurar a los participantes de la investigación la disponibilidad y accesibilidad a los tratamientos que la investigación haya demostrado beneficiosos</a:t>
            </a:r>
            <a:r>
              <a:rPr lang="es-E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960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Derecho y deber de tener un nombre</a:t>
            </a:r>
            <a:br>
              <a:rPr lang="es-AR" dirty="0" smtClean="0"/>
            </a:br>
            <a:r>
              <a:rPr lang="es-AR" sz="2400" dirty="0" err="1" smtClean="0">
                <a:solidFill>
                  <a:srgbClr val="C00000"/>
                </a:solidFill>
              </a:rPr>
              <a:t>nombr</a:t>
            </a:r>
            <a:r>
              <a:rPr lang="en-US" sz="2400" dirty="0" smtClean="0">
                <a:solidFill>
                  <a:srgbClr val="C00000"/>
                </a:solidFill>
              </a:rPr>
              <a:t>e de las personas </a:t>
            </a:r>
            <a:r>
              <a:rPr lang="en-US" sz="2400" dirty="0" err="1" smtClean="0">
                <a:solidFill>
                  <a:srgbClr val="C00000"/>
                </a:solidFill>
              </a:rPr>
              <a:t>humanas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9700" y="1853754"/>
            <a:ext cx="12052299" cy="489491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s-ES" sz="1800" dirty="0" smtClean="0"/>
              <a:t> </a:t>
            </a:r>
            <a:r>
              <a:rPr lang="es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se permiten apellidos </a:t>
            </a: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prenombres, primeros prenombres idénticos a primeros prenombres de hermanos vivos, ni prenombres extravagantes </a:t>
            </a:r>
            <a:endParaRPr lang="es-ES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s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Pueden </a:t>
            </a: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inscribirse nombres aborígenes o derivados de voces aborígenes autóctonas y </a:t>
            </a:r>
            <a:r>
              <a:rPr lang="es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latinoamericanas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s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hijo matrimonial lleva el 1º apellido de alguno de los cónyuges ( si hay desacuerdo sorteo en el Reg. De las </a:t>
            </a:r>
            <a:r>
              <a:rPr lang="es-E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</a:t>
            </a:r>
            <a:r>
              <a:rPr lang="es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s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pedido de los </a:t>
            </a:r>
            <a:r>
              <a:rPr lang="es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padres o </a:t>
            </a: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 interesado con edad y madurez suficiente, se puede agregar el apellido del </a:t>
            </a:r>
            <a:r>
              <a:rPr lang="es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otro</a:t>
            </a: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padre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s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 </a:t>
            </a: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hijos de un mismo matrimonio llevan el mismo apellido elegido para el 1ª </a:t>
            </a:r>
            <a:r>
              <a:rPr lang="es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hijo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s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menor de edad sin filiación determinada debe ser anotada por el oficial del Reg. De las </a:t>
            </a:r>
            <a:r>
              <a:rPr lang="es-E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</a:t>
            </a: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con el apellido que está usando, o en su defecto, con un apellido común</a:t>
            </a:r>
            <a:r>
              <a:rPr lang="es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s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 con edad y grado de madurez suficiente que carezca de apellido inscripto puede pedir la inscripción del que está usando</a:t>
            </a:r>
            <a:r>
              <a:rPr lang="es-E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s-ES" sz="1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es-ES" sz="1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Cualquiera de los cónyuges puede optar por usar el apellido del otro, con la preposición “de” o sin </a:t>
            </a:r>
            <a:r>
              <a:rPr lang="es-ES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ella</a:t>
            </a:r>
            <a:endParaRPr lang="en-US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10210800" y="114301"/>
            <a:ext cx="1981198" cy="190143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Corresponde elegir a los padres – no más de 3 prenombres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877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rgbClr val="C00000"/>
                </a:solidFill>
              </a:rPr>
              <a:t>domicilio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7930" y="2015731"/>
            <a:ext cx="11708295" cy="4842269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Domicilio </a:t>
            </a:r>
            <a:r>
              <a:rPr lang="es-ES" dirty="0"/>
              <a:t>real (residencia habitual</a:t>
            </a:r>
            <a:r>
              <a:rPr lang="es-ES" dirty="0" smtClean="0"/>
              <a:t>)</a:t>
            </a:r>
          </a:p>
          <a:p>
            <a:r>
              <a:rPr lang="es-ES" dirty="0" smtClean="0"/>
              <a:t>Domicilio </a:t>
            </a:r>
            <a:r>
              <a:rPr lang="es-ES" dirty="0"/>
              <a:t>profesional o </a:t>
            </a:r>
            <a:r>
              <a:rPr lang="es-ES" dirty="0" smtClean="0"/>
              <a:t>económico</a:t>
            </a:r>
          </a:p>
          <a:p>
            <a:r>
              <a:rPr lang="es-ES" dirty="0" smtClean="0"/>
              <a:t>Domicilio </a:t>
            </a:r>
            <a:r>
              <a:rPr lang="es-ES" dirty="0"/>
              <a:t>legal. Solo la ley puede establecerlo y es el lugar donde la ley presume, sin admitir prueba en contra, que una persona reside de manera permanente para ejercer sus derechos y cumplir sus </a:t>
            </a:r>
            <a:r>
              <a:rPr lang="es-ES" dirty="0" smtClean="0"/>
              <a:t>obligaciones</a:t>
            </a:r>
          </a:p>
          <a:p>
            <a:r>
              <a:rPr lang="es-ES" dirty="0" smtClean="0"/>
              <a:t>Domicilio especial</a:t>
            </a:r>
          </a:p>
          <a:p>
            <a:r>
              <a:rPr lang="es-ES" dirty="0" smtClean="0"/>
              <a:t>La </a:t>
            </a:r>
            <a:r>
              <a:rPr lang="es-ES" dirty="0"/>
              <a:t>de los funcionarios </a:t>
            </a:r>
            <a:r>
              <a:rPr lang="es-ES" dirty="0" smtClean="0"/>
              <a:t>públicos</a:t>
            </a:r>
          </a:p>
          <a:p>
            <a:r>
              <a:rPr lang="es-ES" dirty="0" smtClean="0"/>
              <a:t>Domicilio </a:t>
            </a:r>
            <a:r>
              <a:rPr lang="es-ES" dirty="0"/>
              <a:t>de los </a:t>
            </a:r>
            <a:r>
              <a:rPr lang="es-ES" dirty="0" smtClean="0"/>
              <a:t>militares</a:t>
            </a:r>
          </a:p>
          <a:p>
            <a:r>
              <a:rPr lang="es-ES" dirty="0" smtClean="0"/>
              <a:t>Los </a:t>
            </a:r>
            <a:r>
              <a:rPr lang="es-ES" dirty="0"/>
              <a:t>transeúntes o las personas ambulantes, o que no tienen domicilio conocido, </a:t>
            </a:r>
            <a:r>
              <a:rPr lang="es-ES" dirty="0" err="1"/>
              <a:t>lel</a:t>
            </a:r>
            <a:r>
              <a:rPr lang="es-ES" dirty="0"/>
              <a:t> lugar de su residencia </a:t>
            </a:r>
            <a:r>
              <a:rPr lang="es-ES" dirty="0" smtClean="0"/>
              <a:t>actual</a:t>
            </a:r>
          </a:p>
          <a:p>
            <a:r>
              <a:rPr lang="es-ES" dirty="0" smtClean="0"/>
              <a:t>Las </a:t>
            </a:r>
            <a:r>
              <a:rPr lang="es-ES" dirty="0"/>
              <a:t>personas incapaces n el domicilio de sus representantes. </a:t>
            </a:r>
            <a:endParaRPr lang="es-ES" dirty="0" smtClean="0"/>
          </a:p>
          <a:p>
            <a:pPr marL="457200" lvl="1" indent="0">
              <a:buNone/>
            </a:pPr>
            <a:r>
              <a:rPr lang="es-ES" sz="3500" b="1" dirty="0" smtClean="0">
                <a:solidFill>
                  <a:srgbClr val="FFFF00"/>
                </a:solidFill>
              </a:rPr>
              <a:t>¿</a:t>
            </a:r>
            <a:r>
              <a:rPr lang="es-ES" sz="3500" b="1" dirty="0">
                <a:solidFill>
                  <a:srgbClr val="FFFF00"/>
                </a:solidFill>
              </a:rPr>
              <a:t>Por qué es importante el domicilio?</a:t>
            </a:r>
            <a:endParaRPr lang="en-US" sz="35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838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>
                <a:solidFill>
                  <a:srgbClr val="C00000"/>
                </a:solidFill>
              </a:rPr>
              <a:t>Comienzo de las personas jurídicas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6897" y="2015732"/>
            <a:ext cx="11509512" cy="4007381"/>
          </a:xfrm>
        </p:spPr>
        <p:txBody>
          <a:bodyPr>
            <a:noAutofit/>
          </a:bodyPr>
          <a:lstStyle/>
          <a:p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existencia de la persona jurídica privada </a:t>
            </a:r>
            <a:r>
              <a:rPr lang="es-E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comienza desde su </a:t>
            </a:r>
            <a:r>
              <a:rPr lang="es-E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constitución</a:t>
            </a:r>
          </a:p>
          <a:p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necesita autorización legal para funcionar, excepto disposición legal en </a:t>
            </a: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contrario</a:t>
            </a:r>
          </a:p>
          <a:p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casos en que se requiere autorización estatal, la persona jurídica no puede funcionar antes de obtenerla</a:t>
            </a: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 jurídica tiene una personalidad distinta de la de sus </a:t>
            </a: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miembros</a:t>
            </a:r>
          </a:p>
          <a:p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miembros no responden por las obligaciones de la persona jurídica, excepto en los supuestos que expresamente se prevén en </a:t>
            </a:r>
            <a:r>
              <a:rPr lang="es-E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ley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161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Atributos de las personas jurídicas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417" y="2015732"/>
            <a:ext cx="11817626" cy="3947746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Nombre </a:t>
            </a:r>
            <a:r>
              <a:rPr lang="es-ES" dirty="0"/>
              <a:t>distintivo de la persona </a:t>
            </a:r>
            <a:r>
              <a:rPr lang="es-ES" dirty="0" smtClean="0"/>
              <a:t>jurídica</a:t>
            </a:r>
          </a:p>
          <a:p>
            <a:r>
              <a:rPr lang="es-ES" dirty="0" smtClean="0"/>
              <a:t>Domicilio </a:t>
            </a:r>
            <a:r>
              <a:rPr lang="es-ES" dirty="0"/>
              <a:t>y sede social (Notificaciones en la sede social son válidas</a:t>
            </a:r>
            <a:r>
              <a:rPr lang="es-ES" dirty="0" smtClean="0"/>
              <a:t>)</a:t>
            </a:r>
          </a:p>
          <a:p>
            <a:r>
              <a:rPr lang="es-ES" dirty="0" smtClean="0"/>
              <a:t>Patrimonio propio</a:t>
            </a:r>
          </a:p>
          <a:p>
            <a:r>
              <a:rPr lang="es-ES" dirty="0" smtClean="0"/>
              <a:t>Duración </a:t>
            </a:r>
            <a:r>
              <a:rPr lang="es-ES" dirty="0"/>
              <a:t>ilimitada (Excepto que se disponga lo contrario</a:t>
            </a:r>
            <a:r>
              <a:rPr lang="es-ES" dirty="0" smtClean="0"/>
              <a:t>)</a:t>
            </a:r>
          </a:p>
          <a:p>
            <a:r>
              <a:rPr lang="es-ES" dirty="0" smtClean="0"/>
              <a:t>El </a:t>
            </a:r>
            <a:r>
              <a:rPr lang="es-ES" dirty="0"/>
              <a:t>Objeto debe ser preciso y </a:t>
            </a:r>
            <a:r>
              <a:rPr lang="es-ES" dirty="0" smtClean="0"/>
              <a:t>determinado</a:t>
            </a:r>
          </a:p>
          <a:p>
            <a:r>
              <a:rPr lang="es-ES" dirty="0" smtClean="0"/>
              <a:t>Normas </a:t>
            </a:r>
            <a:r>
              <a:rPr lang="es-ES" dirty="0"/>
              <a:t>sobre el gobierno, la administración y representación y fiscalización si </a:t>
            </a:r>
            <a:r>
              <a:rPr lang="es-ES" dirty="0" smtClean="0"/>
              <a:t>correspondiera</a:t>
            </a:r>
          </a:p>
          <a:p>
            <a:r>
              <a:rPr lang="es-ES" dirty="0" smtClean="0"/>
              <a:t>Deber </a:t>
            </a:r>
            <a:r>
              <a:rPr lang="es-ES" dirty="0"/>
              <a:t>de lealtad y diligencia: Interés contrario. Los administradores de la persona jurídica deben obrar con lealtad y </a:t>
            </a:r>
            <a:r>
              <a:rPr lang="es-ES" dirty="0" smtClean="0"/>
              <a:t>diligencia</a:t>
            </a:r>
          </a:p>
          <a:p>
            <a:r>
              <a:rPr lang="es-ES" dirty="0" smtClean="0"/>
              <a:t>No </a:t>
            </a:r>
            <a:r>
              <a:rPr lang="es-ES" dirty="0"/>
              <a:t>pueden perseguir ni favorecer intereses contrarios a los de la persona jurídica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486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Disolución y fin de las personas jurídicas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6897" y="2015731"/>
            <a:ext cx="11340546" cy="4186285"/>
          </a:xfrm>
        </p:spPr>
        <p:txBody>
          <a:bodyPr>
            <a:normAutofit/>
          </a:bodyPr>
          <a:lstStyle/>
          <a:p>
            <a:r>
              <a:rPr lang="es-ES" dirty="0" smtClean="0"/>
              <a:t>La </a:t>
            </a:r>
            <a:r>
              <a:rPr lang="es-ES" dirty="0"/>
              <a:t>persona jurídica se disuelve por: </a:t>
            </a:r>
            <a:endParaRPr lang="es-ES" dirty="0" smtClean="0"/>
          </a:p>
          <a:p>
            <a:pPr lvl="1"/>
            <a:r>
              <a:rPr lang="es-ES" dirty="0" smtClean="0"/>
              <a:t>decisión </a:t>
            </a:r>
            <a:r>
              <a:rPr lang="es-ES" dirty="0"/>
              <a:t>unánime de sus miembros o por la mayoría establecida en sus </a:t>
            </a:r>
            <a:r>
              <a:rPr lang="es-ES" dirty="0" smtClean="0"/>
              <a:t>estatutos</a:t>
            </a:r>
          </a:p>
          <a:p>
            <a:pPr lvl="1"/>
            <a:r>
              <a:rPr lang="es-ES" dirty="0" smtClean="0"/>
              <a:t>cumplimiento </a:t>
            </a:r>
            <a:r>
              <a:rPr lang="es-ES" dirty="0"/>
              <a:t>de la condición resolutoria a la que el acto constitutivo subordinó su </a:t>
            </a:r>
            <a:r>
              <a:rPr lang="es-ES" dirty="0" smtClean="0"/>
              <a:t>existencia</a:t>
            </a:r>
          </a:p>
          <a:p>
            <a:pPr lvl="1"/>
            <a:r>
              <a:rPr lang="es-ES" dirty="0" smtClean="0"/>
              <a:t>cumplimiento </a:t>
            </a:r>
            <a:r>
              <a:rPr lang="es-ES" dirty="0"/>
              <a:t>del objeto o imposibilidad de lograrlo y /o del plazo de </a:t>
            </a:r>
            <a:r>
              <a:rPr lang="es-ES" dirty="0" smtClean="0"/>
              <a:t>vigencia</a:t>
            </a:r>
          </a:p>
          <a:p>
            <a:pPr lvl="1"/>
            <a:r>
              <a:rPr lang="es-ES" dirty="0" smtClean="0"/>
              <a:t>Quiebra</a:t>
            </a:r>
          </a:p>
          <a:p>
            <a:pPr lvl="1"/>
            <a:r>
              <a:rPr lang="es-ES" dirty="0" smtClean="0"/>
              <a:t>Fusión </a:t>
            </a:r>
            <a:r>
              <a:rPr lang="es-ES" dirty="0"/>
              <a:t>o </a:t>
            </a:r>
            <a:r>
              <a:rPr lang="es-ES" dirty="0" smtClean="0"/>
              <a:t>escisión</a:t>
            </a:r>
          </a:p>
          <a:p>
            <a:pPr lvl="1"/>
            <a:r>
              <a:rPr lang="es-ES" dirty="0" smtClean="0"/>
              <a:t>reducción </a:t>
            </a:r>
            <a:r>
              <a:rPr lang="es-ES" dirty="0"/>
              <a:t>a 1 persona de sus miembros y la pluralidad no se reestablece en 3 </a:t>
            </a:r>
            <a:r>
              <a:rPr lang="es-ES" dirty="0" smtClean="0"/>
              <a:t>meses</a:t>
            </a:r>
          </a:p>
          <a:p>
            <a:pPr lvl="1"/>
            <a:r>
              <a:rPr lang="es-ES" dirty="0" smtClean="0"/>
              <a:t>denegatoria </a:t>
            </a:r>
            <a:r>
              <a:rPr lang="es-ES" dirty="0"/>
              <a:t>o revocación de la autorización estatal para </a:t>
            </a:r>
            <a:r>
              <a:rPr lang="es-ES" dirty="0" smtClean="0"/>
              <a:t>funcionar</a:t>
            </a:r>
          </a:p>
          <a:p>
            <a:pPr lvl="1"/>
            <a:r>
              <a:rPr lang="es-ES" dirty="0" smtClean="0"/>
              <a:t>agotamiento </a:t>
            </a:r>
            <a:r>
              <a:rPr lang="es-ES" dirty="0"/>
              <a:t>de los bienes destinados a </a:t>
            </a:r>
            <a:r>
              <a:rPr lang="es-ES" dirty="0" smtClean="0"/>
              <a:t>sostenerla</a:t>
            </a:r>
          </a:p>
          <a:p>
            <a:pPr lvl="1"/>
            <a:r>
              <a:rPr lang="es-ES" dirty="0" smtClean="0"/>
              <a:t>cualquier </a:t>
            </a:r>
            <a:r>
              <a:rPr lang="es-ES" dirty="0"/>
              <a:t>otra causa prevista en el estatuto o disposiciones de la ley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97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17779" y="802299"/>
            <a:ext cx="8637073" cy="2159562"/>
          </a:xfrm>
        </p:spPr>
        <p:txBody>
          <a:bodyPr/>
          <a:lstStyle/>
          <a:p>
            <a:r>
              <a:rPr lang="es-AR" sz="1800" dirty="0" smtClean="0"/>
              <a:t>RA 1</a:t>
            </a:r>
            <a:br>
              <a:rPr lang="es-AR" sz="1800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sz="4400" dirty="0" smtClean="0"/>
              <a:t>QUE ES EL DERECHO</a:t>
            </a:r>
            <a:r>
              <a:rPr lang="es-AR" dirty="0" smtClean="0"/>
              <a:t> 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382579"/>
          </a:xfrm>
        </p:spPr>
        <p:txBody>
          <a:bodyPr>
            <a:normAutofit fontScale="85000" lnSpcReduction="10000"/>
          </a:bodyPr>
          <a:lstStyle/>
          <a:p>
            <a:pPr marL="285750" indent="-285750">
              <a:buFontTx/>
              <a:buChar char="-"/>
            </a:pPr>
            <a:r>
              <a:rPr lang="es-ES" dirty="0" smtClean="0"/>
              <a:t>Como </a:t>
            </a:r>
            <a:r>
              <a:rPr lang="es-ES" dirty="0"/>
              <a:t>facultad </a:t>
            </a:r>
            <a:endParaRPr lang="es-ES" dirty="0" smtClean="0"/>
          </a:p>
          <a:p>
            <a:pPr marL="285750" indent="-285750">
              <a:buFontTx/>
              <a:buChar char="-"/>
            </a:pPr>
            <a:r>
              <a:rPr lang="es-ES" dirty="0" smtClean="0"/>
              <a:t>Como </a:t>
            </a:r>
            <a:r>
              <a:rPr lang="es-ES" dirty="0"/>
              <a:t>estructura jurídica general </a:t>
            </a:r>
            <a:endParaRPr lang="es-ES" dirty="0" smtClean="0"/>
          </a:p>
          <a:p>
            <a:pPr marL="285750" indent="-285750">
              <a:buFontTx/>
              <a:buChar char="-"/>
            </a:pPr>
            <a:r>
              <a:rPr lang="es-ES" dirty="0" smtClean="0"/>
              <a:t>Como </a:t>
            </a:r>
            <a:r>
              <a:rPr lang="es-ES" dirty="0"/>
              <a:t>conjunto de derechos y obligaciones </a:t>
            </a:r>
            <a:endParaRPr lang="es-ES" dirty="0" smtClean="0"/>
          </a:p>
          <a:p>
            <a:pPr marL="285750" indent="-285750">
              <a:buFontTx/>
              <a:buChar char="-"/>
            </a:pPr>
            <a:r>
              <a:rPr lang="es-ES" dirty="0" smtClean="0"/>
              <a:t>Como </a:t>
            </a:r>
            <a:r>
              <a:rPr lang="es-ES" dirty="0"/>
              <a:t>normas, su análisis, aplicación e interpretaciones </a:t>
            </a:r>
            <a:endParaRPr lang="es-ES" dirty="0" smtClean="0"/>
          </a:p>
          <a:p>
            <a:pPr marL="285750" indent="-285750">
              <a:buFontTx/>
              <a:buChar char="-"/>
            </a:pPr>
            <a:r>
              <a:rPr lang="es-ES" dirty="0" smtClean="0"/>
              <a:t>Como </a:t>
            </a:r>
            <a:r>
              <a:rPr lang="es-ES" dirty="0"/>
              <a:t>atribución 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DESDE EL PUNTO DE VISTA </a:t>
            </a:r>
            <a:r>
              <a:rPr lang="es-ES" dirty="0" smtClean="0">
                <a:solidFill>
                  <a:srgbClr val="FF0000"/>
                </a:solidFill>
              </a:rPr>
              <a:t>Objetivo</a:t>
            </a:r>
            <a:r>
              <a:rPr lang="es-ES" dirty="0"/>
              <a:t>: Regla social obligatoria </a:t>
            </a:r>
            <a:r>
              <a:rPr lang="es-ES" dirty="0" smtClean="0">
                <a:solidFill>
                  <a:srgbClr val="FF0000"/>
                </a:solidFill>
              </a:rPr>
              <a:t>- </a:t>
            </a:r>
            <a:r>
              <a:rPr lang="es-ES" dirty="0">
                <a:solidFill>
                  <a:srgbClr val="FF0000"/>
                </a:solidFill>
              </a:rPr>
              <a:t>Subjetivo</a:t>
            </a:r>
            <a:r>
              <a:rPr lang="es-ES" dirty="0"/>
              <a:t>: Facultad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87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Responsabilidad de las personas jurídicas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7930" y="2015732"/>
            <a:ext cx="11618843" cy="4037198"/>
          </a:xfrm>
        </p:spPr>
        <p:txBody>
          <a:bodyPr>
            <a:normAutofit/>
          </a:bodyPr>
          <a:lstStyle/>
          <a:p>
            <a:r>
              <a:rPr lang="es-ES" dirty="0" err="1">
                <a:solidFill>
                  <a:srgbClr val="C00000"/>
                </a:solidFill>
              </a:rPr>
              <a:t>Inoponibilidad</a:t>
            </a:r>
            <a:r>
              <a:rPr lang="es-ES" dirty="0">
                <a:solidFill>
                  <a:srgbClr val="C00000"/>
                </a:solidFill>
              </a:rPr>
              <a:t> de las personalidad jurídica:</a:t>
            </a:r>
            <a:r>
              <a:rPr lang="es-ES" dirty="0"/>
              <a:t> La actuación que esté destinada a la consecución de fines ajenos a la persona jurídica, constituya un recurso para violar la ley, el orden público o la buena fe o para frustrar derechos de cualquier persona, se imputa a quienes a título de socios, asociados, miembros o controlantes directos o indirectos, la hicieron posible, quienes responderán solidaria e ilimitadamente por los perjuicios </a:t>
            </a:r>
            <a:r>
              <a:rPr lang="es-ES" dirty="0" smtClean="0"/>
              <a:t>causados</a:t>
            </a:r>
          </a:p>
          <a:p>
            <a:endParaRPr lang="es-ES" dirty="0" smtClean="0"/>
          </a:p>
          <a:p>
            <a:r>
              <a:rPr lang="es-ES" dirty="0" smtClean="0">
                <a:solidFill>
                  <a:srgbClr val="C00000"/>
                </a:solidFill>
              </a:rPr>
              <a:t> </a:t>
            </a:r>
            <a:r>
              <a:rPr lang="es-ES" dirty="0">
                <a:solidFill>
                  <a:srgbClr val="C00000"/>
                </a:solidFill>
              </a:rPr>
              <a:t>Responsabilidad de los administradores:</a:t>
            </a:r>
            <a:r>
              <a:rPr lang="es-ES" dirty="0"/>
              <a:t> Los administradores responden en forma ilimitada y solidaria frente a la persona jurídica, sus miembros y terceros, por los daños causados por su culpa en el ejercicio o con ocasión de sus funciones, por acción u omisión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764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ES LA LEY?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3609" y="2015732"/>
            <a:ext cx="10674626" cy="4126651"/>
          </a:xfrm>
        </p:spPr>
        <p:txBody>
          <a:bodyPr>
            <a:noAutofit/>
          </a:bodyPr>
          <a:lstStyle/>
          <a:p>
            <a:r>
              <a:rPr lang="es-ES" sz="2400" dirty="0" smtClean="0"/>
              <a:t>Regla </a:t>
            </a:r>
            <a:r>
              <a:rPr lang="es-ES" sz="2400" dirty="0"/>
              <a:t>social obligatoria emanada de autoridad </a:t>
            </a:r>
            <a:r>
              <a:rPr lang="es-ES" sz="2400" dirty="0" smtClean="0"/>
              <a:t>competente</a:t>
            </a:r>
          </a:p>
          <a:p>
            <a:r>
              <a:rPr lang="es-ES" sz="2400" dirty="0" smtClean="0"/>
              <a:t>Requiere</a:t>
            </a:r>
            <a:r>
              <a:rPr lang="es-ES" sz="2400" dirty="0"/>
              <a:t>: Sanción, </a:t>
            </a:r>
            <a:r>
              <a:rPr lang="es-ES" sz="2400" dirty="0" smtClean="0"/>
              <a:t>Promulgación, Publicación</a:t>
            </a:r>
          </a:p>
          <a:p>
            <a:r>
              <a:rPr lang="es-ES" sz="2400" dirty="0" smtClean="0"/>
              <a:t>Renuncia </a:t>
            </a:r>
            <a:r>
              <a:rPr lang="es-ES" sz="2400" dirty="0"/>
              <a:t>general de las leyes no produce efecto </a:t>
            </a:r>
            <a:r>
              <a:rPr lang="es-ES" sz="2400" dirty="0" smtClean="0"/>
              <a:t>alguno</a:t>
            </a:r>
          </a:p>
          <a:p>
            <a:r>
              <a:rPr lang="es-ES" sz="2400" dirty="0" smtClean="0"/>
              <a:t>Es </a:t>
            </a:r>
            <a:r>
              <a:rPr lang="es-ES" sz="2400" dirty="0"/>
              <a:t>un conjunto de normas que guardan cierto sistema y ordenan una materia, un área o conjunto de situaciones determinadas a la luz de la evolución del derecho </a:t>
            </a:r>
            <a:r>
              <a:rPr lang="es-ES" sz="2400" dirty="0" smtClean="0"/>
              <a:t>actual</a:t>
            </a:r>
          </a:p>
          <a:p>
            <a:r>
              <a:rPr lang="es-ES" sz="2400" dirty="0" smtClean="0"/>
              <a:t>Excepcionalmente </a:t>
            </a:r>
            <a:r>
              <a:rPr lang="es-ES" sz="2400" dirty="0"/>
              <a:t>puede estar dirigida a una persona o hecho determinado: Ej. Expropiación, </a:t>
            </a:r>
            <a:r>
              <a:rPr lang="es-ES" sz="2400" dirty="0" smtClean="0"/>
              <a:t>Agradecimientos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628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b="1" dirty="0">
                <a:solidFill>
                  <a:schemeClr val="accent1"/>
                </a:solidFill>
              </a:rPr>
              <a:t>Derecho interno Nacional </a:t>
            </a:r>
            <a:endParaRPr lang="es-ES" b="1" dirty="0" smtClean="0">
              <a:solidFill>
                <a:schemeClr val="accent1"/>
              </a:solidFill>
            </a:endParaRPr>
          </a:p>
          <a:p>
            <a:pPr lvl="1"/>
            <a:r>
              <a:rPr lang="es-ES" u="sng" dirty="0" smtClean="0">
                <a:solidFill>
                  <a:schemeClr val="accent1"/>
                </a:solidFill>
              </a:rPr>
              <a:t>Derecho </a:t>
            </a:r>
            <a:r>
              <a:rPr lang="es-ES" u="sng" dirty="0">
                <a:solidFill>
                  <a:schemeClr val="accent1"/>
                </a:solidFill>
              </a:rPr>
              <a:t>interno público</a:t>
            </a:r>
            <a:r>
              <a:rPr lang="es-ES" dirty="0"/>
              <a:t>: </a:t>
            </a:r>
            <a:r>
              <a:rPr lang="es-ES" dirty="0" smtClean="0"/>
              <a:t> -  </a:t>
            </a:r>
            <a:r>
              <a:rPr lang="es-ES" dirty="0"/>
              <a:t>Derecho Penal </a:t>
            </a:r>
            <a:r>
              <a:rPr lang="es-ES" dirty="0" smtClean="0"/>
              <a:t>- Derecho </a:t>
            </a:r>
            <a:r>
              <a:rPr lang="es-ES" dirty="0"/>
              <a:t>Constitucional </a:t>
            </a:r>
            <a:r>
              <a:rPr lang="es-ES" dirty="0" smtClean="0"/>
              <a:t>- </a:t>
            </a:r>
            <a:r>
              <a:rPr lang="es-ES" dirty="0"/>
              <a:t>Derecho Procesal </a:t>
            </a:r>
            <a:r>
              <a:rPr lang="es-ES" dirty="0" smtClean="0"/>
              <a:t>- </a:t>
            </a:r>
            <a:r>
              <a:rPr lang="es-ES" dirty="0"/>
              <a:t>Derecho Administrativo </a:t>
            </a:r>
            <a:r>
              <a:rPr lang="es-ES" dirty="0" smtClean="0"/>
              <a:t>- </a:t>
            </a:r>
            <a:r>
              <a:rPr lang="es-ES" dirty="0"/>
              <a:t>Tratados internacionales incorporados al derecho interno </a:t>
            </a:r>
            <a:r>
              <a:rPr lang="es-ES" dirty="0" smtClean="0"/>
              <a:t> </a:t>
            </a:r>
          </a:p>
          <a:p>
            <a:pPr lvl="1"/>
            <a:r>
              <a:rPr lang="es-ES" u="sng" dirty="0" smtClean="0">
                <a:solidFill>
                  <a:schemeClr val="accent1"/>
                </a:solidFill>
              </a:rPr>
              <a:t>Derecho </a:t>
            </a:r>
            <a:r>
              <a:rPr lang="es-ES" u="sng" dirty="0">
                <a:solidFill>
                  <a:schemeClr val="accent1"/>
                </a:solidFill>
              </a:rPr>
              <a:t>interno Privado</a:t>
            </a:r>
            <a:r>
              <a:rPr lang="es-ES" dirty="0"/>
              <a:t>  Derecho Civil y Comercial  Derecho Agrario  Derecho Minero  Derecho Aeronáutico  Derecho Laboral </a:t>
            </a:r>
            <a:endParaRPr lang="es-ES" dirty="0" smtClean="0"/>
          </a:p>
          <a:p>
            <a:r>
              <a:rPr lang="es-ES" b="1" dirty="0" smtClean="0">
                <a:solidFill>
                  <a:schemeClr val="accent1"/>
                </a:solidFill>
              </a:rPr>
              <a:t>Derecho </a:t>
            </a:r>
            <a:r>
              <a:rPr lang="es-ES" b="1" dirty="0">
                <a:solidFill>
                  <a:schemeClr val="accent1"/>
                </a:solidFill>
              </a:rPr>
              <a:t>Internacional </a:t>
            </a:r>
            <a:endParaRPr lang="es-ES" b="1" dirty="0" smtClean="0">
              <a:solidFill>
                <a:schemeClr val="accent1"/>
              </a:solidFill>
            </a:endParaRPr>
          </a:p>
          <a:p>
            <a:pPr lvl="1"/>
            <a:r>
              <a:rPr lang="es-ES" b="1" dirty="0" smtClean="0">
                <a:solidFill>
                  <a:schemeClr val="accent1"/>
                </a:solidFill>
              </a:rPr>
              <a:t>PUBLICO</a:t>
            </a:r>
            <a:r>
              <a:rPr lang="es-ES" dirty="0"/>
              <a:t>: Rige la relación entre los distintos estados entre sí, la organización de los entes creados por tratados, ej. El Mercosur, La Unión Europea, el Nafta, etc. </a:t>
            </a:r>
          </a:p>
          <a:p>
            <a:pPr lvl="1"/>
            <a:r>
              <a:rPr lang="es-ES" b="1" dirty="0" smtClean="0">
                <a:solidFill>
                  <a:schemeClr val="accent1"/>
                </a:solidFill>
              </a:rPr>
              <a:t>PRIVADO:</a:t>
            </a:r>
            <a:r>
              <a:rPr lang="es-ES" dirty="0" smtClean="0"/>
              <a:t> </a:t>
            </a:r>
            <a:r>
              <a:rPr lang="es-ES" dirty="0"/>
              <a:t>Rige las relaciones entre particulares domiciliados en distintos estados, relaciones de familia, societarias,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515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OTRAS FUENTES DEL DERECHO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2400" dirty="0" smtClean="0">
                <a:solidFill>
                  <a:schemeClr val="accent1"/>
                </a:solidFill>
              </a:rPr>
              <a:t>Jurisprudencia</a:t>
            </a:r>
            <a:r>
              <a:rPr lang="es-ES" sz="2400" dirty="0">
                <a:solidFill>
                  <a:schemeClr val="accent1"/>
                </a:solidFill>
              </a:rPr>
              <a:t>:</a:t>
            </a:r>
            <a:r>
              <a:rPr lang="es-ES" sz="2400" dirty="0"/>
              <a:t> Es la interpretación que realizan los jueces de la ley al aplicarla en los casos concretos y la reiteración de tales interpretaciones construyen la jurisprudencia. </a:t>
            </a:r>
            <a:r>
              <a:rPr lang="es-ES" sz="2400" dirty="0" smtClean="0"/>
              <a:t> </a:t>
            </a:r>
            <a:r>
              <a:rPr lang="es-ES" sz="2400" dirty="0"/>
              <a:t>Es pacífica, cuando no existen otras formas de interpretación y/o </a:t>
            </a:r>
            <a:r>
              <a:rPr lang="es-ES" sz="2400" dirty="0" smtClean="0"/>
              <a:t>aplicación</a:t>
            </a:r>
          </a:p>
          <a:p>
            <a:r>
              <a:rPr lang="es-ES" sz="2400" dirty="0" smtClean="0">
                <a:solidFill>
                  <a:schemeClr val="accent1"/>
                </a:solidFill>
              </a:rPr>
              <a:t>Doctrina</a:t>
            </a:r>
            <a:r>
              <a:rPr lang="es-ES" sz="2400" dirty="0">
                <a:solidFill>
                  <a:schemeClr val="accent1"/>
                </a:solidFill>
              </a:rPr>
              <a:t>:</a:t>
            </a:r>
            <a:r>
              <a:rPr lang="es-ES" sz="2400" dirty="0"/>
              <a:t> Opinión que vierten los juristas, respecto a una norma o conjunto de normas, admitiéndola, criticándola o proponiendo modificaciones, interpretaciones o soluciones para una situación no </a:t>
            </a:r>
            <a:r>
              <a:rPr lang="es-ES" sz="2400" dirty="0" smtClean="0"/>
              <a:t>previstas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8853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2431" y="287685"/>
            <a:ext cx="10544952" cy="1049235"/>
          </a:xfrm>
        </p:spPr>
        <p:txBody>
          <a:bodyPr>
            <a:normAutofit/>
          </a:bodyPr>
          <a:lstStyle/>
          <a:p>
            <a: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se resuelven los casos judiciales y como se interpretan las leyes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7686" y="1789044"/>
            <a:ext cx="11618843" cy="4383156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Cómo se resuelven los </a:t>
            </a:r>
            <a:r>
              <a:rPr lang="es-ES" dirty="0" smtClean="0">
                <a:solidFill>
                  <a:schemeClr val="accent1"/>
                </a:solidFill>
              </a:rPr>
              <a:t>casos Judiciales</a:t>
            </a:r>
            <a:r>
              <a:rPr lang="es-ES" dirty="0"/>
              <a:t>:</a:t>
            </a:r>
            <a:endParaRPr lang="es-ES" dirty="0" smtClean="0"/>
          </a:p>
          <a:p>
            <a:pPr lvl="1"/>
            <a:r>
              <a:rPr lang="es-ES" dirty="0" smtClean="0"/>
              <a:t>la </a:t>
            </a:r>
            <a:r>
              <a:rPr lang="es-ES" dirty="0"/>
              <a:t>Constitución Nacional y los tratados de derechos humanos en los que la República sea </a:t>
            </a:r>
            <a:r>
              <a:rPr lang="es-ES" dirty="0" smtClean="0"/>
              <a:t>parte</a:t>
            </a:r>
          </a:p>
          <a:p>
            <a:pPr lvl="1"/>
            <a:r>
              <a:rPr lang="es-ES" dirty="0" smtClean="0"/>
              <a:t>la </a:t>
            </a:r>
            <a:r>
              <a:rPr lang="es-ES" dirty="0"/>
              <a:t>finalidad de la norma </a:t>
            </a:r>
            <a:endParaRPr lang="es-ES" dirty="0" smtClean="0"/>
          </a:p>
          <a:p>
            <a:pPr lvl="1"/>
            <a:r>
              <a:rPr lang="es-ES" dirty="0" smtClean="0"/>
              <a:t>Jurisprudencia </a:t>
            </a:r>
            <a:r>
              <a:rPr lang="es-ES" dirty="0"/>
              <a:t>y </a:t>
            </a:r>
            <a:r>
              <a:rPr lang="es-ES" dirty="0" smtClean="0"/>
              <a:t>doctrina</a:t>
            </a:r>
          </a:p>
          <a:p>
            <a:pPr lvl="1"/>
            <a:r>
              <a:rPr lang="es-ES" dirty="0" smtClean="0"/>
              <a:t>Los </a:t>
            </a:r>
            <a:r>
              <a:rPr lang="es-ES" dirty="0"/>
              <a:t>usos, prácticas y costumbres son vinculantes cuando las leyes o los interesados se refieren a ellos o en situaciones no regladas legalmente, siempre que no sean contrarios a derecho </a:t>
            </a:r>
            <a:endParaRPr lang="es-ES" dirty="0" smtClean="0"/>
          </a:p>
          <a:p>
            <a:r>
              <a:rPr lang="es-ES" dirty="0" smtClean="0"/>
              <a:t>Como </a:t>
            </a:r>
            <a:r>
              <a:rPr lang="es-ES" dirty="0"/>
              <a:t>se</a:t>
            </a:r>
            <a:r>
              <a:rPr lang="es-ES" dirty="0">
                <a:solidFill>
                  <a:schemeClr val="accent1"/>
                </a:solidFill>
              </a:rPr>
              <a:t> INTERPRETAN </a:t>
            </a:r>
            <a:r>
              <a:rPr lang="es-ES" dirty="0" smtClean="0">
                <a:solidFill>
                  <a:schemeClr val="accent1"/>
                </a:solidFill>
              </a:rPr>
              <a:t>las </a:t>
            </a:r>
            <a:r>
              <a:rPr lang="es-ES" dirty="0">
                <a:solidFill>
                  <a:schemeClr val="accent1"/>
                </a:solidFill>
              </a:rPr>
              <a:t>leyes</a:t>
            </a:r>
            <a:r>
              <a:rPr lang="es-ES" dirty="0"/>
              <a:t> </a:t>
            </a:r>
            <a:endParaRPr lang="es-ES" dirty="0" smtClean="0"/>
          </a:p>
          <a:p>
            <a:pPr lvl="1"/>
            <a:r>
              <a:rPr lang="es-ES" dirty="0" smtClean="0"/>
              <a:t>La </a:t>
            </a:r>
            <a:r>
              <a:rPr lang="es-ES" dirty="0"/>
              <a:t>ley debe ser interpretada teniendo en cuenta sus palabras, sus finalidades, las leyes análogas, las disposiciones que surgen de los tratados sobre derechos humanos, los principios y los valores jurídicos, de modo coherente con todo el ordenamiento </a:t>
            </a:r>
          </a:p>
          <a:p>
            <a:pPr marL="457200" lvl="1" indent="0">
              <a:buNone/>
            </a:pPr>
            <a:r>
              <a:rPr lang="es-ES" sz="2200" dirty="0" smtClean="0">
                <a:solidFill>
                  <a:schemeClr val="accent1"/>
                </a:solidFill>
              </a:rPr>
              <a:t>El </a:t>
            </a:r>
            <a:r>
              <a:rPr lang="es-ES" sz="2200" dirty="0">
                <a:solidFill>
                  <a:schemeClr val="accent1"/>
                </a:solidFill>
              </a:rPr>
              <a:t>juez debe resolver los asuntos que sean sometidos a su jurisdicción mediante una decisión razonablemente </a:t>
            </a:r>
            <a:r>
              <a:rPr lang="es-ES" sz="2200" dirty="0" smtClean="0">
                <a:solidFill>
                  <a:schemeClr val="accent1"/>
                </a:solidFill>
              </a:rPr>
              <a:t>fundada, aún cuando no exista una norma concreta</a:t>
            </a:r>
            <a:endParaRPr lang="en-US" sz="2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275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Características de las leyes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Obligatoriedad </a:t>
            </a:r>
            <a:endParaRPr lang="es-ES" dirty="0" smtClean="0"/>
          </a:p>
          <a:p>
            <a:r>
              <a:rPr lang="es-ES" dirty="0" smtClean="0"/>
              <a:t>Vigencia </a:t>
            </a:r>
            <a:r>
              <a:rPr lang="es-ES" dirty="0"/>
              <a:t>de la ley </a:t>
            </a:r>
            <a:endParaRPr lang="es-ES" dirty="0" smtClean="0"/>
          </a:p>
          <a:p>
            <a:r>
              <a:rPr lang="es-ES" dirty="0" smtClean="0"/>
              <a:t>Principio </a:t>
            </a:r>
            <a:r>
              <a:rPr lang="es-ES" dirty="0"/>
              <a:t>de </a:t>
            </a:r>
            <a:r>
              <a:rPr lang="es-ES" dirty="0" err="1"/>
              <a:t>inexcusabilidad</a:t>
            </a:r>
            <a:r>
              <a:rPr lang="es-ES" dirty="0"/>
              <a:t> sobre el conocimiento de la </a:t>
            </a:r>
            <a:r>
              <a:rPr lang="es-ES" dirty="0" smtClean="0"/>
              <a:t>ley</a:t>
            </a:r>
          </a:p>
          <a:p>
            <a:r>
              <a:rPr lang="es-ES" dirty="0" smtClean="0"/>
              <a:t>Principio </a:t>
            </a:r>
            <a:r>
              <a:rPr lang="es-ES" dirty="0"/>
              <a:t>de buena fe en el ejercicio de la ley </a:t>
            </a:r>
            <a:r>
              <a:rPr lang="es-ES" dirty="0" smtClean="0"/>
              <a:t>        ABUSO </a:t>
            </a:r>
            <a:r>
              <a:rPr lang="es-ES" dirty="0"/>
              <a:t>DEL DERECHO </a:t>
            </a:r>
            <a:endParaRPr lang="es-ES" dirty="0" smtClean="0"/>
          </a:p>
          <a:p>
            <a:r>
              <a:rPr lang="es-ES" dirty="0" smtClean="0"/>
              <a:t>No </a:t>
            </a:r>
            <a:r>
              <a:rPr lang="es-ES" dirty="0"/>
              <a:t>se puede renunciar en general a las leyes, si en forma particular si la ley lo </a:t>
            </a:r>
            <a:r>
              <a:rPr lang="es-ES" dirty="0" smtClean="0"/>
              <a:t>permite</a:t>
            </a:r>
          </a:p>
          <a:p>
            <a:r>
              <a:rPr lang="es-ES" dirty="0" smtClean="0"/>
              <a:t>Las </a:t>
            </a:r>
            <a:r>
              <a:rPr lang="es-ES" dirty="0"/>
              <a:t>leyes prevén dos clases de derechos para las personas: individuales y de incidencia colectiva</a:t>
            </a:r>
            <a:endParaRPr lang="en-US" dirty="0"/>
          </a:p>
        </p:txBody>
      </p:sp>
      <p:sp>
        <p:nvSpPr>
          <p:cNvPr id="4" name="Flecha derecha 3"/>
          <p:cNvSpPr/>
          <p:nvPr/>
        </p:nvSpPr>
        <p:spPr>
          <a:xfrm>
            <a:off x="6629400" y="3597965"/>
            <a:ext cx="198783" cy="2782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6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Tipos de personas</a:t>
            </a:r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Persona física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3337992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La persona humana existe desde el momento de la concepción </a:t>
            </a:r>
            <a:endParaRPr lang="es-ES" dirty="0" smtClean="0"/>
          </a:p>
          <a:p>
            <a:r>
              <a:rPr lang="es-ES" dirty="0" smtClean="0"/>
              <a:t>Época </a:t>
            </a:r>
            <a:r>
              <a:rPr lang="es-ES" dirty="0"/>
              <a:t>de la concepción </a:t>
            </a:r>
            <a:r>
              <a:rPr lang="es-ES" dirty="0" smtClean="0"/>
              <a:t> </a:t>
            </a:r>
            <a:r>
              <a:rPr lang="es-ES" dirty="0"/>
              <a:t>lapso entre el máximo y el mínimo del embarazo (300- 180</a:t>
            </a:r>
            <a:r>
              <a:rPr lang="es-ES" dirty="0" smtClean="0"/>
              <a:t>)</a:t>
            </a:r>
          </a:p>
          <a:p>
            <a:r>
              <a:rPr lang="es-ES" dirty="0" smtClean="0"/>
              <a:t>Los </a:t>
            </a:r>
            <a:r>
              <a:rPr lang="es-ES" dirty="0"/>
              <a:t>derechos del concebido o implantado en la mujer quedan irrevocablemente adquiridos si nace con vida (siempre se presume</a:t>
            </a:r>
            <a:r>
              <a:rPr lang="es-ES" dirty="0" smtClean="0"/>
              <a:t>)</a:t>
            </a:r>
          </a:p>
          <a:p>
            <a:r>
              <a:rPr lang="es-ES" dirty="0" smtClean="0"/>
              <a:t>Si </a:t>
            </a:r>
            <a:r>
              <a:rPr lang="es-ES" dirty="0"/>
              <a:t>no nace con vida, se considera que la persona nunca </a:t>
            </a:r>
            <a:r>
              <a:rPr lang="es-ES" dirty="0" smtClean="0"/>
              <a:t>existió</a:t>
            </a:r>
          </a:p>
          <a:p>
            <a:r>
              <a:rPr lang="es-ES" dirty="0" smtClean="0"/>
              <a:t>FIN </a:t>
            </a:r>
            <a:r>
              <a:rPr lang="es-ES" dirty="0"/>
              <a:t>de la persona humana (fallecimiento)</a:t>
            </a:r>
            <a:endParaRPr lang="en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AR" dirty="0" smtClean="0"/>
              <a:t>Persona jurídica</a:t>
            </a:r>
            <a:endParaRPr lang="en-US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3340770"/>
          </a:xfrm>
        </p:spPr>
        <p:txBody>
          <a:bodyPr>
            <a:normAutofit fontScale="92500" lnSpcReduction="20000"/>
          </a:bodyPr>
          <a:lstStyle/>
          <a:p>
            <a:r>
              <a:rPr lang="es-ES" i="1" dirty="0"/>
              <a:t>“Son personas jurídicas todos </a:t>
            </a:r>
            <a:r>
              <a:rPr lang="es-ES" i="1" dirty="0">
                <a:solidFill>
                  <a:schemeClr val="accent1"/>
                </a:solidFill>
              </a:rPr>
              <a:t>los entes </a:t>
            </a:r>
            <a:r>
              <a:rPr lang="es-ES" i="1" dirty="0"/>
              <a:t>a los cuales el ordenamiento jurídico les confiere aptitud para adquirir derechos y contraer obligaciones para el cumplimiento de su objeto y los fines de su creación</a:t>
            </a:r>
            <a:r>
              <a:rPr lang="es-ES" dirty="0"/>
              <a:t>” </a:t>
            </a:r>
            <a:endParaRPr lang="es-ES" dirty="0" smtClean="0"/>
          </a:p>
          <a:p>
            <a:r>
              <a:rPr lang="es-ES" dirty="0" smtClean="0"/>
              <a:t>FIN </a:t>
            </a:r>
            <a:r>
              <a:rPr lang="es-ES" dirty="0"/>
              <a:t>de las personas jurídicas El reconocimiento, comienzo, capacidad, funcionamiento, organización y fin de su existencia, se rige por las leyes y ordenamientos de su constitución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54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Clasificación de las </a:t>
            </a:r>
            <a:r>
              <a:rPr lang="es-AR" b="1" dirty="0" smtClean="0">
                <a:solidFill>
                  <a:schemeClr val="accent1"/>
                </a:solidFill>
              </a:rPr>
              <a:t>personas JURÍDICAS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Personas jurídicas públicas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323860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ESTADO:</a:t>
            </a:r>
          </a:p>
          <a:p>
            <a:pPr lvl="1"/>
            <a:r>
              <a:rPr lang="en-US" dirty="0" smtClean="0"/>
              <a:t>Nacional </a:t>
            </a:r>
          </a:p>
          <a:p>
            <a:pPr lvl="1"/>
            <a:r>
              <a:rPr lang="en-US" dirty="0" smtClean="0"/>
              <a:t>Provincial</a:t>
            </a:r>
          </a:p>
          <a:p>
            <a:pPr lvl="1"/>
            <a:r>
              <a:rPr lang="en-US" dirty="0" smtClean="0"/>
              <a:t>Municipal</a:t>
            </a:r>
          </a:p>
          <a:p>
            <a:pPr lvl="1"/>
            <a:r>
              <a:rPr lang="en-US" dirty="0" smtClean="0"/>
              <a:t>CABA </a:t>
            </a:r>
            <a:r>
              <a:rPr lang="en-US" dirty="0"/>
              <a:t>1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Iglesia</a:t>
            </a:r>
            <a:r>
              <a:rPr lang="en-US" dirty="0" smtClean="0"/>
              <a:t> </a:t>
            </a:r>
            <a:r>
              <a:rPr lang="en-US" dirty="0" err="1"/>
              <a:t>católica</a:t>
            </a:r>
            <a:r>
              <a:rPr lang="en-US" dirty="0"/>
              <a:t> </a:t>
            </a:r>
          </a:p>
          <a:p>
            <a:r>
              <a:rPr lang="en-US" dirty="0" err="1" smtClean="0"/>
              <a:t>Entidades</a:t>
            </a:r>
            <a:r>
              <a:rPr lang="en-US" dirty="0" smtClean="0"/>
              <a:t> </a:t>
            </a:r>
            <a:r>
              <a:rPr lang="en-US" dirty="0" err="1"/>
              <a:t>autárquicas</a:t>
            </a:r>
            <a:r>
              <a:rPr lang="en-US" dirty="0"/>
              <a:t> </a:t>
            </a:r>
          </a:p>
          <a:p>
            <a:r>
              <a:rPr lang="en-US" dirty="0" err="1" smtClean="0"/>
              <a:t>Organismos</a:t>
            </a:r>
            <a:r>
              <a:rPr lang="en-US" dirty="0" smtClean="0"/>
              <a:t> </a:t>
            </a:r>
            <a:r>
              <a:rPr lang="en-US" dirty="0" err="1"/>
              <a:t>Nacionales</a:t>
            </a:r>
            <a:r>
              <a:rPr lang="en-US" dirty="0"/>
              <a:t> o </a:t>
            </a:r>
            <a:r>
              <a:rPr lang="en-US" dirty="0" err="1"/>
              <a:t>extranjeros</a:t>
            </a:r>
            <a:r>
              <a:rPr lang="en-US" dirty="0"/>
              <a:t> que la ley le </a:t>
            </a:r>
            <a:r>
              <a:rPr lang="en-US" dirty="0" err="1"/>
              <a:t>reconozca</a:t>
            </a:r>
            <a:r>
              <a:rPr lang="en-US" dirty="0"/>
              <a:t> ese </a:t>
            </a:r>
            <a:r>
              <a:rPr lang="en-US" dirty="0" err="1"/>
              <a:t>carácter</a:t>
            </a:r>
            <a:endParaRPr lang="en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412361" y="2023003"/>
            <a:ext cx="5305873" cy="802237"/>
          </a:xfrm>
        </p:spPr>
        <p:txBody>
          <a:bodyPr/>
          <a:lstStyle/>
          <a:p>
            <a:r>
              <a:rPr lang="es-AR" dirty="0" smtClean="0"/>
              <a:t>PERSONAS JURÍDICAS PRIVADAS </a:t>
            </a:r>
            <a:r>
              <a:rPr lang="es-AR" sz="1200" dirty="0" smtClean="0"/>
              <a:t>(art. 148 CCC)</a:t>
            </a:r>
            <a:endParaRPr lang="en-US" sz="1200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3241379"/>
          </a:xfrm>
        </p:spPr>
        <p:txBody>
          <a:bodyPr>
            <a:normAutofit fontScale="70000" lnSpcReduction="20000"/>
          </a:bodyPr>
          <a:lstStyle/>
          <a:p>
            <a:r>
              <a:rPr lang="es-ES" dirty="0"/>
              <a:t>a) las </a:t>
            </a:r>
            <a:r>
              <a:rPr lang="es-ES" dirty="0" smtClean="0"/>
              <a:t>sociedades</a:t>
            </a:r>
          </a:p>
          <a:p>
            <a:r>
              <a:rPr lang="es-ES" dirty="0" smtClean="0"/>
              <a:t>b</a:t>
            </a:r>
            <a:r>
              <a:rPr lang="es-ES" dirty="0"/>
              <a:t>) las asociaciones </a:t>
            </a:r>
            <a:r>
              <a:rPr lang="es-ES" dirty="0" smtClean="0"/>
              <a:t>civiles</a:t>
            </a:r>
          </a:p>
          <a:p>
            <a:r>
              <a:rPr lang="es-ES" dirty="0" smtClean="0"/>
              <a:t>c</a:t>
            </a:r>
            <a:r>
              <a:rPr lang="es-ES" dirty="0"/>
              <a:t>) las simples </a:t>
            </a:r>
            <a:r>
              <a:rPr lang="es-ES" dirty="0" smtClean="0"/>
              <a:t>asociaciones</a:t>
            </a:r>
          </a:p>
          <a:p>
            <a:r>
              <a:rPr lang="es-ES" dirty="0" smtClean="0"/>
              <a:t>d</a:t>
            </a:r>
            <a:r>
              <a:rPr lang="es-ES" dirty="0"/>
              <a:t>) las </a:t>
            </a:r>
            <a:r>
              <a:rPr lang="es-ES" dirty="0" smtClean="0"/>
              <a:t>fundaciones</a:t>
            </a:r>
          </a:p>
          <a:p>
            <a:r>
              <a:rPr lang="es-ES" dirty="0" smtClean="0"/>
              <a:t>e</a:t>
            </a:r>
            <a:r>
              <a:rPr lang="es-ES" dirty="0"/>
              <a:t>) las iglesias, confesiones, comunidades o entidades </a:t>
            </a:r>
            <a:r>
              <a:rPr lang="es-ES" dirty="0" smtClean="0"/>
              <a:t>religiosas</a:t>
            </a:r>
          </a:p>
          <a:p>
            <a:r>
              <a:rPr lang="es-ES" dirty="0" smtClean="0"/>
              <a:t>f</a:t>
            </a:r>
            <a:r>
              <a:rPr lang="es-ES" dirty="0"/>
              <a:t>) las </a:t>
            </a:r>
            <a:r>
              <a:rPr lang="es-ES" dirty="0" smtClean="0"/>
              <a:t>mutuales</a:t>
            </a:r>
          </a:p>
          <a:p>
            <a:r>
              <a:rPr lang="es-ES" dirty="0" smtClean="0"/>
              <a:t>g</a:t>
            </a:r>
            <a:r>
              <a:rPr lang="es-ES" dirty="0"/>
              <a:t>) las </a:t>
            </a:r>
            <a:r>
              <a:rPr lang="es-ES" dirty="0" smtClean="0"/>
              <a:t>cooperativas </a:t>
            </a:r>
          </a:p>
          <a:p>
            <a:r>
              <a:rPr lang="es-ES" dirty="0" smtClean="0"/>
              <a:t>h</a:t>
            </a:r>
            <a:r>
              <a:rPr lang="es-ES" dirty="0"/>
              <a:t>) el consorcio de propiedad </a:t>
            </a:r>
            <a:r>
              <a:rPr lang="es-ES" dirty="0" smtClean="0"/>
              <a:t>horizontal</a:t>
            </a:r>
          </a:p>
          <a:p>
            <a:r>
              <a:rPr lang="es-ES" dirty="0" smtClean="0"/>
              <a:t>i</a:t>
            </a:r>
            <a:r>
              <a:rPr lang="es-ES" dirty="0"/>
              <a:t>) toda otra dispuesta en el CCC o en leyes especiales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3516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101</TotalTime>
  <Words>2413</Words>
  <Application>Microsoft Office PowerPoint</Application>
  <PresentationFormat>Panorámica</PresentationFormat>
  <Paragraphs>164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4" baseType="lpstr">
      <vt:lpstr>Arial</vt:lpstr>
      <vt:lpstr>Gill Sans MT</vt:lpstr>
      <vt:lpstr>Times New Roman</vt:lpstr>
      <vt:lpstr>Gallery</vt:lpstr>
      <vt:lpstr>RA 1: analiza el objeto de la ciencia jurídica, sus normas legales y éticas a través de sus instituciones, figuras jurídicas y jerarquía de las leyes, para resolver situaciones concretas en el ejercicio profesional, bajo normas socialmente aceptables</vt:lpstr>
      <vt:lpstr>RA 1  QUE ES EL DERECHO </vt:lpstr>
      <vt:lpstr>¿Qué ES LA LEY?</vt:lpstr>
      <vt:lpstr>Presentación de PowerPoint</vt:lpstr>
      <vt:lpstr>OTRAS FUENTES DEL DERECHO</vt:lpstr>
      <vt:lpstr>  Como se resuelven los casos judiciales y como se interpretan las leyes</vt:lpstr>
      <vt:lpstr>Características de las leyes</vt:lpstr>
      <vt:lpstr>Tipos de personas</vt:lpstr>
      <vt:lpstr>Clasificación de las personas JURÍDICAS</vt:lpstr>
      <vt:lpstr>CAPACIDAD DE LAS PERSONAS FÍSICAS</vt:lpstr>
      <vt:lpstr>MENORES Y ADOLESCENTES</vt:lpstr>
      <vt:lpstr>Emancipación. </vt:lpstr>
      <vt:lpstr>Derechos personalísimos</vt:lpstr>
      <vt:lpstr>Continuación derechos personalísimos  Esta prohibida la alteración genética del embrión que se transmita a su descendencia</vt:lpstr>
      <vt:lpstr>Derecho y deber de tener un nombre nombre de las personas humanas </vt:lpstr>
      <vt:lpstr>domicilio</vt:lpstr>
      <vt:lpstr>Comienzo de las personas jurídicas</vt:lpstr>
      <vt:lpstr>Atributos de las personas jurídicas</vt:lpstr>
      <vt:lpstr>Disolución y fin de las personas jurídicas</vt:lpstr>
      <vt:lpstr>Responsabilidad de las personas jurídicas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 1 QUE ES EL DERECHO</dc:title>
  <dc:creator>PC</dc:creator>
  <cp:lastModifiedBy>PC</cp:lastModifiedBy>
  <cp:revision>13</cp:revision>
  <dcterms:created xsi:type="dcterms:W3CDTF">2024-03-05T23:04:22Z</dcterms:created>
  <dcterms:modified xsi:type="dcterms:W3CDTF">2024-03-12T20:29:00Z</dcterms:modified>
</cp:coreProperties>
</file>