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 err="1" smtClean="0"/>
              <a:t>Academic</a:t>
            </a:r>
            <a:r>
              <a:rPr lang="es-AR" b="1" dirty="0" smtClean="0"/>
              <a:t> </a:t>
            </a:r>
            <a:r>
              <a:rPr lang="es-AR" b="1" dirty="0" err="1" smtClean="0"/>
              <a:t>Listening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b="1" dirty="0" err="1" smtClean="0"/>
              <a:t>Unit</a:t>
            </a:r>
            <a:r>
              <a:rPr lang="es-AR" sz="4000" b="1" dirty="0" smtClean="0"/>
              <a:t> 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13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6000" b="1" dirty="0" err="1" smtClean="0"/>
              <a:t>Example</a:t>
            </a:r>
            <a:r>
              <a:rPr lang="es-AR" sz="6000" b="1" dirty="0" smtClean="0"/>
              <a:t> </a:t>
            </a:r>
            <a:endParaRPr lang="en-US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94922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sz="2400" dirty="0"/>
              <a:t>I. 1st main idea</a:t>
            </a:r>
          </a:p>
          <a:p>
            <a:pPr marL="36900" indent="0">
              <a:buNone/>
            </a:pPr>
            <a:r>
              <a:rPr lang="en-US" sz="2400" dirty="0"/>
              <a:t>		1. 1st supporting idea</a:t>
            </a:r>
          </a:p>
          <a:p>
            <a:pPr marL="36900" indent="0">
              <a:buNone/>
            </a:pPr>
            <a:r>
              <a:rPr lang="en-US" sz="2400" dirty="0"/>
              <a:t>			A. 1st detail</a:t>
            </a:r>
          </a:p>
          <a:p>
            <a:pPr marL="36900" indent="0">
              <a:buNone/>
            </a:pPr>
            <a:r>
              <a:rPr lang="en-US" sz="2400" dirty="0"/>
              <a:t>				a. 1st nuance / example</a:t>
            </a:r>
          </a:p>
          <a:p>
            <a:pPr marL="36900" indent="0">
              <a:buNone/>
            </a:pPr>
            <a:r>
              <a:rPr lang="en-US" sz="2400" dirty="0"/>
              <a:t>		    		b. 2nd nuance / example</a:t>
            </a:r>
          </a:p>
          <a:p>
            <a:pPr marL="36900" indent="0">
              <a:buNone/>
            </a:pPr>
            <a:r>
              <a:rPr lang="en-US" sz="2400" dirty="0"/>
              <a:t>II. 2nd main idea</a:t>
            </a:r>
          </a:p>
          <a:p>
            <a:pPr marL="36900" indent="0">
              <a:buNone/>
            </a:pPr>
            <a:r>
              <a:rPr lang="en-US" sz="2400" dirty="0"/>
              <a:t>		1. 1st supporting idea</a:t>
            </a:r>
          </a:p>
          <a:p>
            <a:pPr marL="36900" indent="0">
              <a:buNone/>
            </a:pPr>
            <a:r>
              <a:rPr lang="en-US" sz="2400" dirty="0"/>
              <a:t>			A. 1st detail</a:t>
            </a:r>
          </a:p>
          <a:p>
            <a:pPr marL="36900" indent="0">
              <a:buNone/>
            </a:pPr>
            <a:r>
              <a:rPr lang="en-US" sz="2400" dirty="0"/>
              <a:t>			B. 2nd detail</a:t>
            </a:r>
          </a:p>
          <a:p>
            <a:pPr marL="36900" indent="0">
              <a:buNone/>
            </a:pPr>
            <a:r>
              <a:rPr lang="en-US" sz="2400" dirty="0"/>
              <a:t>		2. 2nd supporting idea</a:t>
            </a:r>
          </a:p>
          <a:p>
            <a:pPr marL="36900" indent="0">
              <a:buNone/>
            </a:pPr>
            <a:r>
              <a:rPr lang="en-US" sz="2400" dirty="0"/>
              <a:t>		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4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190" y="183317"/>
            <a:ext cx="10353762" cy="970450"/>
          </a:xfrm>
        </p:spPr>
        <p:txBody>
          <a:bodyPr/>
          <a:lstStyle/>
          <a:p>
            <a:r>
              <a:rPr lang="es-AR" dirty="0" err="1" smtClean="0"/>
              <a:t>Formats</a:t>
            </a:r>
            <a:r>
              <a:rPr lang="es-AR" dirty="0" smtClean="0"/>
              <a:t>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5516" y="831848"/>
            <a:ext cx="3421766" cy="4400799"/>
          </a:xfrm>
          <a:prstGeom prst="rect">
            <a:avLst/>
          </a:prstGeom>
        </p:spPr>
      </p:pic>
      <p:pic>
        <p:nvPicPr>
          <p:cNvPr id="1026" name="Picture 2" descr="Select Essays from the Encyclopedy written by Mallet, Diderot, , Volunteer  to Help Provide Speech and Hearing Thera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/>
          <a:stretch/>
        </p:blipFill>
        <p:spPr bwMode="auto">
          <a:xfrm>
            <a:off x="3587800" y="1704982"/>
            <a:ext cx="4791701" cy="30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46" y="1070987"/>
            <a:ext cx="3144996" cy="39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5400" b="1" dirty="0" err="1"/>
              <a:t>Academic</a:t>
            </a:r>
            <a:r>
              <a:rPr lang="es-AR" sz="5400" b="1" dirty="0"/>
              <a:t> </a:t>
            </a:r>
            <a:r>
              <a:rPr lang="es-AR" sz="5400" b="1" dirty="0" err="1"/>
              <a:t>Listening</a:t>
            </a:r>
            <a:endParaRPr lang="es-AR" sz="5400" b="1" dirty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s-AR" sz="5000" b="1" dirty="0"/>
          </a:p>
        </p:txBody>
      </p:sp>
      <p:sp>
        <p:nvSpPr>
          <p:cNvPr id="39938" name="Documents"/>
          <p:cNvSpPr>
            <a:spLocks noEditPoints="1" noChangeArrowheads="1"/>
          </p:cNvSpPr>
          <p:nvPr/>
        </p:nvSpPr>
        <p:spPr bwMode="auto">
          <a:xfrm>
            <a:off x="8882063" y="3214688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3077" name="Film"/>
          <p:cNvSpPr>
            <a:spLocks noEditPoints="1" noChangeArrowheads="1"/>
          </p:cNvSpPr>
          <p:nvPr/>
        </p:nvSpPr>
        <p:spPr bwMode="auto">
          <a:xfrm rot="2722524">
            <a:off x="5499100" y="2998788"/>
            <a:ext cx="1809750" cy="2895600"/>
          </a:xfrm>
          <a:custGeom>
            <a:avLst/>
            <a:gdLst>
              <a:gd name="T0" fmla="*/ 0 w 21600"/>
              <a:gd name="T1" fmla="*/ 0 h 21600"/>
              <a:gd name="T2" fmla="*/ 75814694 w 21600"/>
              <a:gd name="T3" fmla="*/ 0 h 21600"/>
              <a:gd name="T4" fmla="*/ 151629388 w 21600"/>
              <a:gd name="T5" fmla="*/ 0 h 21600"/>
              <a:gd name="T6" fmla="*/ 151629388 w 21600"/>
              <a:gd name="T7" fmla="*/ 194085630 h 21600"/>
              <a:gd name="T8" fmla="*/ 151629388 w 21600"/>
              <a:gd name="T9" fmla="*/ 388171260 h 21600"/>
              <a:gd name="T10" fmla="*/ 75814694 w 21600"/>
              <a:gd name="T11" fmla="*/ 388171260 h 21600"/>
              <a:gd name="T12" fmla="*/ 0 w 21600"/>
              <a:gd name="T13" fmla="*/ 388171260 h 21600"/>
              <a:gd name="T14" fmla="*/ 0 w 21600"/>
              <a:gd name="T15" fmla="*/ 19408563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9940" name="Sound"/>
          <p:cNvSpPr>
            <a:spLocks noEditPoints="1" noChangeArrowheads="1"/>
          </p:cNvSpPr>
          <p:nvPr/>
        </p:nvSpPr>
        <p:spPr bwMode="auto">
          <a:xfrm>
            <a:off x="2452688" y="3000375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53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6000" b="1" dirty="0" err="1" smtClean="0"/>
              <a:t>Lessons</a:t>
            </a:r>
            <a:endParaRPr lang="en-US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32449"/>
            <a:ext cx="12191999" cy="4058751"/>
          </a:xfrm>
        </p:spPr>
        <p:txBody>
          <a:bodyPr/>
          <a:lstStyle/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Note-taking techniques &amp; Lecture internal structure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Predicting &amp; Monitoring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Building background knowledge &amp; Inferencing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Clarifying &amp; Responding 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Evaluating &amp; Combining the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6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6000" b="1" dirty="0" smtClean="0"/>
              <a:t>Videos </a:t>
            </a:r>
            <a:endParaRPr lang="en-US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Renewable energy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Solar power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Wind energy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4000" dirty="0" smtClean="0"/>
              <a:t>Biomass 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4000" smtClean="0"/>
              <a:t>Hydroelectric energy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122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Weekly classes </a:t>
            </a:r>
            <a:endParaRPr lang="en-US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32449"/>
            <a:ext cx="12192000" cy="5125551"/>
          </a:xfrm>
        </p:spPr>
        <p:txBody>
          <a:bodyPr>
            <a:noAutofit/>
          </a:bodyPr>
          <a:lstStyle/>
          <a:p>
            <a:pPr marL="494100" indent="-457200">
              <a:buFont typeface="+mj-lt"/>
              <a:buAutoNum type="alphaUcPeriod"/>
            </a:pPr>
            <a:r>
              <a:rPr lang="en-US" sz="3500" b="1" dirty="0" smtClean="0"/>
              <a:t>Theory </a:t>
            </a:r>
          </a:p>
          <a:p>
            <a:pPr marL="36900" indent="0">
              <a:buNone/>
            </a:pPr>
            <a:r>
              <a:rPr lang="en-US" sz="3500" dirty="0" smtClean="0"/>
              <a:t>Read about strategies provided in Word document</a:t>
            </a:r>
          </a:p>
          <a:p>
            <a:pPr marL="36900" indent="0">
              <a:buNone/>
            </a:pPr>
            <a:r>
              <a:rPr lang="en-US" sz="3500" dirty="0" smtClean="0"/>
              <a:t>Check with answers in PowerPoint presentations</a:t>
            </a:r>
          </a:p>
          <a:p>
            <a:pPr marL="36900" indent="0">
              <a:buNone/>
            </a:pPr>
            <a:r>
              <a:rPr lang="en-US" sz="3500" dirty="0" smtClean="0"/>
              <a:t>B</a:t>
            </a:r>
            <a:r>
              <a:rPr lang="en-US" sz="3500" b="1" dirty="0" smtClean="0"/>
              <a:t>. Practice</a:t>
            </a:r>
          </a:p>
          <a:p>
            <a:pPr marL="36900" indent="0">
              <a:buNone/>
            </a:pPr>
            <a:r>
              <a:rPr lang="en-US" sz="3500" dirty="0" smtClean="0"/>
              <a:t>Watch the video. Listen and take notes. </a:t>
            </a:r>
          </a:p>
          <a:p>
            <a:pPr marL="36900" indent="0">
              <a:buNone/>
            </a:pPr>
            <a:r>
              <a:rPr lang="en-US" sz="3500" dirty="0" smtClean="0"/>
              <a:t>Check with answer key uploaded in our Virtual Classroom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0895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6000" b="1" dirty="0" err="1" smtClean="0"/>
              <a:t>Tasks</a:t>
            </a:r>
            <a:r>
              <a:rPr lang="es-AR" dirty="0" smtClean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Auto correction tasks</a:t>
            </a:r>
          </a:p>
          <a:p>
            <a:r>
              <a:rPr lang="en-US" sz="4000" dirty="0" smtClean="0"/>
              <a:t>Quiz (Virtual Classroom)</a:t>
            </a:r>
          </a:p>
          <a:p>
            <a:r>
              <a:rPr lang="en-US" sz="4000" dirty="0" smtClean="0"/>
              <a:t>Assignment</a:t>
            </a:r>
            <a:r>
              <a:rPr lang="es-AR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955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6000" b="1" dirty="0" err="1" smtClean="0"/>
              <a:t>Exam</a:t>
            </a:r>
            <a:r>
              <a:rPr lang="es-AR" dirty="0" smtClean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Watch video on Hydro power</a:t>
            </a:r>
          </a:p>
          <a:p>
            <a:r>
              <a:rPr lang="en-US" sz="4000" dirty="0" smtClean="0"/>
              <a:t>Take notes using telegraphic language and appropriate format</a:t>
            </a:r>
          </a:p>
          <a:p>
            <a:r>
              <a:rPr lang="en-US" sz="4000" dirty="0" smtClean="0"/>
              <a:t>Type or handwrite your notes</a:t>
            </a:r>
          </a:p>
          <a:p>
            <a:r>
              <a:rPr lang="en-US" sz="4000" dirty="0" smtClean="0"/>
              <a:t>Upload in PDF format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56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s-AR" altLang="en-US" sz="6000" b="1" dirty="0" err="1" smtClean="0"/>
              <a:t>Outline</a:t>
            </a:r>
            <a:r>
              <a:rPr lang="es-AR" altLang="en-US" sz="6000" b="1" dirty="0" smtClean="0"/>
              <a:t> </a:t>
            </a:r>
            <a:r>
              <a:rPr lang="es-AR" altLang="en-US" sz="6000" b="1" dirty="0" err="1" smtClean="0"/>
              <a:t>Layout</a:t>
            </a:r>
            <a:endParaRPr lang="es-AR" altLang="en-US" sz="6000" b="1" dirty="0" smtClean="0"/>
          </a:p>
        </p:txBody>
      </p:sp>
      <p:sp>
        <p:nvSpPr>
          <p:cNvPr id="2051" name="2 Marcador de contenido"/>
          <p:cNvSpPr>
            <a:spLocks noGrp="1"/>
          </p:cNvSpPr>
          <p:nvPr>
            <p:ph idx="1"/>
          </p:nvPr>
        </p:nvSpPr>
        <p:spPr>
          <a:xfrm>
            <a:off x="146957" y="1732449"/>
            <a:ext cx="11120600" cy="40587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Organizing your notes in main ideas</a:t>
            </a:r>
          </a:p>
          <a:p>
            <a:pPr eaLnBrk="1" hangingPunct="1"/>
            <a:r>
              <a:rPr lang="en-US" altLang="en-US" sz="4000" dirty="0" smtClean="0"/>
              <a:t>Separating main ideas from supporting ideas</a:t>
            </a:r>
          </a:p>
          <a:p>
            <a:pPr eaLnBrk="1" hangingPunct="1"/>
            <a:r>
              <a:rPr lang="en-US" altLang="en-US" sz="4000" dirty="0" smtClean="0"/>
              <a:t>Listing supporting ideas with corresponding details and nuances or examples</a:t>
            </a:r>
          </a:p>
          <a:p>
            <a:pPr eaLnBrk="1" hangingPunct="1"/>
            <a:r>
              <a:rPr lang="en-US" altLang="en-US" sz="4000" dirty="0" smtClean="0"/>
              <a:t>Using numbers and letters to show hierarch</a:t>
            </a:r>
            <a:r>
              <a:rPr lang="es-AR" altLang="en-US" sz="4000" dirty="0" smtClean="0"/>
              <a:t>y</a:t>
            </a:r>
            <a:r>
              <a:rPr lang="en-US" alt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84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6000" b="1" dirty="0">
                <a:solidFill>
                  <a:schemeClr val="tx1"/>
                </a:solidFill>
              </a:rPr>
              <a:t>Standard Outline Format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altLang="en-US" sz="4000" b="1" dirty="0">
                <a:solidFill>
                  <a:schemeClr val="tx1"/>
                </a:solidFill>
              </a:rPr>
              <a:t>Main Ideas: Roman Numerals</a:t>
            </a:r>
          </a:p>
          <a:p>
            <a:r>
              <a:rPr lang="en-GB" altLang="en-US" sz="4000" b="1" dirty="0">
                <a:solidFill>
                  <a:schemeClr val="tx1"/>
                </a:solidFill>
              </a:rPr>
              <a:t>Supporting Ideas: Arabic Numerals</a:t>
            </a:r>
          </a:p>
          <a:p>
            <a:r>
              <a:rPr lang="en-GB" altLang="en-US" sz="4000" b="1" dirty="0">
                <a:solidFill>
                  <a:schemeClr val="tx1"/>
                </a:solidFill>
              </a:rPr>
              <a:t>Details: Capital Letters</a:t>
            </a:r>
          </a:p>
          <a:p>
            <a:r>
              <a:rPr lang="en-GB" altLang="en-US" sz="4000" b="1" dirty="0">
                <a:solidFill>
                  <a:schemeClr val="tx1"/>
                </a:solidFill>
              </a:rPr>
              <a:t>Nuances / Examples: Small Letters</a:t>
            </a:r>
          </a:p>
          <a:p>
            <a:pPr>
              <a:buNone/>
            </a:pPr>
            <a:endParaRPr lang="en-GB" altLang="en-US" sz="4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* From left to right</a:t>
            </a:r>
          </a:p>
          <a:p>
            <a:pPr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(you may use a different order as long as it is organized in hierarchical levels)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16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49</TotalTime>
  <Words>193</Words>
  <Application>Microsoft Office PowerPoint</Application>
  <PresentationFormat>Panorámica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Calisto MT</vt:lpstr>
      <vt:lpstr>Trebuchet MS</vt:lpstr>
      <vt:lpstr>Wingdings</vt:lpstr>
      <vt:lpstr>Wingdings 2</vt:lpstr>
      <vt:lpstr>Pizarra</vt:lpstr>
      <vt:lpstr>Academic Listening</vt:lpstr>
      <vt:lpstr>Academic Listening</vt:lpstr>
      <vt:lpstr>Lessons</vt:lpstr>
      <vt:lpstr>Videos </vt:lpstr>
      <vt:lpstr>Weekly classes </vt:lpstr>
      <vt:lpstr>Tasks </vt:lpstr>
      <vt:lpstr>Exam </vt:lpstr>
      <vt:lpstr>Outline Layout</vt:lpstr>
      <vt:lpstr>Standard Outline Format</vt:lpstr>
      <vt:lpstr>Example </vt:lpstr>
      <vt:lpstr>Formats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Listening</dc:title>
  <dc:creator>Usuario</dc:creator>
  <cp:lastModifiedBy>Usuario de Windows</cp:lastModifiedBy>
  <cp:revision>10</cp:revision>
  <dcterms:created xsi:type="dcterms:W3CDTF">2021-05-17T10:37:15Z</dcterms:created>
  <dcterms:modified xsi:type="dcterms:W3CDTF">2022-08-23T11:37:40Z</dcterms:modified>
</cp:coreProperties>
</file>