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 id="270" r:id="rId16"/>
    <p:sldId id="271" r:id="rId17"/>
    <p:sldId id="272" r:id="rId18"/>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F2F27C22-32C0-4321-87F0-A91EB79DF418}" type="datetimeFigureOut">
              <a:rPr lang="es-AR" smtClean="0"/>
              <a:t>24/10/2024</a:t>
            </a:fld>
            <a:endParaRPr lang="es-AR"/>
          </a:p>
        </p:txBody>
      </p:sp>
      <p:sp>
        <p:nvSpPr>
          <p:cNvPr id="2" name="1 Marcador de pie de página"/>
          <p:cNvSpPr>
            <a:spLocks noGrp="1"/>
          </p:cNvSpPr>
          <p:nvPr>
            <p:ph type="ftr" sz="quarter" idx="11"/>
          </p:nvPr>
        </p:nvSpPr>
        <p:spPr/>
        <p:txBody>
          <a:bodyPr/>
          <a:lstStyle/>
          <a:p>
            <a:endParaRPr lang="es-AR"/>
          </a:p>
        </p:txBody>
      </p:sp>
      <p:sp>
        <p:nvSpPr>
          <p:cNvPr id="15" name="14 Marcador de número de diapositiva"/>
          <p:cNvSpPr>
            <a:spLocks noGrp="1"/>
          </p:cNvSpPr>
          <p:nvPr>
            <p:ph type="sldNum" sz="quarter" idx="12"/>
          </p:nvPr>
        </p:nvSpPr>
        <p:spPr>
          <a:xfrm>
            <a:off x="8229600" y="6473952"/>
            <a:ext cx="758952" cy="246888"/>
          </a:xfrm>
        </p:spPr>
        <p:txBody>
          <a:bodyPr/>
          <a:lstStyle/>
          <a:p>
            <a:fld id="{658FDC20-9302-4450-8C69-90321047A330}" type="slidenum">
              <a:rPr lang="es-AR" smtClean="0"/>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2F27C22-32C0-4321-87F0-A91EB79DF418}" type="datetimeFigureOut">
              <a:rPr lang="es-AR" smtClean="0"/>
              <a:t>24/10/2024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658FDC20-9302-4450-8C69-90321047A330}"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2F27C22-32C0-4321-87F0-A91EB79DF418}" type="datetimeFigureOut">
              <a:rPr lang="es-AR" smtClean="0"/>
              <a:t>24/10/2024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658FDC20-9302-4450-8C69-90321047A330}"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F2F27C22-32C0-4321-87F0-A91EB79DF418}" type="datetimeFigureOut">
              <a:rPr lang="es-AR" smtClean="0"/>
              <a:t>24/10/2024</a:t>
            </a:fld>
            <a:endParaRPr lang="es-AR"/>
          </a:p>
        </p:txBody>
      </p:sp>
      <p:sp>
        <p:nvSpPr>
          <p:cNvPr id="19" name="18 Marcador de pie de página"/>
          <p:cNvSpPr>
            <a:spLocks noGrp="1"/>
          </p:cNvSpPr>
          <p:nvPr>
            <p:ph type="ftr" sz="quarter" idx="11"/>
          </p:nvPr>
        </p:nvSpPr>
        <p:spPr>
          <a:xfrm>
            <a:off x="3581400" y="76200"/>
            <a:ext cx="2895600" cy="288925"/>
          </a:xfrm>
        </p:spPr>
        <p:txBody>
          <a:bodyPr/>
          <a:lstStyle/>
          <a:p>
            <a:endParaRPr lang="es-AR"/>
          </a:p>
        </p:txBody>
      </p:sp>
      <p:sp>
        <p:nvSpPr>
          <p:cNvPr id="16" name="15 Marcador de número de diapositiva"/>
          <p:cNvSpPr>
            <a:spLocks noGrp="1"/>
          </p:cNvSpPr>
          <p:nvPr>
            <p:ph type="sldNum" sz="quarter" idx="12"/>
          </p:nvPr>
        </p:nvSpPr>
        <p:spPr>
          <a:xfrm>
            <a:off x="8229600" y="6473952"/>
            <a:ext cx="758952" cy="246888"/>
          </a:xfrm>
        </p:spPr>
        <p:txBody>
          <a:bodyPr/>
          <a:lstStyle/>
          <a:p>
            <a:fld id="{658FDC20-9302-4450-8C69-90321047A330}" type="slidenum">
              <a:rPr lang="es-AR" smtClean="0"/>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F2F27C22-32C0-4321-87F0-A91EB79DF418}" type="datetimeFigureOut">
              <a:rPr lang="es-AR" smtClean="0"/>
              <a:t>24/10/2024</a:t>
            </a:fld>
            <a:endParaRPr lang="es-AR"/>
          </a:p>
        </p:txBody>
      </p:sp>
      <p:sp>
        <p:nvSpPr>
          <p:cNvPr id="11" name="10 Marcador de pie de página"/>
          <p:cNvSpPr>
            <a:spLocks noGrp="1"/>
          </p:cNvSpPr>
          <p:nvPr>
            <p:ph type="ftr" sz="quarter" idx="11"/>
          </p:nvPr>
        </p:nvSpPr>
        <p:spPr/>
        <p:txBody>
          <a:bodyPr/>
          <a:lstStyle/>
          <a:p>
            <a:endParaRPr lang="es-AR"/>
          </a:p>
        </p:txBody>
      </p:sp>
      <p:sp>
        <p:nvSpPr>
          <p:cNvPr id="16" name="15 Marcador de número de diapositiva"/>
          <p:cNvSpPr>
            <a:spLocks noGrp="1"/>
          </p:cNvSpPr>
          <p:nvPr>
            <p:ph type="sldNum" sz="quarter" idx="12"/>
          </p:nvPr>
        </p:nvSpPr>
        <p:spPr/>
        <p:txBody>
          <a:bodyPr/>
          <a:lstStyle/>
          <a:p>
            <a:fld id="{658FDC20-9302-4450-8C69-90321047A330}" type="slidenum">
              <a:rPr lang="es-AR" smtClean="0"/>
              <a:t>‹Nº›</a:t>
            </a:fld>
            <a:endParaRPr lang="es-AR"/>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F2F27C22-32C0-4321-87F0-A91EB79DF418}" type="datetimeFigureOut">
              <a:rPr lang="es-AR" smtClean="0"/>
              <a:t>24/10/2024</a:t>
            </a:fld>
            <a:endParaRPr lang="es-AR"/>
          </a:p>
        </p:txBody>
      </p:sp>
      <p:sp>
        <p:nvSpPr>
          <p:cNvPr id="10" name="9 Marcador de pie de página"/>
          <p:cNvSpPr>
            <a:spLocks noGrp="1"/>
          </p:cNvSpPr>
          <p:nvPr>
            <p:ph type="ftr" sz="quarter" idx="11"/>
          </p:nvPr>
        </p:nvSpPr>
        <p:spPr/>
        <p:txBody>
          <a:bodyPr/>
          <a:lstStyle/>
          <a:p>
            <a:endParaRPr lang="es-AR"/>
          </a:p>
        </p:txBody>
      </p:sp>
      <p:sp>
        <p:nvSpPr>
          <p:cNvPr id="31" name="30 Marcador de número de diapositiva"/>
          <p:cNvSpPr>
            <a:spLocks noGrp="1"/>
          </p:cNvSpPr>
          <p:nvPr>
            <p:ph type="sldNum" sz="quarter" idx="12"/>
          </p:nvPr>
        </p:nvSpPr>
        <p:spPr/>
        <p:txBody>
          <a:bodyPr/>
          <a:lstStyle/>
          <a:p>
            <a:fld id="{658FDC20-9302-4450-8C69-90321047A330}" type="slidenum">
              <a:rPr lang="es-AR" smtClean="0"/>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F2F27C22-32C0-4321-87F0-A91EB79DF418}" type="datetimeFigureOut">
              <a:rPr lang="es-AR" smtClean="0"/>
              <a:t>24/10/2024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a:xfrm>
            <a:off x="8229600" y="6477000"/>
            <a:ext cx="762000" cy="246888"/>
          </a:xfrm>
        </p:spPr>
        <p:txBody>
          <a:bodyPr/>
          <a:lstStyle/>
          <a:p>
            <a:fld id="{658FDC20-9302-4450-8C69-90321047A330}" type="slidenum">
              <a:rPr lang="es-AR" smtClean="0"/>
              <a:t>‹Nº›</a:t>
            </a:fld>
            <a:endParaRPr lang="es-AR"/>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F2F27C22-32C0-4321-87F0-A91EB79DF418}" type="datetimeFigureOut">
              <a:rPr lang="es-AR" smtClean="0"/>
              <a:t>24/10/2024</a:t>
            </a:fld>
            <a:endParaRPr lang="es-AR"/>
          </a:p>
        </p:txBody>
      </p:sp>
      <p:sp>
        <p:nvSpPr>
          <p:cNvPr id="21" name="20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658FDC20-9302-4450-8C69-90321047A330}"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F2F27C22-32C0-4321-87F0-A91EB79DF418}" type="datetimeFigureOut">
              <a:rPr lang="es-AR" smtClean="0"/>
              <a:t>24/10/2024</a:t>
            </a:fld>
            <a:endParaRPr lang="es-AR"/>
          </a:p>
        </p:txBody>
      </p:sp>
      <p:sp>
        <p:nvSpPr>
          <p:cNvPr id="24" name="23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658FDC20-9302-4450-8C69-90321047A330}"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F2F27C22-32C0-4321-87F0-A91EB79DF418}" type="datetimeFigureOut">
              <a:rPr lang="es-AR" smtClean="0"/>
              <a:t>24/10/2024</a:t>
            </a:fld>
            <a:endParaRPr lang="es-AR"/>
          </a:p>
        </p:txBody>
      </p:sp>
      <p:sp>
        <p:nvSpPr>
          <p:cNvPr id="29" name="28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658FDC20-9302-4450-8C69-90321047A330}" type="slidenum">
              <a:rPr lang="es-AR" smtClean="0"/>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F2F27C22-32C0-4321-87F0-A91EB79DF418}" type="datetimeFigureOut">
              <a:rPr lang="es-AR" smtClean="0"/>
              <a:t>24/10/2024</a:t>
            </a:fld>
            <a:endParaRPr lang="es-AR"/>
          </a:p>
        </p:txBody>
      </p:sp>
      <p:sp>
        <p:nvSpPr>
          <p:cNvPr id="5" name="4 Marcador de pie de página"/>
          <p:cNvSpPr>
            <a:spLocks noGrp="1"/>
          </p:cNvSpPr>
          <p:nvPr>
            <p:ph type="ftr" sz="quarter" idx="11"/>
          </p:nvPr>
        </p:nvSpPr>
        <p:spPr/>
        <p:txBody>
          <a:bodyPr/>
          <a:lstStyle/>
          <a:p>
            <a:endParaRPr lang="es-AR"/>
          </a:p>
        </p:txBody>
      </p:sp>
      <p:sp>
        <p:nvSpPr>
          <p:cNvPr id="31" name="30 Marcador de número de diapositiva"/>
          <p:cNvSpPr>
            <a:spLocks noGrp="1"/>
          </p:cNvSpPr>
          <p:nvPr>
            <p:ph type="sldNum" sz="quarter" idx="12"/>
          </p:nvPr>
        </p:nvSpPr>
        <p:spPr/>
        <p:txBody>
          <a:bodyPr/>
          <a:lstStyle/>
          <a:p>
            <a:fld id="{658FDC20-9302-4450-8C69-90321047A330}" type="slidenum">
              <a:rPr lang="es-AR" smtClean="0"/>
              <a:t>‹Nº›</a:t>
            </a:fld>
            <a:endParaRPr lang="es-AR"/>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2F27C22-32C0-4321-87F0-A91EB79DF418}" type="datetimeFigureOut">
              <a:rPr lang="es-AR" smtClean="0"/>
              <a:t>24/10/2024</a:t>
            </a:fld>
            <a:endParaRPr lang="es-AR"/>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AR"/>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58FDC20-9302-4450-8C69-90321047A330}" type="slidenum">
              <a:rPr lang="es-AR" smtClean="0"/>
              <a:t>‹Nº›</a:t>
            </a:fld>
            <a:endParaRPr lang="es-AR"/>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04665"/>
            <a:ext cx="7772400" cy="1080120"/>
          </a:xfrm>
        </p:spPr>
        <p:txBody>
          <a:bodyPr/>
          <a:lstStyle/>
          <a:p>
            <a:pPr algn="ctr"/>
            <a:r>
              <a:rPr lang="es-ES" dirty="0" smtClean="0"/>
              <a:t>Títulos Valores</a:t>
            </a:r>
            <a:endParaRPr lang="es-AR" dirty="0"/>
          </a:p>
        </p:txBody>
      </p:sp>
      <p:sp>
        <p:nvSpPr>
          <p:cNvPr id="3" name="2 Subtítulo"/>
          <p:cNvSpPr>
            <a:spLocks noGrp="1"/>
          </p:cNvSpPr>
          <p:nvPr>
            <p:ph type="subTitle" idx="1"/>
          </p:nvPr>
        </p:nvSpPr>
        <p:spPr>
          <a:xfrm>
            <a:off x="899592" y="476672"/>
            <a:ext cx="7704856" cy="5184576"/>
          </a:xfrm>
        </p:spPr>
        <p:txBody>
          <a:bodyPr/>
          <a:lstStyle/>
          <a:p>
            <a:pPr marL="514350" indent="-514350" algn="just">
              <a:buAutoNum type="alphaLcParenR"/>
            </a:pPr>
            <a:r>
              <a:rPr lang="es-ES" b="1" u="sng" dirty="0" smtClean="0"/>
              <a:t>Títulos valores que tienen un contenido de crédito: </a:t>
            </a:r>
            <a:r>
              <a:rPr lang="es-ES" dirty="0" smtClean="0"/>
              <a:t>Letras de cambio, el Cheque, el </a:t>
            </a:r>
            <a:r>
              <a:rPr lang="es-ES" dirty="0" smtClean="0"/>
              <a:t>Pagaré</a:t>
            </a:r>
          </a:p>
          <a:p>
            <a:pPr marL="514350" indent="-514350" algn="just">
              <a:buAutoNum type="alphaLcParenR"/>
            </a:pPr>
            <a:endParaRPr lang="es-ES" dirty="0" smtClean="0"/>
          </a:p>
          <a:p>
            <a:pPr marL="514350" indent="-514350" algn="just">
              <a:buAutoNum type="alphaLcParenR"/>
            </a:pPr>
            <a:r>
              <a:rPr lang="es-ES" b="1" u="sng" dirty="0" smtClean="0"/>
              <a:t>Títulos valores representativos:</a:t>
            </a:r>
            <a:r>
              <a:rPr lang="es-ES" dirty="0" smtClean="0"/>
              <a:t> Bonos, </a:t>
            </a:r>
            <a:r>
              <a:rPr lang="es-ES" dirty="0" err="1" smtClean="0"/>
              <a:t>Letes</a:t>
            </a:r>
            <a:r>
              <a:rPr lang="es-ES" dirty="0" smtClean="0"/>
              <a:t>, Certificados de Depósito</a:t>
            </a:r>
            <a:r>
              <a:rPr lang="es-ES" dirty="0" smtClean="0"/>
              <a:t>.</a:t>
            </a:r>
          </a:p>
          <a:p>
            <a:pPr marL="514350" indent="-514350" algn="just">
              <a:buAutoNum type="alphaLcParenR"/>
            </a:pPr>
            <a:r>
              <a:rPr lang="es-ES" dirty="0" smtClean="0"/>
              <a:t> </a:t>
            </a:r>
            <a:endParaRPr lang="es-ES" dirty="0" smtClean="0"/>
          </a:p>
          <a:p>
            <a:pPr marL="514350" indent="-514350" algn="just">
              <a:buAutoNum type="alphaLcParenR"/>
            </a:pPr>
            <a:r>
              <a:rPr lang="es-ES" b="1" u="sng" dirty="0" smtClean="0"/>
              <a:t>Títulos valores de Participación:</a:t>
            </a:r>
            <a:r>
              <a:rPr lang="es-ES" dirty="0" smtClean="0"/>
              <a:t> La Acción, El Certificado de Acción, los Bonos u Obligaciones Negociables.</a:t>
            </a:r>
            <a:endParaRPr lang="es-AR" dirty="0"/>
          </a:p>
        </p:txBody>
      </p:sp>
    </p:spTree>
    <p:extLst>
      <p:ext uri="{BB962C8B-B14F-4D97-AF65-F5344CB8AC3E}">
        <p14:creationId xmlns:p14="http://schemas.microsoft.com/office/powerpoint/2010/main" val="4200728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2290266"/>
          </a:xfrm>
        </p:spPr>
        <p:txBody>
          <a:bodyPr>
            <a:noAutofit/>
          </a:bodyPr>
          <a:lstStyle/>
          <a:p>
            <a:r>
              <a:rPr lang="es-ES" sz="2400" b="1" u="sng" dirty="0" smtClean="0">
                <a:solidFill>
                  <a:srgbClr val="00B050"/>
                </a:solidFill>
              </a:rPr>
              <a:t>Cheque con Aval</a:t>
            </a:r>
            <a:r>
              <a:rPr lang="es-ES" sz="2400" b="1" u="sng" dirty="0" smtClean="0"/>
              <a:t/>
            </a:r>
            <a:br>
              <a:rPr lang="es-ES" sz="2400" b="1" u="sng" dirty="0" smtClean="0"/>
            </a:br>
            <a:r>
              <a:rPr lang="es-ES" sz="2400" b="1" u="sng" dirty="0" smtClean="0"/>
              <a:t/>
            </a:r>
            <a:br>
              <a:rPr lang="es-ES" sz="2400" b="1" u="sng" dirty="0" smtClean="0"/>
            </a:br>
            <a:r>
              <a:rPr lang="es-ES" sz="2400" dirty="0" smtClean="0"/>
              <a:t>El cheque puede ser avalado por un tercero o por el propio banco colocándose la palabra «con aval» en el anverso del cheque o puede ser volcado en un documento aparte con firma de quién avala. Puede avalarse en forma total o parcial respecto al monto del cheque. </a:t>
            </a:r>
            <a:endParaRPr lang="es-AR" sz="2400" dirty="0"/>
          </a:p>
        </p:txBody>
      </p:sp>
      <p:sp>
        <p:nvSpPr>
          <p:cNvPr id="3" name="2 Marcador de contenido"/>
          <p:cNvSpPr>
            <a:spLocks noGrp="1"/>
          </p:cNvSpPr>
          <p:nvPr>
            <p:ph idx="1"/>
          </p:nvPr>
        </p:nvSpPr>
        <p:spPr>
          <a:xfrm>
            <a:off x="457200" y="2852936"/>
            <a:ext cx="8229600" cy="3273227"/>
          </a:xfrm>
        </p:spPr>
        <p:txBody>
          <a:bodyPr>
            <a:normAutofit fontScale="85000" lnSpcReduction="20000"/>
          </a:bodyPr>
          <a:lstStyle/>
          <a:p>
            <a:pPr algn="ctr"/>
            <a:endParaRPr lang="es-ES" b="1" u="sng" dirty="0" smtClean="0"/>
          </a:p>
          <a:p>
            <a:pPr algn="ctr"/>
            <a:r>
              <a:rPr lang="es-ES" b="1" u="sng" dirty="0" smtClean="0">
                <a:solidFill>
                  <a:srgbClr val="00B050"/>
                </a:solidFill>
              </a:rPr>
              <a:t>Cheque Certificado</a:t>
            </a:r>
          </a:p>
          <a:p>
            <a:pPr algn="just"/>
            <a:endParaRPr lang="es-ES" sz="3000" dirty="0" smtClean="0"/>
          </a:p>
          <a:p>
            <a:pPr algn="just"/>
            <a:r>
              <a:rPr lang="es-ES" sz="3000" dirty="0" smtClean="0"/>
              <a:t>el librado exige al librador que certifique ante el banco girado que el cheque contará con fondos suficientes al momento del cobro. El Banco estampa una leyenda de «CHEQUE CERTIFICADO» que implica que el banco deberá reservar el monto en la cuenta corriente del librador hasta la fecha de cobro del cheque. </a:t>
            </a:r>
            <a:endParaRPr lang="es-AR" sz="3000" dirty="0"/>
          </a:p>
        </p:txBody>
      </p:sp>
    </p:spTree>
    <p:extLst>
      <p:ext uri="{BB962C8B-B14F-4D97-AF65-F5344CB8AC3E}">
        <p14:creationId xmlns:p14="http://schemas.microsoft.com/office/powerpoint/2010/main" val="1616778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PAGARE</a:t>
            </a:r>
            <a:endParaRPr lang="es-AR" dirty="0"/>
          </a:p>
        </p:txBody>
      </p:sp>
      <p:sp>
        <p:nvSpPr>
          <p:cNvPr id="3" name="2 Marcador de contenido"/>
          <p:cNvSpPr>
            <a:spLocks noGrp="1"/>
          </p:cNvSpPr>
          <p:nvPr>
            <p:ph idx="1"/>
          </p:nvPr>
        </p:nvSpPr>
        <p:spPr/>
        <p:txBody>
          <a:bodyPr>
            <a:normAutofit fontScale="85000" lnSpcReduction="20000"/>
          </a:bodyPr>
          <a:lstStyle/>
          <a:p>
            <a:pPr algn="ctr"/>
            <a:r>
              <a:rPr lang="es-MX" dirty="0" smtClean="0"/>
              <a:t>Es un compromiso de pago efectuado por una persona a favor de otra en una fecha cierta o determinada y que se materializa en un instrumento </a:t>
            </a:r>
          </a:p>
          <a:p>
            <a:endParaRPr lang="es-MX" dirty="0" smtClean="0"/>
          </a:p>
          <a:p>
            <a:r>
              <a:rPr lang="es-MX" b="1" u="sng" dirty="0" smtClean="0"/>
              <a:t>Forma:</a:t>
            </a:r>
            <a:r>
              <a:rPr lang="es-MX" dirty="0" smtClean="0"/>
              <a:t> por escrito</a:t>
            </a:r>
          </a:p>
          <a:p>
            <a:pPr lvl="1"/>
            <a:r>
              <a:rPr lang="es-MX" dirty="0" smtClean="0"/>
              <a:t>Clausula “a la orden”</a:t>
            </a:r>
          </a:p>
          <a:p>
            <a:pPr lvl="1"/>
            <a:r>
              <a:rPr lang="es-MX" dirty="0" smtClean="0"/>
              <a:t>La promesa pura y simple de pagar una suma determinando</a:t>
            </a:r>
          </a:p>
          <a:p>
            <a:pPr lvl="1"/>
            <a:r>
              <a:rPr lang="es-MX" dirty="0" smtClean="0"/>
              <a:t>Plazo de pago</a:t>
            </a:r>
          </a:p>
          <a:p>
            <a:pPr lvl="1"/>
            <a:r>
              <a:rPr lang="es-MX" dirty="0" smtClean="0"/>
              <a:t>Lugar de pago</a:t>
            </a:r>
          </a:p>
          <a:p>
            <a:pPr lvl="1"/>
            <a:r>
              <a:rPr lang="es-MX" dirty="0" smtClean="0"/>
              <a:t>Beneficiario</a:t>
            </a:r>
          </a:p>
          <a:p>
            <a:pPr lvl="1"/>
            <a:r>
              <a:rPr lang="es-MX" dirty="0" smtClean="0"/>
              <a:t>Lugar y fecha de creación</a:t>
            </a:r>
          </a:p>
          <a:p>
            <a:pPr lvl="1"/>
            <a:r>
              <a:rPr lang="es-MX" dirty="0" smtClean="0"/>
              <a:t>Firma del suscriptor (deudor)</a:t>
            </a:r>
            <a:endParaRPr lang="es-AR" dirty="0" smtClean="0"/>
          </a:p>
          <a:p>
            <a:endParaRPr lang="es-AR" dirty="0"/>
          </a:p>
        </p:txBody>
      </p:sp>
    </p:spTree>
    <p:extLst>
      <p:ext uri="{BB962C8B-B14F-4D97-AF65-F5344CB8AC3E}">
        <p14:creationId xmlns:p14="http://schemas.microsoft.com/office/powerpoint/2010/main" val="4131423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84200" y="1788319"/>
            <a:ext cx="812800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459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LETRA DE CAMBIO</a:t>
            </a:r>
            <a:endParaRPr lang="es-AR" dirty="0"/>
          </a:p>
        </p:txBody>
      </p:sp>
      <p:sp>
        <p:nvSpPr>
          <p:cNvPr id="3" name="2 Marcador de contenido"/>
          <p:cNvSpPr>
            <a:spLocks noGrp="1"/>
          </p:cNvSpPr>
          <p:nvPr>
            <p:ph idx="1"/>
          </p:nvPr>
        </p:nvSpPr>
        <p:spPr/>
        <p:txBody>
          <a:bodyPr>
            <a:normAutofit/>
          </a:bodyPr>
          <a:lstStyle/>
          <a:p>
            <a:pPr algn="ctr"/>
            <a:r>
              <a:rPr lang="es-ES" sz="2400" dirty="0" smtClean="0"/>
              <a:t>Es una orden de pago, emitido por una persona (Librador) que es quien da la orden de pago por el cual otra persona (Librado) se obliga a pagar a un tercero (beneficiario) que puede ser el mismo librador cualquier otra, un monto de dinero en una fecha determinada de vencimiento.- </a:t>
            </a:r>
          </a:p>
          <a:p>
            <a:pPr algn="ctr"/>
            <a:endParaRPr lang="es-ES" sz="2400" dirty="0"/>
          </a:p>
          <a:p>
            <a:pPr algn="ctr"/>
            <a:endParaRPr lang="es-ES" sz="24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644191"/>
            <a:ext cx="7096125"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7988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Perdida, Sustracción y Deterioro</a:t>
            </a:r>
            <a:endParaRPr lang="es-AR" dirty="0"/>
          </a:p>
        </p:txBody>
      </p:sp>
      <p:sp>
        <p:nvSpPr>
          <p:cNvPr id="3" name="2 Marcador de contenido"/>
          <p:cNvSpPr>
            <a:spLocks noGrp="1"/>
          </p:cNvSpPr>
          <p:nvPr>
            <p:ph idx="1"/>
          </p:nvPr>
        </p:nvSpPr>
        <p:spPr/>
        <p:txBody>
          <a:bodyPr>
            <a:normAutofit fontScale="77500" lnSpcReduction="20000"/>
          </a:bodyPr>
          <a:lstStyle/>
          <a:p>
            <a:pPr algn="just"/>
            <a:endParaRPr lang="es-MX" b="1" u="sng" dirty="0" smtClean="0"/>
          </a:p>
          <a:p>
            <a:pPr algn="just"/>
            <a:r>
              <a:rPr lang="es-MX" sz="3000" b="1" u="sng" dirty="0" smtClean="0"/>
              <a:t>Perdida, Sustracción o Destrucción:</a:t>
            </a:r>
            <a:r>
              <a:rPr lang="es-MX" sz="3000" dirty="0" smtClean="0"/>
              <a:t> Proceso Judicial</a:t>
            </a:r>
            <a:endParaRPr lang="es-MX" sz="3000" dirty="0"/>
          </a:p>
          <a:p>
            <a:pPr algn="just"/>
            <a:endParaRPr lang="es-MX" sz="3000" b="1" u="sng" dirty="0" smtClean="0"/>
          </a:p>
          <a:p>
            <a:pPr algn="just"/>
            <a:r>
              <a:rPr lang="es-MX" sz="3000" b="1" u="sng" dirty="0" smtClean="0"/>
              <a:t>SUSTITUCION </a:t>
            </a:r>
            <a:r>
              <a:rPr lang="es-MX" sz="3000" b="1" u="sng" dirty="0"/>
              <a:t>POR DETERIORO</a:t>
            </a:r>
            <a:r>
              <a:rPr lang="es-MX" sz="3000" dirty="0"/>
              <a:t>: El portador de un titulo valor deteriorado pero identificable con certeza tiene derecho a obtener del emisor un duplicado si restituye el original y reembolsa los gastos.- Los firmantes del titulo valor original están obligados a reproducir su firma en el duplicado</a:t>
            </a:r>
            <a:r>
              <a:rPr lang="es-MX" sz="3000" dirty="0" smtClean="0"/>
              <a:t>.-</a:t>
            </a:r>
          </a:p>
          <a:p>
            <a:pPr algn="just"/>
            <a:endParaRPr lang="es-MX" sz="3000" dirty="0" smtClean="0"/>
          </a:p>
          <a:p>
            <a:pPr algn="just"/>
            <a:r>
              <a:rPr lang="es-MX" sz="2800" b="1" u="sng" dirty="0"/>
              <a:t>Jurisdicción:</a:t>
            </a:r>
            <a:r>
              <a:rPr lang="es-MX" sz="2800" dirty="0"/>
              <a:t> Es competente la Jurisdicción del domicilio del emisor en los </a:t>
            </a:r>
            <a:r>
              <a:rPr lang="es-MX" sz="2800" u="sng" dirty="0"/>
              <a:t>títulos en serie</a:t>
            </a:r>
            <a:r>
              <a:rPr lang="es-MX" sz="2800" dirty="0"/>
              <a:t> o en el del lugar de pago en los </a:t>
            </a:r>
            <a:r>
              <a:rPr lang="es-MX" sz="2800" u="sng" dirty="0"/>
              <a:t>títulos individuales</a:t>
            </a:r>
            <a:r>
              <a:rPr lang="es-MX" sz="2800" dirty="0"/>
              <a:t>. </a:t>
            </a:r>
          </a:p>
          <a:p>
            <a:pPr algn="just"/>
            <a:endParaRPr lang="es-MX" sz="3000" dirty="0"/>
          </a:p>
          <a:p>
            <a:endParaRPr lang="es-AR" dirty="0"/>
          </a:p>
        </p:txBody>
      </p:sp>
    </p:spTree>
    <p:extLst>
      <p:ext uri="{BB962C8B-B14F-4D97-AF65-F5344CB8AC3E}">
        <p14:creationId xmlns:p14="http://schemas.microsoft.com/office/powerpoint/2010/main" val="2759532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Contrato de Leasing</a:t>
            </a:r>
            <a:endParaRPr lang="es-AR" dirty="0"/>
          </a:p>
        </p:txBody>
      </p:sp>
      <p:sp>
        <p:nvSpPr>
          <p:cNvPr id="3" name="2 Marcador de contenido"/>
          <p:cNvSpPr>
            <a:spLocks noGrp="1"/>
          </p:cNvSpPr>
          <p:nvPr>
            <p:ph idx="1"/>
          </p:nvPr>
        </p:nvSpPr>
        <p:spPr/>
        <p:txBody>
          <a:bodyPr/>
          <a:lstStyle/>
          <a:p>
            <a:r>
              <a:rPr lang="es-ES" dirty="0" smtClean="0"/>
              <a:t>Una persona denominada Dador, conviene transferir a otra denominada Tomador la tenencia de un bien cierto y determinado para su uso y goce, contra el pago de un canon y le confiere una opción de compra por un precio.- </a:t>
            </a:r>
            <a:endParaRPr lang="es-AR" dirty="0"/>
          </a:p>
        </p:txBody>
      </p:sp>
    </p:spTree>
    <p:extLst>
      <p:ext uri="{BB962C8B-B14F-4D97-AF65-F5344CB8AC3E}">
        <p14:creationId xmlns:p14="http://schemas.microsoft.com/office/powerpoint/2010/main" val="1909397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930226"/>
          </a:xfrm>
        </p:spPr>
        <p:txBody>
          <a:bodyPr>
            <a:normAutofit fontScale="90000"/>
          </a:bodyPr>
          <a:lstStyle/>
          <a:p>
            <a:pPr marL="457200" indent="-457200" algn="l">
              <a:buFont typeface="Arial" pitchFamily="34" charset="0"/>
              <a:buChar char="•"/>
            </a:pPr>
            <a:r>
              <a:rPr lang="es-ES" sz="2400" dirty="0" smtClean="0"/>
              <a:t>Objeto: </a:t>
            </a:r>
            <a:br>
              <a:rPr lang="es-ES" sz="2400" dirty="0" smtClean="0"/>
            </a:br>
            <a:r>
              <a:rPr lang="es-ES" sz="2400" dirty="0"/>
              <a:t>	</a:t>
            </a:r>
            <a:r>
              <a:rPr lang="es-ES" sz="2400" dirty="0" smtClean="0"/>
              <a:t>-Cosas Muebles e inmuebles</a:t>
            </a:r>
            <a:br>
              <a:rPr lang="es-ES" sz="2400" dirty="0" smtClean="0"/>
            </a:br>
            <a:r>
              <a:rPr lang="es-ES" sz="2400" dirty="0"/>
              <a:t>	</a:t>
            </a:r>
            <a:r>
              <a:rPr lang="es-ES" sz="2400" dirty="0" smtClean="0"/>
              <a:t>-Marcas, Patentes, Modelos 	Industriales y Software</a:t>
            </a:r>
            <a:br>
              <a:rPr lang="es-ES" sz="2400" dirty="0" smtClean="0"/>
            </a:br>
            <a:r>
              <a:rPr lang="es-ES" sz="2400" dirty="0" smtClean="0"/>
              <a:t>				de </a:t>
            </a:r>
            <a:r>
              <a:rPr lang="es-ES" sz="2400" dirty="0" err="1" smtClean="0"/>
              <a:t>prop</a:t>
            </a:r>
            <a:r>
              <a:rPr lang="es-ES" sz="2400" dirty="0" smtClean="0"/>
              <a:t>. Del dador o que este 				tenga la facultad de dar en leasing</a:t>
            </a:r>
            <a:endParaRPr lang="es-AR" sz="2400" dirty="0"/>
          </a:p>
        </p:txBody>
      </p:sp>
      <p:sp>
        <p:nvSpPr>
          <p:cNvPr id="3" name="2 Marcador de contenido"/>
          <p:cNvSpPr>
            <a:spLocks noGrp="1"/>
          </p:cNvSpPr>
          <p:nvPr>
            <p:ph idx="1"/>
          </p:nvPr>
        </p:nvSpPr>
        <p:spPr>
          <a:xfrm>
            <a:off x="539552" y="2204864"/>
            <a:ext cx="8229600" cy="4536504"/>
          </a:xfrm>
        </p:spPr>
        <p:txBody>
          <a:bodyPr>
            <a:noAutofit/>
          </a:bodyPr>
          <a:lstStyle/>
          <a:p>
            <a:endParaRPr lang="es-ES" sz="1800" dirty="0" smtClean="0"/>
          </a:p>
          <a:p>
            <a:r>
              <a:rPr lang="es-ES" sz="1800" dirty="0" smtClean="0"/>
              <a:t>El bien objeto del contrato puede: </a:t>
            </a:r>
          </a:p>
          <a:p>
            <a:pPr marL="457200" lvl="1" indent="0">
              <a:buNone/>
            </a:pPr>
            <a:endParaRPr lang="es-ES" sz="1800" dirty="0" smtClean="0"/>
          </a:p>
          <a:p>
            <a:pPr marL="457200" lvl="1" indent="0">
              <a:buNone/>
            </a:pPr>
            <a:r>
              <a:rPr lang="es-ES" sz="1800" dirty="0" smtClean="0"/>
              <a:t>a) comprarse </a:t>
            </a:r>
            <a:r>
              <a:rPr lang="es-ES" sz="1800" dirty="0"/>
              <a:t>por el dador a persona indicada por el tomador;</a:t>
            </a:r>
            <a:r>
              <a:rPr lang="es-ES" sz="1800" dirty="0"/>
              <a:t/>
            </a:r>
            <a:br>
              <a:rPr lang="es-ES" sz="1800" dirty="0"/>
            </a:br>
            <a:r>
              <a:rPr lang="es-ES" sz="1800" dirty="0" smtClean="0"/>
              <a:t>b</a:t>
            </a:r>
            <a:r>
              <a:rPr lang="es-ES" sz="1800" dirty="0"/>
              <a:t>) comprarse por el dador según especificaciones del tomador o según catálogos, folletos o descripciones identificadas por éste;</a:t>
            </a:r>
            <a:r>
              <a:rPr lang="es-ES" sz="1800" dirty="0"/>
              <a:t/>
            </a:r>
            <a:br>
              <a:rPr lang="es-ES" sz="1800" dirty="0"/>
            </a:br>
            <a:r>
              <a:rPr lang="es-ES" sz="1800" dirty="0" smtClean="0"/>
              <a:t>c</a:t>
            </a:r>
            <a:r>
              <a:rPr lang="es-ES" sz="1800" dirty="0"/>
              <a:t>) comprarse por el dador, quien sustituye al tomador, al efecto, en un contrato de compraventa que éste haya celebrado;</a:t>
            </a:r>
            <a:r>
              <a:rPr lang="es-ES" sz="1800" dirty="0"/>
              <a:t/>
            </a:r>
            <a:br>
              <a:rPr lang="es-ES" sz="1800" dirty="0"/>
            </a:br>
            <a:r>
              <a:rPr lang="es-ES" sz="1800" dirty="0" smtClean="0"/>
              <a:t>d</a:t>
            </a:r>
            <a:r>
              <a:rPr lang="es-ES" sz="1800" dirty="0"/>
              <a:t>) ser de propiedad del dador con anterioridad a su vinculación contractual con el tomador;</a:t>
            </a:r>
            <a:r>
              <a:rPr lang="es-ES" sz="1800" dirty="0"/>
              <a:t/>
            </a:r>
            <a:br>
              <a:rPr lang="es-ES" sz="1800" dirty="0"/>
            </a:br>
            <a:r>
              <a:rPr lang="es-ES" sz="1800" dirty="0" smtClean="0"/>
              <a:t>e</a:t>
            </a:r>
            <a:r>
              <a:rPr lang="es-ES" sz="1800" dirty="0"/>
              <a:t>) adquirirse por el dador al tomador por el mismo contrato o habérselo adquirido con anterioridad;</a:t>
            </a:r>
            <a:r>
              <a:rPr lang="es-ES" sz="1800" dirty="0"/>
              <a:t/>
            </a:r>
            <a:br>
              <a:rPr lang="es-ES" sz="1800" dirty="0"/>
            </a:br>
            <a:r>
              <a:rPr lang="es-ES" sz="1800" dirty="0" smtClean="0"/>
              <a:t>f</a:t>
            </a:r>
            <a:r>
              <a:rPr lang="es-ES" sz="1800" dirty="0"/>
              <a:t>) estar a disposición jurídica del dador por título que le permita constituir leasing sobre él.</a:t>
            </a:r>
            <a:r>
              <a:rPr lang="es-ES" sz="1800" dirty="0"/>
              <a:t/>
            </a:r>
            <a:br>
              <a:rPr lang="es-ES" sz="1800" dirty="0"/>
            </a:br>
            <a:endParaRPr lang="es-AR" sz="1800" dirty="0"/>
          </a:p>
        </p:txBody>
      </p:sp>
      <p:sp>
        <p:nvSpPr>
          <p:cNvPr id="4" name="3 Flecha curvada hacia la derecha"/>
          <p:cNvSpPr/>
          <p:nvPr/>
        </p:nvSpPr>
        <p:spPr>
          <a:xfrm>
            <a:off x="2123728" y="1484784"/>
            <a:ext cx="1584176" cy="7200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Tree>
    <p:extLst>
      <p:ext uri="{BB962C8B-B14F-4D97-AF65-F5344CB8AC3E}">
        <p14:creationId xmlns:p14="http://schemas.microsoft.com/office/powerpoint/2010/main" val="208390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052736"/>
            <a:ext cx="8229600" cy="2592288"/>
          </a:xfrm>
        </p:spPr>
        <p:txBody>
          <a:bodyPr>
            <a:normAutofit/>
          </a:bodyPr>
          <a:lstStyle/>
          <a:p>
            <a:r>
              <a:rPr lang="es-ES" sz="2000" b="1" u="sng" dirty="0" smtClean="0">
                <a:solidFill>
                  <a:srgbClr val="00B050"/>
                </a:solidFill>
              </a:rPr>
              <a:t>Forma e Inscripción</a:t>
            </a:r>
            <a:r>
              <a:rPr lang="es-ES" sz="2000" b="1" u="sng" dirty="0" smtClean="0"/>
              <a:t>:</a:t>
            </a:r>
            <a:r>
              <a:rPr lang="es-ES" sz="2000" dirty="0" smtClean="0"/>
              <a:t> </a:t>
            </a:r>
            <a:r>
              <a:rPr lang="es-ES" sz="2000" dirty="0"/>
              <a:t>El leasing debe instrumentarse en escritura pública si tiene como objeto inmuebles, buques o aeronaves. En los demás casos puede celebrarse por instrumento público </a:t>
            </a:r>
            <a:r>
              <a:rPr lang="es-ES" sz="2000" dirty="0" smtClean="0"/>
              <a:t>o privado.</a:t>
            </a:r>
            <a:br>
              <a:rPr lang="es-ES" sz="2000" dirty="0" smtClean="0"/>
            </a:br>
            <a:r>
              <a:rPr lang="es-ES" sz="2000" dirty="0" smtClean="0"/>
              <a:t/>
            </a:r>
            <a:br>
              <a:rPr lang="es-ES" sz="2000" dirty="0" smtClean="0"/>
            </a:br>
            <a:r>
              <a:rPr lang="es-ES" sz="2000" dirty="0" smtClean="0"/>
              <a:t>Se debe </a:t>
            </a:r>
            <a:r>
              <a:rPr lang="es-ES" sz="2000" b="1" u="sng" dirty="0" smtClean="0">
                <a:solidFill>
                  <a:srgbClr val="00B050"/>
                </a:solidFill>
              </a:rPr>
              <a:t>inscribir</a:t>
            </a:r>
            <a:r>
              <a:rPr lang="es-ES" sz="2000" dirty="0" smtClean="0">
                <a:solidFill>
                  <a:srgbClr val="00B050"/>
                </a:solidFill>
              </a:rPr>
              <a:t> </a:t>
            </a:r>
            <a:r>
              <a:rPr lang="es-ES" sz="2000" dirty="0" smtClean="0"/>
              <a:t>en el registro que corresponda para que sea oponible a terceros.- </a:t>
            </a:r>
            <a:endParaRPr lang="es-AR" sz="2000" dirty="0"/>
          </a:p>
        </p:txBody>
      </p:sp>
      <p:sp>
        <p:nvSpPr>
          <p:cNvPr id="3" name="2 Marcador de contenido"/>
          <p:cNvSpPr>
            <a:spLocks noGrp="1"/>
          </p:cNvSpPr>
          <p:nvPr>
            <p:ph idx="1"/>
          </p:nvPr>
        </p:nvSpPr>
        <p:spPr>
          <a:xfrm>
            <a:off x="755576" y="3789040"/>
            <a:ext cx="8229600" cy="4525963"/>
          </a:xfrm>
        </p:spPr>
        <p:txBody>
          <a:bodyPr/>
          <a:lstStyle/>
          <a:p>
            <a:r>
              <a:rPr lang="es-ES" sz="2400" b="1" u="sng" dirty="0">
                <a:solidFill>
                  <a:srgbClr val="00B050"/>
                </a:solidFill>
              </a:rPr>
              <a:t>Canon:</a:t>
            </a:r>
            <a:r>
              <a:rPr lang="es-ES" sz="2400" b="1" u="sng" dirty="0"/>
              <a:t> </a:t>
            </a:r>
            <a:r>
              <a:rPr lang="es-ES" sz="2400" dirty="0"/>
              <a:t>es el monto que debe abonar el tomador con una periodicidad determinada por las partes.- </a:t>
            </a:r>
          </a:p>
          <a:p>
            <a:r>
              <a:rPr lang="es-ES" sz="2400" b="1" u="sng" dirty="0">
                <a:solidFill>
                  <a:srgbClr val="00B050"/>
                </a:solidFill>
              </a:rPr>
              <a:t>Precio de la Opción</a:t>
            </a:r>
            <a:r>
              <a:rPr lang="es-ES" sz="2400" b="1" u="sng" dirty="0"/>
              <a:t>: </a:t>
            </a:r>
            <a:r>
              <a:rPr lang="es-ES" sz="2400" dirty="0"/>
              <a:t>fijado en el contrato de manera determinada o determinable según procedimiento pactada por las partes.-</a:t>
            </a:r>
            <a:endParaRPr lang="es-AR" sz="2400" dirty="0"/>
          </a:p>
          <a:p>
            <a:endParaRPr lang="es-AR" dirty="0"/>
          </a:p>
        </p:txBody>
      </p:sp>
    </p:spTree>
    <p:extLst>
      <p:ext uri="{BB962C8B-B14F-4D97-AF65-F5344CB8AC3E}">
        <p14:creationId xmlns:p14="http://schemas.microsoft.com/office/powerpoint/2010/main" val="4064522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Que son?</a:t>
            </a:r>
            <a:endParaRPr lang="es-AR" dirty="0"/>
          </a:p>
        </p:txBody>
      </p:sp>
      <p:sp>
        <p:nvSpPr>
          <p:cNvPr id="3" name="2 Marcador de contenido"/>
          <p:cNvSpPr>
            <a:spLocks noGrp="1"/>
          </p:cNvSpPr>
          <p:nvPr>
            <p:ph idx="1"/>
          </p:nvPr>
        </p:nvSpPr>
        <p:spPr/>
        <p:txBody>
          <a:bodyPr>
            <a:normAutofit lnSpcReduction="10000"/>
          </a:bodyPr>
          <a:lstStyle/>
          <a:p>
            <a:endParaRPr lang="es-ES" dirty="0" smtClean="0"/>
          </a:p>
          <a:p>
            <a:pPr algn="ctr"/>
            <a:r>
              <a:rPr lang="es-AR" sz="2400" dirty="0" smtClean="0">
                <a:solidFill>
                  <a:schemeClr val="tx1"/>
                </a:solidFill>
              </a:rPr>
              <a:t>“</a:t>
            </a:r>
            <a:r>
              <a:rPr lang="es-AR" b="1" i="1" dirty="0" smtClean="0">
                <a:solidFill>
                  <a:schemeClr val="tx1"/>
                </a:solidFill>
              </a:rPr>
              <a:t>El documento necesario para ejercer el derecho literal y autónomo en él expresado"</a:t>
            </a:r>
            <a:r>
              <a:rPr lang="es-AR" dirty="0" smtClean="0">
                <a:solidFill>
                  <a:schemeClr val="tx1"/>
                </a:solidFill>
              </a:rPr>
              <a:t>  </a:t>
            </a:r>
            <a:br>
              <a:rPr lang="es-AR" dirty="0" smtClean="0">
                <a:solidFill>
                  <a:schemeClr val="tx1"/>
                </a:solidFill>
              </a:rPr>
            </a:br>
            <a:r>
              <a:rPr lang="es-AR" sz="2400" dirty="0" err="1" smtClean="0">
                <a:solidFill>
                  <a:schemeClr val="tx1"/>
                </a:solidFill>
              </a:rPr>
              <a:t>Césaro</a:t>
            </a:r>
            <a:r>
              <a:rPr lang="es-AR" sz="2400" dirty="0" smtClean="0">
                <a:solidFill>
                  <a:schemeClr val="tx1"/>
                </a:solidFill>
              </a:rPr>
              <a:t> </a:t>
            </a:r>
            <a:r>
              <a:rPr lang="es-AR" sz="2400" dirty="0" err="1" smtClean="0">
                <a:solidFill>
                  <a:schemeClr val="tx1"/>
                </a:solidFill>
              </a:rPr>
              <a:t>Vivante</a:t>
            </a:r>
            <a:r>
              <a:rPr lang="es-AR" sz="2400" dirty="0" smtClean="0">
                <a:solidFill>
                  <a:schemeClr val="tx1"/>
                </a:solidFill>
              </a:rPr>
              <a:t>.-</a:t>
            </a:r>
            <a:endParaRPr lang="es-ES" dirty="0"/>
          </a:p>
          <a:p>
            <a:endParaRPr lang="es-ES" dirty="0" smtClean="0"/>
          </a:p>
          <a:p>
            <a:pPr algn="ctr"/>
            <a:r>
              <a:rPr lang="es-ES" dirty="0" smtClean="0"/>
              <a:t>Los títulos Valores incorporan una obligación incondicional e irrevocable de una prestación y otorgan a cada titular un derecho autónomo </a:t>
            </a:r>
            <a:r>
              <a:rPr lang="es-ES" dirty="0" smtClean="0"/>
              <a:t>(CCC </a:t>
            </a:r>
            <a:r>
              <a:rPr lang="es-ES" dirty="0" smtClean="0"/>
              <a:t>art </a:t>
            </a:r>
            <a:r>
              <a:rPr lang="es-ES" dirty="0" smtClean="0"/>
              <a:t>1815) </a:t>
            </a:r>
            <a:endParaRPr lang="es-AR" dirty="0"/>
          </a:p>
        </p:txBody>
      </p:sp>
    </p:spTree>
    <p:extLst>
      <p:ext uri="{BB962C8B-B14F-4D97-AF65-F5344CB8AC3E}">
        <p14:creationId xmlns:p14="http://schemas.microsoft.com/office/powerpoint/2010/main" val="1912924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Marco Jurídico</a:t>
            </a:r>
            <a:endParaRPr lang="es-AR" dirty="0"/>
          </a:p>
        </p:txBody>
      </p:sp>
      <p:sp>
        <p:nvSpPr>
          <p:cNvPr id="3" name="2 Marcador de contenido"/>
          <p:cNvSpPr>
            <a:spLocks noGrp="1"/>
          </p:cNvSpPr>
          <p:nvPr>
            <p:ph idx="1"/>
          </p:nvPr>
        </p:nvSpPr>
        <p:spPr/>
        <p:txBody>
          <a:bodyPr>
            <a:normAutofit fontScale="92500" lnSpcReduction="20000"/>
          </a:bodyPr>
          <a:lstStyle/>
          <a:p>
            <a:r>
              <a:rPr lang="es-MX" dirty="0" smtClean="0"/>
              <a:t>CCC: Libro III De los Derechos Personales, Titulo V Otras Fuentes de las Obligaciones, Capitulo 6° Títulos Valores</a:t>
            </a:r>
          </a:p>
          <a:p>
            <a:r>
              <a:rPr lang="es-MX" dirty="0" smtClean="0"/>
              <a:t>Decreto Ley N° 5965/63</a:t>
            </a:r>
          </a:p>
          <a:p>
            <a:r>
              <a:rPr lang="es-MX" dirty="0" smtClean="0"/>
              <a:t>Ley 26831 de Mercado de Capitales (valores negociables u otros instrumentos autorizados por la CNV)</a:t>
            </a:r>
          </a:p>
          <a:p>
            <a:r>
              <a:rPr lang="es-MX" dirty="0" smtClean="0"/>
              <a:t>Ley 24452 de Cheques</a:t>
            </a:r>
          </a:p>
          <a:p>
            <a:r>
              <a:rPr lang="es-MX" dirty="0" smtClean="0"/>
              <a:t>Ley 19550 de Sociedades art 226 (adquisición de acciones por la sociedad)</a:t>
            </a:r>
          </a:p>
          <a:p>
            <a:endParaRPr lang="es-AR" dirty="0"/>
          </a:p>
        </p:txBody>
      </p:sp>
    </p:spTree>
    <p:extLst>
      <p:ext uri="{BB962C8B-B14F-4D97-AF65-F5344CB8AC3E}">
        <p14:creationId xmlns:p14="http://schemas.microsoft.com/office/powerpoint/2010/main" val="2867688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PRINCIPIOS</a:t>
            </a:r>
            <a:endParaRPr lang="es-AR" dirty="0"/>
          </a:p>
        </p:txBody>
      </p:sp>
      <p:sp>
        <p:nvSpPr>
          <p:cNvPr id="3" name="2 Marcador de contenido"/>
          <p:cNvSpPr>
            <a:spLocks noGrp="1"/>
          </p:cNvSpPr>
          <p:nvPr>
            <p:ph idx="1"/>
          </p:nvPr>
        </p:nvSpPr>
        <p:spPr>
          <a:xfrm>
            <a:off x="457200" y="1340768"/>
            <a:ext cx="8507288" cy="5517232"/>
          </a:xfrm>
        </p:spPr>
        <p:txBody>
          <a:bodyPr>
            <a:normAutofit fontScale="85000" lnSpcReduction="20000"/>
          </a:bodyPr>
          <a:lstStyle/>
          <a:p>
            <a:pPr algn="just"/>
            <a:r>
              <a:rPr lang="es-MX" b="1" u="sng" dirty="0" smtClean="0">
                <a:solidFill>
                  <a:srgbClr val="00B050"/>
                </a:solidFill>
              </a:rPr>
              <a:t>AUTONOMIA:</a:t>
            </a:r>
            <a:r>
              <a:rPr lang="es-MX" dirty="0" smtClean="0">
                <a:solidFill>
                  <a:srgbClr val="00B050"/>
                </a:solidFill>
              </a:rPr>
              <a:t> </a:t>
            </a:r>
            <a:r>
              <a:rPr lang="es-MX" dirty="0" smtClean="0"/>
              <a:t>El portador de buena fe de un titulo valor que lo adquiere conforme con su ley de circulación, tiene un derecho autónomo y le son inoponibles las defensas personales que puedan existir contra anteriores portadores</a:t>
            </a:r>
          </a:p>
          <a:p>
            <a:pPr algn="just"/>
            <a:r>
              <a:rPr lang="es-MX" b="1" u="sng" dirty="0" smtClean="0">
                <a:solidFill>
                  <a:srgbClr val="00B050"/>
                </a:solidFill>
              </a:rPr>
              <a:t>LITERALIDAD</a:t>
            </a:r>
            <a:r>
              <a:rPr lang="es-MX" dirty="0" smtClean="0"/>
              <a:t>: el tenor literal del instrumento determina el alcance y modalidad de los derechos y obligaciones consignadas en el.- El texto del documento es el limite preciso, exclusivo del derecho incorporado por lo que no puede ser limitado o ampliado por otros documentos o derechos surgidos de eventuales relaciones extracontractuales.- (extensiones)</a:t>
            </a:r>
            <a:endParaRPr lang="es-AR" dirty="0" smtClean="0"/>
          </a:p>
          <a:p>
            <a:pPr algn="just"/>
            <a:r>
              <a:rPr lang="es-MX" b="1" u="sng" dirty="0" smtClean="0">
                <a:solidFill>
                  <a:srgbClr val="00B050"/>
                </a:solidFill>
              </a:rPr>
              <a:t>NECESIDAD</a:t>
            </a:r>
            <a:r>
              <a:rPr lang="es-MX" dirty="0" smtClean="0">
                <a:solidFill>
                  <a:srgbClr val="00B050"/>
                </a:solidFill>
              </a:rPr>
              <a:t>:</a:t>
            </a:r>
            <a:r>
              <a:rPr lang="es-MX" dirty="0" smtClean="0"/>
              <a:t> de contar materialmente con el instrumento para el ejercicio del derecho allí asentado salvo “</a:t>
            </a:r>
            <a:r>
              <a:rPr lang="es-MX" b="1" i="1" u="sng" dirty="0" smtClean="0"/>
              <a:t>la desmaterialización</a:t>
            </a:r>
            <a:r>
              <a:rPr lang="es-MX" dirty="0" smtClean="0"/>
              <a:t>” </a:t>
            </a:r>
          </a:p>
          <a:p>
            <a:endParaRPr lang="es-AR" dirty="0"/>
          </a:p>
        </p:txBody>
      </p:sp>
    </p:spTree>
    <p:extLst>
      <p:ext uri="{BB962C8B-B14F-4D97-AF65-F5344CB8AC3E}">
        <p14:creationId xmlns:p14="http://schemas.microsoft.com/office/powerpoint/2010/main" val="2885917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CHEQUES</a:t>
            </a:r>
            <a:endParaRPr lang="es-AR" dirty="0"/>
          </a:p>
        </p:txBody>
      </p:sp>
      <p:sp>
        <p:nvSpPr>
          <p:cNvPr id="3" name="2 Marcador de contenido"/>
          <p:cNvSpPr>
            <a:spLocks noGrp="1"/>
          </p:cNvSpPr>
          <p:nvPr>
            <p:ph idx="1"/>
          </p:nvPr>
        </p:nvSpPr>
        <p:spPr/>
        <p:txBody>
          <a:bodyPr>
            <a:normAutofit fontScale="77500" lnSpcReduction="20000"/>
          </a:bodyPr>
          <a:lstStyle/>
          <a:p>
            <a:pPr algn="ctr"/>
            <a:r>
              <a:rPr lang="es-MX" b="1" i="1" dirty="0" smtClean="0"/>
              <a:t>Es titulo valor que implica una orden de pago, emitido por el librador contra una entidad bancaria donde posee dinero depositado (librado), a fin de que este abone una determinada suma de dinero a otra, llamada beneficiario.- </a:t>
            </a:r>
          </a:p>
          <a:p>
            <a:r>
              <a:rPr lang="es-MX" b="1" u="sng" dirty="0" smtClean="0"/>
              <a:t>Clases</a:t>
            </a:r>
            <a:r>
              <a:rPr lang="es-MX" dirty="0" smtClean="0"/>
              <a:t>: Cheque Común y Cheque de Pago Diferido, cruzado, para acreditar en cuenta, Certificado</a:t>
            </a:r>
          </a:p>
          <a:p>
            <a:r>
              <a:rPr lang="es-MX" b="1" u="sng" dirty="0" smtClean="0"/>
              <a:t>Sujetos:</a:t>
            </a:r>
            <a:r>
              <a:rPr lang="es-MX" dirty="0" smtClean="0"/>
              <a:t> Librador, Librado y Beneficiario</a:t>
            </a:r>
          </a:p>
          <a:p>
            <a:r>
              <a:rPr lang="es-MX" b="1" u="sng" dirty="0" smtClean="0"/>
              <a:t>Forma:</a:t>
            </a:r>
            <a:r>
              <a:rPr lang="es-MX" dirty="0" smtClean="0"/>
              <a:t> Mediante formularios autorizados</a:t>
            </a:r>
          </a:p>
          <a:p>
            <a:r>
              <a:rPr lang="es-MX" dirty="0" smtClean="0"/>
              <a:t>Se debe contar con una cuenta corriente</a:t>
            </a:r>
          </a:p>
          <a:p>
            <a:r>
              <a:rPr lang="es-MX" dirty="0" smtClean="0"/>
              <a:t>Es pagadero a la vista</a:t>
            </a:r>
          </a:p>
          <a:p>
            <a:r>
              <a:rPr lang="es-MX" dirty="0" smtClean="0"/>
              <a:t>No se estipulan intereses </a:t>
            </a:r>
          </a:p>
          <a:p>
            <a:endParaRPr lang="es-AR" dirty="0"/>
          </a:p>
        </p:txBody>
      </p:sp>
    </p:spTree>
    <p:extLst>
      <p:ext uri="{BB962C8B-B14F-4D97-AF65-F5344CB8AC3E}">
        <p14:creationId xmlns:p14="http://schemas.microsoft.com/office/powerpoint/2010/main" val="1546537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Caracterización</a:t>
            </a:r>
            <a:endParaRPr lang="es-AR" dirty="0"/>
          </a:p>
        </p:txBody>
      </p:sp>
      <p:sp>
        <p:nvSpPr>
          <p:cNvPr id="3" name="2 Marcador de contenido"/>
          <p:cNvSpPr>
            <a:spLocks noGrp="1"/>
          </p:cNvSpPr>
          <p:nvPr>
            <p:ph idx="1"/>
          </p:nvPr>
        </p:nvSpPr>
        <p:spPr>
          <a:xfrm>
            <a:off x="457200" y="1268760"/>
            <a:ext cx="8435280" cy="5400600"/>
          </a:xfrm>
        </p:spPr>
        <p:txBody>
          <a:bodyPr>
            <a:normAutofit fontScale="92500" lnSpcReduction="20000"/>
          </a:bodyPr>
          <a:lstStyle/>
          <a:p>
            <a:pPr marL="0" indent="0">
              <a:buNone/>
            </a:pPr>
            <a:r>
              <a:rPr lang="es-AR" dirty="0" smtClean="0"/>
              <a:t>1.- </a:t>
            </a:r>
            <a:r>
              <a:rPr lang="es-AR" b="1" dirty="0" smtClean="0">
                <a:solidFill>
                  <a:srgbClr val="00B050"/>
                </a:solidFill>
                <a:effectLst>
                  <a:outerShdw blurRad="38100" dist="38100" dir="2700000" algn="tl">
                    <a:srgbClr val="000000">
                      <a:alpha val="43137"/>
                    </a:srgbClr>
                  </a:outerShdw>
                </a:effectLst>
              </a:rPr>
              <a:t>Clases de cheque</a:t>
            </a:r>
            <a:r>
              <a:rPr lang="es-AR" dirty="0" smtClean="0"/>
              <a:t>: </a:t>
            </a:r>
          </a:p>
          <a:p>
            <a:r>
              <a:rPr lang="es-AR" dirty="0" smtClean="0"/>
              <a:t>- Cheque común </a:t>
            </a:r>
          </a:p>
          <a:p>
            <a:r>
              <a:rPr lang="es-AR" dirty="0" smtClean="0"/>
              <a:t>- Cheque cruzado </a:t>
            </a:r>
          </a:p>
          <a:p>
            <a:r>
              <a:rPr lang="es-AR" dirty="0" smtClean="0"/>
              <a:t>- Cheque para acreditar en cuenta </a:t>
            </a:r>
          </a:p>
          <a:p>
            <a:r>
              <a:rPr lang="es-AR" dirty="0" smtClean="0"/>
              <a:t>- Cheque imputado y certificado </a:t>
            </a:r>
          </a:p>
          <a:p>
            <a:r>
              <a:rPr lang="es-AR" dirty="0" smtClean="0"/>
              <a:t>- Cheque de Pago Diferido </a:t>
            </a:r>
          </a:p>
          <a:p>
            <a:pPr marL="0" indent="0">
              <a:buNone/>
            </a:pPr>
            <a:r>
              <a:rPr lang="es-AR" dirty="0" smtClean="0"/>
              <a:t>2.- </a:t>
            </a:r>
            <a:r>
              <a:rPr lang="es-AR" b="1" u="sng" dirty="0" smtClean="0"/>
              <a:t>Cláusulas que pueden ser insertadas en los cheques mencionados para diferentes efectos</a:t>
            </a:r>
            <a:r>
              <a:rPr lang="es-AR" dirty="0" smtClean="0"/>
              <a:t>: </a:t>
            </a:r>
          </a:p>
          <a:p>
            <a:pPr>
              <a:buFontTx/>
              <a:buChar char="-"/>
            </a:pPr>
            <a:r>
              <a:rPr lang="es-AR" dirty="0" smtClean="0"/>
              <a:t>Cheque con Cláusula "no negociable» </a:t>
            </a:r>
          </a:p>
          <a:p>
            <a:pPr>
              <a:buFontTx/>
              <a:buChar char="-"/>
            </a:pPr>
            <a:r>
              <a:rPr lang="es-AR" dirty="0" smtClean="0"/>
              <a:t>- Cheque Con Aval </a:t>
            </a:r>
          </a:p>
          <a:p>
            <a:pPr>
              <a:buFontTx/>
              <a:buChar char="-"/>
            </a:pPr>
            <a:r>
              <a:rPr lang="es-AR" dirty="0" smtClean="0"/>
              <a:t>- Cheque Certifica</a:t>
            </a:r>
            <a:endParaRPr lang="es-AR" dirty="0"/>
          </a:p>
        </p:txBody>
      </p:sp>
    </p:spTree>
    <p:extLst>
      <p:ext uri="{BB962C8B-B14F-4D97-AF65-F5344CB8AC3E}">
        <p14:creationId xmlns:p14="http://schemas.microsoft.com/office/powerpoint/2010/main" val="404171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052736"/>
            <a:ext cx="8229600" cy="3024336"/>
          </a:xfrm>
        </p:spPr>
        <p:txBody>
          <a:bodyPr>
            <a:noAutofit/>
          </a:bodyPr>
          <a:lstStyle/>
          <a:p>
            <a:pPr algn="ctr"/>
            <a:r>
              <a:rPr lang="es-ES" sz="2400" dirty="0" smtClean="0"/>
              <a:t>"</a:t>
            </a:r>
            <a:r>
              <a:rPr lang="es-ES" sz="2000" dirty="0" smtClean="0"/>
              <a:t>el portador de buena fe de un título valor que lo adquiere conforme con la ley de circulación, tiene un derecho autónomo, y le son inoponibles las defensas personales que pueden existir contra anteriores portadores. A los efectos de este artículo, el portador es de mala fe si al adquirir el título procede a sabiendas en perjuicio del deudor demandado".(art.1816 </a:t>
            </a:r>
            <a:r>
              <a:rPr lang="es-ES" sz="2000" dirty="0" err="1" smtClean="0"/>
              <a:t>CCyC</a:t>
            </a:r>
            <a:r>
              <a:rPr lang="es-ES" sz="2000" dirty="0" smtClean="0"/>
              <a:t>)</a:t>
            </a:r>
            <a:endParaRPr lang="es-AR" sz="2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0" y="4149080"/>
            <a:ext cx="4298950" cy="26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036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9208" y="0"/>
            <a:ext cx="8229600" cy="1008112"/>
          </a:xfrm>
        </p:spPr>
        <p:txBody>
          <a:bodyPr>
            <a:normAutofit/>
          </a:bodyPr>
          <a:lstStyle/>
          <a:p>
            <a:pPr algn="l"/>
            <a:r>
              <a:rPr lang="es-ES" sz="2000" b="1" u="sng" dirty="0" smtClean="0">
                <a:solidFill>
                  <a:srgbClr val="00B050"/>
                </a:solidFill>
              </a:rPr>
              <a:t>Cheque Común</a:t>
            </a:r>
            <a:r>
              <a:rPr lang="es-ES" sz="2000" dirty="0" smtClean="0"/>
              <a:t>: Son pagaderos desde el momento de su emisión y hasta 30 días posteriores</a:t>
            </a:r>
            <a:endParaRPr lang="es-AR" sz="2000" dirty="0"/>
          </a:p>
        </p:txBody>
      </p:sp>
      <p:sp>
        <p:nvSpPr>
          <p:cNvPr id="4" name="3 Marcador de contenido"/>
          <p:cNvSpPr>
            <a:spLocks noGrp="1"/>
          </p:cNvSpPr>
          <p:nvPr>
            <p:ph idx="1"/>
          </p:nvPr>
        </p:nvSpPr>
        <p:spPr>
          <a:xfrm>
            <a:off x="457200" y="3573016"/>
            <a:ext cx="8229600" cy="2553147"/>
          </a:xfrm>
        </p:spPr>
        <p:txBody>
          <a:bodyPr/>
          <a:lstStyle/>
          <a:p>
            <a:r>
              <a:rPr lang="es-ES" sz="2400" b="1" u="sng" dirty="0" smtClean="0">
                <a:solidFill>
                  <a:srgbClr val="00B050"/>
                </a:solidFill>
              </a:rPr>
              <a:t>Cheque de Pago Diferido</a:t>
            </a:r>
            <a:r>
              <a:rPr lang="es-ES" sz="2400" dirty="0" smtClean="0"/>
              <a:t>: Son abonados en una fecha posterior a la fecha de su emisión y se puede diferir hasta 12 meses.</a:t>
            </a:r>
            <a:r>
              <a:rPr lang="es-ES" dirty="0" smtClean="0"/>
              <a:t>.</a:t>
            </a:r>
            <a:endParaRPr lang="es-A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68760"/>
            <a:ext cx="7416824" cy="20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879651"/>
            <a:ext cx="7488832" cy="1964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190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B050"/>
                </a:solidFill>
              </a:rPr>
              <a:t>Cheque Cruzado</a:t>
            </a:r>
            <a:endParaRPr lang="es-AR" dirty="0">
              <a:solidFill>
                <a:srgbClr val="00B050"/>
              </a:solidFill>
            </a:endParaRPr>
          </a:p>
        </p:txBody>
      </p:sp>
      <p:sp>
        <p:nvSpPr>
          <p:cNvPr id="3" name="2 Marcador de contenido"/>
          <p:cNvSpPr>
            <a:spLocks noGrp="1"/>
          </p:cNvSpPr>
          <p:nvPr>
            <p:ph idx="1"/>
          </p:nvPr>
        </p:nvSpPr>
        <p:spPr>
          <a:xfrm>
            <a:off x="457200" y="1124744"/>
            <a:ext cx="8229600" cy="5544616"/>
          </a:xfrm>
        </p:spPr>
        <p:txBody>
          <a:bodyPr/>
          <a:lstStyle/>
          <a:p>
            <a:pPr algn="just"/>
            <a:r>
              <a:rPr lang="es-ES" dirty="0" smtClean="0"/>
              <a:t>Es aquel donde el librador del mismo inserta dos </a:t>
            </a:r>
            <a:r>
              <a:rPr lang="es-ES" dirty="0" smtClean="0"/>
              <a:t>líneas </a:t>
            </a:r>
            <a:r>
              <a:rPr lang="es-ES" dirty="0" smtClean="0"/>
              <a:t>paralelas en uno de sus vértices y ello significa que el cheque debe ser depositado en una cuenta del beneficiario del mismo. </a:t>
            </a:r>
            <a:endParaRPr lang="es-A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645024"/>
            <a:ext cx="9036496" cy="2957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668031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76</TotalTime>
  <Words>957</Words>
  <Application>Microsoft Office PowerPoint</Application>
  <PresentationFormat>Presentación en pantalla (4:3)</PresentationFormat>
  <Paragraphs>80</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Viajes</vt:lpstr>
      <vt:lpstr>Títulos Valores</vt:lpstr>
      <vt:lpstr>Que son?</vt:lpstr>
      <vt:lpstr>Marco Jurídico</vt:lpstr>
      <vt:lpstr>PRINCIPIOS</vt:lpstr>
      <vt:lpstr>CHEQUES</vt:lpstr>
      <vt:lpstr>Caracterización</vt:lpstr>
      <vt:lpstr>"el portador de buena fe de un título valor que lo adquiere conforme con la ley de circulación, tiene un derecho autónomo, y le son inoponibles las defensas personales que pueden existir contra anteriores portadores. A los efectos de este artículo, el portador es de mala fe si al adquirir el título procede a sabiendas en perjuicio del deudor demandado".(art.1816 CCyC)</vt:lpstr>
      <vt:lpstr>Cheque Común: Son pagaderos desde el momento de su emisión y hasta 30 días posteriores</vt:lpstr>
      <vt:lpstr>Cheque Cruzado</vt:lpstr>
      <vt:lpstr>Cheque con Aval  El cheque puede ser avalado por un tercero o por el propio banco colocándose la palabra «con aval» en el anverso del cheque o puede ser volcado en un documento aparte con firma de quién avala. Puede avalarse en forma total o parcial respecto al monto del cheque. </vt:lpstr>
      <vt:lpstr>PAGARE</vt:lpstr>
      <vt:lpstr>Presentación de PowerPoint</vt:lpstr>
      <vt:lpstr>LETRA DE CAMBIO</vt:lpstr>
      <vt:lpstr>Perdida, Sustracción y Deterioro</vt:lpstr>
      <vt:lpstr>Contrato de Leasing</vt:lpstr>
      <vt:lpstr>Objeto:   -Cosas Muebles e inmuebles  -Marcas, Patentes, Modelos  Industriales y Software     de prop. Del dador o que este     tenga la facultad de dar en leasing</vt:lpstr>
      <vt:lpstr>Forma e Inscripción: El leasing debe instrumentarse en escritura pública si tiene como objeto inmuebles, buques o aeronaves. En los demás casos puede celebrarse por instrumento público o privado.  Se debe inscribir en el registro que corresponda para que sea oponible a terceros.-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Títulos Valores</dc:title>
  <dc:creator>Alfredo</dc:creator>
  <cp:lastModifiedBy>Alfredo</cp:lastModifiedBy>
  <cp:revision>9</cp:revision>
  <dcterms:created xsi:type="dcterms:W3CDTF">2024-10-24T12:04:24Z</dcterms:created>
  <dcterms:modified xsi:type="dcterms:W3CDTF">2024-10-24T13:38:56Z</dcterms:modified>
</cp:coreProperties>
</file>