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96" r:id="rId5"/>
    <p:sldId id="381" r:id="rId6"/>
    <p:sldId id="382" r:id="rId7"/>
    <p:sldId id="383" r:id="rId8"/>
    <p:sldId id="386" r:id="rId9"/>
    <p:sldId id="384" r:id="rId10"/>
    <p:sldId id="385" r:id="rId11"/>
    <p:sldId id="387" r:id="rId12"/>
    <p:sldId id="388" r:id="rId13"/>
    <p:sldId id="402" r:id="rId14"/>
    <p:sldId id="404" r:id="rId15"/>
    <p:sldId id="403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747395"/>
            <a:ext cx="8915400" cy="112014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411730"/>
            <a:ext cx="9603105" cy="34918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5</a:t>
            </a:r>
            <a:r>
              <a:rPr lang="es-AR" sz="4400" dirty="0"/>
              <a:t>: </a:t>
            </a:r>
            <a:endParaRPr lang="es-AR" sz="4400" dirty="0"/>
          </a:p>
          <a:p>
            <a:endParaRPr lang="es-AR" sz="4400" dirty="0"/>
          </a:p>
          <a:p>
            <a:r>
              <a:rPr lang="es-AR" sz="4400" dirty="0"/>
              <a:t>GESTIÓN DE RECURSOS</a:t>
            </a:r>
            <a:endParaRPr lang="es-AR" sz="4400" dirty="0"/>
          </a:p>
          <a:p>
            <a:r>
              <a:rPr lang="en-US" altLang="es-MX" sz="3200" b="1" dirty="0"/>
              <a:t>5. </a:t>
            </a:r>
            <a:r>
              <a:rPr lang="es-AR" altLang="en-US" sz="3200" b="1" dirty="0"/>
              <a:t>3</a:t>
            </a:r>
            <a:r>
              <a:rPr lang="es-AR" altLang="en-US" sz="3200" b="1" dirty="0"/>
              <a:t>. Fallos Funcionales y Fallos Técnicos</a:t>
            </a:r>
            <a:endParaRPr lang="es-AR" alt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Modos de fallo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92530"/>
            <a:ext cx="8915400" cy="4711065"/>
          </a:xfrm>
        </p:spPr>
        <p:txBody>
          <a:bodyPr>
            <a:noAutofit/>
          </a:bodyPr>
          <a:lstStyle/>
          <a:p>
            <a:r>
              <a:rPr lang="es-AR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efinici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El modo de fallo es la manera espec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fica en que ocurre una falla.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Es una de las etapas 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 importantes del RCM.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Ejemplosde modos de fallo: </a:t>
            </a:r>
            <a:endParaRPr lang="es-A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A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a 5"/>
          <p:cNvGraphicFramePr/>
          <p:nvPr/>
        </p:nvGraphicFramePr>
        <p:xfrm>
          <a:off x="2780030" y="3234690"/>
          <a:ext cx="7583170" cy="328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585"/>
                <a:gridCol w="3791585"/>
              </a:tblGrid>
              <a:tr h="5480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Equipo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Modo de fallo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54800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Rodamiento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Desgaste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54800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Correa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Rotura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54800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Motor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Cortocircuito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54800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Tubería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Corrosión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54800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Engranaje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Fatiga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111125"/>
            <a:ext cx="9742805" cy="6623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Causas frecuentes de fallos t</a:t>
            </a:r>
            <a:r>
              <a:rPr lang="en-US" altLang="en-US" sz="4000" dirty="0">
                <a:sym typeface="+mn-ea"/>
              </a:rPr>
              <a:t>é</a:t>
            </a:r>
            <a:r>
              <a:rPr lang="en-US" altLang="es-MX" sz="4000" dirty="0">
                <a:sym typeface="+mn-ea"/>
              </a:rPr>
              <a:t>cnicos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929005"/>
            <a:ext cx="8915400" cy="5000625"/>
          </a:xfrm>
        </p:spPr>
        <p:txBody>
          <a:bodyPr>
            <a:noAutofit/>
          </a:bodyPr>
          <a:lstStyle/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a) Desgaste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rdida gradual de material por uso.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Rodamientos.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b) Fatiga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Rotura por esfuerzos repetitivos.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Ejes agrietados.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c) Corrosi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Ataque qu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mico al material.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as oxidadas.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d) Sobrecalentamiento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Temperatura excesiva.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Motores sin ventilaci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e) Mala lubricaci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Falta o exceso de lubricante.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Engranajes da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ados.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f) Error humano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Operaci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incorrecta.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Sobrecarga de una m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quina.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111125"/>
            <a:ext cx="9742805" cy="6623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Detecci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fallos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929005"/>
            <a:ext cx="8915400" cy="5000625"/>
          </a:xfrm>
        </p:spPr>
        <p:txBody>
          <a:bodyPr>
            <a:noAutofit/>
          </a:bodyPr>
          <a:lstStyle/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La detecci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 temprana evita paradas no programadas.</a:t>
            </a:r>
            <a:endParaRPr lang="en-US" alt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cnicas utilizadas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Inspecci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 visual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Fugas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Desgastes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Roturas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lisis de vibraciones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Permite detectar: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Desalineaciones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Desbalanceos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Rodamientos da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ados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Termograf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Detecta puntos calientes.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Aplicaciones: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Tableros el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ctricos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Motores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Transformadores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Ultrasonido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s-A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Detecta: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Fugas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Cavitaci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Fricci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lisis de aceite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Permite identificar: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culas met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licas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Contaminaci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Desgaste interno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u="sng" dirty="0">
                <a:sym typeface="+mn-ea"/>
              </a:rPr>
              <a:t>Relaci</a:t>
            </a:r>
            <a:r>
              <a:rPr lang="en-US" altLang="en-US" sz="4000" u="sng" dirty="0">
                <a:sym typeface="+mn-ea"/>
              </a:rPr>
              <a:t>ó</a:t>
            </a:r>
            <a:r>
              <a:rPr lang="en-US" altLang="es-MX" sz="4000" u="sng" dirty="0">
                <a:sym typeface="+mn-ea"/>
              </a:rPr>
              <a:t>n Causa–Efecto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92530"/>
            <a:ext cx="8915400" cy="4711065"/>
          </a:xfrm>
        </p:spPr>
        <p:txBody>
          <a:bodyPr>
            <a:noAutofit/>
          </a:bodyPr>
          <a:lstStyle/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Funci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n requerida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Fallo funcional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Fallo t</a:t>
            </a:r>
            <a:r>
              <a:rPr lang="en-US" alt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cnico (modo de falla)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Efectos de la falla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Consecuencias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u="sng" dirty="0">
                <a:latin typeface="Arial" panose="020B0604020202020204" pitchFamily="34" charset="0"/>
                <a:cs typeface="Arial" panose="020B0604020202020204" pitchFamily="34" charset="0"/>
              </a:rPr>
              <a:t>Acciones de mantenimiento</a:t>
            </a:r>
            <a:endParaRPr lang="en-US" altLang="es-MX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Ejemplo: Motor El</a:t>
            </a:r>
            <a:r>
              <a:rPr lang="en-US" altLang="en-US" sz="4000" dirty="0">
                <a:sym typeface="+mn-ea"/>
              </a:rPr>
              <a:t>é</a:t>
            </a:r>
            <a:r>
              <a:rPr lang="en-US" altLang="es-MX" sz="4000" dirty="0">
                <a:sym typeface="+mn-ea"/>
              </a:rPr>
              <a:t>ctrico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192530"/>
            <a:ext cx="8915400" cy="4711065"/>
          </a:xfrm>
        </p:spPr>
        <p:txBody>
          <a:bodyPr>
            <a:noAutofit/>
          </a:bodyPr>
          <a:lstStyle/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Funci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Convertir energ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 el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ctrica en movimiento rotativo.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Funcionales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No arranca.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Gira a velocidad insuficiente.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Se detiene durante la operaci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cnicos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Bobinado quemado.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Fusible abierto.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Rodamiento trabado.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Bajo voltaje.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Rotor da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ado.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Ejemplo: Compresor de Aire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67485"/>
            <a:ext cx="8915400" cy="4436110"/>
          </a:xfrm>
        </p:spPr>
        <p:txBody>
          <a:bodyPr>
            <a:noAutofit/>
          </a:bodyPr>
          <a:lstStyle/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Funci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Entregar aire comprimido a 8 bar.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Funcionales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No alcanza la presi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 requerida.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No entrega caudal suficiente.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Se sobrecalienta.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cnicos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Fugas en tuber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lvulas defectuosas.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Desgaste de anillos.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Filtro obstruido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Ejemplo: Cinta Transportadora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67485"/>
            <a:ext cx="8915400" cy="4436110"/>
          </a:xfrm>
        </p:spPr>
        <p:txBody>
          <a:bodyPr>
            <a:noAutofit/>
          </a:bodyPr>
          <a:lstStyle/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Funci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Transportar material a 20 m/min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Funcionales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No se mueve.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Transporta a menor velocidad.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Se detiene repetidamente.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Fallos T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cnicos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Correa rota.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Motor averiado.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Rodillos bloqueados.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s-MX" sz="2400" dirty="0">
                <a:latin typeface="Arial" panose="020B0604020202020204" pitchFamily="34" charset="0"/>
                <a:cs typeface="Arial" panose="020B0604020202020204" pitchFamily="34" charset="0"/>
              </a:rPr>
              <a:t>Sensor de seguridad activado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endParaRPr lang="en-US" alt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10814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Metodolog</a:t>
            </a:r>
            <a:r>
              <a:rPr lang="en-US" altLang="en-US" sz="4000" dirty="0">
                <a:sym typeface="+mn-ea"/>
              </a:rPr>
              <a:t>í</a:t>
            </a:r>
            <a:r>
              <a:rPr lang="en-US" altLang="es-MX" sz="4000" dirty="0">
                <a:sym typeface="+mn-ea"/>
              </a:rPr>
              <a:t>a para Identificar Fallos Funcionales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67485"/>
            <a:ext cx="8915400" cy="4436110"/>
          </a:xfrm>
        </p:spPr>
        <p:txBody>
          <a:bodyPr>
            <a:noAutofit/>
          </a:bodyPr>
          <a:lstStyle/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Definir la funci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 del equipo.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Establecer el est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ndar de desempe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Preguntar: ¿de qu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maneras puede dejar de cumplir la funci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n?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Registrar fallas totales y parciales.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s-A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Validar con operadores y 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cnicos.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108140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Metodolog</a:t>
            </a:r>
            <a:r>
              <a:rPr lang="en-US" altLang="en-US" sz="4000" dirty="0">
                <a:sym typeface="+mn-ea"/>
              </a:rPr>
              <a:t>í</a:t>
            </a:r>
            <a:r>
              <a:rPr lang="en-US" altLang="es-MX" sz="4000" dirty="0">
                <a:sym typeface="+mn-ea"/>
              </a:rPr>
              <a:t>a para Identificar Fallos T</a:t>
            </a:r>
            <a:r>
              <a:rPr lang="en-US" altLang="en-US" sz="4000" dirty="0">
                <a:sym typeface="+mn-ea"/>
              </a:rPr>
              <a:t>é</a:t>
            </a:r>
            <a:r>
              <a:rPr lang="en-US" altLang="es-MX" sz="4000" dirty="0">
                <a:sym typeface="+mn-ea"/>
              </a:rPr>
              <a:t>cnicos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00225"/>
            <a:ext cx="8915400" cy="4435475"/>
          </a:xfrm>
        </p:spPr>
        <p:txBody>
          <a:bodyPr>
            <a:noAutofit/>
          </a:bodyPr>
          <a:lstStyle/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Tomar cada fallo funcional.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Preguntar: ¿qu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causas pueden producirlo?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Revisar historial de fallas.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Analizar planos y manuales.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Consultar experiencia del personal.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s-AR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Documentar todas las causas probables.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Relaci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con el AMFE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800225"/>
            <a:ext cx="8915400" cy="4435475"/>
          </a:xfrm>
        </p:spPr>
        <p:txBody>
          <a:bodyPr>
            <a:noAutofit/>
          </a:bodyPr>
          <a:lstStyle/>
          <a:p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En el An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lisis Modal de Fallos y Efectos (AMFE):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El modo de falla corresponde al fallo t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cnico.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3600" dirty="0">
                <a:latin typeface="Arial" panose="020B0604020202020204" pitchFamily="34" charset="0"/>
                <a:cs typeface="Arial" panose="020B0604020202020204" pitchFamily="34" charset="0"/>
              </a:rPr>
              <a:t>El efecto de la falla describe el fallo funcional y sus consecuencias.</a:t>
            </a:r>
            <a:endParaRPr lang="en-US" altLang="es-MX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s-AR" altLang="en-US" sz="4000" b="1" dirty="0">
                <a:sym typeface="+mn-ea"/>
              </a:rPr>
              <a:t>Fallos Funcionales y Fallos Técnicos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23340"/>
            <a:ext cx="8915400" cy="4580255"/>
          </a:xfrm>
        </p:spPr>
        <p:txBody>
          <a:bodyPr>
            <a:noAutofit/>
          </a:bodyPr>
          <a:lstStyle/>
          <a:p>
            <a:r>
              <a:rPr lang="en-US" altLang="es-MX" sz="3600" u="sng" dirty="0"/>
              <a:t>Introducci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En toda organizaci</a:t>
            </a:r>
            <a:r>
              <a:rPr lang="en-US" altLang="en-US" sz="3600" dirty="0"/>
              <a:t>ó</a:t>
            </a:r>
            <a:r>
              <a:rPr lang="en-US" altLang="es-MX" sz="3600" dirty="0"/>
              <a:t>n industrial, los equipos y sistemas deben cumplir determinadas funciones para asegurar la </a:t>
            </a:r>
            <a:r>
              <a:rPr lang="en-US" altLang="es-MX" sz="3600" u="sng" dirty="0"/>
              <a:t>continuidad</a:t>
            </a:r>
            <a:r>
              <a:rPr lang="en-US" altLang="es-MX" sz="3600" dirty="0"/>
              <a:t> del proceso productivo. </a:t>
            </a:r>
            <a:endParaRPr lang="en-US" altLang="es-MX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600" dirty="0"/>
              <a:t>Cuando un equipo deja de cumplir una funci</a:t>
            </a:r>
            <a:r>
              <a:rPr lang="en-US" altLang="en-US" sz="3600" dirty="0"/>
              <a:t>ó</a:t>
            </a:r>
            <a:r>
              <a:rPr lang="en-US" altLang="es-MX" sz="3600" dirty="0"/>
              <a:t>n requerida, se produce una falla.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Importancia en el RCM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37005"/>
            <a:ext cx="8915400" cy="4798695"/>
          </a:xfrm>
        </p:spPr>
        <p:txBody>
          <a:bodyPr>
            <a:noAutofit/>
          </a:bodyPr>
          <a:lstStyle/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RCM comienza identificando: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Funciones.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Fallos funcionales.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Modos de falla.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Efectos.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Consecuencias.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s-AR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areas de mantenimiento.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Si el fallo funcional est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á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mal definido, todo el an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lisis posterior ser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á </a:t>
            </a:r>
            <a:r>
              <a:rPr lang="en-US" altLang="es-MX" sz="2800" dirty="0">
                <a:latin typeface="Arial" panose="020B0604020202020204" pitchFamily="34" charset="0"/>
                <a:cs typeface="Arial" panose="020B0604020202020204" pitchFamily="34" charset="0"/>
              </a:rPr>
              <a:t>incorrecto.</a:t>
            </a:r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Ejemplo de Hoja de An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lisis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37005"/>
            <a:ext cx="8915400" cy="4798695"/>
          </a:xfrm>
        </p:spPr>
        <p:txBody>
          <a:bodyPr>
            <a:noAutofit/>
          </a:bodyPr>
          <a:lstStyle/>
          <a:p>
            <a:endParaRPr lang="en-US" alt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/>
          <p:cNvGraphicFramePr/>
          <p:nvPr/>
        </p:nvGraphicFramePr>
        <p:xfrm>
          <a:off x="2457450" y="1435100"/>
          <a:ext cx="9431020" cy="4279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755"/>
                <a:gridCol w="2049145"/>
                <a:gridCol w="2548890"/>
                <a:gridCol w="2475230"/>
              </a:tblGrid>
              <a:tr h="8559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Función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Fallo funcional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Fallo técnico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Acción recomendada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5598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Bombear agua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Bajo caudal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Impulsor desgastado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Inspección anual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5598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Bombear agua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Fuga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Sello mecánico dañado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Inspección semanal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5598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Accionar cinta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No arranca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Fusible quemado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Verificación mensual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5598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Generar aire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Baja presión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Válvulas desgastadas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Mantenimiento preventivo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Caso Real Simplificado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6965" y="1263650"/>
            <a:ext cx="9639935" cy="4972050"/>
          </a:xfrm>
        </p:spPr>
        <p:txBody>
          <a:bodyPr>
            <a:noAutofit/>
          </a:bodyPr>
          <a:lstStyle/>
          <a:p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Una planta de alimentos sufr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a frecuentes p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rdidas de presi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 en un compresor.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Fallo Funcional</a:t>
            </a:r>
            <a:r>
              <a:rPr lang="es-A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No alcanza los 8 bar requeridos.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Fallos T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cnicos Identificados</a:t>
            </a:r>
            <a:r>
              <a:rPr lang="es-A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Fugas en ca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as.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lvulas desgastadas.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Filtro saturado.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Soluci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A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Reparaci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 de fugas.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Cambio de v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lvulas.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Programa de limpieza de filtros.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  <a:r>
              <a:rPr lang="es-A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Reducci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 del 70 % en fallas y mejora de la eficiencia energ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tica.</a:t>
            </a:r>
            <a:endParaRPr lang="en-US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Errores Frecuentes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6965" y="1263650"/>
            <a:ext cx="9639935" cy="497205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Confundir s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ntoma con causa.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Describir fallos funcionales de manera ambigua.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No establecer par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metros cuantitativos.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Omitir fallas parciales.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Basarse 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nicamente en supuestos sin datos.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Recomendaciones Pr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cticas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6965" y="1538605"/>
            <a:ext cx="9639935" cy="469709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Definir funciones con datos medibles.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Involucrar operadores y manten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imiento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Analizar fallas hist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ricas.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</a:pP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s-AR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Priorizar equipos cr</a:t>
            </a: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4400" dirty="0">
                <a:latin typeface="Arial" panose="020B0604020202020204" pitchFamily="34" charset="0"/>
                <a:cs typeface="Arial" panose="020B0604020202020204" pitchFamily="34" charset="0"/>
              </a:rPr>
              <a:t>ticos.</a:t>
            </a:r>
            <a:endParaRPr lang="en-US" altLang="es-MX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Beneficios de una Correcta Identificaci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6965" y="1538605"/>
            <a:ext cx="9639935" cy="4697095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Diagn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sticos m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s precisos.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Mejor selecci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 de tareas de mantenimiento.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Menor tiempo de parada.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Mayor confiabilidad.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Reducci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n de costos.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4000" dirty="0">
                <a:latin typeface="Arial" panose="020B0604020202020204" pitchFamily="34" charset="0"/>
                <a:cs typeface="Arial" panose="020B0604020202020204" pitchFamily="34" charset="0"/>
              </a:rPr>
              <a:t>Mejor toma de decisiones.</a:t>
            </a:r>
            <a:endParaRPr lang="en-US" altLang="es-MX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1882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u="sng" dirty="0">
                <a:sym typeface="+mn-ea"/>
              </a:rPr>
              <a:t>Conclusiones</a:t>
            </a:r>
            <a:endParaRPr lang="en-US" altLang="es-MX" sz="4000" u="sng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86965" y="1233170"/>
            <a:ext cx="9639935" cy="5002530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La determinaci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 de fallos funcionales y fallos 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cnicos constituye la base de todo an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lisis moderno de mantenimiento.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El fallo funcional expresa qu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dej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 hacer el equipo, mientras que el fallo t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cnico explica por qu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ocurri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ó.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Esta distinci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n permite aplicar metodolog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as como RCM y AMFE de manera rigurosa, logrando planes de mantenimiento m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s eficientes, seguros y econ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s-MX" sz="3200" dirty="0">
                <a:latin typeface="Arial" panose="020B0604020202020204" pitchFamily="34" charset="0"/>
                <a:cs typeface="Arial" panose="020B0604020202020204" pitchFamily="34" charset="0"/>
              </a:rPr>
              <a:t>micos.</a:t>
            </a:r>
            <a:endParaRPr lang="en-US" alt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s-AR" altLang="en-US" sz="4000" b="1" dirty="0">
                <a:sym typeface="+mn-ea"/>
              </a:rPr>
              <a:t>Fallos Funcionales y Fallos Técnicos</a:t>
            </a:r>
            <a:endParaRPr lang="es-AR" altLang="en-US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altLang="en-US" sz="2800" dirty="0"/>
              <a:t>E</a:t>
            </a:r>
            <a:r>
              <a:rPr lang="en-US" altLang="es-MX" sz="2800" dirty="0"/>
              <a:t>n el an</a:t>
            </a:r>
            <a:r>
              <a:rPr lang="en-US" altLang="en-US" sz="2800" dirty="0"/>
              <a:t>á</a:t>
            </a:r>
            <a:r>
              <a:rPr lang="en-US" altLang="es-MX" sz="2800" dirty="0"/>
              <a:t>lisis de mantenimiento moderno</a:t>
            </a:r>
            <a:r>
              <a:rPr lang="es-AR" altLang="en-US" sz="2800" dirty="0"/>
              <a:t>, </a:t>
            </a:r>
            <a:r>
              <a:rPr lang="en-US" altLang="es-MX" sz="2800" dirty="0"/>
              <a:t>especialmente en el Mantenimiento Centrado en la Confiabilidad (RCM)</a:t>
            </a:r>
            <a:r>
              <a:rPr lang="es-AR" altLang="en-US" sz="2800" dirty="0"/>
              <a:t>,</a:t>
            </a:r>
            <a:r>
              <a:rPr lang="en-US" altLang="es-MX" sz="2800" dirty="0"/>
              <a:t> es fundamental distinguir entre: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b="1" dirty="0"/>
              <a:t>Fallo funcional</a:t>
            </a:r>
            <a:r>
              <a:rPr lang="en-US" altLang="es-MX" sz="2800" dirty="0"/>
              <a:t>: el equipo deja de cumplir lo que se espera de </a:t>
            </a:r>
            <a:r>
              <a:rPr lang="en-US" altLang="en-US" sz="2800" dirty="0"/>
              <a:t>é</a:t>
            </a:r>
            <a:r>
              <a:rPr lang="en-US" altLang="es-MX" sz="2800" dirty="0"/>
              <a:t>l.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b="1" dirty="0"/>
              <a:t>Fallo t</a:t>
            </a:r>
            <a:r>
              <a:rPr lang="en-US" altLang="en-US" sz="2800" b="1" dirty="0"/>
              <a:t>é</a:t>
            </a:r>
            <a:r>
              <a:rPr lang="en-US" altLang="es-MX" sz="2800" b="1" dirty="0"/>
              <a:t>cnico o modo de falla</a:t>
            </a:r>
            <a:r>
              <a:rPr lang="en-US" altLang="es-MX" sz="2800" dirty="0"/>
              <a:t>: la causa f</a:t>
            </a:r>
            <a:r>
              <a:rPr lang="en-US" altLang="en-US" sz="2800" dirty="0"/>
              <a:t>í</a:t>
            </a:r>
            <a:r>
              <a:rPr lang="en-US" altLang="es-MX" sz="2800" dirty="0"/>
              <a:t>sica o t</a:t>
            </a:r>
            <a:r>
              <a:rPr lang="en-US" altLang="en-US" sz="2800" dirty="0"/>
              <a:t>é</a:t>
            </a:r>
            <a:r>
              <a:rPr lang="en-US" altLang="es-MX" sz="2800" dirty="0"/>
              <a:t>cnica que origina ese incumplimiento.</a:t>
            </a:r>
            <a:endParaRPr lang="en-US" altLang="es-MX" sz="2800" dirty="0"/>
          </a:p>
          <a:p>
            <a:r>
              <a:rPr lang="en-US" altLang="es-MX" sz="2800" dirty="0"/>
              <a:t>Comprender esta diferencia permite analizar correctamente las fallas y definir estrategias de mantenimiento eficaces.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Concepto de Funci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2800" b="1" dirty="0"/>
              <a:t>La funci</a:t>
            </a:r>
            <a:r>
              <a:rPr lang="en-US" altLang="en-US" sz="2800" b="1" dirty="0"/>
              <a:t>ó</a:t>
            </a:r>
            <a:r>
              <a:rPr lang="en-US" altLang="es-MX" sz="2800" b="1" dirty="0"/>
              <a:t>n</a:t>
            </a:r>
            <a:r>
              <a:rPr lang="en-US" altLang="es-MX" sz="2800" dirty="0"/>
              <a:t> es la tarea o servicio que un equipo debe proporcionar en determinadas condiciones de operaci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u="sng" dirty="0"/>
              <a:t>Ejemplo</a:t>
            </a:r>
            <a:endParaRPr lang="en-US" altLang="es-MX" sz="2800" dirty="0"/>
          </a:p>
          <a:p>
            <a:r>
              <a:rPr lang="en-US" altLang="es-MX" sz="2800" dirty="0"/>
              <a:t>Una bomba centr</a:t>
            </a:r>
            <a:r>
              <a:rPr lang="en-US" altLang="en-US" sz="2800" dirty="0"/>
              <a:t>í</a:t>
            </a:r>
            <a:r>
              <a:rPr lang="en-US" altLang="es-MX" sz="2800" dirty="0"/>
              <a:t>fuga debe: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Bombear 50 m³/h de agua.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Mantener una presi</a:t>
            </a:r>
            <a:r>
              <a:rPr lang="en-US" altLang="en-US" sz="2800" dirty="0"/>
              <a:t>ó</a:t>
            </a:r>
            <a:r>
              <a:rPr lang="en-US" altLang="es-MX" sz="2800" dirty="0"/>
              <a:t>n de 4 bar.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Operar de forma continua durante 24 horas.</a:t>
            </a:r>
            <a:endParaRPr lang="en-US" altLang="es-MX" sz="2800" dirty="0"/>
          </a:p>
          <a:p>
            <a:r>
              <a:rPr lang="en-US" altLang="es-MX" sz="2800" dirty="0"/>
              <a:t>La funci</a:t>
            </a:r>
            <a:r>
              <a:rPr lang="en-US" altLang="en-US" sz="2800" dirty="0"/>
              <a:t>ó</a:t>
            </a:r>
            <a:r>
              <a:rPr lang="en-US" altLang="es-MX" sz="2800" dirty="0"/>
              <a:t>n debe expresarse siempre con un verbo de acci</a:t>
            </a:r>
            <a:r>
              <a:rPr lang="en-US" altLang="en-US" sz="2800" dirty="0"/>
              <a:t>ó</a:t>
            </a:r>
            <a:r>
              <a:rPr lang="en-US" altLang="es-MX" sz="2800" dirty="0"/>
              <a:t>n y par</a:t>
            </a:r>
            <a:r>
              <a:rPr lang="en-US" altLang="en-US" sz="2800" dirty="0"/>
              <a:t>á</a:t>
            </a:r>
            <a:r>
              <a:rPr lang="en-US" altLang="es-MX" sz="2800" dirty="0"/>
              <a:t>metros cuantificables.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Est</a:t>
            </a:r>
            <a:r>
              <a:rPr lang="en-US" altLang="en-US" sz="4000" dirty="0">
                <a:sym typeface="+mn-ea"/>
              </a:rPr>
              <a:t>á</a:t>
            </a:r>
            <a:r>
              <a:rPr lang="en-US" altLang="es-MX" sz="4000" dirty="0">
                <a:sym typeface="+mn-ea"/>
              </a:rPr>
              <a:t>ndar de Desempe</a:t>
            </a:r>
            <a:r>
              <a:rPr lang="en-US" altLang="en-US" sz="4000" dirty="0">
                <a:sym typeface="+mn-ea"/>
              </a:rPr>
              <a:t>ñ</a:t>
            </a:r>
            <a:r>
              <a:rPr lang="en-US" altLang="es-MX" sz="4000" dirty="0">
                <a:sym typeface="+mn-ea"/>
              </a:rPr>
              <a:t>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2800" dirty="0"/>
              <a:t>El est</a:t>
            </a:r>
            <a:r>
              <a:rPr lang="en-US" altLang="en-US" sz="2800" dirty="0"/>
              <a:t>á</a:t>
            </a:r>
            <a:r>
              <a:rPr lang="en-US" altLang="es-MX" sz="2800" dirty="0"/>
              <a:t>ndar de desempe</a:t>
            </a:r>
            <a:r>
              <a:rPr lang="en-US" altLang="en-US" sz="2800" dirty="0"/>
              <a:t>ñ</a:t>
            </a:r>
            <a:r>
              <a:rPr lang="en-US" altLang="es-MX" sz="2800" dirty="0"/>
              <a:t>o establece las condiciones m</a:t>
            </a:r>
            <a:r>
              <a:rPr lang="en-US" altLang="en-US" sz="2800" dirty="0"/>
              <a:t>í</a:t>
            </a:r>
            <a:r>
              <a:rPr lang="en-US" altLang="es-MX" sz="2800" dirty="0"/>
              <a:t>nimas aceptables para considerar que la funci</a:t>
            </a:r>
            <a:r>
              <a:rPr lang="en-US" altLang="en-US" sz="2800" dirty="0"/>
              <a:t>ó</a:t>
            </a:r>
            <a:r>
              <a:rPr lang="en-US" altLang="es-MX" sz="2800" dirty="0"/>
              <a:t>n se cumple adecuadamente.</a:t>
            </a:r>
            <a:endParaRPr lang="en-US" altLang="es-MX" sz="2800" dirty="0"/>
          </a:p>
          <a:p>
            <a:r>
              <a:rPr lang="en-US" altLang="es-MX" sz="2800" u="sng" dirty="0"/>
              <a:t>Ejemplos</a:t>
            </a:r>
            <a:r>
              <a:rPr lang="es-AR" altLang="en-US" sz="2800" dirty="0"/>
              <a:t>:</a:t>
            </a:r>
            <a:endParaRPr lang="es-AR" altLang="en-US" sz="2800" dirty="0"/>
          </a:p>
          <a:p>
            <a:endParaRPr lang="es-AR" altLang="en-US" sz="2800" dirty="0"/>
          </a:p>
        </p:txBody>
      </p:sp>
      <p:graphicFrame>
        <p:nvGraphicFramePr>
          <p:cNvPr id="4" name="Tabla 3"/>
          <p:cNvGraphicFramePr/>
          <p:nvPr/>
        </p:nvGraphicFramePr>
        <p:xfrm>
          <a:off x="2756535" y="3578225"/>
          <a:ext cx="8582025" cy="2425700"/>
        </p:xfrm>
        <a:graphic>
          <a:graphicData uri="http://schemas.openxmlformats.org/drawingml/2006/table">
            <a:tbl>
              <a:tblPr/>
              <a:tblGrid>
                <a:gridCol w="2860675"/>
                <a:gridCol w="2860675"/>
                <a:gridCol w="2860675"/>
              </a:tblGrid>
              <a:tr h="4851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Equipo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Función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Estándar</a:t>
                      </a:r>
                      <a:endParaRPr sz="24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514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Motor eléctrico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Accionar una cinta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1.500 rpm ± 2 %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514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Compresor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Entregar aire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8 bar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514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Caldera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Generar vapor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10 t/h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8514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Bomba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Bombear agua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50 m³/h</a:t>
                      </a:r>
                      <a:endParaRPr sz="24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Definici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Fallo Funcional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2800" dirty="0"/>
              <a:t>Un </a:t>
            </a:r>
            <a:r>
              <a:rPr lang="en-US" altLang="es-MX" sz="2800" b="1" dirty="0"/>
              <a:t>fallo funcional</a:t>
            </a:r>
            <a:r>
              <a:rPr lang="en-US" altLang="es-MX" sz="2800" dirty="0"/>
              <a:t> ocurre cuando el activo no puede cumplir total o parcialmente la funci</a:t>
            </a:r>
            <a:r>
              <a:rPr lang="en-US" altLang="en-US" sz="2800" dirty="0"/>
              <a:t>ó</a:t>
            </a:r>
            <a:r>
              <a:rPr lang="en-US" altLang="es-MX" sz="2800" dirty="0"/>
              <a:t>n requerida.</a:t>
            </a:r>
            <a:endParaRPr lang="en-US" altLang="es-MX" sz="2800" dirty="0"/>
          </a:p>
          <a:p>
            <a:r>
              <a:rPr lang="en-US" altLang="es-MX" sz="2800" u="sng" dirty="0"/>
              <a:t>No describe la causa</a:t>
            </a:r>
            <a:r>
              <a:rPr lang="en-US" altLang="es-MX" sz="2800" dirty="0"/>
              <a:t>, sino el efecto desde el punto de vista del usuario o del proceso.</a:t>
            </a:r>
            <a:endParaRPr lang="en-US" altLang="es-MX" sz="2800" dirty="0"/>
          </a:p>
          <a:p>
            <a:r>
              <a:rPr lang="en-US" altLang="es-MX" sz="2800" u="sng" dirty="0"/>
              <a:t>Ejemplos</a:t>
            </a:r>
            <a:r>
              <a:rPr lang="es-AR" altLang="en-US" sz="2800" u="sng" dirty="0"/>
              <a:t>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La bomba no entrega el caudal requerido.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El motor no arranca.</a:t>
            </a:r>
            <a:endParaRPr lang="en-US" altLang="es-MX" sz="2800" dirty="0"/>
          </a:p>
          <a:p>
            <a:r>
              <a:rPr lang="en-US" altLang="en-US" sz="2800" dirty="0"/>
              <a:t></a:t>
            </a:r>
            <a:r>
              <a:rPr lang="en-US" altLang="es-MX" sz="2800" dirty="0"/>
              <a:t>El compresor no alcanza la presi</a:t>
            </a:r>
            <a:r>
              <a:rPr lang="en-US" altLang="en-US" sz="2800" dirty="0"/>
              <a:t>ó</a:t>
            </a:r>
            <a:r>
              <a:rPr lang="en-US" altLang="es-MX" sz="2800" dirty="0"/>
              <a:t>n de trabajo.</a:t>
            </a:r>
            <a:endParaRPr lang="en-US" altLang="es-MX" sz="2800" dirty="0"/>
          </a:p>
          <a:p>
            <a:r>
              <a:rPr lang="es-AR" altLang="en-US" sz="2800" dirty="0"/>
              <a:t>    </a:t>
            </a:r>
            <a:r>
              <a:rPr lang="en-US" altLang="es-MX" sz="2800" dirty="0"/>
              <a:t>La caldera no genera suficiente vapor.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2955" y="386080"/>
            <a:ext cx="9451975" cy="704850"/>
          </a:xfrm>
        </p:spPr>
        <p:txBody>
          <a:bodyPr>
            <a:normAutofit/>
          </a:bodyPr>
          <a:lstStyle/>
          <a:p>
            <a:pPr algn="ctr"/>
            <a:r>
              <a:rPr lang="en-US" altLang="es-MX" sz="4000" dirty="0">
                <a:sym typeface="+mn-ea"/>
              </a:rPr>
              <a:t>Tipos de Fallos Funcionales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s-AR" sz="2800" b="1" dirty="0"/>
              <a:t>1. </a:t>
            </a:r>
            <a:r>
              <a:rPr lang="en-US" altLang="es-MX" sz="2800" b="1" dirty="0"/>
              <a:t>Falla Total</a:t>
            </a:r>
            <a:r>
              <a:rPr lang="es-AR" altLang="en-US" sz="2800" dirty="0"/>
              <a:t>: </a:t>
            </a:r>
            <a:r>
              <a:rPr lang="en-US" altLang="es-MX" sz="2800" dirty="0"/>
              <a:t>El equipo no cumple en absoluto su funci</a:t>
            </a:r>
            <a:r>
              <a:rPr lang="en-US" altLang="en-US" sz="2800" dirty="0"/>
              <a:t>ó</a:t>
            </a:r>
            <a:r>
              <a:rPr lang="en-US" altLang="es-MX" sz="2800" dirty="0"/>
              <a:t>n.</a:t>
            </a:r>
            <a:endParaRPr lang="en-US" altLang="es-MX" sz="2800" dirty="0"/>
          </a:p>
          <a:p>
            <a:r>
              <a:rPr lang="en-US" altLang="es-MX" sz="2800" u="sng" dirty="0"/>
              <a:t>Ejemplo</a:t>
            </a:r>
            <a:r>
              <a:rPr lang="en-US" altLang="es-MX" sz="2800" dirty="0"/>
              <a:t>: Un motor no arranca.</a:t>
            </a:r>
            <a:endParaRPr lang="en-US" altLang="es-MX" sz="2800" dirty="0"/>
          </a:p>
          <a:p>
            <a:r>
              <a:rPr lang="es-AR" altLang="en-US" sz="2800" b="1" dirty="0"/>
              <a:t>2. </a:t>
            </a:r>
            <a:r>
              <a:rPr lang="en-US" altLang="es-MX" sz="2800" b="1" dirty="0"/>
              <a:t>Falla Parcial</a:t>
            </a:r>
            <a:r>
              <a:rPr lang="es-AR" altLang="en-US" sz="2800" dirty="0"/>
              <a:t>: </a:t>
            </a:r>
            <a:r>
              <a:rPr lang="en-US" altLang="es-MX" sz="2800" dirty="0"/>
              <a:t>El equipo cumple la funci</a:t>
            </a:r>
            <a:r>
              <a:rPr lang="en-US" altLang="en-US" sz="2800" dirty="0"/>
              <a:t>ó</a:t>
            </a:r>
            <a:r>
              <a:rPr lang="en-US" altLang="es-MX" sz="2800" dirty="0"/>
              <a:t>n, pero por debajo del est</a:t>
            </a:r>
            <a:r>
              <a:rPr lang="en-US" altLang="en-US" sz="2800" dirty="0"/>
              <a:t>á</a:t>
            </a:r>
            <a:r>
              <a:rPr lang="en-US" altLang="es-MX" sz="2800" dirty="0"/>
              <a:t>ndar.</a:t>
            </a:r>
            <a:endParaRPr lang="en-US" altLang="es-MX" sz="2800" dirty="0"/>
          </a:p>
          <a:p>
            <a:r>
              <a:rPr lang="en-US" altLang="es-MX" sz="2800" u="sng" dirty="0"/>
              <a:t>Ejemplo</a:t>
            </a:r>
            <a:r>
              <a:rPr lang="en-US" altLang="es-MX" sz="2800" dirty="0"/>
              <a:t>: Una bomba entrega solo 35 m³/h en lugar de 50 m³/h</a:t>
            </a:r>
            <a:r>
              <a:rPr lang="es-AR" altLang="en-US" sz="2800" dirty="0"/>
              <a:t>.</a:t>
            </a:r>
            <a:endParaRPr lang="es-AR" altLang="en-US" sz="2800" dirty="0"/>
          </a:p>
          <a:p>
            <a:r>
              <a:rPr lang="es-AR" altLang="en-US" sz="2800" b="1" dirty="0"/>
              <a:t>3. F</a:t>
            </a:r>
            <a:r>
              <a:rPr lang="en-US" altLang="es-MX" sz="2800" b="1" dirty="0"/>
              <a:t>alla Intermitente</a:t>
            </a:r>
            <a:r>
              <a:rPr lang="es-AR" altLang="en-US" sz="2800" dirty="0"/>
              <a:t>: </a:t>
            </a:r>
            <a:r>
              <a:rPr lang="en-US" altLang="es-MX" sz="2800" dirty="0"/>
              <a:t>La funci</a:t>
            </a:r>
            <a:r>
              <a:rPr lang="en-US" altLang="en-US" sz="2800" dirty="0"/>
              <a:t>ó</a:t>
            </a:r>
            <a:r>
              <a:rPr lang="en-US" altLang="es-MX" sz="2800" dirty="0"/>
              <a:t>n se pierde ocasionalmente.</a:t>
            </a:r>
            <a:endParaRPr lang="en-US" altLang="es-MX" sz="2800" dirty="0"/>
          </a:p>
          <a:p>
            <a:r>
              <a:rPr lang="en-US" altLang="es-MX" sz="2800" b="1" dirty="0"/>
              <a:t>Ejemplo</a:t>
            </a:r>
            <a:r>
              <a:rPr lang="en-US" altLang="es-MX" sz="2800" dirty="0"/>
              <a:t>: Un sensor entrega se</a:t>
            </a:r>
            <a:r>
              <a:rPr lang="en-US" altLang="en-US" sz="2800" dirty="0"/>
              <a:t>ñ</a:t>
            </a:r>
            <a:r>
              <a:rPr lang="en-US" altLang="es-MX" sz="2800" dirty="0"/>
              <a:t>ales err</a:t>
            </a:r>
            <a:r>
              <a:rPr lang="en-US" altLang="en-US" sz="2800" dirty="0"/>
              <a:t>á</a:t>
            </a:r>
            <a:r>
              <a:rPr lang="en-US" altLang="es-MX" sz="2800" dirty="0"/>
              <a:t>ticas.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2125" y="386080"/>
            <a:ext cx="9742805" cy="70612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s-MX" sz="4000" dirty="0">
                <a:sym typeface="+mn-ea"/>
              </a:rPr>
              <a:t>Definici</a:t>
            </a:r>
            <a:r>
              <a:rPr lang="en-US" altLang="en-US" sz="4000" dirty="0">
                <a:sym typeface="+mn-ea"/>
              </a:rPr>
              <a:t>ó</a:t>
            </a:r>
            <a:r>
              <a:rPr lang="en-US" altLang="es-MX" sz="4000" dirty="0">
                <a:sym typeface="+mn-ea"/>
              </a:rPr>
              <a:t>n de Fallo T</a:t>
            </a:r>
            <a:r>
              <a:rPr lang="en-US" altLang="en-US" sz="4000" dirty="0">
                <a:sym typeface="+mn-ea"/>
              </a:rPr>
              <a:t>é</a:t>
            </a:r>
            <a:r>
              <a:rPr lang="en-US" altLang="es-MX" sz="4000" dirty="0">
                <a:sym typeface="+mn-ea"/>
              </a:rPr>
              <a:t>cnico (Modo de Falla)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r>
              <a:rPr lang="en-US" altLang="es-MX" sz="2400" dirty="0"/>
              <a:t>El </a:t>
            </a:r>
            <a:r>
              <a:rPr lang="en-US" altLang="es-MX" sz="2400" b="1" dirty="0"/>
              <a:t>fallo t</a:t>
            </a:r>
            <a:r>
              <a:rPr lang="en-US" altLang="en-US" sz="2400" b="1" dirty="0"/>
              <a:t>é</a:t>
            </a:r>
            <a:r>
              <a:rPr lang="en-US" altLang="es-MX" sz="2400" b="1" dirty="0"/>
              <a:t>cnico</a:t>
            </a:r>
            <a:r>
              <a:rPr lang="en-US" altLang="es-MX" sz="2400" dirty="0"/>
              <a:t> o </a:t>
            </a:r>
            <a:r>
              <a:rPr lang="en-US" altLang="es-MX" sz="2400" b="1" dirty="0"/>
              <a:t>modo de falla</a:t>
            </a:r>
            <a:r>
              <a:rPr lang="en-US" altLang="es-MX" sz="2400" dirty="0"/>
              <a:t> es el mecanismo f</a:t>
            </a:r>
            <a:r>
              <a:rPr lang="en-US" altLang="en-US" sz="2400" dirty="0"/>
              <a:t>í</a:t>
            </a:r>
            <a:r>
              <a:rPr lang="en-US" altLang="es-MX" sz="2400" dirty="0"/>
              <a:t>sico, qu</a:t>
            </a:r>
            <a:r>
              <a:rPr lang="en-US" altLang="en-US" sz="2400" dirty="0"/>
              <a:t>í</a:t>
            </a:r>
            <a:r>
              <a:rPr lang="en-US" altLang="es-MX" sz="2400" dirty="0"/>
              <a:t>mico, el</a:t>
            </a:r>
            <a:r>
              <a:rPr lang="en-US" altLang="en-US" sz="2400" dirty="0"/>
              <a:t>é</a:t>
            </a:r>
            <a:r>
              <a:rPr lang="en-US" altLang="es-MX" sz="2400" dirty="0"/>
              <a:t>ctrico o humano que provoca el fallo funcional.</a:t>
            </a:r>
            <a:endParaRPr lang="en-US" altLang="es-MX" sz="2400" dirty="0"/>
          </a:p>
          <a:p>
            <a:r>
              <a:rPr lang="en-US" altLang="es-MX" sz="2400" dirty="0"/>
              <a:t>Es la causa ra</a:t>
            </a:r>
            <a:r>
              <a:rPr lang="en-US" altLang="en-US" sz="2400" dirty="0"/>
              <a:t>í</a:t>
            </a:r>
            <a:r>
              <a:rPr lang="en-US" altLang="es-MX" sz="2400" dirty="0"/>
              <a:t>z observable o identificable.</a:t>
            </a:r>
            <a:endParaRPr lang="en-US" altLang="es-MX" sz="2400" dirty="0"/>
          </a:p>
          <a:p>
            <a:r>
              <a:rPr lang="en-US" altLang="es-MX" sz="2400" u="sng" dirty="0"/>
              <a:t>Ejemplos</a:t>
            </a:r>
            <a:r>
              <a:rPr lang="es-AR" altLang="en-US" sz="2400" u="sng" dirty="0"/>
              <a:t>: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n-US" altLang="es-MX" sz="2400" dirty="0"/>
              <a:t>Rodamiento desgastado.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n-US" altLang="es-MX" sz="2400" dirty="0"/>
              <a:t>Sello mec</a:t>
            </a:r>
            <a:r>
              <a:rPr lang="en-US" altLang="en-US" sz="2400" dirty="0"/>
              <a:t>á</a:t>
            </a:r>
            <a:r>
              <a:rPr lang="en-US" altLang="es-MX" sz="2400" dirty="0"/>
              <a:t>nico roto.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n-US" altLang="es-MX" sz="2400" dirty="0"/>
              <a:t>Fusible quemado.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n-US" altLang="es-MX" sz="2400" dirty="0"/>
              <a:t>Corrosi</a:t>
            </a:r>
            <a:r>
              <a:rPr lang="en-US" altLang="en-US" sz="2400" dirty="0"/>
              <a:t>ó</a:t>
            </a:r>
            <a:r>
              <a:rPr lang="en-US" altLang="es-MX" sz="2400" dirty="0"/>
              <a:t>n.</a:t>
            </a:r>
            <a:endParaRPr lang="en-US" altLang="es-MX" sz="2400" dirty="0"/>
          </a:p>
          <a:p>
            <a:r>
              <a:rPr lang="en-US" altLang="en-US" sz="2400" dirty="0"/>
              <a:t></a:t>
            </a:r>
            <a:r>
              <a:rPr lang="en-US" altLang="es-MX" sz="2400" dirty="0"/>
              <a:t>Desalineaci</a:t>
            </a:r>
            <a:r>
              <a:rPr lang="en-US" altLang="en-US" sz="2400" dirty="0"/>
              <a:t>ó</a:t>
            </a:r>
            <a:r>
              <a:rPr lang="en-US" altLang="es-MX" sz="2400" dirty="0"/>
              <a:t>n.</a:t>
            </a:r>
            <a:endParaRPr lang="en-US" altLang="es-MX" sz="2400" dirty="0"/>
          </a:p>
          <a:p>
            <a:r>
              <a:rPr lang="es-AR" altLang="en-US" sz="2400" dirty="0"/>
              <a:t>    </a:t>
            </a:r>
            <a:r>
              <a:rPr lang="en-US" altLang="es-MX" sz="2400" dirty="0"/>
              <a:t>Fatiga del material.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9895" y="290195"/>
            <a:ext cx="11611610" cy="802005"/>
          </a:xfrm>
        </p:spPr>
        <p:txBody>
          <a:bodyPr>
            <a:normAutofit fontScale="90000"/>
          </a:bodyPr>
          <a:lstStyle/>
          <a:p>
            <a:pPr algn="ctr"/>
            <a:r>
              <a:rPr lang="es-AR" altLang="en-US" sz="4000" dirty="0">
                <a:sym typeface="+mn-ea"/>
              </a:rPr>
              <a:t>        </a:t>
            </a:r>
            <a:r>
              <a:rPr lang="en-US" altLang="es-MX" sz="4000" dirty="0">
                <a:sym typeface="+mn-ea"/>
              </a:rPr>
              <a:t>Diferencia Entre Fallo Funcional y Fallo T</a:t>
            </a:r>
            <a:r>
              <a:rPr lang="en-US" altLang="en-US" sz="4000" dirty="0">
                <a:sym typeface="+mn-ea"/>
              </a:rPr>
              <a:t>é</a:t>
            </a:r>
            <a:r>
              <a:rPr lang="en-US" altLang="es-MX" sz="4000" dirty="0">
                <a:sym typeface="+mn-ea"/>
              </a:rPr>
              <a:t>cnico</a:t>
            </a:r>
            <a:endParaRPr lang="en-US" altLang="es-MX" sz="40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424940"/>
            <a:ext cx="8915400" cy="4478655"/>
          </a:xfrm>
        </p:spPr>
        <p:txBody>
          <a:bodyPr>
            <a:noAutofit/>
          </a:bodyPr>
          <a:lstStyle/>
          <a:p>
            <a:endParaRPr lang="en-US" altLang="es-MX" sz="2400" dirty="0"/>
          </a:p>
        </p:txBody>
      </p:sp>
      <p:graphicFrame>
        <p:nvGraphicFramePr>
          <p:cNvPr id="5" name="Tabla 4"/>
          <p:cNvGraphicFramePr/>
          <p:nvPr/>
        </p:nvGraphicFramePr>
        <p:xfrm>
          <a:off x="2588895" y="1422400"/>
          <a:ext cx="913638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5460"/>
                <a:gridCol w="3045460"/>
                <a:gridCol w="3045460"/>
              </a:tblGrid>
              <a:tr h="87630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Aspecto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Fallo Funcional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Fallo Técnico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7630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Qué describe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Qué no puede hacer el equipo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Por qué sucede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7630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Enfoque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Operacional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Técnico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7630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Pregunta clave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¿Qué dejó de hacer?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¿Qué lo causó?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  <a:tr h="87630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Ejemplo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No entrega presión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Rodamiento dañado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7547</Words>
  <Application>WPS Presentation</Application>
  <PresentationFormat>Panorámica</PresentationFormat>
  <Paragraphs>365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Calibri</vt:lpstr>
      <vt:lpstr>Times New Roman</vt:lpstr>
      <vt:lpstr>Espiral</vt:lpstr>
      <vt:lpstr>GESTIÓN DE MANTENIMIENTO II</vt:lpstr>
      <vt:lpstr>Plan de Mantenimiento basado en RCM</vt:lpstr>
      <vt:lpstr>Fallos funcionales y Fallos Técnicos</vt:lpstr>
      <vt:lpstr>Fallos Funcionales y Fallos Técnicos</vt:lpstr>
      <vt:lpstr>Concepto de Función</vt:lpstr>
      <vt:lpstr>Concepto de Función</vt:lpstr>
      <vt:lpstr>Estándar de Desempeño</vt:lpstr>
      <vt:lpstr>Concepto de Función</vt:lpstr>
      <vt:lpstr>Definición de Fallo Técnico (Modo de Falla)</vt:lpstr>
      <vt:lpstr>Definición de Fallo Técnico (Modo de Falla)</vt:lpstr>
      <vt:lpstr>Relación Causa–Efecto</vt:lpstr>
      <vt:lpstr>Causas frecuentes de fallos técnicos</vt:lpstr>
      <vt:lpstr>Relación Causa–Efecto</vt:lpstr>
      <vt:lpstr>Relación Causa–Efecto</vt:lpstr>
      <vt:lpstr>Ejemplo: Motor Eléctrico</vt:lpstr>
      <vt:lpstr>Ejemplo: Compresor de Aire</vt:lpstr>
      <vt:lpstr>Ejemplo: Cinta Transportadora</vt:lpstr>
      <vt:lpstr>Metodología para Identificar Fallos Funcionales</vt:lpstr>
      <vt:lpstr>Metodología para Identificar Fallos Técnicos</vt:lpstr>
      <vt:lpstr>Relación con el AMFE</vt:lpstr>
      <vt:lpstr>Importancia en el RCM</vt:lpstr>
      <vt:lpstr>Importancia en el RCM</vt:lpstr>
      <vt:lpstr>Caso Real Simplificado</vt:lpstr>
      <vt:lpstr>Errores Frecuentes</vt:lpstr>
      <vt:lpstr>Recomendaciones Prácticas</vt:lpstr>
      <vt:lpstr>Beneficios de una Correcta Identificación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35</cp:revision>
  <dcterms:created xsi:type="dcterms:W3CDTF">2025-08-19T22:15:00Z</dcterms:created>
  <dcterms:modified xsi:type="dcterms:W3CDTF">2026-06-11T19:49:21Z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224A1CB8B0A247868ACDAE355E2DD9E0_13</vt:lpwstr>
  </property>
  <property fmtid="{D5CDD505-2E9C-101B-9397-08002B2CF9AE}" pid="3" name="KSOProductBuildVer">
    <vt:lpwstr>2058-12.1.0.26880</vt:lpwstr>
  </property>
</Properties>
</file>