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an Carlos Muñoz" initials="JM" lastIdx="1" clrIdx="0">
    <p:extLst>
      <p:ext uri="{19B8F6BF-5375-455C-9EA6-DF929625EA0E}">
        <p15:presenceInfo xmlns:p15="http://schemas.microsoft.com/office/powerpoint/2012/main" userId="f26b6e3c6f33a8d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F3C91-7A9C-4A82-AD4D-B0FBD6365079}" type="datetimeFigureOut">
              <a:rPr lang="es-AR" smtClean="0"/>
              <a:t>23/5/2025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1892B-8525-4E1C-8C82-F56A5F2AF1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114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4326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D4CCD-0595-B489-CE3A-130AF801A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9AFFDC9-3C9A-A085-B99F-78AF2C189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416F44F-2C9D-3E1D-6976-1370EE0D1C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57942C-D7F3-A804-B475-5004046074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9504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4D5ED-75D7-56FB-F9BA-3C5C104D1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5753E71-3E1D-65AB-60CC-6258224785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1C8ACB9-42E2-F09A-206F-F3FC5FB1E8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086BDA-ABE3-724E-64F8-E0D1D817C0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8918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E93B2-5CDB-243A-F715-1559A8FB3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CD50305-F83A-9847-092F-1CB33A7CD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E3A98F1-48E9-E4A0-E327-849EE6FC8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0D1D93-C3DC-59F5-A9DE-59A22009D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6017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09D41-F8BD-097E-BE95-772DA41B1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9AE138C-2C63-FFA4-F411-B52B932941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6C58C9F-FCEF-0834-927A-A127CE701C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8381620-FD1A-63B2-316E-46CB1D9AD2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0383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4BED0-333A-712E-A1C7-EBDB7CE6C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97F9B01-D717-C409-8718-67449A01E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F056A99-2D12-04CE-9422-9DE718E49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CC714D7-70DD-FC64-BE30-CD4E6AD984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1859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F6818-B0ED-A84A-DB47-BBBC4F597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D4A3BA4-B2FB-EF45-A768-5E28D48081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BE27CEF-6C8F-ECE3-F7E0-D22440B26C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655292-B62A-462A-C277-A030A8EFAD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727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CA884-FA25-B116-63EA-7347DFCA7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AA439B9-03F0-55E2-D290-E0F4062D79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6883142-32AF-3E02-16C8-E60797F493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04BD68-3ACF-8C3C-E5AC-47ABDFF8AF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811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DF059-F3A7-033C-D77C-8159CFEFB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ACE50F6-8C2A-23B7-60C3-524E2C1E1C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E302069-F091-BCB4-499C-1D0BC1A20C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CB5A2A-9D53-E1E3-9ED2-9E9869D52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3439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62207-DBFF-A31C-F244-88529A5B2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677CA1E-D7AE-268E-1C84-2784E00262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45FF60B-7B5E-9D62-37CF-EDAAD7E80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A4D0F24-ED9C-550F-13AE-A808EDCEF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58935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5FE59-2DB9-F465-40AF-BC150CD2A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F7E57B3-76D4-B16D-B3DD-4EA426310A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8CCFA68-FF9C-F67F-44E6-3C0C4980C8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5765F01-84C5-108B-685E-8CF2ABBE2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943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5B87F-2CDB-E9D3-E9A5-FE59DA440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DDE5482-5AC5-21F1-04E4-119AAD51F9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1984E75-44FE-F507-D650-4005CA94B5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1E86D76-06C8-B58E-7318-8C02D497E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4635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2B648-6C32-E96D-AE1D-2DFEB4EF3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822DA2D-B6B6-1545-285A-2CE4710CFD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66BDFF3-3A1C-08EB-576D-E664566614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23BC8A-D684-907C-5F56-9E4BA3D4B9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9407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7469C-4670-B588-1AE4-556259DD9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528A785-4D3A-6324-C867-C52BC2B98E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87569C7-8EAD-EE22-D11E-458AC28D88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0D73F4-85EB-70C3-93CC-5284CA18E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59142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0EBC5-ADCC-4325-ADF3-5C381D48A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9600" dirty="0"/>
              <a:t>Repuestos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050576-D72A-921E-026B-D04F2AC13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4375480"/>
            <a:ext cx="8045373" cy="742279"/>
          </a:xfrm>
        </p:spPr>
        <p:txBody>
          <a:bodyPr>
            <a:noAutofit/>
          </a:bodyPr>
          <a:lstStyle/>
          <a:p>
            <a:r>
              <a:rPr lang="es-AR" sz="4400" dirty="0"/>
              <a:t>DISPONIBILIDAD Y MANEJO DE STOCKS</a:t>
            </a:r>
            <a:endParaRPr lang="es-AR" sz="4400" u="sng" dirty="0"/>
          </a:p>
        </p:txBody>
      </p:sp>
    </p:spTree>
    <p:extLst>
      <p:ext uri="{BB962C8B-B14F-4D97-AF65-F5344CB8AC3E}">
        <p14:creationId xmlns:p14="http://schemas.microsoft.com/office/powerpoint/2010/main" val="4053890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3BDD1F-DC9A-8D10-D66B-14F6A5DBA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E4855-1EF7-1F5C-DE95-83CB09A93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AR" dirty="0"/>
              <a:t>¿Cuánto stock mantener?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FE35B9-5314-8AFF-6BDE-B81AA9D4D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5410"/>
            <a:ext cx="10178322" cy="4234374"/>
          </a:xfrm>
        </p:spPr>
        <p:txBody>
          <a:bodyPr>
            <a:normAutofit fontScale="40000" lnSpcReduction="20000"/>
          </a:bodyPr>
          <a:lstStyle/>
          <a:p>
            <a:r>
              <a:rPr lang="es-MX" sz="9600" dirty="0"/>
              <a:t> </a:t>
            </a:r>
            <a:r>
              <a:rPr lang="es-AR" sz="9600" dirty="0"/>
              <a:t>Factores: uso, entrega, costo, criticidad</a:t>
            </a:r>
          </a:p>
          <a:p>
            <a:r>
              <a:rPr lang="es-AR" sz="9600" dirty="0"/>
              <a:t> </a:t>
            </a:r>
            <a:r>
              <a:rPr lang="es-AR" sz="9600" u="sng" dirty="0"/>
              <a:t>Tipos</a:t>
            </a:r>
            <a:r>
              <a:rPr lang="es-AR" sz="9600" dirty="0"/>
              <a:t>:</a:t>
            </a:r>
          </a:p>
          <a:p>
            <a:r>
              <a:rPr lang="es-AR" sz="9600" dirty="0"/>
              <a:t> Stock mínimo (SM)</a:t>
            </a:r>
          </a:p>
          <a:p>
            <a:r>
              <a:rPr lang="es-AR" sz="9600" dirty="0"/>
              <a:t> Punto de pedido (PP)</a:t>
            </a:r>
          </a:p>
          <a:p>
            <a:r>
              <a:rPr lang="es-AR" sz="9600" dirty="0"/>
              <a:t> Stock de seguridad (SS)</a:t>
            </a:r>
          </a:p>
          <a:p>
            <a:r>
              <a:rPr lang="es-AR" sz="9600" dirty="0"/>
              <a:t> Lote económico de compra (LEC)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27145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9150F5-BB80-9955-FCA5-C644B9616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BEAE8-D8C0-674D-6C83-D13B67D11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Métodos de gestión de stock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79291B-153E-EB1A-C95D-D55BB5789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5410"/>
            <a:ext cx="10178322" cy="4234374"/>
          </a:xfrm>
        </p:spPr>
        <p:txBody>
          <a:bodyPr>
            <a:normAutofit fontScale="47500" lnSpcReduction="20000"/>
          </a:bodyPr>
          <a:lstStyle/>
          <a:p>
            <a:r>
              <a:rPr lang="es-MX" sz="9600" dirty="0"/>
              <a:t> 🔁 </a:t>
            </a:r>
            <a:r>
              <a:rPr lang="es-MX" sz="9600" u="sng" dirty="0"/>
              <a:t>Reposición cíclica</a:t>
            </a:r>
            <a:r>
              <a:rPr lang="es-MX" sz="9600" dirty="0"/>
              <a:t>: baja rotación</a:t>
            </a:r>
          </a:p>
          <a:p>
            <a:r>
              <a:rPr lang="es-MX" sz="9600" dirty="0"/>
              <a:t>📦 </a:t>
            </a:r>
            <a:r>
              <a:rPr lang="es-MX" sz="9600" u="sng" dirty="0"/>
              <a:t>Punto de pedido</a:t>
            </a:r>
            <a:r>
              <a:rPr lang="es-MX" sz="9600" dirty="0"/>
              <a:t>: se repone al mínimo</a:t>
            </a:r>
          </a:p>
          <a:p>
            <a:r>
              <a:rPr lang="es-MX" sz="9600" dirty="0"/>
              <a:t>📉 </a:t>
            </a:r>
            <a:r>
              <a:rPr lang="es-MX" sz="9600" u="sng" dirty="0"/>
              <a:t>Just in Time</a:t>
            </a:r>
            <a:r>
              <a:rPr lang="es-MX" sz="9600" dirty="0"/>
              <a:t>: se pide justo a tiempo</a:t>
            </a:r>
          </a:p>
          <a:p>
            <a:r>
              <a:rPr lang="es-MX" sz="9600" dirty="0"/>
              <a:t>🧮 </a:t>
            </a:r>
            <a:r>
              <a:rPr lang="es-MX" sz="9600" u="sng" dirty="0"/>
              <a:t>Software</a:t>
            </a:r>
            <a:r>
              <a:rPr lang="es-MX" sz="9600" dirty="0"/>
              <a:t> CMMS/ERP: automatización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81691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6A89D7-C70B-D3F3-AE88-D7D2D394B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EF0AE-C883-9978-4E44-CCE0369AB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Riesgos de una mala gestión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E7DF5A-FB67-C46D-3D5E-A09B7CE83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5410"/>
            <a:ext cx="10178322" cy="4234374"/>
          </a:xfrm>
        </p:spPr>
        <p:txBody>
          <a:bodyPr>
            <a:normAutofit fontScale="70000" lnSpcReduction="20000"/>
          </a:bodyPr>
          <a:lstStyle/>
          <a:p>
            <a:r>
              <a:rPr lang="es-MX" sz="9600" dirty="0"/>
              <a:t> Paradas imprevistas</a:t>
            </a:r>
          </a:p>
          <a:p>
            <a:r>
              <a:rPr lang="es-MX" sz="9600" dirty="0"/>
              <a:t> Exceso de inventario</a:t>
            </a:r>
          </a:p>
          <a:p>
            <a:r>
              <a:rPr lang="es-MX" sz="9600" dirty="0"/>
              <a:t> Deterioro u obsolescencia</a:t>
            </a:r>
          </a:p>
          <a:p>
            <a:r>
              <a:rPr lang="es-MX" sz="9600" dirty="0"/>
              <a:t> Confusión en el almacén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57855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E580E9-9646-1101-14A0-5F76852DC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F8596-8EB9-10BC-BB01-C856D78D0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Riesgos de una mala gestión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30991B-E5D8-4CF7-87D1-07DC5B104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5410"/>
            <a:ext cx="10178322" cy="4234374"/>
          </a:xfrm>
        </p:spPr>
        <p:txBody>
          <a:bodyPr>
            <a:normAutofit fontScale="70000" lnSpcReduction="20000"/>
          </a:bodyPr>
          <a:lstStyle/>
          <a:p>
            <a:r>
              <a:rPr lang="es-MX" sz="9600" dirty="0"/>
              <a:t> Paradas imprevistas</a:t>
            </a:r>
          </a:p>
          <a:p>
            <a:r>
              <a:rPr lang="es-MX" sz="9600" dirty="0"/>
              <a:t> Exceso de inventario</a:t>
            </a:r>
          </a:p>
          <a:p>
            <a:r>
              <a:rPr lang="es-MX" sz="9600" dirty="0"/>
              <a:t> Deterioro u obsolescencia</a:t>
            </a:r>
          </a:p>
          <a:p>
            <a:r>
              <a:rPr lang="es-MX" sz="9600" dirty="0"/>
              <a:t> Confusión en el almacén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13496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E09170-FDC9-F278-5E82-6722A60E3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927E9-DC6A-23EC-9F25-CAE3A8FE7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¿Por qué es importante seleccionar bien los repuestos?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A1F944-480D-6654-9C77-F16E6FF80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5410"/>
            <a:ext cx="10178322" cy="4234374"/>
          </a:xfrm>
        </p:spPr>
        <p:txBody>
          <a:bodyPr>
            <a:normAutofit fontScale="55000" lnSpcReduction="20000"/>
          </a:bodyPr>
          <a:lstStyle/>
          <a:p>
            <a:r>
              <a:rPr lang="es-MX" sz="9600" dirty="0"/>
              <a:t> Evita fallas y retrabajos</a:t>
            </a:r>
          </a:p>
          <a:p>
            <a:r>
              <a:rPr lang="es-MX" sz="9600" dirty="0"/>
              <a:t> Asegura continuidad operativa</a:t>
            </a:r>
          </a:p>
          <a:p>
            <a:r>
              <a:rPr lang="es-MX" sz="9600" dirty="0"/>
              <a:t> Reduce costos a largo plazo</a:t>
            </a:r>
          </a:p>
          <a:p>
            <a:r>
              <a:rPr lang="es-MX" sz="9600" dirty="0"/>
              <a:t> Mejora la confiabilidad del equipo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71368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A5C6EA-F222-93A3-97F2-0D7C6FA6F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F0488-6127-8D16-D206-52F9F5A8A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Factores clave en la selección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1D20F4-C788-A74A-8E87-F58E2498A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32314"/>
            <a:ext cx="10178322" cy="4754879"/>
          </a:xfrm>
        </p:spPr>
        <p:txBody>
          <a:bodyPr>
            <a:normAutofit/>
          </a:bodyPr>
          <a:lstStyle/>
          <a:p>
            <a:r>
              <a:rPr lang="es-MX" sz="3600" dirty="0"/>
              <a:t> ⚙️ </a:t>
            </a:r>
            <a:r>
              <a:rPr lang="es-MX" sz="3600" u="sng" dirty="0"/>
              <a:t>Técnicos</a:t>
            </a:r>
            <a:r>
              <a:rPr lang="es-MX" sz="3600" dirty="0"/>
              <a:t>: compatibilidad, dimensiones, materiales</a:t>
            </a:r>
          </a:p>
          <a:p>
            <a:r>
              <a:rPr lang="es-MX" sz="3600" dirty="0"/>
              <a:t>🏷️ </a:t>
            </a:r>
            <a:r>
              <a:rPr lang="es-MX" sz="3600" u="sng" dirty="0"/>
              <a:t>Comerciales</a:t>
            </a:r>
            <a:r>
              <a:rPr lang="es-MX" sz="3600" dirty="0"/>
              <a:t>: costo, proveedor, disponibilidad</a:t>
            </a:r>
          </a:p>
          <a:p>
            <a:r>
              <a:rPr lang="es-MX" sz="3600" dirty="0"/>
              <a:t>⏱️ </a:t>
            </a:r>
            <a:r>
              <a:rPr lang="es-MX" sz="3600" u="sng" dirty="0"/>
              <a:t>Logísticos</a:t>
            </a:r>
            <a:r>
              <a:rPr lang="es-MX" sz="3600" dirty="0"/>
              <a:t>: tiempo de entrega, reposición</a:t>
            </a:r>
          </a:p>
          <a:p>
            <a:r>
              <a:rPr lang="es-MX" sz="3600" dirty="0"/>
              <a:t>🔧 </a:t>
            </a:r>
            <a:r>
              <a:rPr lang="es-MX" sz="3600" u="sng" dirty="0"/>
              <a:t>Operativos</a:t>
            </a:r>
            <a:r>
              <a:rPr lang="es-MX" sz="3600" dirty="0"/>
              <a:t>: frecuencia de uso, criticidad</a:t>
            </a:r>
          </a:p>
          <a:p>
            <a:r>
              <a:rPr lang="es-MX" sz="3600" dirty="0"/>
              <a:t>📜 </a:t>
            </a:r>
            <a:r>
              <a:rPr lang="es-MX" sz="3600" u="sng" dirty="0"/>
              <a:t>Normativos</a:t>
            </a:r>
            <a:r>
              <a:rPr lang="es-MX" sz="3600" dirty="0"/>
              <a:t>: certificaciones, normas de calidad</a:t>
            </a:r>
          </a:p>
          <a:p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303567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2DF13A-EF8C-971B-6EF4-36D4E0CF6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A60D42-7D7E-A069-7535-3D1B38725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Tipos de repuestos según origen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78F7C8-13C0-75FB-756A-16CB58831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65028"/>
            <a:ext cx="10178322" cy="4754879"/>
          </a:xfrm>
        </p:spPr>
        <p:txBody>
          <a:bodyPr>
            <a:normAutofit lnSpcReduction="10000"/>
          </a:bodyPr>
          <a:lstStyle/>
          <a:p>
            <a:r>
              <a:rPr lang="es-MX" sz="4800" dirty="0"/>
              <a:t>🛠️ </a:t>
            </a:r>
            <a:r>
              <a:rPr lang="es-MX" sz="4800" u="sng" dirty="0"/>
              <a:t>Original</a:t>
            </a:r>
            <a:r>
              <a:rPr lang="es-MX" sz="4800" dirty="0"/>
              <a:t> (OEM): del fabricante original (</a:t>
            </a:r>
            <a:r>
              <a:rPr lang="es-MX" sz="4800" dirty="0" err="1"/>
              <a:t>Ej</a:t>
            </a:r>
            <a:r>
              <a:rPr lang="es-MX" sz="4800" dirty="0"/>
              <a:t>: Filtro Caterpillar)</a:t>
            </a:r>
          </a:p>
          <a:p>
            <a:r>
              <a:rPr lang="es-MX" sz="4800" dirty="0"/>
              <a:t>🔁 </a:t>
            </a:r>
            <a:r>
              <a:rPr lang="es-MX" sz="4800" u="sng" dirty="0"/>
              <a:t>Alternativo</a:t>
            </a:r>
            <a:r>
              <a:rPr lang="es-MX" sz="4800" dirty="0"/>
              <a:t>: compatible, de otro fabricante</a:t>
            </a:r>
          </a:p>
          <a:p>
            <a:r>
              <a:rPr lang="es-MX" sz="4800" dirty="0"/>
              <a:t>📦 </a:t>
            </a:r>
            <a:r>
              <a:rPr lang="es-MX" sz="4800" u="sng" dirty="0"/>
              <a:t>Genérico</a:t>
            </a:r>
            <a:r>
              <a:rPr lang="es-MX" sz="4800" dirty="0"/>
              <a:t>: sin marca específica, uso estándar (</a:t>
            </a:r>
            <a:r>
              <a:rPr lang="es-MX" sz="4800" dirty="0" err="1"/>
              <a:t>Ej</a:t>
            </a:r>
            <a:r>
              <a:rPr lang="es-MX" sz="4800" dirty="0"/>
              <a:t>: tornillos, correas)</a:t>
            </a:r>
          </a:p>
          <a:p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2925797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396627-4C2A-E05C-76C0-7CC3984A5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8B24C-2F08-5A4B-4A3D-10D5CFA9D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Errores comunes en la selección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3A7409-BE7C-76B7-2A46-EBB47E19A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65028"/>
            <a:ext cx="10178322" cy="4754879"/>
          </a:xfrm>
        </p:spPr>
        <p:txBody>
          <a:bodyPr>
            <a:normAutofit fontScale="77500" lnSpcReduction="20000"/>
          </a:bodyPr>
          <a:lstStyle/>
          <a:p>
            <a:r>
              <a:rPr lang="es-MX" sz="6600" dirty="0"/>
              <a:t> Elegir solo por precio</a:t>
            </a:r>
          </a:p>
          <a:p>
            <a:r>
              <a:rPr lang="es-MX" sz="6600" dirty="0"/>
              <a:t> No verificar especificaciones</a:t>
            </a:r>
          </a:p>
          <a:p>
            <a:r>
              <a:rPr lang="es-MX" sz="6600" dirty="0"/>
              <a:t> Ignorar criticidad del equipo</a:t>
            </a:r>
          </a:p>
          <a:p>
            <a:r>
              <a:rPr lang="es-MX" sz="6600" dirty="0"/>
              <a:t> Usar repuestos visualmente similares sin validación</a:t>
            </a:r>
          </a:p>
          <a:p>
            <a:r>
              <a:rPr lang="es-MX" sz="6600" dirty="0"/>
              <a:t> No registrar los cambios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906263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916CF0-CF12-90FF-7872-55BF2CD79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DB143-9373-020E-D368-F05CD6440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AR" dirty="0"/>
              <a:t>Herramientas para la selección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6C36CE-9AF2-7447-9E04-975F7F509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103121"/>
            <a:ext cx="10178322" cy="4754879"/>
          </a:xfrm>
        </p:spPr>
        <p:txBody>
          <a:bodyPr>
            <a:normAutofit fontScale="55000" lnSpcReduction="20000"/>
          </a:bodyPr>
          <a:lstStyle/>
          <a:p>
            <a:r>
              <a:rPr lang="es-MX" sz="8800" dirty="0"/>
              <a:t> Manuales del fabricante y catálogos</a:t>
            </a:r>
          </a:p>
          <a:p>
            <a:r>
              <a:rPr lang="es-MX" sz="8800" dirty="0"/>
              <a:t> Software CMMS/EAM </a:t>
            </a:r>
            <a:r>
              <a:rPr lang="es-AR" sz="8000" b="1" dirty="0"/>
              <a:t>(Enterprise </a:t>
            </a:r>
            <a:r>
              <a:rPr lang="es-AR" sz="8000" b="1" dirty="0" err="1"/>
              <a:t>Asset</a:t>
            </a:r>
            <a:r>
              <a:rPr lang="es-AR" sz="8000" b="1" dirty="0"/>
              <a:t> Management)</a:t>
            </a:r>
            <a:r>
              <a:rPr lang="es-AR" sz="8000" dirty="0"/>
              <a:t> </a:t>
            </a:r>
            <a:endParaRPr lang="es-MX" sz="8800" dirty="0"/>
          </a:p>
          <a:p>
            <a:r>
              <a:rPr lang="es-MX" sz="8800" dirty="0"/>
              <a:t> Historial de fallas</a:t>
            </a:r>
          </a:p>
          <a:p>
            <a:r>
              <a:rPr lang="es-MX" sz="8800" dirty="0"/>
              <a:t> Hojas técnicas y códigos de parte</a:t>
            </a:r>
          </a:p>
        </p:txBody>
      </p:sp>
    </p:spTree>
    <p:extLst>
      <p:ext uri="{BB962C8B-B14F-4D97-AF65-F5344CB8AC3E}">
        <p14:creationId xmlns:p14="http://schemas.microsoft.com/office/powerpoint/2010/main" val="24710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53C8F4-8CDE-7199-FD27-13FA56D8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es la disponibilidad de repuestos?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C742A0-79FE-3081-0381-B990C48C1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sz="4800" dirty="0"/>
              <a:t> </a:t>
            </a:r>
            <a:r>
              <a:rPr lang="es-MX" sz="6600" dirty="0"/>
              <a:t>Probabilidad de tener el repuesto disponible cuando se necesita</a:t>
            </a:r>
          </a:p>
          <a:p>
            <a:r>
              <a:rPr lang="es-MX" sz="6600" dirty="0"/>
              <a:t> Clave para evitar paradas y cumplir con mantenimientos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92284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6279F9-736C-1919-564C-7ACA542BD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76FCB-885A-A7D6-70FC-382C6FEB9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ítems en stock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6F58EA-B750-193E-E2A8-27C346100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72529"/>
            <a:ext cx="10178322" cy="4853354"/>
          </a:xfrm>
        </p:spPr>
        <p:txBody>
          <a:bodyPr>
            <a:normAutofit fontScale="40000" lnSpcReduction="20000"/>
          </a:bodyPr>
          <a:lstStyle/>
          <a:p>
            <a:r>
              <a:rPr lang="es-MX" sz="4800" dirty="0"/>
              <a:t> </a:t>
            </a:r>
            <a:r>
              <a:rPr lang="es-MX" sz="10000" dirty="0"/>
              <a:t>🧰 </a:t>
            </a:r>
            <a:r>
              <a:rPr lang="es-MX" sz="10000" u="sng" dirty="0"/>
              <a:t>Repuestos</a:t>
            </a:r>
            <a:r>
              <a:rPr lang="es-MX" sz="10000" dirty="0"/>
              <a:t>: piezas que reemplazan partes dañadas</a:t>
            </a:r>
          </a:p>
          <a:p>
            <a:r>
              <a:rPr lang="es-MX" sz="10000" dirty="0"/>
              <a:t>📦 </a:t>
            </a:r>
            <a:r>
              <a:rPr lang="es-MX" sz="10000" u="sng" dirty="0"/>
              <a:t>Materiales</a:t>
            </a:r>
            <a:r>
              <a:rPr lang="es-MX" sz="10000" dirty="0"/>
              <a:t>: consumibles y auxiliares</a:t>
            </a:r>
          </a:p>
          <a:p>
            <a:r>
              <a:rPr lang="es-MX" sz="10000" dirty="0"/>
              <a:t>🚨 </a:t>
            </a:r>
            <a:r>
              <a:rPr lang="es-MX" sz="10000" u="sng" dirty="0"/>
              <a:t>Recambios críticos</a:t>
            </a:r>
            <a:r>
              <a:rPr lang="es-MX" sz="10000" dirty="0"/>
              <a:t>: detienen la operación</a:t>
            </a:r>
          </a:p>
          <a:p>
            <a:r>
              <a:rPr lang="es-MX" sz="10000" dirty="0"/>
              <a:t>🔧 </a:t>
            </a:r>
            <a:r>
              <a:rPr lang="es-MX" sz="10000" u="sng" dirty="0"/>
              <a:t>Recambios genéricos</a:t>
            </a:r>
            <a:r>
              <a:rPr lang="es-MX" sz="10000" dirty="0"/>
              <a:t>: estándar y de fácil acceso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323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93DE16-79EE-DE0A-0404-13BC9E45F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271B67-8B31-2C2E-2203-E86B28C92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Factores que afectan la disponibilidad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AC987C-C725-517B-9060-DBA955BA3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08627"/>
            <a:ext cx="10178322" cy="4417255"/>
          </a:xfrm>
        </p:spPr>
        <p:txBody>
          <a:bodyPr>
            <a:normAutofit fontScale="32500" lnSpcReduction="20000"/>
          </a:bodyPr>
          <a:lstStyle/>
          <a:p>
            <a:r>
              <a:rPr lang="es-MX" sz="4800" dirty="0"/>
              <a:t> </a:t>
            </a:r>
            <a:r>
              <a:rPr lang="es-MX" sz="9800" dirty="0"/>
              <a:t>Tiempo de entrega del proveedor</a:t>
            </a:r>
          </a:p>
          <a:p>
            <a:r>
              <a:rPr lang="es-MX" sz="9800" dirty="0"/>
              <a:t> Frecuencia de uso</a:t>
            </a:r>
          </a:p>
          <a:p>
            <a:r>
              <a:rPr lang="es-MX" sz="9800" dirty="0"/>
              <a:t> Nivel de stock disponible</a:t>
            </a:r>
          </a:p>
          <a:p>
            <a:r>
              <a:rPr lang="es-MX" sz="9800" dirty="0"/>
              <a:t> Políticas de reposición</a:t>
            </a:r>
          </a:p>
          <a:p>
            <a:r>
              <a:rPr lang="es-MX" sz="9800" dirty="0"/>
              <a:t> Clasificación ABC o criticidad (VED)</a:t>
            </a:r>
          </a:p>
          <a:p>
            <a:r>
              <a:rPr lang="es-MX" sz="9800" dirty="0"/>
              <a:t> Uso de sistemas: </a:t>
            </a:r>
            <a:r>
              <a:rPr lang="es-MX" sz="9800" u="sng" dirty="0"/>
              <a:t>CMMS</a:t>
            </a:r>
            <a:r>
              <a:rPr lang="es-MX" sz="9800" dirty="0"/>
              <a:t> (</a:t>
            </a:r>
            <a:r>
              <a:rPr lang="es-AR" sz="9800" dirty="0" err="1"/>
              <a:t>Computerized</a:t>
            </a:r>
            <a:r>
              <a:rPr lang="es-AR" sz="9800" dirty="0"/>
              <a:t> </a:t>
            </a:r>
            <a:r>
              <a:rPr lang="es-AR" sz="9800" dirty="0" err="1"/>
              <a:t>Maintenance</a:t>
            </a:r>
            <a:r>
              <a:rPr lang="es-AR" sz="9800" dirty="0"/>
              <a:t> Management </a:t>
            </a:r>
            <a:r>
              <a:rPr lang="es-AR" sz="9800" dirty="0" err="1"/>
              <a:t>System</a:t>
            </a:r>
            <a:r>
              <a:rPr lang="es-AR" sz="9800" dirty="0"/>
              <a:t>) </a:t>
            </a:r>
            <a:r>
              <a:rPr lang="es-MX" sz="9800" dirty="0"/>
              <a:t>/ERP </a:t>
            </a:r>
            <a:r>
              <a:rPr lang="es-AR" sz="9800" dirty="0"/>
              <a:t>(Enterprise </a:t>
            </a:r>
            <a:r>
              <a:rPr lang="es-AR" sz="9800" dirty="0" err="1"/>
              <a:t>Resource</a:t>
            </a:r>
            <a:r>
              <a:rPr lang="es-AR" sz="9800" dirty="0"/>
              <a:t> </a:t>
            </a:r>
            <a:r>
              <a:rPr lang="es-AR" sz="9800" dirty="0" err="1"/>
              <a:t>Planning</a:t>
            </a:r>
            <a:r>
              <a:rPr lang="es-AR" sz="9800" dirty="0"/>
              <a:t>)</a:t>
            </a:r>
            <a:endParaRPr lang="es-MX" sz="98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5307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57AE96-912B-1E05-10ED-CF1F13DDC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55D08F-588C-43B8-A43C-732D18FE4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Estrategias para asegurar disponibilidad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342628-7EB0-F83C-501E-7125D8F43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08627"/>
            <a:ext cx="10178322" cy="4417255"/>
          </a:xfrm>
        </p:spPr>
        <p:txBody>
          <a:bodyPr>
            <a:normAutofit fontScale="47500" lnSpcReduction="20000"/>
          </a:bodyPr>
          <a:lstStyle/>
          <a:p>
            <a:r>
              <a:rPr lang="es-MX" sz="4800" dirty="0"/>
              <a:t> </a:t>
            </a:r>
            <a:r>
              <a:rPr lang="es-AR" sz="9600" dirty="0"/>
              <a:t>✅ Stock mínimo + seguridad</a:t>
            </a:r>
          </a:p>
          <a:p>
            <a:r>
              <a:rPr lang="es-AR" sz="9600" dirty="0"/>
              <a:t>✅ Proveedores múltiples</a:t>
            </a:r>
          </a:p>
          <a:p>
            <a:r>
              <a:rPr lang="es-AR" sz="9600" dirty="0"/>
              <a:t>✅ Contratos con entrega garantizada</a:t>
            </a:r>
          </a:p>
          <a:p>
            <a:r>
              <a:rPr lang="es-AR" sz="9600" dirty="0"/>
              <a:t>✅ Almacén descentralizado</a:t>
            </a:r>
          </a:p>
          <a:p>
            <a:r>
              <a:rPr lang="es-AR" sz="9600" dirty="0"/>
              <a:t>✅ Auditorías periódicas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17588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BA4C6F-B80E-D214-3825-29F84F8F7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EBF1A7-CA22-AD24-A38D-3135C04D6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AR" dirty="0"/>
              <a:t>Indicadores de gestión clave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7158A0-ACC9-B22D-85DF-E67042E6E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491" y="1832314"/>
            <a:ext cx="10178322" cy="4417255"/>
          </a:xfrm>
        </p:spPr>
        <p:txBody>
          <a:bodyPr>
            <a:normAutofit fontScale="62500" lnSpcReduction="20000"/>
          </a:bodyPr>
          <a:lstStyle/>
          <a:p>
            <a:r>
              <a:rPr lang="es-MX" sz="9600" dirty="0"/>
              <a:t> Nivel de servicio (%)</a:t>
            </a:r>
          </a:p>
          <a:p>
            <a:r>
              <a:rPr lang="es-MX" sz="9600" dirty="0"/>
              <a:t> Tasa de rotación</a:t>
            </a:r>
          </a:p>
          <a:p>
            <a:r>
              <a:rPr lang="es-MX" sz="9600" dirty="0"/>
              <a:t> Tasa de obsolescencia</a:t>
            </a:r>
          </a:p>
          <a:p>
            <a:r>
              <a:rPr lang="es-MX" sz="9600" dirty="0"/>
              <a:t> Valor inmovilizado en stock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190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B7BBEC-80C6-8EC5-F957-95F78DB85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3C2FB4-C9DB-0E32-09C3-72CB0BFDA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¿Por qué es importante el stock de repuestos?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7C9427-12D7-6E9D-CDAB-800355029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391508"/>
            <a:ext cx="10178322" cy="4234374"/>
          </a:xfrm>
        </p:spPr>
        <p:txBody>
          <a:bodyPr>
            <a:normAutofit fontScale="62500" lnSpcReduction="20000"/>
          </a:bodyPr>
          <a:lstStyle/>
          <a:p>
            <a:r>
              <a:rPr lang="es-MX" sz="9600" dirty="0"/>
              <a:t> </a:t>
            </a:r>
            <a:r>
              <a:rPr lang="es-MX" sz="8600" dirty="0"/>
              <a:t>Evita paradas no planificadas</a:t>
            </a:r>
          </a:p>
          <a:p>
            <a:r>
              <a:rPr lang="es-MX" sz="8600" dirty="0"/>
              <a:t> Mejora la eficiencia del mantenimiento</a:t>
            </a:r>
          </a:p>
          <a:p>
            <a:r>
              <a:rPr lang="es-MX" sz="8600" dirty="0"/>
              <a:t> Equilibra costo y disponibilidad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98115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2403BE-51AD-96E7-EE07-654EFD1EA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77D57-A69E-E74F-BA4A-550FBE666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MX" dirty="0"/>
              <a:t>¿Qué es el stock de repuestos?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0EFE80-CB60-46B5-065A-159E649A8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5410"/>
            <a:ext cx="10178322" cy="4234374"/>
          </a:xfrm>
        </p:spPr>
        <p:txBody>
          <a:bodyPr>
            <a:normAutofit fontScale="55000" lnSpcReduction="20000"/>
          </a:bodyPr>
          <a:lstStyle/>
          <a:p>
            <a:r>
              <a:rPr lang="es-MX" sz="9600" dirty="0"/>
              <a:t> Conjunto de piezas disponibles para mantenimiento</a:t>
            </a:r>
          </a:p>
          <a:p>
            <a:r>
              <a:rPr lang="es-MX" sz="9600" dirty="0"/>
              <a:t> Puede ser físico o gestionado vía software</a:t>
            </a:r>
          </a:p>
          <a:p>
            <a:r>
              <a:rPr lang="es-MX" sz="9600" dirty="0"/>
              <a:t> Clave para continuidad operativa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46452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9372EC-2CEE-29C3-EAAA-872F2B731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ECE139-0D3C-9BED-9166-D55880714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0182"/>
            <a:ext cx="10178322" cy="1492132"/>
          </a:xfrm>
        </p:spPr>
        <p:txBody>
          <a:bodyPr/>
          <a:lstStyle/>
          <a:p>
            <a:r>
              <a:rPr lang="es-AR" dirty="0"/>
              <a:t>Clasificación del stock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8B9A5A-0DF9-58F5-552C-18DBCE44D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5410"/>
            <a:ext cx="10178322" cy="4234374"/>
          </a:xfrm>
        </p:spPr>
        <p:txBody>
          <a:bodyPr>
            <a:normAutofit fontScale="47500" lnSpcReduction="20000"/>
          </a:bodyPr>
          <a:lstStyle/>
          <a:p>
            <a:r>
              <a:rPr lang="es-MX" sz="9600" dirty="0"/>
              <a:t> 🧰 </a:t>
            </a:r>
            <a:r>
              <a:rPr lang="es-MX" sz="9600" u="sng" dirty="0"/>
              <a:t>Operativo</a:t>
            </a:r>
            <a:r>
              <a:rPr lang="es-MX" sz="9600" dirty="0"/>
              <a:t>: mantenimiento rutinario</a:t>
            </a:r>
          </a:p>
          <a:p>
            <a:r>
              <a:rPr lang="es-MX" sz="9600" dirty="0"/>
              <a:t>🚨 </a:t>
            </a:r>
            <a:r>
              <a:rPr lang="es-MX" sz="9600" u="sng" dirty="0"/>
              <a:t>Crítico</a:t>
            </a:r>
            <a:r>
              <a:rPr lang="es-MX" sz="9600" dirty="0"/>
              <a:t>: detiene la producción</a:t>
            </a:r>
          </a:p>
          <a:p>
            <a:r>
              <a:rPr lang="es-MX" sz="9600" dirty="0"/>
              <a:t>📦 </a:t>
            </a:r>
            <a:r>
              <a:rPr lang="es-MX" sz="9600" u="sng" dirty="0"/>
              <a:t>Seguridad</a:t>
            </a:r>
            <a:r>
              <a:rPr lang="es-MX" sz="9600" dirty="0"/>
              <a:t>: imprevistos</a:t>
            </a:r>
          </a:p>
          <a:p>
            <a:r>
              <a:rPr lang="es-MX" sz="9600" dirty="0"/>
              <a:t>🔄 </a:t>
            </a:r>
            <a:r>
              <a:rPr lang="es-MX" sz="9600" u="sng" dirty="0"/>
              <a:t>Rotativo</a:t>
            </a:r>
            <a:r>
              <a:rPr lang="es-MX" sz="9600" dirty="0"/>
              <a:t>: reemplazo regular</a:t>
            </a:r>
          </a:p>
          <a:p>
            <a:r>
              <a:rPr lang="es-MX" sz="9600" dirty="0"/>
              <a:t>💤 </a:t>
            </a:r>
            <a:r>
              <a:rPr lang="es-MX" sz="9600" u="sng" dirty="0"/>
              <a:t>Obsoleto</a:t>
            </a:r>
            <a:r>
              <a:rPr lang="es-MX" sz="9600" dirty="0"/>
              <a:t>: fuera de uso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69462965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234</TotalTime>
  <Words>572</Words>
  <Application>Microsoft Office PowerPoint</Application>
  <PresentationFormat>Panorámica</PresentationFormat>
  <Paragraphs>104</Paragraphs>
  <Slides>18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Gill Sans MT</vt:lpstr>
      <vt:lpstr>Impact</vt:lpstr>
      <vt:lpstr>Distintivo</vt:lpstr>
      <vt:lpstr>Repuestos</vt:lpstr>
      <vt:lpstr>¿Qué es la disponibilidad de repuestos?</vt:lpstr>
      <vt:lpstr>Tipos de ítems en stock</vt:lpstr>
      <vt:lpstr>Factores que afectan la disponibilidad</vt:lpstr>
      <vt:lpstr>Estrategias para asegurar disponibilidad</vt:lpstr>
      <vt:lpstr>Indicadores de gestión clave</vt:lpstr>
      <vt:lpstr>¿Por qué es importante el stock de repuestos?</vt:lpstr>
      <vt:lpstr>¿Qué es el stock de repuestos?</vt:lpstr>
      <vt:lpstr>Clasificación del stock</vt:lpstr>
      <vt:lpstr>¿Cuánto stock mantener?</vt:lpstr>
      <vt:lpstr>Métodos de gestión de stock</vt:lpstr>
      <vt:lpstr>Riesgos de una mala gestión</vt:lpstr>
      <vt:lpstr>Riesgos de una mala gestión</vt:lpstr>
      <vt:lpstr>¿Por qué es importante seleccionar bien los repuestos?</vt:lpstr>
      <vt:lpstr>Factores clave en la selección</vt:lpstr>
      <vt:lpstr>Tipos de repuestos según origen</vt:lpstr>
      <vt:lpstr>Errores comunes en la selección</vt:lpstr>
      <vt:lpstr>Herramientas para la selección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Carlos Muñoz</cp:lastModifiedBy>
  <cp:revision>6</cp:revision>
  <dcterms:created xsi:type="dcterms:W3CDTF">2025-05-23T10:24:55Z</dcterms:created>
  <dcterms:modified xsi:type="dcterms:W3CDTF">2025-05-23T23:44:17Z</dcterms:modified>
</cp:coreProperties>
</file>