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216" y="14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BB862-1355-4989-83D7-34DF1953C779}" type="datetimeFigureOut">
              <a:rPr lang="es-AR" smtClean="0"/>
              <a:pPr/>
              <a:t>01/07/2021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E6190-883C-4DFC-93A8-51D457C9F85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BB862-1355-4989-83D7-34DF1953C779}" type="datetimeFigureOut">
              <a:rPr lang="es-AR" smtClean="0"/>
              <a:pPr/>
              <a:t>01/07/2021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E6190-883C-4DFC-93A8-51D457C9F85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BB862-1355-4989-83D7-34DF1953C779}" type="datetimeFigureOut">
              <a:rPr lang="es-AR" smtClean="0"/>
              <a:pPr/>
              <a:t>01/07/2021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E6190-883C-4DFC-93A8-51D457C9F85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BB862-1355-4989-83D7-34DF1953C779}" type="datetimeFigureOut">
              <a:rPr lang="es-AR" smtClean="0"/>
              <a:pPr/>
              <a:t>01/07/2021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E6190-883C-4DFC-93A8-51D457C9F85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BB862-1355-4989-83D7-34DF1953C779}" type="datetimeFigureOut">
              <a:rPr lang="es-AR" smtClean="0"/>
              <a:pPr/>
              <a:t>01/07/2021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E6190-883C-4DFC-93A8-51D457C9F85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BB862-1355-4989-83D7-34DF1953C779}" type="datetimeFigureOut">
              <a:rPr lang="es-AR" smtClean="0"/>
              <a:pPr/>
              <a:t>01/07/2021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E6190-883C-4DFC-93A8-51D457C9F85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BB862-1355-4989-83D7-34DF1953C779}" type="datetimeFigureOut">
              <a:rPr lang="es-AR" smtClean="0"/>
              <a:pPr/>
              <a:t>01/07/2021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E6190-883C-4DFC-93A8-51D457C9F85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BB862-1355-4989-83D7-34DF1953C779}" type="datetimeFigureOut">
              <a:rPr lang="es-AR" smtClean="0"/>
              <a:pPr/>
              <a:t>01/07/2021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E6190-883C-4DFC-93A8-51D457C9F85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BB862-1355-4989-83D7-34DF1953C779}" type="datetimeFigureOut">
              <a:rPr lang="es-AR" smtClean="0"/>
              <a:pPr/>
              <a:t>01/07/2021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E6190-883C-4DFC-93A8-51D457C9F85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BB862-1355-4989-83D7-34DF1953C779}" type="datetimeFigureOut">
              <a:rPr lang="es-AR" smtClean="0"/>
              <a:pPr/>
              <a:t>01/07/2021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E6190-883C-4DFC-93A8-51D457C9F85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BB862-1355-4989-83D7-34DF1953C779}" type="datetimeFigureOut">
              <a:rPr lang="es-AR" smtClean="0"/>
              <a:pPr/>
              <a:t>01/07/2021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E6190-883C-4DFC-93A8-51D457C9F85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BB862-1355-4989-83D7-34DF1953C779}" type="datetimeFigureOut">
              <a:rPr lang="es-AR" smtClean="0"/>
              <a:pPr/>
              <a:t>01/07/2021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E6190-883C-4DFC-93A8-51D457C9F85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Circuitos en CA Trifásica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Problema Nº 17 LME </a:t>
            </a:r>
            <a:r>
              <a:rPr lang="es-AR" dirty="0" smtClean="0"/>
              <a:t>07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ym typeface="Symbol"/>
              </a:rPr>
              <a:t>Con batería de capacitores</a:t>
            </a:r>
            <a:endParaRPr lang="es-AR" dirty="0"/>
          </a:p>
        </p:txBody>
      </p:sp>
      <p:sp>
        <p:nvSpPr>
          <p:cNvPr id="4" name="2 Marcador de contenido"/>
          <p:cNvSpPr txBox="1"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AR" sz="2000" u="sng" dirty="0" smtClean="0"/>
              <a:t>Amperímetro 2 </a:t>
            </a:r>
            <a:r>
              <a:rPr lang="es-AR" sz="2000" b="1" u="sng" dirty="0" err="1" smtClean="0">
                <a:sym typeface="Symbol"/>
              </a:rPr>
              <a:t>A</a:t>
            </a:r>
            <a:r>
              <a:rPr lang="es-AR" sz="2000" b="1" u="sng" baseline="-25000" dirty="0" err="1" smtClean="0">
                <a:sym typeface="Symbol"/>
              </a:rPr>
              <a:t>2</a:t>
            </a:r>
            <a:r>
              <a:rPr lang="es-AR" sz="2000" b="1" u="sng" baseline="-25000" dirty="0" smtClean="0">
                <a:sym typeface="Symbol"/>
              </a:rPr>
              <a:t> </a:t>
            </a:r>
            <a:r>
              <a:rPr lang="es-AR" sz="2000" dirty="0" smtClean="0">
                <a:sym typeface="Symbol"/>
              </a:rPr>
              <a:t>: con batería de capacitores</a:t>
            </a:r>
            <a:endParaRPr kumimoji="0" lang="es-A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603250" y="4005263"/>
          <a:ext cx="3897313" cy="1171575"/>
        </p:xfrm>
        <a:graphic>
          <a:graphicData uri="http://schemas.openxmlformats.org/presentationml/2006/ole">
            <p:oleObj spid="_x0000_s22530" name="Equation" r:id="rId3" imgW="3416040" imgH="1028520" progId="Equation.DSMT4">
              <p:embed/>
            </p:oleObj>
          </a:graphicData>
        </a:graphic>
      </p:graphicFrame>
      <p:sp>
        <p:nvSpPr>
          <p:cNvPr id="6" name="2 Marcador de contenido"/>
          <p:cNvSpPr txBox="1">
            <a:spLocks/>
          </p:cNvSpPr>
          <p:nvPr/>
        </p:nvSpPr>
        <p:spPr>
          <a:xfrm>
            <a:off x="251520" y="3501008"/>
            <a:ext cx="8229600" cy="460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AR" sz="20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Amperímetro 1 </a:t>
            </a:r>
            <a:r>
              <a:rPr kumimoji="0" lang="es-AR" sz="2000" b="1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A</a:t>
            </a:r>
            <a:r>
              <a:rPr kumimoji="0" lang="es-AR" sz="2000" b="1" i="0" u="sng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1</a:t>
            </a:r>
            <a:r>
              <a:rPr kumimoji="0" lang="es-AR" sz="2000" b="1" i="0" u="sng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</a:t>
            </a:r>
            <a:r>
              <a:rPr kumimoji="0" lang="es-A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: con batería de capacitores</a:t>
            </a:r>
            <a:endParaRPr kumimoji="0" lang="es-A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560388" y="2133600"/>
          <a:ext cx="3983037" cy="1171575"/>
        </p:xfrm>
        <a:graphic>
          <a:graphicData uri="http://schemas.openxmlformats.org/presentationml/2006/ole">
            <p:oleObj spid="_x0000_s22531" name="Equation" r:id="rId4" imgW="3492360" imgH="102852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-1389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Problema Nº 17 LME 08</a:t>
            </a:r>
            <a:br>
              <a:rPr lang="es-AR" dirty="0" smtClean="0"/>
            </a:br>
            <a:r>
              <a:rPr lang="es-AR" sz="2700" dirty="0" smtClean="0"/>
              <a:t>Unidad 4 – Cap. 15 </a:t>
            </a:r>
            <a:r>
              <a:rPr lang="es-AR" sz="2700" dirty="0" err="1" smtClean="0"/>
              <a:t>PASM</a:t>
            </a:r>
            <a:endParaRPr lang="es-AR" sz="27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980728"/>
            <a:ext cx="601055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1628800"/>
            <a:ext cx="62960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3728" y="4005064"/>
            <a:ext cx="4608511" cy="2510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3106688" cy="1143000"/>
          </a:xfrm>
        </p:spPr>
        <p:txBody>
          <a:bodyPr/>
          <a:lstStyle/>
          <a:p>
            <a:r>
              <a:rPr lang="es-AR" dirty="0" smtClean="0"/>
              <a:t>Circuito</a:t>
            </a:r>
            <a:endParaRPr lang="es-AR" dirty="0"/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340768"/>
            <a:ext cx="8280920" cy="2906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-990265"/>
            <a:ext cx="3635896" cy="1980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611560" y="3501008"/>
            <a:ext cx="784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smtClean="0"/>
              <a:t>Datos:</a:t>
            </a:r>
            <a:endParaRPr lang="es-AR" dirty="0"/>
          </a:p>
        </p:txBody>
      </p:sp>
      <p:sp>
        <p:nvSpPr>
          <p:cNvPr id="7" name="6 CuadroTexto"/>
          <p:cNvSpPr txBox="1"/>
          <p:nvPr/>
        </p:nvSpPr>
        <p:spPr>
          <a:xfrm>
            <a:off x="676875" y="4018127"/>
            <a:ext cx="7092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smtClean="0"/>
              <a:t>Circuito 1:</a:t>
            </a:r>
            <a:r>
              <a:rPr lang="es-AR" dirty="0" smtClean="0"/>
              <a:t>  P= </a:t>
            </a:r>
            <a:r>
              <a:rPr lang="es-AR" dirty="0" err="1" smtClean="0"/>
              <a:t>8660W</a:t>
            </a:r>
            <a:r>
              <a:rPr lang="es-AR" dirty="0" smtClean="0"/>
              <a:t>;  </a:t>
            </a:r>
            <a:r>
              <a:rPr lang="es-AR" dirty="0" err="1" smtClean="0"/>
              <a:t>380V</a:t>
            </a:r>
            <a:r>
              <a:rPr lang="es-AR" dirty="0" smtClean="0"/>
              <a:t>/</a:t>
            </a:r>
            <a:r>
              <a:rPr lang="es-AR" dirty="0" err="1" smtClean="0"/>
              <a:t>220V</a:t>
            </a:r>
            <a:r>
              <a:rPr lang="es-AR" dirty="0" smtClean="0"/>
              <a:t>;  </a:t>
            </a:r>
            <a:r>
              <a:rPr lang="es-AR" dirty="0" err="1" smtClean="0"/>
              <a:t>Cos</a:t>
            </a:r>
            <a:r>
              <a:rPr lang="es-AR" dirty="0" smtClean="0"/>
              <a:t> </a:t>
            </a:r>
            <a:r>
              <a:rPr lang="es-ES" dirty="0" smtClean="0">
                <a:sym typeface="Symbol"/>
              </a:rPr>
              <a:t></a:t>
            </a:r>
            <a:r>
              <a:rPr lang="es-ES" baseline="-30000" dirty="0" smtClean="0">
                <a:sym typeface="Symbol"/>
              </a:rPr>
              <a:t>1 </a:t>
            </a:r>
            <a:r>
              <a:rPr lang="es-AR" dirty="0" smtClean="0">
                <a:sym typeface="Symbol"/>
              </a:rPr>
              <a:t>= 0,75;  Amperímetro 3 </a:t>
            </a:r>
            <a:r>
              <a:rPr lang="es-AR" b="1" dirty="0" err="1" smtClean="0">
                <a:sym typeface="Symbol"/>
              </a:rPr>
              <a:t>A</a:t>
            </a:r>
            <a:r>
              <a:rPr lang="es-AR" b="1" baseline="-25000" dirty="0" err="1" smtClean="0">
                <a:sym typeface="Symbol"/>
              </a:rPr>
              <a:t>3</a:t>
            </a:r>
            <a:r>
              <a:rPr lang="es-AR" b="1" dirty="0" smtClean="0">
                <a:sym typeface="Symbol"/>
              </a:rPr>
              <a:t> . </a:t>
            </a:r>
            <a:r>
              <a:rPr lang="es-AR" b="1" dirty="0" err="1" smtClean="0">
                <a:sym typeface="Symbol"/>
              </a:rPr>
              <a:t>I</a:t>
            </a:r>
            <a:r>
              <a:rPr lang="es-AR" b="1" baseline="-25000" dirty="0" err="1" smtClean="0">
                <a:sym typeface="Symbol"/>
              </a:rPr>
              <a:t>Lc1</a:t>
            </a:r>
            <a:endParaRPr lang="es-AR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683568" y="4509120"/>
            <a:ext cx="6737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/>
              <a:t>Circuito 2:</a:t>
            </a:r>
            <a:r>
              <a:rPr lang="es-AR" dirty="0" smtClean="0"/>
              <a:t>  P= 30 x </a:t>
            </a:r>
            <a:r>
              <a:rPr lang="es-AR" dirty="0" err="1" smtClean="0"/>
              <a:t>250W</a:t>
            </a:r>
            <a:r>
              <a:rPr lang="es-AR" dirty="0" smtClean="0"/>
              <a:t>;  </a:t>
            </a:r>
            <a:r>
              <a:rPr lang="es-AR" dirty="0" err="1" smtClean="0"/>
              <a:t>380V</a:t>
            </a:r>
            <a:r>
              <a:rPr lang="es-AR" dirty="0" smtClean="0"/>
              <a:t>;  </a:t>
            </a:r>
            <a:r>
              <a:rPr lang="es-AR" dirty="0" err="1" smtClean="0"/>
              <a:t>Cos</a:t>
            </a:r>
            <a:r>
              <a:rPr lang="es-AR" dirty="0" smtClean="0"/>
              <a:t> </a:t>
            </a:r>
            <a:r>
              <a:rPr lang="es-ES" dirty="0" smtClean="0">
                <a:sym typeface="Symbol"/>
              </a:rPr>
              <a:t></a:t>
            </a:r>
            <a:r>
              <a:rPr lang="es-ES" baseline="-30000" dirty="0" smtClean="0">
                <a:sym typeface="Symbol"/>
              </a:rPr>
              <a:t>2 </a:t>
            </a:r>
            <a:r>
              <a:rPr lang="es-AR" dirty="0" smtClean="0">
                <a:sym typeface="Symbol"/>
              </a:rPr>
              <a:t>= 0,6;  Amperímetro 4 </a:t>
            </a:r>
            <a:r>
              <a:rPr lang="es-AR" b="1" dirty="0" err="1" smtClean="0">
                <a:sym typeface="Symbol"/>
              </a:rPr>
              <a:t>A</a:t>
            </a:r>
            <a:r>
              <a:rPr lang="es-AR" b="1" baseline="-25000" dirty="0" err="1" smtClean="0">
                <a:sym typeface="Symbol"/>
              </a:rPr>
              <a:t>4</a:t>
            </a:r>
            <a:r>
              <a:rPr lang="es-AR" b="1" dirty="0" smtClean="0">
                <a:sym typeface="Symbol"/>
              </a:rPr>
              <a:t> . </a:t>
            </a:r>
            <a:r>
              <a:rPr lang="es-AR" b="1" dirty="0" err="1" smtClean="0">
                <a:sym typeface="Symbol"/>
              </a:rPr>
              <a:t>I</a:t>
            </a:r>
            <a:r>
              <a:rPr lang="es-AR" b="1" baseline="-25000" dirty="0" err="1" smtClean="0">
                <a:sym typeface="Symbol"/>
              </a:rPr>
              <a:t>Lc2</a:t>
            </a:r>
            <a:endParaRPr lang="es-AR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683568" y="4941168"/>
            <a:ext cx="648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smtClean="0"/>
              <a:t>Circuito 3:  </a:t>
            </a:r>
            <a:r>
              <a:rPr lang="es-AR" dirty="0" smtClean="0"/>
              <a:t>P= 90 x </a:t>
            </a:r>
            <a:r>
              <a:rPr lang="es-AR" dirty="0" err="1" smtClean="0"/>
              <a:t>60W</a:t>
            </a:r>
            <a:r>
              <a:rPr lang="es-AR" dirty="0" smtClean="0"/>
              <a:t>;  </a:t>
            </a:r>
            <a:r>
              <a:rPr lang="es-AR" dirty="0" err="1" smtClean="0"/>
              <a:t>220V</a:t>
            </a:r>
            <a:r>
              <a:rPr lang="es-AR" dirty="0" smtClean="0"/>
              <a:t>;  </a:t>
            </a:r>
            <a:r>
              <a:rPr lang="es-AR" dirty="0" err="1" smtClean="0"/>
              <a:t>Cos</a:t>
            </a:r>
            <a:r>
              <a:rPr lang="es-AR" dirty="0" smtClean="0"/>
              <a:t> </a:t>
            </a:r>
            <a:r>
              <a:rPr lang="es-ES" dirty="0" smtClean="0">
                <a:sym typeface="Symbol"/>
              </a:rPr>
              <a:t></a:t>
            </a:r>
            <a:r>
              <a:rPr lang="es-ES" baseline="-30000" dirty="0" smtClean="0">
                <a:sym typeface="Symbol"/>
              </a:rPr>
              <a:t>3 </a:t>
            </a:r>
            <a:r>
              <a:rPr lang="es-AR" dirty="0" smtClean="0">
                <a:sym typeface="Symbol"/>
              </a:rPr>
              <a:t>= 1;  Amperímetro 5 </a:t>
            </a:r>
            <a:r>
              <a:rPr lang="es-AR" b="1" dirty="0" err="1" smtClean="0">
                <a:sym typeface="Symbol"/>
              </a:rPr>
              <a:t>A</a:t>
            </a:r>
            <a:r>
              <a:rPr lang="es-AR" b="1" baseline="-25000" dirty="0" err="1" smtClean="0">
                <a:sym typeface="Symbol"/>
              </a:rPr>
              <a:t>5</a:t>
            </a:r>
            <a:r>
              <a:rPr lang="es-AR" b="1" dirty="0" smtClean="0">
                <a:sym typeface="Symbol"/>
              </a:rPr>
              <a:t> .</a:t>
            </a:r>
            <a:r>
              <a:rPr lang="es-AR" b="1" baseline="-25000" dirty="0" smtClean="0">
                <a:sym typeface="Symbol"/>
              </a:rPr>
              <a:t> </a:t>
            </a:r>
            <a:r>
              <a:rPr lang="es-AR" b="1" dirty="0" smtClean="0">
                <a:sym typeface="Symbol"/>
              </a:rPr>
              <a:t> </a:t>
            </a:r>
            <a:r>
              <a:rPr lang="es-AR" b="1" dirty="0" err="1" smtClean="0">
                <a:sym typeface="Symbol"/>
              </a:rPr>
              <a:t>I</a:t>
            </a:r>
            <a:r>
              <a:rPr lang="es-AR" b="1" baseline="-25000" dirty="0" err="1" smtClean="0">
                <a:sym typeface="Symbol"/>
              </a:rPr>
              <a:t>Lc3</a:t>
            </a:r>
            <a:endParaRPr lang="es-AR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703324" y="5406035"/>
            <a:ext cx="4249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/>
              <a:t>Circuito C:</a:t>
            </a:r>
            <a:r>
              <a:rPr lang="es-AR" dirty="0" smtClean="0"/>
              <a:t>  Q=?;        </a:t>
            </a:r>
            <a:r>
              <a:rPr lang="es-AR" dirty="0" smtClean="0">
                <a:sym typeface="Symbol"/>
              </a:rPr>
              <a:t>Amperímetro 7  </a:t>
            </a:r>
            <a:r>
              <a:rPr lang="es-AR" b="1" dirty="0" err="1" smtClean="0">
                <a:sym typeface="Symbol"/>
              </a:rPr>
              <a:t>A</a:t>
            </a:r>
            <a:r>
              <a:rPr lang="es-AR" b="1" baseline="-25000" dirty="0" err="1" smtClean="0">
                <a:sym typeface="Symbol"/>
              </a:rPr>
              <a:t>7</a:t>
            </a:r>
            <a:r>
              <a:rPr lang="es-AR" b="1" dirty="0">
                <a:sym typeface="Symbol"/>
              </a:rPr>
              <a:t>.</a:t>
            </a:r>
            <a:r>
              <a:rPr lang="es-AR" b="1" baseline="-25000" dirty="0" smtClean="0">
                <a:sym typeface="Symbol"/>
              </a:rPr>
              <a:t> </a:t>
            </a:r>
            <a:r>
              <a:rPr lang="es-AR" b="1" dirty="0" smtClean="0">
                <a:sym typeface="Symbol"/>
              </a:rPr>
              <a:t> </a:t>
            </a:r>
            <a:r>
              <a:rPr lang="es-AR" b="1" dirty="0" err="1" smtClean="0">
                <a:sym typeface="Symbol"/>
              </a:rPr>
              <a:t>I</a:t>
            </a:r>
            <a:r>
              <a:rPr lang="es-AR" b="1" baseline="-25000" dirty="0" err="1" smtClean="0">
                <a:sym typeface="Symbol"/>
              </a:rPr>
              <a:t>LC</a:t>
            </a:r>
            <a:endParaRPr lang="es-AR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55576" y="5877272"/>
            <a:ext cx="551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smtClean="0"/>
              <a:t>Transformador :  </a:t>
            </a:r>
            <a:r>
              <a:rPr lang="es-AR" dirty="0" err="1" smtClean="0"/>
              <a:t>30000V</a:t>
            </a:r>
            <a:r>
              <a:rPr lang="es-AR" dirty="0" smtClean="0"/>
              <a:t>/</a:t>
            </a:r>
            <a:r>
              <a:rPr lang="es-AR" dirty="0" err="1" smtClean="0"/>
              <a:t>380V</a:t>
            </a:r>
            <a:r>
              <a:rPr lang="es-AR" dirty="0" smtClean="0"/>
              <a:t> ;  </a:t>
            </a:r>
            <a:r>
              <a:rPr lang="es-AR" dirty="0" smtClean="0">
                <a:sym typeface="Symbol"/>
              </a:rPr>
              <a:t>Amperímetro 1  </a:t>
            </a:r>
            <a:r>
              <a:rPr lang="es-AR" b="1" dirty="0" err="1" smtClean="0">
                <a:sym typeface="Symbol"/>
              </a:rPr>
              <a:t>A</a:t>
            </a:r>
            <a:r>
              <a:rPr lang="es-AR" b="1" baseline="-25000" dirty="0" err="1" smtClean="0">
                <a:sym typeface="Symbol"/>
              </a:rPr>
              <a:t>1</a:t>
            </a:r>
            <a:r>
              <a:rPr lang="es-AR" b="1" dirty="0" smtClean="0">
                <a:sym typeface="Symbol"/>
              </a:rPr>
              <a:t> . </a:t>
            </a:r>
            <a:r>
              <a:rPr lang="es-AR" b="1" dirty="0" err="1" smtClean="0">
                <a:sym typeface="Symbol"/>
              </a:rPr>
              <a:t>I</a:t>
            </a:r>
            <a:r>
              <a:rPr lang="es-AR" b="1" baseline="-25000" dirty="0" err="1" smtClean="0">
                <a:sym typeface="Symbol"/>
              </a:rPr>
              <a:t>L1º</a:t>
            </a:r>
            <a:endParaRPr lang="es-A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80112" y="0"/>
            <a:ext cx="3106688" cy="1143000"/>
          </a:xfrm>
        </p:spPr>
        <p:txBody>
          <a:bodyPr/>
          <a:lstStyle/>
          <a:p>
            <a:r>
              <a:rPr lang="es-AR" dirty="0" smtClean="0"/>
              <a:t>Circuito</a:t>
            </a:r>
            <a:endParaRPr lang="es-AR" dirty="0"/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280920" cy="2906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-1611560"/>
            <a:ext cx="3635896" cy="1980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0" y="2564904"/>
            <a:ext cx="9144000" cy="5424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AR" sz="1900" b="1" dirty="0" smtClean="0"/>
              <a:t>Analizo el circuito y sus instrumentos:</a:t>
            </a:r>
          </a:p>
          <a:p>
            <a:pPr>
              <a:lnSpc>
                <a:spcPct val="150000"/>
              </a:lnSpc>
            </a:pPr>
            <a:r>
              <a:rPr lang="es-AR" sz="1900" dirty="0" smtClean="0"/>
              <a:t>Considero al transformador ideal, por lo tanto se mantiene el triángulo de potencia de ambos lados (1º y 2º) del transformador. El circuito tiene cargas equilibradas .</a:t>
            </a:r>
          </a:p>
          <a:p>
            <a:pPr>
              <a:lnSpc>
                <a:spcPct val="150000"/>
              </a:lnSpc>
            </a:pPr>
            <a:r>
              <a:rPr lang="es-AR" sz="1900" dirty="0" smtClean="0"/>
              <a:t>Amperímetro 1 </a:t>
            </a:r>
            <a:r>
              <a:rPr lang="es-AR" sz="1900" b="1" dirty="0" err="1" smtClean="0">
                <a:sym typeface="Symbol"/>
              </a:rPr>
              <a:t>A</a:t>
            </a:r>
            <a:r>
              <a:rPr lang="es-AR" sz="1900" b="1" baseline="-25000" dirty="0" err="1" smtClean="0">
                <a:sym typeface="Symbol"/>
              </a:rPr>
              <a:t>1</a:t>
            </a:r>
            <a:r>
              <a:rPr lang="es-AR" sz="1900" b="1" baseline="-25000" dirty="0" smtClean="0">
                <a:sym typeface="Symbol"/>
              </a:rPr>
              <a:t> </a:t>
            </a:r>
            <a:r>
              <a:rPr lang="es-AR" sz="1900" dirty="0">
                <a:sym typeface="Symbol"/>
              </a:rPr>
              <a:t>: Mide la corriente </a:t>
            </a:r>
            <a:r>
              <a:rPr lang="es-AR" sz="1900" dirty="0" smtClean="0">
                <a:sym typeface="Symbol"/>
              </a:rPr>
              <a:t> de línea 1º del lado de alta del transformador.</a:t>
            </a:r>
            <a:r>
              <a:rPr lang="es-AR" sz="1900" b="1" dirty="0" smtClean="0">
                <a:sym typeface="Symbol"/>
              </a:rPr>
              <a:t> </a:t>
            </a:r>
            <a:r>
              <a:rPr lang="es-AR" sz="1900" b="1" dirty="0" err="1" smtClean="0">
                <a:sym typeface="Symbol"/>
              </a:rPr>
              <a:t>I</a:t>
            </a:r>
            <a:r>
              <a:rPr lang="es-AR" sz="1900" b="1" baseline="-25000" dirty="0" err="1" smtClean="0">
                <a:sym typeface="Symbol"/>
              </a:rPr>
              <a:t>L1º</a:t>
            </a:r>
            <a:r>
              <a:rPr lang="es-AR" sz="1900" b="1" baseline="-25000" dirty="0" smtClean="0">
                <a:sym typeface="Symbol"/>
              </a:rPr>
              <a:t>.</a:t>
            </a:r>
            <a:endParaRPr lang="es-AR" sz="1900" dirty="0" smtClean="0">
              <a:sym typeface="Symbol"/>
            </a:endParaRPr>
          </a:p>
          <a:p>
            <a:pPr>
              <a:lnSpc>
                <a:spcPct val="150000"/>
              </a:lnSpc>
            </a:pPr>
            <a:r>
              <a:rPr lang="es-AR" sz="1900" dirty="0" smtClean="0"/>
              <a:t>Amperímetro 2 </a:t>
            </a:r>
            <a:r>
              <a:rPr lang="es-AR" sz="1900" b="1" dirty="0" err="1" smtClean="0">
                <a:sym typeface="Symbol"/>
              </a:rPr>
              <a:t>A</a:t>
            </a:r>
            <a:r>
              <a:rPr lang="es-AR" sz="1900" b="1" baseline="-25000" dirty="0" err="1" smtClean="0">
                <a:sym typeface="Symbol"/>
              </a:rPr>
              <a:t>2</a:t>
            </a:r>
            <a:r>
              <a:rPr lang="es-AR" sz="1900" b="1" baseline="-25000" dirty="0" smtClean="0">
                <a:sym typeface="Symbol"/>
              </a:rPr>
              <a:t> </a:t>
            </a:r>
            <a:r>
              <a:rPr lang="es-AR" sz="1900" dirty="0" smtClean="0">
                <a:sym typeface="Symbol"/>
              </a:rPr>
              <a:t>: Mide la corriente  de línea 2º del lado de baja del transformador.</a:t>
            </a:r>
            <a:r>
              <a:rPr lang="es-AR" sz="1900" b="1" dirty="0" smtClean="0">
                <a:sym typeface="Symbol"/>
              </a:rPr>
              <a:t> </a:t>
            </a:r>
            <a:r>
              <a:rPr lang="es-AR" sz="1900" b="1" dirty="0" err="1" smtClean="0">
                <a:sym typeface="Symbol"/>
              </a:rPr>
              <a:t>I</a:t>
            </a:r>
            <a:r>
              <a:rPr lang="es-AR" sz="1900" b="1" baseline="-25000" dirty="0" err="1" smtClean="0">
                <a:sym typeface="Symbol"/>
              </a:rPr>
              <a:t>L2º</a:t>
            </a:r>
            <a:r>
              <a:rPr lang="es-AR" sz="1900" b="1" baseline="-25000" dirty="0" smtClean="0">
                <a:sym typeface="Symbol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s-AR" sz="1900" dirty="0" smtClean="0"/>
              <a:t>Amperímetro 6 </a:t>
            </a:r>
            <a:r>
              <a:rPr lang="es-AR" sz="1900" b="1" dirty="0" err="1" smtClean="0">
                <a:sym typeface="Symbol"/>
              </a:rPr>
              <a:t>A</a:t>
            </a:r>
            <a:r>
              <a:rPr lang="es-AR" sz="1900" b="1" baseline="-25000" dirty="0" err="1" smtClean="0">
                <a:sym typeface="Symbol"/>
              </a:rPr>
              <a:t>6</a:t>
            </a:r>
            <a:r>
              <a:rPr lang="es-AR" sz="1900" b="1" baseline="-25000" dirty="0" smtClean="0">
                <a:sym typeface="Symbol"/>
              </a:rPr>
              <a:t> </a:t>
            </a:r>
            <a:r>
              <a:rPr lang="es-AR" sz="1900" dirty="0" smtClean="0">
                <a:sym typeface="Symbol"/>
              </a:rPr>
              <a:t>: Mide la corriente  Neutro 2º del lado de baja del transformador.</a:t>
            </a:r>
            <a:r>
              <a:rPr lang="es-AR" sz="1900" b="1" dirty="0" smtClean="0">
                <a:sym typeface="Symbol"/>
              </a:rPr>
              <a:t> </a:t>
            </a:r>
            <a:r>
              <a:rPr lang="es-AR" sz="1900" dirty="0" smtClean="0">
                <a:sym typeface="Symbol"/>
              </a:rPr>
              <a:t>I</a:t>
            </a:r>
            <a:r>
              <a:rPr lang="es-AR" sz="1900" baseline="-25000" dirty="0" smtClean="0">
                <a:sym typeface="Symbol"/>
              </a:rPr>
              <a:t>N</a:t>
            </a:r>
            <a:r>
              <a:rPr lang="es-AR" sz="1900" dirty="0" smtClean="0">
                <a:sym typeface="Symbol"/>
              </a:rPr>
              <a:t>=0.</a:t>
            </a:r>
          </a:p>
          <a:p>
            <a:pPr>
              <a:lnSpc>
                <a:spcPct val="150000"/>
              </a:lnSpc>
            </a:pPr>
            <a:r>
              <a:rPr lang="es-AR" sz="1900" dirty="0" smtClean="0"/>
              <a:t>Voltímetro 1 </a:t>
            </a:r>
            <a:r>
              <a:rPr lang="es-AR" sz="1900" b="1" dirty="0" err="1" smtClean="0">
                <a:sym typeface="Symbol"/>
              </a:rPr>
              <a:t>V</a:t>
            </a:r>
            <a:r>
              <a:rPr lang="es-AR" sz="1900" b="1" baseline="-25000" dirty="0" err="1" smtClean="0">
                <a:sym typeface="Symbol"/>
              </a:rPr>
              <a:t>1</a:t>
            </a:r>
            <a:r>
              <a:rPr lang="es-AR" sz="1900" b="1" baseline="-25000" dirty="0" smtClean="0">
                <a:sym typeface="Symbol"/>
              </a:rPr>
              <a:t> </a:t>
            </a:r>
            <a:r>
              <a:rPr lang="es-AR" sz="1900" dirty="0" smtClean="0">
                <a:sym typeface="Symbol"/>
              </a:rPr>
              <a:t>: Mide la tensión compuesta entre líneas del lado de baja . </a:t>
            </a:r>
            <a:r>
              <a:rPr lang="es-AR" sz="1900" b="1" dirty="0" err="1" smtClean="0">
                <a:sym typeface="Symbol"/>
              </a:rPr>
              <a:t>U</a:t>
            </a:r>
            <a:r>
              <a:rPr lang="es-AR" sz="1900" b="1" baseline="-25000" dirty="0" err="1" smtClean="0">
                <a:sym typeface="Symbol"/>
              </a:rPr>
              <a:t>c</a:t>
            </a:r>
            <a:r>
              <a:rPr lang="es-AR" sz="1900" b="1" dirty="0">
                <a:sym typeface="Symbol"/>
              </a:rPr>
              <a:t> = </a:t>
            </a:r>
            <a:r>
              <a:rPr lang="es-AR" sz="1900" b="1" dirty="0" err="1" smtClean="0">
                <a:sym typeface="Symbol"/>
              </a:rPr>
              <a:t>380V</a:t>
            </a:r>
            <a:r>
              <a:rPr lang="es-AR" sz="1900" b="1" dirty="0" smtClean="0">
                <a:sym typeface="Symbol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s-AR" sz="1900" dirty="0" smtClean="0"/>
              <a:t>Voltímetro 2 </a:t>
            </a:r>
            <a:r>
              <a:rPr lang="es-AR" sz="1900" b="1" dirty="0" err="1" smtClean="0">
                <a:sym typeface="Symbol"/>
              </a:rPr>
              <a:t>V</a:t>
            </a:r>
            <a:r>
              <a:rPr lang="es-AR" sz="1900" b="1" baseline="-25000" dirty="0" err="1" smtClean="0">
                <a:sym typeface="Symbol"/>
              </a:rPr>
              <a:t>2</a:t>
            </a:r>
            <a:r>
              <a:rPr lang="es-AR" sz="1900" b="1" baseline="-25000" dirty="0" smtClean="0">
                <a:sym typeface="Symbol"/>
              </a:rPr>
              <a:t> </a:t>
            </a:r>
            <a:r>
              <a:rPr lang="es-AR" sz="1900" dirty="0" smtClean="0">
                <a:sym typeface="Symbol"/>
              </a:rPr>
              <a:t>: Mide la tensión simple entre línea y . </a:t>
            </a:r>
            <a:r>
              <a:rPr lang="es-AR" sz="1900" b="1" dirty="0" err="1" smtClean="0">
                <a:sym typeface="Symbol"/>
              </a:rPr>
              <a:t>U</a:t>
            </a:r>
            <a:r>
              <a:rPr lang="es-AR" sz="1900" b="1" baseline="-25000" dirty="0" err="1" smtClean="0">
                <a:sym typeface="Symbol"/>
              </a:rPr>
              <a:t>2</a:t>
            </a:r>
            <a:r>
              <a:rPr lang="es-AR" sz="1900" b="1" dirty="0" smtClean="0">
                <a:sym typeface="Symbol"/>
              </a:rPr>
              <a:t> = </a:t>
            </a:r>
            <a:r>
              <a:rPr lang="es-AR" sz="1900" b="1" dirty="0" err="1" smtClean="0">
                <a:sym typeface="Symbol"/>
              </a:rPr>
              <a:t>380V</a:t>
            </a:r>
            <a:r>
              <a:rPr lang="es-AR" sz="1900" b="1" dirty="0" smtClean="0">
                <a:sym typeface="Symbol"/>
              </a:rPr>
              <a:t>/3 = </a:t>
            </a:r>
            <a:r>
              <a:rPr lang="es-AR" sz="1900" b="1" dirty="0" err="1" smtClean="0">
                <a:sym typeface="Symbol"/>
              </a:rPr>
              <a:t>220V</a:t>
            </a:r>
            <a:r>
              <a:rPr lang="es-AR" sz="1900" b="1" dirty="0" smtClean="0">
                <a:sym typeface="Symbol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s-AR" sz="1900" dirty="0" smtClean="0"/>
              <a:t>Vatímetro 1 </a:t>
            </a:r>
            <a:r>
              <a:rPr lang="es-AR" sz="1900" b="1" dirty="0" err="1" smtClean="0">
                <a:sym typeface="Symbol"/>
              </a:rPr>
              <a:t>W</a:t>
            </a:r>
            <a:r>
              <a:rPr lang="es-AR" sz="1900" b="1" baseline="-25000" dirty="0" err="1" smtClean="0">
                <a:sym typeface="Symbol"/>
              </a:rPr>
              <a:t>1</a:t>
            </a:r>
            <a:r>
              <a:rPr lang="es-AR" sz="1900" b="1" baseline="-25000" dirty="0" smtClean="0">
                <a:sym typeface="Symbol"/>
              </a:rPr>
              <a:t> </a:t>
            </a:r>
            <a:r>
              <a:rPr lang="es-AR" sz="1900" dirty="0" smtClean="0">
                <a:sym typeface="Symbol"/>
              </a:rPr>
              <a:t>: Mide la Potencia de una fase del transformador (P total/3). </a:t>
            </a:r>
            <a:r>
              <a:rPr lang="es-AR" sz="1900" b="1" dirty="0" err="1" smtClean="0">
                <a:sym typeface="Symbol"/>
              </a:rPr>
              <a:t>P</a:t>
            </a:r>
            <a:r>
              <a:rPr lang="es-AR" sz="1900" b="1" baseline="-25000" dirty="0" err="1" smtClean="0">
                <a:sym typeface="Symbol"/>
              </a:rPr>
              <a:t>f</a:t>
            </a:r>
            <a:r>
              <a:rPr lang="es-AR" sz="1900" b="1" dirty="0" smtClean="0">
                <a:sym typeface="Symbol"/>
              </a:rPr>
              <a:t>= Pt/3</a:t>
            </a:r>
          </a:p>
          <a:p>
            <a:endParaRPr lang="es-AR" b="1" dirty="0" smtClean="0">
              <a:sym typeface="Symbol"/>
            </a:endParaRPr>
          </a:p>
          <a:p>
            <a:endParaRPr lang="es-AR" b="1" dirty="0">
              <a:sym typeface="Symbol"/>
            </a:endParaRPr>
          </a:p>
          <a:p>
            <a:endParaRPr lang="es-AR" dirty="0" smtClean="0"/>
          </a:p>
          <a:p>
            <a:endParaRPr lang="es-AR" dirty="0"/>
          </a:p>
          <a:p>
            <a:endParaRPr lang="es-AR" dirty="0"/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6037312" y="0"/>
            <a:ext cx="31066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Circuito</a:t>
            </a:r>
            <a:endParaRPr kumimoji="0" lang="es-A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Circuito 1, 2 y 3 valido para las dos condiciones</a:t>
            </a:r>
            <a:endParaRPr lang="es-AR" dirty="0"/>
          </a:p>
        </p:txBody>
      </p:sp>
      <p:sp>
        <p:nvSpPr>
          <p:cNvPr id="5" name="4 Marcador de contenido"/>
          <p:cNvSpPr txBox="1">
            <a:spLocks noGrp="1"/>
          </p:cNvSpPr>
          <p:nvPr>
            <p:ph idx="1"/>
          </p:nvPr>
        </p:nvSpPr>
        <p:spPr>
          <a:xfrm>
            <a:off x="395536" y="1484784"/>
            <a:ext cx="7992957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s-AR" sz="2000" b="1" dirty="0" smtClean="0"/>
              <a:t>Circuito 1:</a:t>
            </a:r>
            <a:r>
              <a:rPr lang="es-AR" sz="2000" dirty="0" smtClean="0"/>
              <a:t>  </a:t>
            </a:r>
            <a:r>
              <a:rPr lang="es-AR" sz="2000" dirty="0" err="1" smtClean="0"/>
              <a:t>P</a:t>
            </a:r>
            <a:r>
              <a:rPr lang="es-AR" sz="2000" b="1" baseline="-25000" dirty="0" err="1" smtClean="0">
                <a:sym typeface="Symbol"/>
              </a:rPr>
              <a:t>1</a:t>
            </a:r>
            <a:r>
              <a:rPr lang="es-AR" sz="2000" dirty="0" smtClean="0"/>
              <a:t>= </a:t>
            </a:r>
            <a:r>
              <a:rPr lang="es-AR" sz="2000" b="1" dirty="0" err="1" smtClean="0">
                <a:solidFill>
                  <a:schemeClr val="accent6">
                    <a:lumMod val="50000"/>
                  </a:schemeClr>
                </a:solidFill>
              </a:rPr>
              <a:t>8660W</a:t>
            </a:r>
            <a:r>
              <a:rPr lang="es-AR" sz="2000" dirty="0" smtClean="0"/>
              <a:t>;  </a:t>
            </a:r>
            <a:r>
              <a:rPr lang="es-AR" sz="2000" dirty="0" err="1" smtClean="0"/>
              <a:t>380V</a:t>
            </a:r>
            <a:r>
              <a:rPr lang="es-AR" sz="2000" dirty="0" smtClean="0"/>
              <a:t>/</a:t>
            </a:r>
            <a:r>
              <a:rPr lang="es-AR" sz="2000" dirty="0" err="1" smtClean="0"/>
              <a:t>220V</a:t>
            </a:r>
            <a:r>
              <a:rPr lang="es-AR" sz="2000" dirty="0" smtClean="0"/>
              <a:t>;  </a:t>
            </a:r>
            <a:r>
              <a:rPr lang="es-AR" sz="2000" dirty="0" err="1" smtClean="0"/>
              <a:t>Cos</a:t>
            </a:r>
            <a:r>
              <a:rPr lang="es-AR" sz="2000" dirty="0" smtClean="0"/>
              <a:t> </a:t>
            </a:r>
            <a:r>
              <a:rPr lang="es-AR" sz="2000" dirty="0" smtClean="0">
                <a:sym typeface="Symbol"/>
              </a:rPr>
              <a:t></a:t>
            </a:r>
            <a:r>
              <a:rPr lang="es-ES" sz="2000" baseline="-30000" dirty="0" smtClean="0">
                <a:sym typeface="Symbol"/>
              </a:rPr>
              <a:t> 1 </a:t>
            </a:r>
            <a:r>
              <a:rPr lang="es-AR" sz="2000" dirty="0" smtClean="0">
                <a:sym typeface="Symbol"/>
              </a:rPr>
              <a:t>= 0,75;  Amperímetro 3 </a:t>
            </a:r>
            <a:r>
              <a:rPr lang="es-AR" sz="2000" b="1" dirty="0" err="1" smtClean="0">
                <a:sym typeface="Symbol"/>
              </a:rPr>
              <a:t>A</a:t>
            </a:r>
            <a:r>
              <a:rPr lang="es-AR" sz="2000" b="1" baseline="-25000" dirty="0" err="1" smtClean="0">
                <a:sym typeface="Symbol"/>
              </a:rPr>
              <a:t>3</a:t>
            </a:r>
            <a:r>
              <a:rPr lang="es-AR" sz="2000" b="1" dirty="0" smtClean="0">
                <a:sym typeface="Symbol"/>
              </a:rPr>
              <a:t> . </a:t>
            </a:r>
            <a:r>
              <a:rPr lang="es-AR" sz="2000" b="1" dirty="0" err="1" smtClean="0">
                <a:sym typeface="Symbol"/>
              </a:rPr>
              <a:t>I</a:t>
            </a:r>
            <a:r>
              <a:rPr lang="es-AR" sz="2000" b="1" baseline="-25000" dirty="0" err="1" smtClean="0">
                <a:sym typeface="Symbol"/>
              </a:rPr>
              <a:t>Lc1</a:t>
            </a:r>
            <a:endParaRPr lang="es-AR" sz="2000" b="1" baseline="-25000" dirty="0" smtClean="0">
              <a:sym typeface="Symbol"/>
            </a:endParaRPr>
          </a:p>
          <a:p>
            <a:r>
              <a:rPr lang="es-ES" sz="2000" dirty="0" err="1" smtClean="0"/>
              <a:t>P</a:t>
            </a:r>
            <a:r>
              <a:rPr lang="es-ES" sz="2000" baseline="-25000" dirty="0" err="1" smtClean="0"/>
              <a:t>1</a:t>
            </a:r>
            <a:r>
              <a:rPr lang="es-ES" sz="2000" dirty="0" smtClean="0"/>
              <a:t>= </a:t>
            </a:r>
            <a:r>
              <a:rPr lang="es-ES" sz="2000" dirty="0">
                <a:sym typeface="Symbol"/>
              </a:rPr>
              <a:t></a:t>
            </a:r>
            <a:r>
              <a:rPr lang="es-ES" sz="2000" dirty="0" err="1" smtClean="0"/>
              <a:t>3U</a:t>
            </a:r>
            <a:r>
              <a:rPr lang="es-ES" sz="2000" baseline="-30000" dirty="0" err="1" smtClean="0"/>
              <a:t>C</a:t>
            </a:r>
            <a:r>
              <a:rPr lang="es-ES" sz="2000" dirty="0" smtClean="0"/>
              <a:t>.</a:t>
            </a:r>
            <a:r>
              <a:rPr lang="es-AR" sz="2000" b="1" dirty="0" smtClean="0">
                <a:sym typeface="Symbol"/>
              </a:rPr>
              <a:t> </a:t>
            </a:r>
            <a:r>
              <a:rPr lang="es-AR" sz="2000" b="1" dirty="0" err="1" smtClean="0">
                <a:sym typeface="Symbol"/>
              </a:rPr>
              <a:t>I</a:t>
            </a:r>
            <a:r>
              <a:rPr lang="es-AR" sz="2000" b="1" baseline="-25000" dirty="0" err="1" smtClean="0">
                <a:sym typeface="Symbol"/>
              </a:rPr>
              <a:t>Lc1</a:t>
            </a:r>
            <a:r>
              <a:rPr lang="es-ES" sz="2000" dirty="0" smtClean="0"/>
              <a:t>.</a:t>
            </a:r>
            <a:r>
              <a:rPr lang="es-ES" sz="2000" dirty="0" err="1" smtClean="0"/>
              <a:t>cos</a:t>
            </a:r>
            <a:r>
              <a:rPr lang="es-ES" sz="2000" dirty="0" smtClean="0"/>
              <a:t> </a:t>
            </a:r>
            <a:r>
              <a:rPr lang="es-ES" sz="2000" dirty="0"/>
              <a:t>(</a:t>
            </a:r>
            <a:r>
              <a:rPr lang="es-ES" sz="2000" dirty="0" smtClean="0">
                <a:sym typeface="Symbol"/>
              </a:rPr>
              <a:t></a:t>
            </a:r>
            <a:r>
              <a:rPr lang="es-ES" sz="2000" baseline="-30000" dirty="0" smtClean="0">
                <a:sym typeface="Symbol"/>
              </a:rPr>
              <a:t>1</a:t>
            </a:r>
            <a:r>
              <a:rPr lang="es-ES" sz="2000" dirty="0" smtClean="0"/>
              <a:t>) </a:t>
            </a:r>
            <a:r>
              <a:rPr lang="es-ES" sz="2000" dirty="0" smtClean="0">
                <a:sym typeface="Symbol"/>
              </a:rPr>
              <a:t> </a:t>
            </a:r>
            <a:r>
              <a:rPr lang="es-ES" sz="2000" dirty="0" smtClean="0"/>
              <a:t>.</a:t>
            </a:r>
            <a:r>
              <a:rPr lang="es-AR" sz="2000" b="1" dirty="0" smtClean="0">
                <a:sym typeface="Symbol"/>
              </a:rPr>
              <a:t> </a:t>
            </a:r>
            <a:r>
              <a:rPr lang="es-AR" sz="2000" b="1" dirty="0" err="1" smtClean="0">
                <a:sym typeface="Symbol"/>
              </a:rPr>
              <a:t>I</a:t>
            </a:r>
            <a:r>
              <a:rPr lang="es-AR" sz="2000" b="1" baseline="-25000" dirty="0" err="1" smtClean="0">
                <a:sym typeface="Symbol"/>
              </a:rPr>
              <a:t>Lc1</a:t>
            </a:r>
            <a:r>
              <a:rPr lang="es-ES" sz="2000" dirty="0" smtClean="0"/>
              <a:t> = </a:t>
            </a:r>
            <a:r>
              <a:rPr lang="es-ES" sz="2000" dirty="0" err="1" smtClean="0"/>
              <a:t>P</a:t>
            </a:r>
            <a:r>
              <a:rPr lang="es-ES" sz="2000" baseline="-25000" dirty="0" err="1" smtClean="0"/>
              <a:t>1</a:t>
            </a:r>
            <a:r>
              <a:rPr lang="es-ES" sz="2000" dirty="0">
                <a:sym typeface="Symbol"/>
              </a:rPr>
              <a:t> /</a:t>
            </a:r>
            <a:r>
              <a:rPr lang="es-ES" sz="2000" baseline="-25000" dirty="0" smtClean="0"/>
              <a:t> </a:t>
            </a:r>
            <a:r>
              <a:rPr lang="es-ES" sz="2000" dirty="0" smtClean="0">
                <a:sym typeface="Symbol"/>
              </a:rPr>
              <a:t></a:t>
            </a:r>
            <a:r>
              <a:rPr lang="es-ES" sz="2000" dirty="0" err="1" smtClean="0"/>
              <a:t>3U</a:t>
            </a:r>
            <a:r>
              <a:rPr lang="es-ES" sz="2000" baseline="-30000" dirty="0" err="1" smtClean="0"/>
              <a:t>C</a:t>
            </a:r>
            <a:r>
              <a:rPr lang="es-ES" sz="2000" dirty="0" smtClean="0"/>
              <a:t> .</a:t>
            </a:r>
            <a:r>
              <a:rPr lang="es-ES" sz="2000" dirty="0" err="1" smtClean="0"/>
              <a:t>cos</a:t>
            </a:r>
            <a:r>
              <a:rPr lang="es-ES" sz="2000" dirty="0" smtClean="0"/>
              <a:t> (</a:t>
            </a:r>
            <a:r>
              <a:rPr lang="es-ES" sz="2000" dirty="0" smtClean="0">
                <a:sym typeface="Symbol"/>
              </a:rPr>
              <a:t></a:t>
            </a:r>
            <a:r>
              <a:rPr lang="es-ES" sz="2000" baseline="-30000" dirty="0" smtClean="0">
                <a:sym typeface="Symbol"/>
              </a:rPr>
              <a:t>1</a:t>
            </a:r>
            <a:r>
              <a:rPr lang="es-ES" sz="2000" dirty="0" smtClean="0"/>
              <a:t>) </a:t>
            </a:r>
          </a:p>
          <a:p>
            <a:r>
              <a:rPr lang="es-ES" sz="2000" dirty="0" smtClean="0"/>
              <a:t> </a:t>
            </a:r>
            <a:r>
              <a:rPr lang="es-ES" sz="2000" dirty="0" smtClean="0">
                <a:sym typeface="Symbol"/>
              </a:rPr>
              <a:t> </a:t>
            </a:r>
            <a:r>
              <a:rPr lang="es-ES" sz="2000" dirty="0" smtClean="0"/>
              <a:t> </a:t>
            </a:r>
            <a:r>
              <a:rPr lang="es-AR" sz="2000" b="1" dirty="0" smtClean="0">
                <a:sym typeface="Symbol"/>
              </a:rPr>
              <a:t> </a:t>
            </a:r>
            <a:r>
              <a:rPr lang="es-AR" sz="2000" b="1" dirty="0" err="1" smtClean="0">
                <a:sym typeface="Symbol"/>
              </a:rPr>
              <a:t>I</a:t>
            </a:r>
            <a:r>
              <a:rPr lang="es-AR" sz="2000" b="1" baseline="-25000" dirty="0" err="1" smtClean="0">
                <a:sym typeface="Symbol"/>
              </a:rPr>
              <a:t>Lc1</a:t>
            </a:r>
            <a:r>
              <a:rPr lang="es-ES" sz="2000" dirty="0" smtClean="0"/>
              <a:t> = </a:t>
            </a:r>
            <a:r>
              <a:rPr lang="es-ES" sz="2000" b="1" dirty="0" err="1" smtClean="0">
                <a:solidFill>
                  <a:schemeClr val="accent6">
                    <a:lumMod val="50000"/>
                  </a:schemeClr>
                </a:solidFill>
              </a:rPr>
              <a:t>8660W</a:t>
            </a:r>
            <a:r>
              <a:rPr lang="es-ES" sz="2000" dirty="0" smtClean="0">
                <a:sym typeface="Symbol"/>
              </a:rPr>
              <a:t> /</a:t>
            </a:r>
            <a:r>
              <a:rPr lang="es-ES" sz="2000" baseline="-25000" dirty="0" smtClean="0"/>
              <a:t> </a:t>
            </a:r>
            <a:r>
              <a:rPr lang="es-ES" sz="2000" dirty="0" smtClean="0">
                <a:sym typeface="Symbol"/>
              </a:rPr>
              <a:t></a:t>
            </a:r>
            <a:r>
              <a:rPr lang="es-ES" sz="2000" dirty="0" smtClean="0"/>
              <a:t>3 x </a:t>
            </a:r>
            <a:r>
              <a:rPr lang="es-ES" sz="2000" dirty="0" err="1" smtClean="0"/>
              <a:t>380V</a:t>
            </a:r>
            <a:r>
              <a:rPr lang="es-ES" sz="2000" dirty="0" smtClean="0"/>
              <a:t> .0,75 = </a:t>
            </a:r>
            <a:r>
              <a:rPr lang="es-ES" sz="2000" b="1" u="sng" dirty="0" smtClean="0">
                <a:solidFill>
                  <a:schemeClr val="accent6">
                    <a:lumMod val="50000"/>
                  </a:schemeClr>
                </a:solidFill>
              </a:rPr>
              <a:t>17,57 A = </a:t>
            </a:r>
            <a:r>
              <a:rPr lang="es-AR" sz="2000" b="1" u="sng" dirty="0" err="1" smtClean="0">
                <a:solidFill>
                  <a:schemeClr val="accent6">
                    <a:lumMod val="50000"/>
                  </a:schemeClr>
                </a:solidFill>
                <a:sym typeface="Symbol"/>
              </a:rPr>
              <a:t>I</a:t>
            </a:r>
            <a:r>
              <a:rPr lang="es-AR" sz="2000" b="1" u="sng" baseline="-25000" dirty="0" err="1" smtClean="0">
                <a:solidFill>
                  <a:schemeClr val="accent6">
                    <a:lumMod val="50000"/>
                  </a:schemeClr>
                </a:solidFill>
                <a:sym typeface="Symbol"/>
              </a:rPr>
              <a:t>Lc1</a:t>
            </a:r>
            <a:r>
              <a:rPr lang="es-ES" sz="2000" b="1" u="sng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2000" b="1" u="sng" dirty="0" smtClean="0">
                <a:solidFill>
                  <a:schemeClr val="accent6">
                    <a:lumMod val="50000"/>
                  </a:schemeClr>
                </a:solidFill>
                <a:sym typeface="Symbol"/>
              </a:rPr>
              <a:t> </a:t>
            </a:r>
            <a:r>
              <a:rPr lang="es-AR" sz="2000" b="1" u="sng" dirty="0" err="1" smtClean="0">
                <a:solidFill>
                  <a:schemeClr val="accent6">
                    <a:lumMod val="50000"/>
                  </a:schemeClr>
                </a:solidFill>
                <a:sym typeface="Symbol"/>
              </a:rPr>
              <a:t>A</a:t>
            </a:r>
            <a:r>
              <a:rPr lang="es-AR" sz="2000" b="1" u="sng" baseline="-25000" dirty="0" err="1" smtClean="0">
                <a:solidFill>
                  <a:schemeClr val="accent6">
                    <a:lumMod val="50000"/>
                  </a:schemeClr>
                </a:solidFill>
                <a:sym typeface="Symbol"/>
              </a:rPr>
              <a:t>3</a:t>
            </a:r>
            <a:endParaRPr lang="es-AR" sz="2000" b="1" u="sng" baseline="-25000" dirty="0" smtClean="0">
              <a:solidFill>
                <a:schemeClr val="accent6">
                  <a:lumMod val="50000"/>
                </a:schemeClr>
              </a:solidFill>
              <a:sym typeface="Symbol"/>
            </a:endParaRPr>
          </a:p>
          <a:p>
            <a:r>
              <a:rPr lang="es-AR" sz="2000" dirty="0">
                <a:sym typeface="Symbol"/>
              </a:rPr>
              <a:t>Valida para las dos </a:t>
            </a:r>
            <a:r>
              <a:rPr lang="es-AR" sz="2000" dirty="0" smtClean="0">
                <a:sym typeface="Symbol"/>
              </a:rPr>
              <a:t>condiciones </a:t>
            </a:r>
            <a:r>
              <a:rPr lang="es-AR" sz="2000" dirty="0">
                <a:sym typeface="Symbol"/>
              </a:rPr>
              <a:t>del </a:t>
            </a:r>
            <a:r>
              <a:rPr lang="es-AR" sz="2000" dirty="0" smtClean="0">
                <a:sym typeface="Symbol"/>
              </a:rPr>
              <a:t>interruptor </a:t>
            </a:r>
            <a:r>
              <a:rPr lang="es-AR" sz="2000" dirty="0">
                <a:sym typeface="Symbol"/>
              </a:rPr>
              <a:t>Q </a:t>
            </a:r>
          </a:p>
        </p:txBody>
      </p:sp>
      <p:sp>
        <p:nvSpPr>
          <p:cNvPr id="6" name="4 Marcador de contenido"/>
          <p:cNvSpPr txBox="1">
            <a:spLocks/>
          </p:cNvSpPr>
          <p:nvPr/>
        </p:nvSpPr>
        <p:spPr>
          <a:xfrm>
            <a:off x="467544" y="3212976"/>
            <a:ext cx="7567008" cy="1508105"/>
          </a:xfrm>
          <a:prstGeom prst="rect">
            <a:avLst/>
          </a:prstGeom>
          <a:noFill/>
        </p:spPr>
        <p:txBody>
          <a:bodyPr vert="horz" wrap="none" lIns="91440" tIns="45720" rIns="91440" bIns="45720" rtlCol="0">
            <a:spAutoFit/>
          </a:bodyPr>
          <a:lstStyle/>
          <a:p>
            <a:r>
              <a:rPr lang="es-AR" sz="2000" b="1" dirty="0" smtClean="0"/>
              <a:t>Circuito 2:</a:t>
            </a:r>
            <a:r>
              <a:rPr lang="es-AR" sz="2000" dirty="0" smtClean="0"/>
              <a:t>  </a:t>
            </a:r>
            <a:r>
              <a:rPr lang="es-AR" sz="2000" dirty="0" err="1" smtClean="0"/>
              <a:t>P</a:t>
            </a:r>
            <a:r>
              <a:rPr lang="es-AR" sz="2000" b="1" baseline="-25000" dirty="0" err="1" smtClean="0">
                <a:sym typeface="Symbol"/>
              </a:rPr>
              <a:t>2</a:t>
            </a:r>
            <a:r>
              <a:rPr lang="es-AR" sz="2000" dirty="0" smtClean="0"/>
              <a:t>= </a:t>
            </a:r>
            <a:r>
              <a:rPr lang="es-AR" sz="2000" b="1" dirty="0" smtClean="0"/>
              <a:t>30 x </a:t>
            </a:r>
            <a:r>
              <a:rPr lang="es-AR" sz="2000" b="1" dirty="0" err="1" smtClean="0"/>
              <a:t>250W</a:t>
            </a:r>
            <a:r>
              <a:rPr lang="es-AR" sz="2000" dirty="0" smtClean="0"/>
              <a:t>;  </a:t>
            </a:r>
            <a:r>
              <a:rPr lang="es-AR" sz="2000" dirty="0" err="1" smtClean="0"/>
              <a:t>380V</a:t>
            </a:r>
            <a:r>
              <a:rPr lang="es-AR" sz="2000" dirty="0" smtClean="0"/>
              <a:t>;  </a:t>
            </a:r>
            <a:r>
              <a:rPr lang="es-AR" sz="2000" dirty="0" err="1" smtClean="0"/>
              <a:t>Cos</a:t>
            </a:r>
            <a:r>
              <a:rPr lang="es-AR" sz="2000" dirty="0" smtClean="0"/>
              <a:t> </a:t>
            </a:r>
            <a:r>
              <a:rPr lang="es-ES" sz="2000" dirty="0" smtClean="0">
                <a:sym typeface="Symbol"/>
              </a:rPr>
              <a:t></a:t>
            </a:r>
            <a:r>
              <a:rPr lang="es-ES" sz="2000" baseline="-30000" dirty="0" smtClean="0">
                <a:sym typeface="Symbol"/>
              </a:rPr>
              <a:t>2 </a:t>
            </a:r>
            <a:r>
              <a:rPr lang="es-AR" sz="2000" dirty="0" smtClean="0">
                <a:sym typeface="Symbol"/>
              </a:rPr>
              <a:t>= 0,6;  Amperímetro 4 </a:t>
            </a:r>
            <a:r>
              <a:rPr lang="es-AR" sz="2000" b="1" dirty="0" err="1" smtClean="0">
                <a:sym typeface="Symbol"/>
              </a:rPr>
              <a:t>A</a:t>
            </a:r>
            <a:r>
              <a:rPr lang="es-AR" sz="2000" b="1" baseline="-25000" dirty="0" err="1" smtClean="0">
                <a:sym typeface="Symbol"/>
              </a:rPr>
              <a:t>4</a:t>
            </a:r>
            <a:r>
              <a:rPr lang="es-AR" sz="2000" b="1" dirty="0" smtClean="0">
                <a:sym typeface="Symbol"/>
              </a:rPr>
              <a:t> . </a:t>
            </a:r>
            <a:r>
              <a:rPr lang="es-AR" sz="2000" b="1" dirty="0" err="1" smtClean="0">
                <a:sym typeface="Symbol"/>
              </a:rPr>
              <a:t>I</a:t>
            </a:r>
            <a:r>
              <a:rPr lang="es-AR" sz="2000" b="1" baseline="-25000" dirty="0" err="1" smtClean="0">
                <a:sym typeface="Symbol"/>
              </a:rPr>
              <a:t>Lc2</a:t>
            </a:r>
            <a:endParaRPr lang="es-AR" sz="2000" b="1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s-E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kumimoji="0" lang="es-ES" sz="20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</a:t>
            </a:r>
            <a:r>
              <a:rPr kumimoji="0" lang="es-E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3U</a:t>
            </a:r>
            <a:r>
              <a:rPr kumimoji="0" lang="es-ES" sz="2000" b="0" i="0" u="none" strike="noStrike" kern="1200" cap="none" spc="0" normalizeH="0" baseline="-30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s-A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</a:t>
            </a:r>
            <a:r>
              <a:rPr lang="es-AR" sz="2000" b="1" dirty="0" err="1" smtClean="0">
                <a:sym typeface="Symbol"/>
              </a:rPr>
              <a:t>I</a:t>
            </a:r>
            <a:r>
              <a:rPr lang="es-AR" sz="2000" b="1" baseline="-25000" dirty="0" err="1" smtClean="0">
                <a:sym typeface="Symbol"/>
              </a:rPr>
              <a:t>Lc2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s-E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</a:t>
            </a:r>
            <a:r>
              <a:rPr kumimoji="0" lang="es-ES" sz="2000" b="0" i="0" u="none" strike="noStrike" kern="1200" cap="none" spc="0" normalizeH="0" baseline="-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2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 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s-A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</a:t>
            </a:r>
            <a:r>
              <a:rPr lang="es-AR" sz="2000" b="1" dirty="0" err="1" smtClean="0">
                <a:sym typeface="Symbol"/>
              </a:rPr>
              <a:t>I</a:t>
            </a:r>
            <a:r>
              <a:rPr lang="es-AR" sz="2000" b="1" baseline="-25000" dirty="0" err="1" smtClean="0">
                <a:sym typeface="Symbol"/>
              </a:rPr>
              <a:t>Lc2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s-E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kumimoji="0" lang="es-ES" sz="20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/</a:t>
            </a:r>
            <a:r>
              <a:rPr kumimoji="0" lang="es-ES" sz="20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</a:t>
            </a:r>
            <a:r>
              <a:rPr kumimoji="0" lang="es-E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3U</a:t>
            </a:r>
            <a:r>
              <a:rPr kumimoji="0" lang="es-ES" sz="2000" b="0" i="0" u="none" strike="noStrike" kern="1200" cap="none" spc="0" normalizeH="0" baseline="-30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</a:t>
            </a:r>
            <a:r>
              <a:rPr kumimoji="0" lang="es-E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</a:t>
            </a:r>
            <a:r>
              <a:rPr kumimoji="0" lang="es-ES" sz="2000" b="0" i="0" u="none" strike="noStrike" kern="1200" cap="none" spc="0" normalizeH="0" baseline="-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2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 </a:t>
            </a:r>
            <a:r>
              <a:rPr lang="es-AR" sz="2000" b="1" dirty="0" err="1" smtClean="0">
                <a:sym typeface="Symbol"/>
              </a:rPr>
              <a:t>I</a:t>
            </a:r>
            <a:r>
              <a:rPr lang="es-AR" sz="2000" b="1" baseline="-25000" dirty="0" err="1" smtClean="0">
                <a:sym typeface="Symbol"/>
              </a:rPr>
              <a:t>Lc2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s-E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7500W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/</a:t>
            </a:r>
            <a:r>
              <a:rPr kumimoji="0" lang="es-ES" sz="20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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 x </a:t>
            </a:r>
            <a:r>
              <a:rPr kumimoji="0" lang="es-E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380V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.0,6 = </a:t>
            </a:r>
            <a:r>
              <a:rPr kumimoji="0" lang="es-ES" sz="200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19 A = </a:t>
            </a:r>
            <a:r>
              <a:rPr kumimoji="0" lang="es-AR" sz="2000" b="1" i="0" u="sng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</a:t>
            </a:r>
            <a:r>
              <a:rPr kumimoji="0" lang="es-AR" sz="2000" b="1" i="0" u="sng" strike="noStrike" kern="1200" cap="none" spc="0" normalizeH="0" baseline="-2500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Lc2</a:t>
            </a:r>
            <a:r>
              <a:rPr kumimoji="0" lang="es-ES" sz="200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" sz="200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 </a:t>
            </a:r>
            <a:r>
              <a:rPr kumimoji="0" lang="es-AR" sz="2000" b="1" i="0" u="sng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A</a:t>
            </a:r>
            <a:r>
              <a:rPr kumimoji="0" lang="es-AR" sz="2000" b="1" i="0" u="sng" strike="noStrike" kern="1200" cap="none" spc="0" normalizeH="0" baseline="-2500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4</a:t>
            </a:r>
            <a:endParaRPr kumimoji="0" lang="es-AR" sz="2000" b="1" i="0" u="sng" strike="noStrike" kern="1200" cap="none" spc="0" normalizeH="0" baseline="-2500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  <a:sym typeface="Symbo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A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Valida para las dos condiciones del interruptor Q </a:t>
            </a:r>
          </a:p>
        </p:txBody>
      </p:sp>
      <p:sp>
        <p:nvSpPr>
          <p:cNvPr id="7" name="4 Marcador de contenido"/>
          <p:cNvSpPr txBox="1">
            <a:spLocks/>
          </p:cNvSpPr>
          <p:nvPr/>
        </p:nvSpPr>
        <p:spPr>
          <a:xfrm>
            <a:off x="539552" y="5085184"/>
            <a:ext cx="7281673" cy="1508105"/>
          </a:xfrm>
          <a:prstGeom prst="rect">
            <a:avLst/>
          </a:prstGeom>
          <a:noFill/>
        </p:spPr>
        <p:txBody>
          <a:bodyPr vert="horz" wrap="none" lIns="91440" tIns="45720" rIns="91440" bIns="45720" rtlCol="0">
            <a:spAutoFit/>
          </a:bodyPr>
          <a:lstStyle/>
          <a:p>
            <a:r>
              <a:rPr lang="es-AR" sz="2000" b="1" dirty="0" smtClean="0"/>
              <a:t>Circuito 3:  </a:t>
            </a:r>
            <a:r>
              <a:rPr lang="es-AR" sz="2000" dirty="0" err="1" smtClean="0"/>
              <a:t>P</a:t>
            </a:r>
            <a:r>
              <a:rPr lang="es-AR" sz="2000" b="1" baseline="-25000" dirty="0" err="1" smtClean="0">
                <a:sym typeface="Symbol"/>
              </a:rPr>
              <a:t>3</a:t>
            </a:r>
            <a:r>
              <a:rPr lang="es-AR" sz="2000" dirty="0" smtClean="0"/>
              <a:t>= </a:t>
            </a:r>
            <a:r>
              <a:rPr lang="es-AR" sz="2000" b="1" dirty="0" smtClean="0">
                <a:solidFill>
                  <a:srgbClr val="FF0000"/>
                </a:solidFill>
              </a:rPr>
              <a:t>90 x </a:t>
            </a:r>
            <a:r>
              <a:rPr lang="es-AR" sz="2000" b="1" dirty="0" err="1" smtClean="0">
                <a:solidFill>
                  <a:srgbClr val="FF0000"/>
                </a:solidFill>
              </a:rPr>
              <a:t>60W</a:t>
            </a:r>
            <a:r>
              <a:rPr lang="es-AR" sz="2000" dirty="0" smtClean="0"/>
              <a:t>;  </a:t>
            </a:r>
            <a:r>
              <a:rPr lang="es-AR" sz="2000" dirty="0" err="1" smtClean="0"/>
              <a:t>220V</a:t>
            </a:r>
            <a:r>
              <a:rPr lang="es-AR" sz="2000" dirty="0" smtClean="0"/>
              <a:t>;  </a:t>
            </a:r>
            <a:r>
              <a:rPr lang="es-AR" sz="2000" dirty="0" err="1" smtClean="0"/>
              <a:t>Cos</a:t>
            </a:r>
            <a:r>
              <a:rPr lang="es-AR" sz="2000" dirty="0" smtClean="0"/>
              <a:t> </a:t>
            </a:r>
            <a:r>
              <a:rPr lang="es-ES" sz="2000" dirty="0" smtClean="0">
                <a:sym typeface="Symbol"/>
              </a:rPr>
              <a:t></a:t>
            </a:r>
            <a:r>
              <a:rPr lang="es-ES" sz="2000" baseline="-30000" dirty="0" smtClean="0">
                <a:sym typeface="Symbol"/>
              </a:rPr>
              <a:t>3 </a:t>
            </a:r>
            <a:r>
              <a:rPr lang="es-AR" sz="2000" dirty="0" smtClean="0">
                <a:sym typeface="Symbol"/>
              </a:rPr>
              <a:t>= 1;  Amperímetro 5 </a:t>
            </a:r>
            <a:r>
              <a:rPr lang="es-AR" sz="2000" b="1" dirty="0" err="1" smtClean="0">
                <a:sym typeface="Symbol"/>
              </a:rPr>
              <a:t>A</a:t>
            </a:r>
            <a:r>
              <a:rPr lang="es-AR" sz="2000" b="1" baseline="-25000" dirty="0" err="1" smtClean="0">
                <a:sym typeface="Symbol"/>
              </a:rPr>
              <a:t>5</a:t>
            </a:r>
            <a:r>
              <a:rPr lang="es-AR" sz="2000" b="1" dirty="0" smtClean="0">
                <a:sym typeface="Symbol"/>
              </a:rPr>
              <a:t> .</a:t>
            </a:r>
            <a:r>
              <a:rPr lang="es-AR" sz="2000" b="1" baseline="-25000" dirty="0" smtClean="0">
                <a:sym typeface="Symbol"/>
              </a:rPr>
              <a:t> </a:t>
            </a:r>
            <a:r>
              <a:rPr lang="es-AR" sz="2000" b="1" dirty="0" smtClean="0">
                <a:sym typeface="Symbol"/>
              </a:rPr>
              <a:t> </a:t>
            </a:r>
            <a:r>
              <a:rPr lang="es-AR" sz="2000" b="1" dirty="0" err="1" smtClean="0">
                <a:sym typeface="Symbol"/>
              </a:rPr>
              <a:t>I</a:t>
            </a:r>
            <a:r>
              <a:rPr lang="es-AR" sz="2000" b="1" baseline="-25000" dirty="0" err="1" smtClean="0">
                <a:sym typeface="Symbol"/>
              </a:rPr>
              <a:t>Lc3</a:t>
            </a:r>
            <a:endParaRPr lang="es-AR" sz="2000" b="1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s-E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kumimoji="0" lang="es-ES" sz="20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</a:t>
            </a:r>
            <a:r>
              <a:rPr kumimoji="0" lang="es-E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3U</a:t>
            </a:r>
            <a:r>
              <a:rPr kumimoji="0" lang="es-ES" sz="2000" b="0" i="0" u="none" strike="noStrike" kern="1200" cap="none" spc="0" normalizeH="0" baseline="-30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s-A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</a:t>
            </a:r>
            <a:r>
              <a:rPr lang="es-AR" sz="2000" b="1" dirty="0" smtClean="0">
                <a:sym typeface="Symbol"/>
              </a:rPr>
              <a:t>.</a:t>
            </a:r>
            <a:r>
              <a:rPr lang="es-AR" sz="2000" b="1" baseline="-25000" dirty="0" smtClean="0">
                <a:sym typeface="Symbol"/>
              </a:rPr>
              <a:t> </a:t>
            </a:r>
            <a:r>
              <a:rPr lang="es-AR" sz="2000" b="1" dirty="0" smtClean="0">
                <a:sym typeface="Symbol"/>
              </a:rPr>
              <a:t> </a:t>
            </a:r>
            <a:r>
              <a:rPr lang="es-AR" sz="2000" b="1" dirty="0" err="1" smtClean="0">
                <a:sym typeface="Symbol"/>
              </a:rPr>
              <a:t>I</a:t>
            </a:r>
            <a:r>
              <a:rPr lang="es-AR" sz="2000" b="1" baseline="-25000" dirty="0" err="1" smtClean="0">
                <a:sym typeface="Symbol"/>
              </a:rPr>
              <a:t>Lc3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s-E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</a:t>
            </a:r>
            <a:r>
              <a:rPr kumimoji="0" lang="es-ES" sz="2000" b="0" i="0" u="none" strike="noStrike" kern="1200" cap="none" spc="0" normalizeH="0" baseline="-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3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 </a:t>
            </a:r>
            <a:r>
              <a:rPr lang="es-AR" sz="2000" b="1" dirty="0" smtClean="0">
                <a:sym typeface="Symbol"/>
              </a:rPr>
              <a:t>.</a:t>
            </a:r>
            <a:r>
              <a:rPr lang="es-AR" sz="2000" b="1" baseline="-25000" dirty="0" smtClean="0">
                <a:sym typeface="Symbol"/>
              </a:rPr>
              <a:t> </a:t>
            </a:r>
            <a:r>
              <a:rPr lang="es-AR" sz="2000" b="1" dirty="0" smtClean="0">
                <a:sym typeface="Symbol"/>
              </a:rPr>
              <a:t> </a:t>
            </a:r>
            <a:r>
              <a:rPr lang="es-AR" sz="2000" b="1" dirty="0" err="1" smtClean="0">
                <a:sym typeface="Symbol"/>
              </a:rPr>
              <a:t>I</a:t>
            </a:r>
            <a:r>
              <a:rPr lang="es-AR" sz="2000" b="1" baseline="-25000" dirty="0" err="1" smtClean="0">
                <a:sym typeface="Symbol"/>
              </a:rPr>
              <a:t>Lc3</a:t>
            </a:r>
            <a:r>
              <a:rPr lang="es-AR" sz="2000" b="1" baseline="-25000" dirty="0" smtClean="0">
                <a:sym typeface="Symbol"/>
              </a:rPr>
              <a:t> 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</a:t>
            </a:r>
            <a:r>
              <a:rPr kumimoji="0" lang="es-E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kumimoji="0" lang="es-ES" sz="20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/</a:t>
            </a:r>
            <a:r>
              <a:rPr kumimoji="0" lang="es-ES" sz="20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</a:t>
            </a:r>
            <a:r>
              <a:rPr kumimoji="0" lang="es-E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3U</a:t>
            </a:r>
            <a:r>
              <a:rPr kumimoji="0" lang="es-ES" sz="2000" b="0" i="0" u="none" strike="noStrike" kern="1200" cap="none" spc="0" normalizeH="0" baseline="-30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</a:t>
            </a:r>
            <a:r>
              <a:rPr kumimoji="0" lang="es-E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</a:t>
            </a:r>
            <a:r>
              <a:rPr kumimoji="0" lang="es-ES" sz="2000" b="0" i="0" u="none" strike="noStrike" kern="1200" cap="none" spc="0" normalizeH="0" baseline="-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3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 </a:t>
            </a:r>
            <a:r>
              <a:rPr lang="es-AR" sz="2000" b="1" dirty="0" err="1" smtClean="0">
                <a:sym typeface="Symbol"/>
              </a:rPr>
              <a:t>I</a:t>
            </a:r>
            <a:r>
              <a:rPr lang="es-AR" sz="2000" b="1" baseline="-25000" dirty="0" err="1" smtClean="0">
                <a:sym typeface="Symbol"/>
              </a:rPr>
              <a:t>Lc2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s-E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5400W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/</a:t>
            </a:r>
            <a:r>
              <a:rPr kumimoji="0" lang="es-ES" sz="20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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 </a:t>
            </a:r>
            <a:r>
              <a:rPr lang="es-ES" sz="2000" dirty="0"/>
              <a:t>x </a:t>
            </a:r>
            <a:r>
              <a:rPr lang="es-ES" sz="2000" dirty="0" err="1"/>
              <a:t>380V</a:t>
            </a:r>
            <a:r>
              <a:rPr lang="es-ES" sz="2000" dirty="0"/>
              <a:t> </a:t>
            </a:r>
            <a:r>
              <a:rPr lang="es-ES" sz="2000" dirty="0" smtClean="0"/>
              <a:t>.1 </a:t>
            </a:r>
            <a:r>
              <a:rPr lang="es-ES" sz="2000" dirty="0">
                <a:solidFill>
                  <a:srgbClr val="FF0000"/>
                </a:solidFill>
              </a:rPr>
              <a:t>= </a:t>
            </a:r>
            <a:r>
              <a:rPr kumimoji="0" lang="es-ES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8,20 A = </a:t>
            </a:r>
            <a:r>
              <a:rPr kumimoji="0" lang="es-AR" sz="20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</a:t>
            </a:r>
            <a:r>
              <a:rPr kumimoji="0" lang="es-AR" sz="2000" b="1" i="0" u="sng" strike="noStrike" kern="1200" cap="none" spc="0" normalizeH="0" baseline="-2500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Lc</a:t>
            </a:r>
            <a:r>
              <a:rPr kumimoji="0" lang="es-ES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 </a:t>
            </a:r>
            <a:r>
              <a:rPr kumimoji="0" lang="es-AR" sz="20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A</a:t>
            </a:r>
            <a:r>
              <a:rPr kumimoji="0" lang="es-AR" sz="2000" b="1" i="0" u="sng" strike="noStrike" kern="1200" cap="none" spc="0" normalizeH="0" baseline="-2500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5</a:t>
            </a:r>
            <a:endParaRPr kumimoji="0" lang="es-AR" sz="2000" b="1" i="0" u="sng" strike="noStrike" kern="1200" cap="none" spc="0" normalizeH="0" baseline="-2500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  <a:sym typeface="Symbo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A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Valida para las dos condiciones del interruptor Q </a:t>
            </a: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980728"/>
            <a:ext cx="3635896" cy="1980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Triángulo de Potencias total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0728"/>
          </a:xfrm>
        </p:spPr>
        <p:txBody>
          <a:bodyPr>
            <a:normAutofit fontScale="77500" lnSpcReduction="20000"/>
          </a:bodyPr>
          <a:lstStyle/>
          <a:p>
            <a:r>
              <a:rPr lang="es-AR" dirty="0" smtClean="0"/>
              <a:t>Sumo todas las potencias activas</a:t>
            </a:r>
          </a:p>
          <a:p>
            <a:r>
              <a:rPr lang="es-AR" dirty="0" smtClean="0"/>
              <a:t>Sumo todas las potencias reactivas</a:t>
            </a:r>
          </a:p>
          <a:p>
            <a:r>
              <a:rPr lang="es-AR" dirty="0" smtClean="0"/>
              <a:t>Construyo el triangulo de potencias</a:t>
            </a:r>
            <a:endParaRPr lang="es-AR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0609" y="-243408"/>
            <a:ext cx="4626782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5 Conector recto de flecha"/>
          <p:cNvCxnSpPr/>
          <p:nvPr/>
        </p:nvCxnSpPr>
        <p:spPr>
          <a:xfrm>
            <a:off x="640869" y="5445224"/>
            <a:ext cx="1656184" cy="0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>
            <a:off x="2308170" y="5445224"/>
            <a:ext cx="136815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3688197" y="5445224"/>
            <a:ext cx="1008112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 flipV="1">
            <a:off x="4716016" y="4293096"/>
            <a:ext cx="0" cy="1152128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 flipV="1">
            <a:off x="4716016" y="2782444"/>
            <a:ext cx="0" cy="151216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827584" y="5445224"/>
            <a:ext cx="1228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err="1" smtClean="0">
                <a:solidFill>
                  <a:schemeClr val="accent6">
                    <a:lumMod val="50000"/>
                  </a:schemeClr>
                </a:solidFill>
              </a:rPr>
              <a:t>P</a:t>
            </a:r>
            <a:r>
              <a:rPr lang="es-AR" b="1" baseline="-25000" dirty="0" err="1" smtClean="0">
                <a:solidFill>
                  <a:schemeClr val="accent6">
                    <a:lumMod val="50000"/>
                  </a:schemeClr>
                </a:solidFill>
                <a:sym typeface="Symbol"/>
              </a:rPr>
              <a:t>1</a:t>
            </a:r>
            <a:r>
              <a:rPr lang="es-AR" b="1" dirty="0" smtClean="0">
                <a:solidFill>
                  <a:schemeClr val="accent6">
                    <a:lumMod val="50000"/>
                  </a:schemeClr>
                </a:solidFill>
              </a:rPr>
              <a:t>= </a:t>
            </a:r>
            <a:r>
              <a:rPr lang="es-AR" b="1" dirty="0" err="1" smtClean="0">
                <a:solidFill>
                  <a:schemeClr val="accent6">
                    <a:lumMod val="50000"/>
                  </a:schemeClr>
                </a:solidFill>
              </a:rPr>
              <a:t>8660W</a:t>
            </a:r>
            <a:endParaRPr lang="es-A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2339752" y="5434107"/>
            <a:ext cx="1228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err="1" smtClean="0"/>
              <a:t>P</a:t>
            </a:r>
            <a:r>
              <a:rPr lang="es-AR" b="1" baseline="-25000" dirty="0" err="1" smtClean="0">
                <a:sym typeface="Symbol"/>
              </a:rPr>
              <a:t>2</a:t>
            </a:r>
            <a:r>
              <a:rPr lang="es-AR" b="1" dirty="0" smtClean="0"/>
              <a:t>= </a:t>
            </a:r>
            <a:r>
              <a:rPr lang="es-AR" b="1" dirty="0" err="1" smtClean="0"/>
              <a:t>7500W</a:t>
            </a:r>
            <a:endParaRPr lang="es-AR" b="1" dirty="0"/>
          </a:p>
        </p:txBody>
      </p:sp>
      <p:sp>
        <p:nvSpPr>
          <p:cNvPr id="19" name="18 CuadroTexto"/>
          <p:cNvSpPr txBox="1"/>
          <p:nvPr/>
        </p:nvSpPr>
        <p:spPr>
          <a:xfrm>
            <a:off x="3563888" y="5445982"/>
            <a:ext cx="128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smtClean="0">
                <a:solidFill>
                  <a:srgbClr val="FF0000"/>
                </a:solidFill>
              </a:rPr>
              <a:t> </a:t>
            </a:r>
            <a:r>
              <a:rPr lang="es-AR" b="1" dirty="0" err="1" smtClean="0">
                <a:solidFill>
                  <a:srgbClr val="FF0000"/>
                </a:solidFill>
              </a:rPr>
              <a:t>P</a:t>
            </a:r>
            <a:r>
              <a:rPr lang="es-AR" b="1" baseline="-25000" dirty="0" err="1" smtClean="0">
                <a:solidFill>
                  <a:srgbClr val="FF0000"/>
                </a:solidFill>
                <a:sym typeface="Symbol"/>
              </a:rPr>
              <a:t>3</a:t>
            </a:r>
            <a:r>
              <a:rPr lang="es-AR" b="1" dirty="0" smtClean="0">
                <a:solidFill>
                  <a:srgbClr val="FF0000"/>
                </a:solidFill>
              </a:rPr>
              <a:t>= </a:t>
            </a:r>
            <a:r>
              <a:rPr lang="es-AR" b="1" dirty="0" err="1" smtClean="0">
                <a:solidFill>
                  <a:srgbClr val="FF0000"/>
                </a:solidFill>
              </a:rPr>
              <a:t>5400W</a:t>
            </a:r>
            <a:endParaRPr lang="es-AR" b="1" dirty="0"/>
          </a:p>
        </p:txBody>
      </p:sp>
      <p:sp>
        <p:nvSpPr>
          <p:cNvPr id="20" name="19 CuadroTexto"/>
          <p:cNvSpPr txBox="1"/>
          <p:nvPr/>
        </p:nvSpPr>
        <p:spPr>
          <a:xfrm>
            <a:off x="395536" y="6093296"/>
            <a:ext cx="38885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err="1" smtClean="0">
                <a:solidFill>
                  <a:schemeClr val="accent6">
                    <a:lumMod val="50000"/>
                  </a:schemeClr>
                </a:solidFill>
              </a:rPr>
              <a:t>Cos</a:t>
            </a:r>
            <a:r>
              <a:rPr lang="es-AR" sz="16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sz="1600" b="1" dirty="0" smtClean="0">
                <a:solidFill>
                  <a:schemeClr val="accent6">
                    <a:lumMod val="50000"/>
                  </a:schemeClr>
                </a:solidFill>
                <a:sym typeface="Symbol"/>
              </a:rPr>
              <a:t></a:t>
            </a:r>
            <a:r>
              <a:rPr lang="es-ES" sz="1600" b="1" baseline="-30000" dirty="0" smtClean="0">
                <a:solidFill>
                  <a:schemeClr val="accent6">
                    <a:lumMod val="50000"/>
                  </a:schemeClr>
                </a:solidFill>
                <a:sym typeface="Symbol"/>
              </a:rPr>
              <a:t>1 </a:t>
            </a:r>
            <a:r>
              <a:rPr lang="es-AR" sz="1600" b="1" dirty="0" smtClean="0">
                <a:solidFill>
                  <a:schemeClr val="accent6">
                    <a:lumMod val="50000"/>
                  </a:schemeClr>
                </a:solidFill>
                <a:sym typeface="Symbol"/>
              </a:rPr>
              <a:t>= 0,75;  </a:t>
            </a:r>
            <a:r>
              <a:rPr lang="es-ES" sz="1600" b="1" baseline="-30000" dirty="0" smtClean="0">
                <a:solidFill>
                  <a:schemeClr val="accent6">
                    <a:lumMod val="50000"/>
                  </a:schemeClr>
                </a:solidFill>
                <a:sym typeface="Symbol"/>
              </a:rPr>
              <a:t>1</a:t>
            </a:r>
            <a:r>
              <a:rPr lang="es-AR" sz="1600" b="1" dirty="0" smtClean="0">
                <a:solidFill>
                  <a:schemeClr val="accent6">
                    <a:lumMod val="50000"/>
                  </a:schemeClr>
                </a:solidFill>
                <a:sym typeface="Symbol"/>
              </a:rPr>
              <a:t> =</a:t>
            </a:r>
            <a:r>
              <a:rPr lang="es-ES" sz="1600" b="1" baseline="-30000" dirty="0" smtClean="0">
                <a:solidFill>
                  <a:schemeClr val="accent6">
                    <a:lumMod val="50000"/>
                  </a:schemeClr>
                </a:solidFill>
                <a:sym typeface="Symbol"/>
              </a:rPr>
              <a:t> </a:t>
            </a:r>
            <a:r>
              <a:rPr lang="es-AR" sz="1600" b="1" dirty="0" smtClean="0">
                <a:solidFill>
                  <a:schemeClr val="accent6">
                    <a:lumMod val="50000"/>
                  </a:schemeClr>
                </a:solidFill>
                <a:sym typeface="Symbol"/>
              </a:rPr>
              <a:t>Arco </a:t>
            </a:r>
            <a:r>
              <a:rPr lang="es-AR" sz="1600" b="1" dirty="0" err="1" smtClean="0">
                <a:solidFill>
                  <a:schemeClr val="accent6">
                    <a:lumMod val="50000"/>
                  </a:schemeClr>
                </a:solidFill>
                <a:sym typeface="Symbol"/>
              </a:rPr>
              <a:t>Cos</a:t>
            </a:r>
            <a:r>
              <a:rPr lang="es-AR" sz="1600" b="1" dirty="0" smtClean="0">
                <a:solidFill>
                  <a:schemeClr val="accent6">
                    <a:lumMod val="50000"/>
                  </a:schemeClr>
                </a:solidFill>
                <a:sym typeface="Symbol"/>
              </a:rPr>
              <a:t>(0,75)=41,41º</a:t>
            </a:r>
            <a:endParaRPr lang="es-AR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20044" y="6441168"/>
            <a:ext cx="36801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err="1" smtClean="0"/>
              <a:t>Cos</a:t>
            </a:r>
            <a:r>
              <a:rPr lang="es-AR" sz="1600" b="1" dirty="0" smtClean="0"/>
              <a:t> </a:t>
            </a:r>
            <a:r>
              <a:rPr lang="es-AR" sz="1600" b="1" dirty="0" smtClean="0">
                <a:sym typeface="Symbol"/>
              </a:rPr>
              <a:t></a:t>
            </a:r>
            <a:r>
              <a:rPr lang="es-ES" sz="1600" b="1" baseline="-30000" dirty="0" smtClean="0">
                <a:sym typeface="Symbol"/>
              </a:rPr>
              <a:t>2 </a:t>
            </a:r>
            <a:r>
              <a:rPr lang="es-AR" sz="1600" b="1" dirty="0" smtClean="0">
                <a:sym typeface="Symbol"/>
              </a:rPr>
              <a:t>= 0,6;  </a:t>
            </a:r>
            <a:r>
              <a:rPr lang="es-ES" sz="1600" b="1" baseline="-30000" dirty="0" smtClean="0">
                <a:sym typeface="Symbol"/>
              </a:rPr>
              <a:t>2</a:t>
            </a:r>
            <a:r>
              <a:rPr lang="es-AR" sz="1600" b="1" dirty="0" smtClean="0">
                <a:sym typeface="Symbol"/>
              </a:rPr>
              <a:t> =</a:t>
            </a:r>
            <a:r>
              <a:rPr lang="es-ES" sz="1600" b="1" baseline="-30000" dirty="0" smtClean="0">
                <a:sym typeface="Symbol"/>
              </a:rPr>
              <a:t> </a:t>
            </a:r>
            <a:r>
              <a:rPr lang="es-AR" sz="1600" b="1" dirty="0" smtClean="0">
                <a:sym typeface="Symbol"/>
              </a:rPr>
              <a:t>Arco </a:t>
            </a:r>
            <a:r>
              <a:rPr lang="es-AR" sz="1600" b="1" dirty="0" err="1" smtClean="0">
                <a:sym typeface="Symbol"/>
              </a:rPr>
              <a:t>Cos</a:t>
            </a:r>
            <a:r>
              <a:rPr lang="es-AR" sz="1600" b="1" dirty="0" smtClean="0">
                <a:sym typeface="Symbol"/>
              </a:rPr>
              <a:t>(0,6)=53,13º</a:t>
            </a:r>
            <a:endParaRPr lang="es-AR" sz="1600" b="1" dirty="0"/>
          </a:p>
        </p:txBody>
      </p:sp>
      <p:sp>
        <p:nvSpPr>
          <p:cNvPr id="22" name="21 CuadroTexto"/>
          <p:cNvSpPr txBox="1"/>
          <p:nvPr/>
        </p:nvSpPr>
        <p:spPr>
          <a:xfrm>
            <a:off x="4860032" y="4797152"/>
            <a:ext cx="2812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err="1" smtClean="0">
                <a:solidFill>
                  <a:schemeClr val="accent6">
                    <a:lumMod val="50000"/>
                  </a:schemeClr>
                </a:solidFill>
              </a:rPr>
              <a:t>Q</a:t>
            </a:r>
            <a:r>
              <a:rPr lang="es-AR" b="1" baseline="-25000" dirty="0" err="1" smtClean="0">
                <a:solidFill>
                  <a:schemeClr val="accent6">
                    <a:lumMod val="50000"/>
                  </a:schemeClr>
                </a:solidFill>
                <a:sym typeface="Symbol"/>
              </a:rPr>
              <a:t>1</a:t>
            </a:r>
            <a:r>
              <a:rPr lang="es-AR" b="1" dirty="0" smtClean="0">
                <a:solidFill>
                  <a:schemeClr val="accent6">
                    <a:lumMod val="50000"/>
                  </a:schemeClr>
                </a:solidFill>
              </a:rPr>
              <a:t>=</a:t>
            </a:r>
            <a:r>
              <a:rPr lang="es-AR" b="1" dirty="0" err="1" smtClean="0">
                <a:solidFill>
                  <a:schemeClr val="accent6">
                    <a:lumMod val="50000"/>
                  </a:schemeClr>
                </a:solidFill>
              </a:rPr>
              <a:t>P</a:t>
            </a:r>
            <a:r>
              <a:rPr lang="es-AR" b="1" baseline="-25000" dirty="0" err="1" smtClean="0">
                <a:solidFill>
                  <a:schemeClr val="accent6">
                    <a:lumMod val="50000"/>
                  </a:schemeClr>
                </a:solidFill>
                <a:sym typeface="Symbol"/>
              </a:rPr>
              <a:t>1</a:t>
            </a:r>
            <a:r>
              <a:rPr lang="es-AR" b="1" dirty="0" err="1" smtClean="0">
                <a:solidFill>
                  <a:schemeClr val="accent6">
                    <a:lumMod val="50000"/>
                  </a:schemeClr>
                </a:solidFill>
              </a:rPr>
              <a:t>.Tang</a:t>
            </a:r>
            <a:r>
              <a:rPr lang="es-AR" b="1" dirty="0" smtClean="0">
                <a:solidFill>
                  <a:schemeClr val="accent6">
                    <a:lumMod val="50000"/>
                  </a:schemeClr>
                </a:solidFill>
                <a:sym typeface="Symbol"/>
              </a:rPr>
              <a:t> </a:t>
            </a:r>
            <a:r>
              <a:rPr lang="es-ES" b="1" baseline="-30000" dirty="0" smtClean="0">
                <a:solidFill>
                  <a:schemeClr val="accent6">
                    <a:lumMod val="50000"/>
                  </a:schemeClr>
                </a:solidFill>
                <a:sym typeface="Symbol"/>
              </a:rPr>
              <a:t>1</a:t>
            </a:r>
            <a:r>
              <a:rPr lang="es-AR" b="1" dirty="0" smtClean="0">
                <a:solidFill>
                  <a:schemeClr val="accent6">
                    <a:lumMod val="50000"/>
                  </a:schemeClr>
                </a:solidFill>
              </a:rPr>
              <a:t>= 7637,5 </a:t>
            </a:r>
            <a:r>
              <a:rPr lang="es-AR" b="1" dirty="0" err="1" smtClean="0">
                <a:solidFill>
                  <a:schemeClr val="accent6">
                    <a:lumMod val="50000"/>
                  </a:schemeClr>
                </a:solidFill>
              </a:rPr>
              <a:t>VARi</a:t>
            </a:r>
            <a:endParaRPr lang="es-A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4860032" y="3501008"/>
            <a:ext cx="2753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err="1" smtClean="0"/>
              <a:t>Q</a:t>
            </a:r>
            <a:r>
              <a:rPr lang="es-AR" b="1" baseline="-25000" dirty="0" err="1" smtClean="0">
                <a:sym typeface="Symbol"/>
              </a:rPr>
              <a:t>2</a:t>
            </a:r>
            <a:r>
              <a:rPr lang="es-AR" b="1" dirty="0" smtClean="0"/>
              <a:t>=</a:t>
            </a:r>
            <a:r>
              <a:rPr lang="es-AR" b="1" dirty="0" err="1" smtClean="0"/>
              <a:t>P</a:t>
            </a:r>
            <a:r>
              <a:rPr lang="es-AR" b="1" baseline="-25000" dirty="0" err="1" smtClean="0">
                <a:sym typeface="Symbol"/>
              </a:rPr>
              <a:t>2</a:t>
            </a:r>
            <a:r>
              <a:rPr lang="es-AR" b="1" dirty="0" err="1" smtClean="0"/>
              <a:t>.Tang</a:t>
            </a:r>
            <a:r>
              <a:rPr lang="es-AR" b="1" dirty="0" smtClean="0">
                <a:sym typeface="Symbol"/>
              </a:rPr>
              <a:t> </a:t>
            </a:r>
            <a:r>
              <a:rPr lang="es-ES" b="1" baseline="-30000" dirty="0" smtClean="0">
                <a:sym typeface="Symbol"/>
              </a:rPr>
              <a:t>2</a:t>
            </a:r>
            <a:r>
              <a:rPr lang="es-AR" b="1" dirty="0" smtClean="0"/>
              <a:t>= 10000 </a:t>
            </a:r>
            <a:r>
              <a:rPr lang="es-AR" b="1" dirty="0" err="1" smtClean="0"/>
              <a:t>VARi</a:t>
            </a:r>
            <a:endParaRPr lang="es-AR" b="1" dirty="0"/>
          </a:p>
        </p:txBody>
      </p:sp>
      <p:cxnSp>
        <p:nvCxnSpPr>
          <p:cNvPr id="27" name="26 Conector recto de flecha"/>
          <p:cNvCxnSpPr/>
          <p:nvPr/>
        </p:nvCxnSpPr>
        <p:spPr>
          <a:xfrm flipV="1">
            <a:off x="647185" y="2829186"/>
            <a:ext cx="4032448" cy="25922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Arco"/>
          <p:cNvSpPr/>
          <p:nvPr/>
        </p:nvSpPr>
        <p:spPr>
          <a:xfrm>
            <a:off x="1454180" y="4590729"/>
            <a:ext cx="1009628" cy="172743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1" name="30 CuadroTexto"/>
          <p:cNvSpPr txBox="1"/>
          <p:nvPr/>
        </p:nvSpPr>
        <p:spPr>
          <a:xfrm>
            <a:off x="1619672" y="4941168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smtClean="0">
                <a:solidFill>
                  <a:srgbClr val="0070C0"/>
                </a:solidFill>
                <a:sym typeface="Symbol"/>
              </a:rPr>
              <a:t></a:t>
            </a:r>
            <a:r>
              <a:rPr lang="es-ES" b="1" baseline="-30000" dirty="0" smtClean="0">
                <a:solidFill>
                  <a:srgbClr val="0070C0"/>
                </a:solidFill>
                <a:sym typeface="Symbol"/>
              </a:rPr>
              <a:t>T</a:t>
            </a:r>
            <a:endParaRPr lang="es-AR" dirty="0">
              <a:solidFill>
                <a:srgbClr val="0070C0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2483768" y="3573016"/>
            <a:ext cx="368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smtClean="0">
                <a:solidFill>
                  <a:srgbClr val="0070C0"/>
                </a:solidFill>
                <a:sym typeface="Symbol"/>
              </a:rPr>
              <a:t>S</a:t>
            </a:r>
            <a:r>
              <a:rPr lang="es-ES" b="1" baseline="-30000" dirty="0" smtClean="0">
                <a:solidFill>
                  <a:srgbClr val="0070C0"/>
                </a:solidFill>
                <a:sym typeface="Symbol"/>
              </a:rPr>
              <a:t>T</a:t>
            </a:r>
            <a:endParaRPr lang="es-AR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s-AR" dirty="0" smtClean="0"/>
              <a:t>Triángulo de Potencias total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24744"/>
            <a:ext cx="6347048" cy="532655"/>
          </a:xfrm>
        </p:spPr>
        <p:txBody>
          <a:bodyPr>
            <a:normAutofit fontScale="92500"/>
          </a:bodyPr>
          <a:lstStyle/>
          <a:p>
            <a:r>
              <a:rPr lang="es-AR" sz="2400" dirty="0" smtClean="0"/>
              <a:t>Calculo el ángulo </a:t>
            </a:r>
            <a:r>
              <a:rPr lang="es-AR" sz="2400" b="1" dirty="0" smtClean="0">
                <a:solidFill>
                  <a:srgbClr val="0070C0"/>
                </a:solidFill>
                <a:sym typeface="Symbol"/>
              </a:rPr>
              <a:t></a:t>
            </a:r>
            <a:r>
              <a:rPr lang="es-ES" sz="2400" b="1" baseline="-30000" dirty="0" smtClean="0">
                <a:solidFill>
                  <a:srgbClr val="0070C0"/>
                </a:solidFill>
                <a:sym typeface="Symbol"/>
              </a:rPr>
              <a:t>T </a:t>
            </a:r>
            <a:r>
              <a:rPr lang="es-AR" sz="2400" dirty="0" smtClean="0"/>
              <a:t>y el factor de potencia total</a:t>
            </a:r>
          </a:p>
        </p:txBody>
      </p:sp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23528" y="2636912"/>
            <a:ext cx="4349297" cy="2304256"/>
            <a:chOff x="7880" y="11382"/>
            <a:chExt cx="2612" cy="2126"/>
          </a:xfrm>
        </p:grpSpPr>
        <p:cxnSp>
          <p:nvCxnSpPr>
            <p:cNvPr id="2051" name="AutoShape 3"/>
            <p:cNvCxnSpPr>
              <a:cxnSpLocks noChangeShapeType="1"/>
            </p:cNvCxnSpPr>
            <p:nvPr/>
          </p:nvCxnSpPr>
          <p:spPr bwMode="auto">
            <a:xfrm>
              <a:off x="7880" y="12992"/>
              <a:ext cx="1520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grpSp>
          <p:nvGrpSpPr>
            <p:cNvPr id="2052" name="Group 4"/>
            <p:cNvGrpSpPr>
              <a:grpSpLocks/>
            </p:cNvGrpSpPr>
            <p:nvPr/>
          </p:nvGrpSpPr>
          <p:grpSpPr bwMode="auto">
            <a:xfrm>
              <a:off x="7880" y="11382"/>
              <a:ext cx="2612" cy="2126"/>
              <a:chOff x="7880" y="11944"/>
              <a:chExt cx="2612" cy="2126"/>
            </a:xfrm>
          </p:grpSpPr>
          <p:sp>
            <p:nvSpPr>
              <p:cNvPr id="2053" name="Text Box 5"/>
              <p:cNvSpPr txBox="1">
                <a:spLocks noChangeArrowheads="1"/>
              </p:cNvSpPr>
              <p:nvPr/>
            </p:nvSpPr>
            <p:spPr bwMode="auto">
              <a:xfrm>
                <a:off x="8139" y="13206"/>
                <a:ext cx="520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s-AR" sz="1600" b="1" dirty="0" smtClean="0">
                    <a:solidFill>
                      <a:srgbClr val="0070C0"/>
                    </a:solidFill>
                    <a:sym typeface="Symbol"/>
                  </a:rPr>
                  <a:t></a:t>
                </a:r>
                <a:r>
                  <a:rPr lang="es-ES" sz="1600" b="1" baseline="-30000" dirty="0" smtClean="0">
                    <a:solidFill>
                      <a:srgbClr val="0070C0"/>
                    </a:solidFill>
                    <a:sym typeface="Symbol"/>
                  </a:rPr>
                  <a:t>T</a:t>
                </a:r>
                <a:endParaRPr lang="es-AR" sz="1600" dirty="0">
                  <a:solidFill>
                    <a:srgbClr val="0070C0"/>
                  </a:solidFill>
                </a:endParaRPr>
              </a:p>
            </p:txBody>
          </p:sp>
          <p:grpSp>
            <p:nvGrpSpPr>
              <p:cNvPr id="2054" name="Group 6"/>
              <p:cNvGrpSpPr>
                <a:grpSpLocks/>
              </p:cNvGrpSpPr>
              <p:nvPr/>
            </p:nvGrpSpPr>
            <p:grpSpPr bwMode="auto">
              <a:xfrm>
                <a:off x="7880" y="11944"/>
                <a:ext cx="2612" cy="2126"/>
                <a:chOff x="7880" y="11944"/>
                <a:chExt cx="2612" cy="2126"/>
              </a:xfrm>
            </p:grpSpPr>
            <p:sp>
              <p:nvSpPr>
                <p:cNvPr id="205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8442" y="12476"/>
                  <a:ext cx="520" cy="3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r>
                    <a:rPr lang="es-AR" sz="1600" b="1" dirty="0" smtClean="0">
                      <a:solidFill>
                        <a:srgbClr val="0070C0"/>
                      </a:solidFill>
                      <a:sym typeface="Symbol"/>
                    </a:rPr>
                    <a:t>S</a:t>
                  </a:r>
                  <a:r>
                    <a:rPr lang="es-ES" sz="1600" b="1" baseline="-30000" dirty="0" smtClean="0">
                      <a:solidFill>
                        <a:srgbClr val="0070C0"/>
                      </a:solidFill>
                      <a:sym typeface="Symbol"/>
                    </a:rPr>
                    <a:t>T</a:t>
                  </a:r>
                  <a:endParaRPr lang="es-AR" sz="1600" dirty="0" smtClean="0">
                    <a:solidFill>
                      <a:srgbClr val="0070C0"/>
                    </a:solidFill>
                  </a:endParaRPr>
                </a:p>
              </p:txBody>
            </p:sp>
            <p:grpSp>
              <p:nvGrpSpPr>
                <p:cNvPr id="2056" name="Group 8"/>
                <p:cNvGrpSpPr>
                  <a:grpSpLocks/>
                </p:cNvGrpSpPr>
                <p:nvPr/>
              </p:nvGrpSpPr>
              <p:grpSpPr bwMode="auto">
                <a:xfrm>
                  <a:off x="7880" y="11944"/>
                  <a:ext cx="2612" cy="2126"/>
                  <a:chOff x="7880" y="11944"/>
                  <a:chExt cx="2612" cy="2126"/>
                </a:xfrm>
              </p:grpSpPr>
              <p:sp>
                <p:nvSpPr>
                  <p:cNvPr id="205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368" y="12542"/>
                    <a:ext cx="1124" cy="39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fontAlgn="base">
                      <a:spcBef>
                        <a:spcPct val="0"/>
                      </a:spcBef>
                      <a:spcAft>
                        <a:spcPts val="1000"/>
                      </a:spcAft>
                    </a:pPr>
                    <a:r>
                      <a:rPr lang="es-AR" sz="1600" b="1" dirty="0" err="1" smtClean="0"/>
                      <a:t>Q</a:t>
                    </a:r>
                    <a:r>
                      <a:rPr lang="es-AR" sz="1600" b="1" baseline="-25000" dirty="0" err="1" smtClean="0">
                        <a:sym typeface="Symbol"/>
                      </a:rPr>
                      <a:t>T</a:t>
                    </a:r>
                    <a:r>
                      <a:rPr lang="es-AR" sz="1600" b="1" dirty="0" smtClean="0"/>
                      <a:t>=17637 </a:t>
                    </a:r>
                    <a:r>
                      <a:rPr lang="es-AR" sz="1600" b="1" dirty="0" err="1" smtClean="0"/>
                      <a:t>VARi</a:t>
                    </a:r>
                    <a:endParaRPr lang="es-AR" sz="1600" b="1" dirty="0" smtClean="0"/>
                  </a:p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s-AR" sz="1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grpSp>
                <p:nvGrpSpPr>
                  <p:cNvPr id="2058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7880" y="11944"/>
                    <a:ext cx="1520" cy="2126"/>
                    <a:chOff x="7880" y="11944"/>
                    <a:chExt cx="1520" cy="2126"/>
                  </a:xfrm>
                </p:grpSpPr>
                <p:sp>
                  <p:nvSpPr>
                    <p:cNvPr id="2059" name="Text Box 1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153" y="13672"/>
                      <a:ext cx="949" cy="39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r>
                        <a:rPr lang="es-AR" sz="1600" b="1" dirty="0" smtClean="0"/>
                        <a:t>P</a:t>
                      </a:r>
                      <a:r>
                        <a:rPr lang="es-AR" sz="1600" b="1" baseline="-25000" dirty="0" smtClean="0">
                          <a:sym typeface="Symbol"/>
                        </a:rPr>
                        <a:t>T</a:t>
                      </a:r>
                      <a:r>
                        <a:rPr lang="es-AR" sz="1600" b="1" dirty="0" smtClean="0"/>
                        <a:t>= </a:t>
                      </a:r>
                      <a:r>
                        <a:rPr lang="es-AR" sz="1600" b="1" dirty="0" err="1" smtClean="0"/>
                        <a:t>21560W</a:t>
                      </a:r>
                      <a:endParaRPr lang="es-AR" sz="1600" b="1" dirty="0"/>
                    </a:p>
                  </p:txBody>
                </p:sp>
                <p:grpSp>
                  <p:nvGrpSpPr>
                    <p:cNvPr id="2060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7880" y="11944"/>
                      <a:ext cx="1520" cy="1610"/>
                      <a:chOff x="7880" y="11944"/>
                      <a:chExt cx="1520" cy="1610"/>
                    </a:xfrm>
                  </p:grpSpPr>
                  <p:cxnSp>
                    <p:nvCxnSpPr>
                      <p:cNvPr id="2061" name="AutoShape 13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9400" y="11944"/>
                        <a:ext cx="0" cy="1610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rgbClr val="7030A0"/>
                        </a:solidFill>
                        <a:round/>
                        <a:headEnd/>
                        <a:tailEnd type="triangle" w="med" len="med"/>
                      </a:ln>
                    </p:spPr>
                  </p:cxnSp>
                  <p:cxnSp>
                    <p:nvCxnSpPr>
                      <p:cNvPr id="2062" name="AutoShape 14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7880" y="11944"/>
                        <a:ext cx="1520" cy="1610"/>
                      </a:xfrm>
                      <a:prstGeom prst="straightConnector1">
                        <a:avLst/>
                      </a:prstGeom>
                      <a:noFill/>
                      <a:ln w="28575">
                        <a:solidFill>
                          <a:srgbClr val="0070C0"/>
                        </a:solidFill>
                        <a:round/>
                        <a:headEnd/>
                        <a:tailEnd type="triangle" w="med" len="med"/>
                      </a:ln>
                    </p:spPr>
                  </p:cxnSp>
                </p:grpSp>
              </p:grpSp>
            </p:grpSp>
          </p:grpSp>
        </p:grpSp>
      </p:grpSp>
      <p:graphicFrame>
        <p:nvGraphicFramePr>
          <p:cNvPr id="17" name="16 Objeto"/>
          <p:cNvGraphicFramePr>
            <a:graphicFrameLocks noChangeAspect="1"/>
          </p:cNvGraphicFramePr>
          <p:nvPr/>
        </p:nvGraphicFramePr>
        <p:xfrm>
          <a:off x="5004048" y="1556792"/>
          <a:ext cx="3592513" cy="1131887"/>
        </p:xfrm>
        <a:graphic>
          <a:graphicData uri="http://schemas.openxmlformats.org/presentationml/2006/ole">
            <p:oleObj spid="_x0000_s2063" name="Equation" r:id="rId3" imgW="3263760" imgH="1028520" progId="Equation.DSMT4">
              <p:embed/>
            </p:oleObj>
          </a:graphicData>
        </a:graphic>
      </p:graphicFrame>
      <p:sp>
        <p:nvSpPr>
          <p:cNvPr id="18" name="17 Arco"/>
          <p:cNvSpPr/>
          <p:nvPr/>
        </p:nvSpPr>
        <p:spPr>
          <a:xfrm>
            <a:off x="683568" y="3861048"/>
            <a:ext cx="844136" cy="99851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18 Rectángulo"/>
          <p:cNvSpPr/>
          <p:nvPr/>
        </p:nvSpPr>
        <p:spPr>
          <a:xfrm>
            <a:off x="0" y="6237312"/>
            <a:ext cx="460851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AR" u="sng" dirty="0" smtClean="0"/>
              <a:t>Vatímetro 1 </a:t>
            </a:r>
            <a:r>
              <a:rPr lang="es-AR" b="1" u="sng" dirty="0" err="1" smtClean="0">
                <a:sym typeface="Symbol"/>
              </a:rPr>
              <a:t>W</a:t>
            </a:r>
            <a:r>
              <a:rPr lang="es-AR" b="1" u="sng" baseline="-25000" dirty="0" err="1" smtClean="0">
                <a:sym typeface="Symbol"/>
              </a:rPr>
              <a:t>1</a:t>
            </a:r>
            <a:r>
              <a:rPr lang="es-AR" b="1" u="sng" baseline="-25000" dirty="0" smtClean="0">
                <a:sym typeface="Symbol"/>
              </a:rPr>
              <a:t> </a:t>
            </a:r>
            <a:r>
              <a:rPr lang="es-AR" dirty="0" smtClean="0">
                <a:sym typeface="Symbol"/>
              </a:rPr>
              <a:t>: </a:t>
            </a:r>
            <a:r>
              <a:rPr lang="es-AR" b="1" dirty="0" err="1" smtClean="0">
                <a:sym typeface="Symbol"/>
              </a:rPr>
              <a:t>P</a:t>
            </a:r>
            <a:r>
              <a:rPr lang="es-AR" b="1" baseline="-25000" dirty="0" err="1" smtClean="0">
                <a:sym typeface="Symbol"/>
              </a:rPr>
              <a:t>1f</a:t>
            </a:r>
            <a:r>
              <a:rPr lang="es-AR" b="1" dirty="0" smtClean="0">
                <a:sym typeface="Symbol"/>
              </a:rPr>
              <a:t>= Pt/3= </a:t>
            </a:r>
            <a:r>
              <a:rPr lang="es-AR" b="1" dirty="0" err="1" smtClean="0">
                <a:sym typeface="Symbol"/>
              </a:rPr>
              <a:t>21560W</a:t>
            </a:r>
            <a:r>
              <a:rPr lang="es-AR" b="1" dirty="0" smtClean="0">
                <a:sym typeface="Symbol"/>
              </a:rPr>
              <a:t>/3=7187 W</a:t>
            </a:r>
          </a:p>
        </p:txBody>
      </p:sp>
      <p:graphicFrame>
        <p:nvGraphicFramePr>
          <p:cNvPr id="20" name="19 Objeto"/>
          <p:cNvGraphicFramePr>
            <a:graphicFrameLocks noChangeAspect="1"/>
          </p:cNvGraphicFramePr>
          <p:nvPr/>
        </p:nvGraphicFramePr>
        <p:xfrm>
          <a:off x="5148064" y="3429000"/>
          <a:ext cx="3808413" cy="1171575"/>
        </p:xfrm>
        <a:graphic>
          <a:graphicData uri="http://schemas.openxmlformats.org/presentationml/2006/ole">
            <p:oleObj spid="_x0000_s2064" name="Equation" r:id="rId4" imgW="3340080" imgH="1028520" progId="Equation.DSMT4">
              <p:embed/>
            </p:oleObj>
          </a:graphicData>
        </a:graphic>
      </p:graphicFrame>
      <p:sp>
        <p:nvSpPr>
          <p:cNvPr id="21" name="2 Marcador de contenido"/>
          <p:cNvSpPr txBox="1">
            <a:spLocks/>
          </p:cNvSpPr>
          <p:nvPr/>
        </p:nvSpPr>
        <p:spPr>
          <a:xfrm>
            <a:off x="3779912" y="2924944"/>
            <a:ext cx="5364088" cy="5326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AR" sz="2000" u="sng" dirty="0" smtClean="0"/>
              <a:t>Amperímetro 2 </a:t>
            </a:r>
            <a:r>
              <a:rPr lang="es-AR" sz="2000" b="1" u="sng" dirty="0" err="1" smtClean="0">
                <a:sym typeface="Symbol"/>
              </a:rPr>
              <a:t>A</a:t>
            </a:r>
            <a:r>
              <a:rPr lang="es-AR" sz="2000" b="1" u="sng" baseline="-25000" dirty="0" err="1" smtClean="0">
                <a:sym typeface="Symbol"/>
              </a:rPr>
              <a:t>2</a:t>
            </a:r>
            <a:r>
              <a:rPr lang="es-AR" sz="2000" b="1" u="sng" baseline="-25000" dirty="0" smtClean="0">
                <a:sym typeface="Symbol"/>
              </a:rPr>
              <a:t> </a:t>
            </a:r>
            <a:r>
              <a:rPr lang="es-AR" sz="2000" dirty="0" smtClean="0">
                <a:sym typeface="Symbol"/>
              </a:rPr>
              <a:t>: sin batería de capacitores</a:t>
            </a:r>
            <a:endParaRPr kumimoji="0" lang="es-A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2 Marcador de contenido"/>
          <p:cNvSpPr txBox="1">
            <a:spLocks/>
          </p:cNvSpPr>
          <p:nvPr/>
        </p:nvSpPr>
        <p:spPr>
          <a:xfrm>
            <a:off x="3779912" y="4797152"/>
            <a:ext cx="5364088" cy="5326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AR" sz="2000" u="sng" dirty="0" smtClean="0"/>
              <a:t>Amperímetro 1 </a:t>
            </a:r>
            <a:r>
              <a:rPr lang="es-AR" sz="2000" b="1" u="sng" dirty="0" err="1" smtClean="0">
                <a:sym typeface="Symbol"/>
              </a:rPr>
              <a:t>A</a:t>
            </a:r>
            <a:r>
              <a:rPr lang="es-AR" sz="2000" b="1" u="sng" baseline="-25000" dirty="0" err="1" smtClean="0">
                <a:sym typeface="Symbol"/>
              </a:rPr>
              <a:t>1</a:t>
            </a:r>
            <a:r>
              <a:rPr lang="es-AR" sz="2000" b="1" u="sng" baseline="-25000" dirty="0" smtClean="0">
                <a:sym typeface="Symbol"/>
              </a:rPr>
              <a:t> </a:t>
            </a:r>
            <a:r>
              <a:rPr lang="es-AR" sz="2000" dirty="0" smtClean="0">
                <a:sym typeface="Symbol"/>
              </a:rPr>
              <a:t>: sin batería de capacitores</a:t>
            </a:r>
            <a:endParaRPr kumimoji="0" lang="es-A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4759325" y="5300663"/>
          <a:ext cx="3865563" cy="1171575"/>
        </p:xfrm>
        <a:graphic>
          <a:graphicData uri="http://schemas.openxmlformats.org/presentationml/2006/ole">
            <p:oleObj spid="_x0000_s2065" name="Equation" r:id="rId5" imgW="3390840" imgH="102852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s-AR" dirty="0" smtClean="0"/>
              <a:t>Batería de condensadores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3968" y="2060848"/>
            <a:ext cx="4690864" cy="460648"/>
          </a:xfrm>
        </p:spPr>
        <p:txBody>
          <a:bodyPr>
            <a:normAutofit fontScale="92500" lnSpcReduction="20000"/>
          </a:bodyPr>
          <a:lstStyle/>
          <a:p>
            <a:r>
              <a:rPr lang="es-AR" dirty="0" smtClean="0"/>
              <a:t>Batería de condensadores</a:t>
            </a:r>
            <a:endParaRPr lang="es-AR" dirty="0"/>
          </a:p>
        </p:txBody>
      </p:sp>
      <p:grpSp>
        <p:nvGrpSpPr>
          <p:cNvPr id="3144" name="Group 72"/>
          <p:cNvGrpSpPr>
            <a:grpSpLocks/>
          </p:cNvGrpSpPr>
          <p:nvPr/>
        </p:nvGrpSpPr>
        <p:grpSpPr bwMode="auto">
          <a:xfrm>
            <a:off x="1115616" y="1916832"/>
            <a:ext cx="2846973" cy="2226941"/>
            <a:chOff x="2599" y="2689"/>
            <a:chExt cx="2378" cy="2077"/>
          </a:xfrm>
        </p:grpSpPr>
        <p:sp>
          <p:nvSpPr>
            <p:cNvPr id="3145" name="Text Box 73"/>
            <p:cNvSpPr txBox="1">
              <a:spLocks noChangeArrowheads="1"/>
            </p:cNvSpPr>
            <p:nvPr/>
          </p:nvSpPr>
          <p:spPr bwMode="auto">
            <a:xfrm>
              <a:off x="2659" y="4032"/>
              <a:ext cx="520" cy="3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es-AR" sz="1600" b="1" dirty="0" smtClean="0">
                  <a:solidFill>
                    <a:srgbClr val="0070C0"/>
                  </a:solidFill>
                  <a:sym typeface="Symbol"/>
                </a:rPr>
                <a:t></a:t>
              </a:r>
              <a:r>
                <a:rPr lang="es-ES" sz="1600" b="1" baseline="-30000" dirty="0" smtClean="0">
                  <a:solidFill>
                    <a:srgbClr val="0070C0"/>
                  </a:solidFill>
                  <a:sym typeface="Symbol"/>
                </a:rPr>
                <a:t>T</a:t>
              </a:r>
              <a:endParaRPr lang="es-AR" sz="1600" dirty="0">
                <a:solidFill>
                  <a:srgbClr val="0070C0"/>
                </a:solidFill>
              </a:endParaRPr>
            </a:p>
          </p:txBody>
        </p:sp>
        <p:grpSp>
          <p:nvGrpSpPr>
            <p:cNvPr id="3146" name="Group 74"/>
            <p:cNvGrpSpPr>
              <a:grpSpLocks/>
            </p:cNvGrpSpPr>
            <p:nvPr/>
          </p:nvGrpSpPr>
          <p:grpSpPr bwMode="auto">
            <a:xfrm>
              <a:off x="2599" y="2689"/>
              <a:ext cx="2378" cy="2077"/>
              <a:chOff x="2599" y="2689"/>
              <a:chExt cx="2378" cy="2077"/>
            </a:xfrm>
          </p:grpSpPr>
          <p:cxnSp>
            <p:nvCxnSpPr>
              <p:cNvPr id="3147" name="AutoShape 75"/>
              <p:cNvCxnSpPr>
                <a:cxnSpLocks noChangeShapeType="1"/>
              </p:cNvCxnSpPr>
              <p:nvPr/>
            </p:nvCxnSpPr>
            <p:spPr bwMode="auto">
              <a:xfrm>
                <a:off x="4119" y="4316"/>
                <a:ext cx="472" cy="0"/>
              </a:xfrm>
              <a:prstGeom prst="straightConnector1">
                <a:avLst/>
              </a:prstGeom>
              <a:noFill/>
              <a:ln w="6350">
                <a:solidFill>
                  <a:srgbClr val="0070C0"/>
                </a:solidFill>
                <a:round/>
                <a:headEnd/>
                <a:tailEnd/>
              </a:ln>
            </p:spPr>
          </p:cxnSp>
          <p:grpSp>
            <p:nvGrpSpPr>
              <p:cNvPr id="3148" name="Group 76"/>
              <p:cNvGrpSpPr>
                <a:grpSpLocks/>
              </p:cNvGrpSpPr>
              <p:nvPr/>
            </p:nvGrpSpPr>
            <p:grpSpPr bwMode="auto">
              <a:xfrm>
                <a:off x="2599" y="2689"/>
                <a:ext cx="2378" cy="2077"/>
                <a:chOff x="2599" y="2689"/>
                <a:chExt cx="2378" cy="2077"/>
              </a:xfrm>
            </p:grpSpPr>
            <p:sp>
              <p:nvSpPr>
                <p:cNvPr id="3149" name="Text Box 77"/>
                <p:cNvSpPr txBox="1">
                  <a:spLocks noChangeArrowheads="1"/>
                </p:cNvSpPr>
                <p:nvPr/>
              </p:nvSpPr>
              <p:spPr bwMode="auto">
                <a:xfrm>
                  <a:off x="3802" y="3361"/>
                  <a:ext cx="665" cy="3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s-AR" sz="1600" b="1" i="0" u="none" strike="noStrike" cap="none" normalizeH="0" baseline="0" dirty="0" err="1" smtClean="0">
                      <a:ln>
                        <a:noFill/>
                      </a:ln>
                      <a:solidFill>
                        <a:srgbClr val="7030A0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Q</a:t>
                  </a:r>
                  <a:r>
                    <a:rPr kumimoji="0" lang="es-AR" sz="1600" b="1" i="0" u="none" strike="noStrike" cap="none" normalizeH="0" baseline="-25000" dirty="0" err="1" smtClean="0">
                      <a:ln>
                        <a:noFill/>
                      </a:ln>
                      <a:solidFill>
                        <a:srgbClr val="7030A0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T</a:t>
                  </a:r>
                  <a:endParaRPr kumimoji="0" lang="es-AR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3150" name="Group 78"/>
                <p:cNvGrpSpPr>
                  <a:grpSpLocks/>
                </p:cNvGrpSpPr>
                <p:nvPr/>
              </p:nvGrpSpPr>
              <p:grpSpPr bwMode="auto">
                <a:xfrm>
                  <a:off x="2599" y="2689"/>
                  <a:ext cx="2378" cy="2077"/>
                  <a:chOff x="2599" y="2689"/>
                  <a:chExt cx="2378" cy="2077"/>
                </a:xfrm>
              </p:grpSpPr>
              <p:grpSp>
                <p:nvGrpSpPr>
                  <p:cNvPr id="3151" name="Group 79"/>
                  <p:cNvGrpSpPr>
                    <a:grpSpLocks/>
                  </p:cNvGrpSpPr>
                  <p:nvPr/>
                </p:nvGrpSpPr>
                <p:grpSpPr bwMode="auto">
                  <a:xfrm>
                    <a:off x="2599" y="3901"/>
                    <a:ext cx="2289" cy="462"/>
                    <a:chOff x="2599" y="3902"/>
                    <a:chExt cx="2289" cy="462"/>
                  </a:xfrm>
                </p:grpSpPr>
                <p:cxnSp>
                  <p:nvCxnSpPr>
                    <p:cNvPr id="3152" name="AutoShape 80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599" y="4316"/>
                      <a:ext cx="1520" cy="0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</p:spPr>
                </p:cxnSp>
                <p:cxnSp>
                  <p:nvCxnSpPr>
                    <p:cNvPr id="3153" name="AutoShape 81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4262" y="3902"/>
                      <a:ext cx="0" cy="397"/>
                    </a:xfrm>
                    <a:prstGeom prst="straightConnector1">
                      <a:avLst/>
                    </a:prstGeom>
                    <a:noFill/>
                    <a:ln w="12700">
                      <a:solidFill>
                        <a:srgbClr val="E36C0A"/>
                      </a:solidFill>
                      <a:round/>
                      <a:headEnd/>
                      <a:tailEnd type="triangle" w="med" len="med"/>
                    </a:ln>
                  </p:spPr>
                </p:cxnSp>
                <p:sp>
                  <p:nvSpPr>
                    <p:cNvPr id="3154" name="Text Box 8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223" y="3966"/>
                      <a:ext cx="665" cy="39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E36C0A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Q</a:t>
                      </a:r>
                      <a:r>
                        <a:rPr kumimoji="0" lang="es-AR" sz="1600" b="1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rgbClr val="E36C0A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</a:t>
                      </a:r>
                      <a:endParaRPr kumimoji="0" lang="es-A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grpSp>
                <p:nvGrpSpPr>
                  <p:cNvPr id="3155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599" y="2689"/>
                    <a:ext cx="2378" cy="2077"/>
                    <a:chOff x="2599" y="2689"/>
                    <a:chExt cx="2378" cy="2077"/>
                  </a:xfrm>
                </p:grpSpPr>
                <p:sp>
                  <p:nvSpPr>
                    <p:cNvPr id="3156" name="Text Box 8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840" y="4368"/>
                      <a:ext cx="1110" cy="39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r>
                        <a:rPr lang="es-AR" sz="1600" b="1" dirty="0" smtClean="0"/>
                        <a:t>P</a:t>
                      </a:r>
                      <a:r>
                        <a:rPr lang="es-AR" sz="1600" b="1" baseline="-25000" dirty="0" smtClean="0">
                          <a:sym typeface="Symbol"/>
                        </a:rPr>
                        <a:t>T</a:t>
                      </a:r>
                      <a:r>
                        <a:rPr lang="es-AR" sz="1600" b="1" dirty="0" smtClean="0"/>
                        <a:t>= </a:t>
                      </a:r>
                      <a:r>
                        <a:rPr lang="es-AR" sz="1600" b="1" dirty="0" err="1" smtClean="0"/>
                        <a:t>21560W</a:t>
                      </a:r>
                      <a:endParaRPr lang="es-AR" sz="1600" b="1" dirty="0"/>
                    </a:p>
                  </p:txBody>
                </p:sp>
                <p:grpSp>
                  <p:nvGrpSpPr>
                    <p:cNvPr id="3157" name="Group 8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99" y="2689"/>
                      <a:ext cx="2378" cy="1728"/>
                      <a:chOff x="2599" y="2689"/>
                      <a:chExt cx="2378" cy="1728"/>
                    </a:xfrm>
                  </p:grpSpPr>
                  <p:sp>
                    <p:nvSpPr>
                      <p:cNvPr id="3158" name="Text Box 8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328" y="4019"/>
                        <a:ext cx="520" cy="39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es-AR" sz="16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accent6">
                                <a:lumMod val="75000"/>
                              </a:schemeClr>
                            </a:solidFill>
                            <a:effectLst/>
                            <a:latin typeface="Cambria" pitchFamily="18" charset="0"/>
                            <a:cs typeface="Arial" pitchFamily="34" charset="0"/>
                            <a:sym typeface="Symbol" pitchFamily="18" charset="2"/>
                          </a:rPr>
                          <a:t></a:t>
                        </a:r>
                        <a:r>
                          <a:rPr kumimoji="0" lang="es-AR" sz="1600" b="1" i="0" u="none" strike="noStrike" cap="none" normalizeH="0" baseline="-25000" dirty="0" smtClean="0">
                            <a:ln>
                              <a:noFill/>
                            </a:ln>
                            <a:solidFill>
                              <a:schemeClr val="accent6">
                                <a:lumMod val="75000"/>
                              </a:schemeClr>
                            </a:solidFill>
                            <a:effectLst/>
                            <a:latin typeface="Cambria" pitchFamily="18" charset="0"/>
                            <a:cs typeface="Arial" pitchFamily="34" charset="0"/>
                          </a:rPr>
                          <a:t>E</a:t>
                        </a:r>
                        <a:endParaRPr kumimoji="0" lang="es-A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grpSp>
                    <p:nvGrpSpPr>
                      <p:cNvPr id="3159" name="Group 8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599" y="2689"/>
                        <a:ext cx="2378" cy="1630"/>
                        <a:chOff x="2599" y="2689"/>
                        <a:chExt cx="2378" cy="1630"/>
                      </a:xfrm>
                    </p:grpSpPr>
                    <p:grpSp>
                      <p:nvGrpSpPr>
                        <p:cNvPr id="3160" name="Group 88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2599" y="2689"/>
                          <a:ext cx="2378" cy="1612"/>
                          <a:chOff x="2599" y="2689"/>
                          <a:chExt cx="2378" cy="1612"/>
                        </a:xfrm>
                      </p:grpSpPr>
                      <p:cxnSp>
                        <p:nvCxnSpPr>
                          <p:cNvPr id="3161" name="AutoShape 89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 flipV="1">
                            <a:off x="2599" y="3623"/>
                            <a:ext cx="2378" cy="678"/>
                          </a:xfrm>
                          <a:prstGeom prst="straightConnector1">
                            <a:avLst/>
                          </a:prstGeom>
                          <a:noFill/>
                          <a:ln w="6350">
                            <a:solidFill>
                              <a:srgbClr val="00B0F0"/>
                            </a:solidFill>
                            <a:prstDash val="dash"/>
                            <a:round/>
                            <a:headEnd/>
                            <a:tailEnd/>
                          </a:ln>
                        </p:spPr>
                      </p:cxnSp>
                      <p:grpSp>
                        <p:nvGrpSpPr>
                          <p:cNvPr id="3162" name="Group 90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2599" y="2689"/>
                            <a:ext cx="2165" cy="1610"/>
                            <a:chOff x="2599" y="2703"/>
                            <a:chExt cx="2165" cy="1610"/>
                          </a:xfrm>
                        </p:grpSpPr>
                        <p:cxnSp>
                          <p:nvCxnSpPr>
                            <p:cNvPr id="3163" name="AutoShape 91"/>
                            <p:cNvCxnSpPr>
                              <a:cxnSpLocks noChangeShapeType="1"/>
                            </p:cNvCxnSpPr>
                            <p:nvPr/>
                          </p:nvCxnSpPr>
                          <p:spPr bwMode="auto">
                            <a:xfrm>
                              <a:off x="4055" y="2703"/>
                              <a:ext cx="472" cy="0"/>
                            </a:xfrm>
                            <a:prstGeom prst="straightConnector1">
                              <a:avLst/>
                            </a:prstGeom>
                            <a:noFill/>
                            <a:ln w="6350">
                              <a:solidFill>
                                <a:srgbClr val="0070C0"/>
                              </a:solidFill>
                              <a:round/>
                              <a:headEnd/>
                              <a:tailEnd/>
                            </a:ln>
                          </p:spPr>
                        </p:cxnSp>
                        <p:cxnSp>
                          <p:nvCxnSpPr>
                            <p:cNvPr id="3164" name="AutoShape 92"/>
                            <p:cNvCxnSpPr>
                              <a:cxnSpLocks noChangeShapeType="1"/>
                            </p:cNvCxnSpPr>
                            <p:nvPr/>
                          </p:nvCxnSpPr>
                          <p:spPr bwMode="auto">
                            <a:xfrm>
                              <a:off x="4055" y="3889"/>
                              <a:ext cx="472" cy="0"/>
                            </a:xfrm>
                            <a:prstGeom prst="straightConnector1">
                              <a:avLst/>
                            </a:prstGeom>
                            <a:noFill/>
                            <a:ln w="6350">
                              <a:solidFill>
                                <a:srgbClr val="0070C0"/>
                              </a:solidFill>
                              <a:round/>
                              <a:headEnd/>
                              <a:tailEnd/>
                            </a:ln>
                          </p:spPr>
                        </p:cxnSp>
                        <p:grpSp>
                          <p:nvGrpSpPr>
                            <p:cNvPr id="3165" name="Group 93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2599" y="2703"/>
                              <a:ext cx="2165" cy="1610"/>
                              <a:chOff x="2599" y="2703"/>
                              <a:chExt cx="2165" cy="1610"/>
                            </a:xfrm>
                          </p:grpSpPr>
                          <p:cxnSp>
                            <p:nvCxnSpPr>
                              <p:cNvPr id="3166" name="AutoShape 94"/>
                              <p:cNvCxnSpPr>
                                <a:cxnSpLocks noChangeShapeType="1"/>
                              </p:cNvCxnSpPr>
                              <p:nvPr/>
                            </p:nvCxnSpPr>
                            <p:spPr bwMode="auto">
                              <a:xfrm>
                                <a:off x="4262" y="2730"/>
                                <a:ext cx="0" cy="1159"/>
                              </a:xfrm>
                              <a:prstGeom prst="straightConnector1">
                                <a:avLst/>
                              </a:prstGeom>
                              <a:noFill/>
                              <a:ln w="9525">
                                <a:solidFill>
                                  <a:srgbClr val="FF0000"/>
                                </a:solidFill>
                                <a:round/>
                                <a:headEnd/>
                                <a:tailEnd type="triangle" w="med" len="med"/>
                              </a:ln>
                            </p:spPr>
                          </p:cxnSp>
                          <p:grpSp>
                            <p:nvGrpSpPr>
                              <p:cNvPr id="3167" name="Group 95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2599" y="2703"/>
                                <a:ext cx="2165" cy="1610"/>
                                <a:chOff x="2599" y="2703"/>
                                <a:chExt cx="2165" cy="1610"/>
                              </a:xfrm>
                            </p:grpSpPr>
                            <p:sp>
                              <p:nvSpPr>
                                <p:cNvPr id="3168" name="Text Box 96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4283" y="3106"/>
                                  <a:ext cx="481" cy="269"/>
                                </a:xfrm>
                                <a:prstGeom prst="rect">
                                  <a:avLst/>
                                </a:prstGeom>
                                <a:noFill/>
                                <a:ln w="9525">
                                  <a:noFill/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l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es-AR" sz="1600" b="1" i="0" u="none" strike="noStrike" cap="none" normalizeH="0" baseline="0" dirty="0" err="1" smtClean="0">
                                      <a:ln>
                                        <a:noFill/>
                                      </a:ln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libri" pitchFamily="34" charset="0"/>
                                      <a:cs typeface="Arial" pitchFamily="34" charset="0"/>
                                    </a:rPr>
                                    <a:t>Q</a:t>
                                  </a:r>
                                  <a:r>
                                    <a:rPr kumimoji="0" lang="es-AR" sz="1600" b="1" i="0" u="none" strike="noStrike" cap="none" normalizeH="0" baseline="-25000" dirty="0" err="1" smtClean="0">
                                      <a:ln>
                                        <a:noFill/>
                                      </a:ln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libri" pitchFamily="34" charset="0"/>
                                      <a:cs typeface="Arial" pitchFamily="34" charset="0"/>
                                    </a:rPr>
                                    <a:t>C</a:t>
                                  </a:r>
                                  <a:endParaRPr kumimoji="0" lang="es-AR" sz="1600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grpSp>
                              <p:nvGrpSpPr>
                                <p:cNvPr id="3169" name="Group 97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2599" y="2703"/>
                                  <a:ext cx="1520" cy="1610"/>
                                  <a:chOff x="2599" y="2703"/>
                                  <a:chExt cx="1520" cy="1610"/>
                                </a:xfrm>
                              </p:grpSpPr>
                              <p:sp>
                                <p:nvSpPr>
                                  <p:cNvPr id="3170" name="Text Box 98"/>
                                  <p:cNvSpPr txBox="1"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3381" y="2972"/>
                                    <a:ext cx="520" cy="398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vert="horz" wrap="square" lIns="91440" tIns="45720" rIns="91440" bIns="45720" numCol="1" anchor="t" anchorCtr="0" compatLnSpc="1">
                                    <a:prstTxWarp prst="textNoShape">
                                      <a:avLst/>
                                    </a:prstTxWarp>
                                  </a:bodyPr>
                                  <a:lstStyle/>
                                  <a:p>
                                    <a:r>
                                      <a:rPr lang="es-AR" sz="1600" b="1" dirty="0" smtClean="0">
                                        <a:solidFill>
                                          <a:srgbClr val="0070C0"/>
                                        </a:solidFill>
                                        <a:sym typeface="Symbol"/>
                                      </a:rPr>
                                      <a:t>S</a:t>
                                    </a:r>
                                    <a:r>
                                      <a:rPr lang="es-ES" sz="1600" b="1" baseline="-30000" dirty="0" smtClean="0">
                                        <a:solidFill>
                                          <a:srgbClr val="0070C0"/>
                                        </a:solidFill>
                                        <a:sym typeface="Symbol"/>
                                      </a:rPr>
                                      <a:t>T</a:t>
                                    </a:r>
                                    <a:endParaRPr lang="es-AR" sz="1600" dirty="0">
                                      <a:solidFill>
                                        <a:srgbClr val="0070C0"/>
                                      </a:solidFill>
                                    </a:endParaRPr>
                                  </a:p>
                                </p:txBody>
                              </p:sp>
                              <p:grpSp>
                                <p:nvGrpSpPr>
                                  <p:cNvPr id="3171" name="Group 99"/>
                                  <p:cNvGrpSpPr>
                                    <a:grpSpLocks/>
                                  </p:cNvGrpSpPr>
                                  <p:nvPr/>
                                </p:nvGrpSpPr>
                                <p:grpSpPr bwMode="auto">
                                  <a:xfrm>
                                    <a:off x="2599" y="2703"/>
                                    <a:ext cx="1520" cy="1610"/>
                                    <a:chOff x="7880" y="11944"/>
                                    <a:chExt cx="1520" cy="1610"/>
                                  </a:xfrm>
                                </p:grpSpPr>
                                <p:cxnSp>
                                  <p:nvCxnSpPr>
                                    <p:cNvPr id="3172" name="AutoShape 100"/>
                                    <p:cNvCxnSpPr>
                                      <a:cxnSpLocks noChangeShapeType="1"/>
                                    </p:cNvCxnSpPr>
                                    <p:nvPr/>
                                  </p:nvCxnSpPr>
                                  <p:spPr bwMode="auto">
                                    <a:xfrm flipV="1">
                                      <a:off x="9400" y="11944"/>
                                      <a:ext cx="0" cy="1610"/>
                                    </a:xfrm>
                                    <a:prstGeom prst="straightConnector1">
                                      <a:avLst/>
                                    </a:prstGeom>
                                    <a:noFill/>
                                    <a:ln w="28575">
                                      <a:solidFill>
                                        <a:srgbClr val="7030A0"/>
                                      </a:solidFill>
                                      <a:round/>
                                      <a:headEnd/>
                                      <a:tailEnd type="triangle" w="med" len="med"/>
                                    </a:ln>
                                  </p:spPr>
                                </p:cxnSp>
                                <p:cxnSp>
                                  <p:nvCxnSpPr>
                                    <p:cNvPr id="3173" name="AutoShape 101"/>
                                    <p:cNvCxnSpPr>
                                      <a:cxnSpLocks noChangeShapeType="1"/>
                                    </p:cNvCxnSpPr>
                                    <p:nvPr/>
                                  </p:nvCxnSpPr>
                                  <p:spPr bwMode="auto">
                                    <a:xfrm flipV="1">
                                      <a:off x="7880" y="11944"/>
                                      <a:ext cx="1520" cy="1610"/>
                                    </a:xfrm>
                                    <a:prstGeom prst="straightConnector1">
                                      <a:avLst/>
                                    </a:prstGeom>
                                    <a:noFill/>
                                    <a:ln w="28575">
                                      <a:solidFill>
                                        <a:srgbClr val="0070C0"/>
                                      </a:solidFill>
                                      <a:round/>
                                      <a:headEnd/>
                                      <a:tailEnd type="triangle" w="med" len="med"/>
                                    </a:ln>
                                  </p:spPr>
                                </p:cxnSp>
                              </p:grpSp>
                            </p:grpSp>
                          </p:grpSp>
                        </p:grpSp>
                      </p:grpSp>
                    </p:grpSp>
                    <p:sp>
                      <p:nvSpPr>
                        <p:cNvPr id="3174" name="Freeform 10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579" y="4034"/>
                          <a:ext cx="131" cy="2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0"/>
                            </a:cxn>
                            <a:cxn ang="0">
                              <a:pos x="112" y="128"/>
                            </a:cxn>
                            <a:cxn ang="0">
                              <a:pos x="112" y="264"/>
                            </a:cxn>
                          </a:cxnLst>
                          <a:rect l="0" t="0" r="r" b="b"/>
                          <a:pathLst>
                            <a:path w="131" h="264">
                              <a:moveTo>
                                <a:pt x="0" y="0"/>
                              </a:moveTo>
                              <a:cubicBezTo>
                                <a:pt x="46" y="42"/>
                                <a:pt x="93" y="84"/>
                                <a:pt x="112" y="128"/>
                              </a:cubicBezTo>
                              <a:cubicBezTo>
                                <a:pt x="131" y="172"/>
                                <a:pt x="112" y="241"/>
                                <a:pt x="112" y="264"/>
                              </a:cubicBezTo>
                            </a:path>
                          </a:pathLst>
                        </a:custGeom>
                        <a:noFill/>
                        <a:ln w="9525">
                          <a:solidFill>
                            <a:srgbClr val="00B0F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s-AR"/>
                        </a:p>
                      </p:txBody>
                    </p:sp>
                    <p:sp>
                      <p:nvSpPr>
                        <p:cNvPr id="3175" name="Arc 10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44" y="3975"/>
                          <a:ext cx="143" cy="344"/>
                        </a:xfrm>
                        <a:custGeom>
                          <a:avLst/>
                          <a:gdLst>
                            <a:gd name="G0" fmla="+- 0 0 0"/>
                            <a:gd name="G1" fmla="+- 21600 0 0"/>
                            <a:gd name="G2" fmla="+- 21600 0 0"/>
                            <a:gd name="T0" fmla="*/ 0 w 21600"/>
                            <a:gd name="T1" fmla="*/ 0 h 21600"/>
                            <a:gd name="T2" fmla="*/ 21600 w 21600"/>
                            <a:gd name="T3" fmla="*/ 21600 h 21600"/>
                            <a:gd name="T4" fmla="*/ 0 w 21600"/>
                            <a:gd name="T5" fmla="*/ 21600 h 21600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</a:cxnLst>
                          <a:rect l="0" t="0" r="r" b="b"/>
                          <a:pathLst>
                            <a:path w="21600" h="21600" fill="none" extrusionOk="0">
                              <a:moveTo>
                                <a:pt x="-1" y="0"/>
                              </a:moveTo>
                              <a:cubicBezTo>
                                <a:pt x="11929" y="0"/>
                                <a:pt x="21600" y="9670"/>
                                <a:pt x="21600" y="21600"/>
                              </a:cubicBezTo>
                            </a:path>
                            <a:path w="21600" h="21600" stroke="0" extrusionOk="0">
                              <a:moveTo>
                                <a:pt x="-1" y="0"/>
                              </a:moveTo>
                              <a:cubicBezTo>
                                <a:pt x="11929" y="0"/>
                                <a:pt x="21600" y="9670"/>
                                <a:pt x="21600" y="21600"/>
                              </a:cubicBezTo>
                              <a:lnTo>
                                <a:pt x="0" y="21600"/>
                              </a:lnTo>
                              <a:close/>
                            </a:path>
                          </a:pathLst>
                        </a:custGeom>
                        <a:noFill/>
                        <a:ln w="9525">
                          <a:solidFill>
                            <a:srgbClr val="00B0F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s-AR"/>
                        </a:p>
                      </p:txBody>
                    </p:sp>
                  </p:grpSp>
                </p:grpSp>
              </p:grpSp>
            </p:grpSp>
          </p:grpSp>
        </p:grpSp>
      </p:grpSp>
      <p:sp>
        <p:nvSpPr>
          <p:cNvPr id="106" name="105 CuadroTexto"/>
          <p:cNvSpPr txBox="1"/>
          <p:nvPr/>
        </p:nvSpPr>
        <p:spPr>
          <a:xfrm>
            <a:off x="5004048" y="2564904"/>
            <a:ext cx="23643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err="1">
                <a:solidFill>
                  <a:srgbClr val="FF0000"/>
                </a:solidFill>
              </a:rPr>
              <a:t>Q</a:t>
            </a:r>
            <a:r>
              <a:rPr lang="es-ES" b="1" baseline="-25000" dirty="0" err="1">
                <a:solidFill>
                  <a:srgbClr val="FF0000"/>
                </a:solidFill>
              </a:rPr>
              <a:t>C</a:t>
            </a:r>
            <a:r>
              <a:rPr lang="es-ES" b="1" dirty="0"/>
              <a:t> = </a:t>
            </a:r>
            <a:r>
              <a:rPr lang="es-ES" b="1" dirty="0" smtClean="0"/>
              <a:t>P</a:t>
            </a:r>
            <a:r>
              <a:rPr lang="es-AR" b="1" baseline="-25000" dirty="0" smtClean="0">
                <a:sym typeface="Symbol"/>
              </a:rPr>
              <a:t>T</a:t>
            </a:r>
            <a:r>
              <a:rPr lang="es-ES" b="1" dirty="0" smtClean="0"/>
              <a:t>.( </a:t>
            </a:r>
            <a:r>
              <a:rPr lang="es-ES" b="1" dirty="0"/>
              <a:t>tan</a:t>
            </a:r>
            <a:r>
              <a:rPr lang="es-ES" b="1" dirty="0" smtClean="0">
                <a:solidFill>
                  <a:srgbClr val="0070C0"/>
                </a:solidFill>
                <a:sym typeface="Symbol"/>
              </a:rPr>
              <a:t></a:t>
            </a:r>
            <a:r>
              <a:rPr lang="es-AR" b="1" baseline="-25000" dirty="0" smtClean="0">
                <a:solidFill>
                  <a:srgbClr val="0070C0"/>
                </a:solidFill>
                <a:sym typeface="Symbol"/>
              </a:rPr>
              <a:t>T</a:t>
            </a:r>
            <a:r>
              <a:rPr lang="es-ES" b="1" dirty="0" smtClean="0"/>
              <a:t> </a:t>
            </a:r>
            <a:r>
              <a:rPr lang="es-ES" b="1" baseline="-25000" dirty="0" smtClean="0"/>
              <a:t> </a:t>
            </a:r>
            <a:r>
              <a:rPr lang="es-ES" b="1" dirty="0"/>
              <a:t>- </a:t>
            </a:r>
            <a:r>
              <a:rPr lang="es-ES" b="1" dirty="0" err="1">
                <a:solidFill>
                  <a:schemeClr val="accent6">
                    <a:lumMod val="75000"/>
                  </a:schemeClr>
                </a:solidFill>
              </a:rPr>
              <a:t>tan</a:t>
            </a:r>
            <a:r>
              <a:rPr lang="es-ES" b="1" dirty="0" err="1">
                <a:solidFill>
                  <a:schemeClr val="accent6">
                    <a:lumMod val="75000"/>
                  </a:schemeClr>
                </a:solidFill>
                <a:sym typeface="Symbol"/>
              </a:rPr>
              <a:t></a:t>
            </a:r>
            <a:r>
              <a:rPr lang="es-ES" b="1" baseline="-25000" dirty="0" err="1">
                <a:solidFill>
                  <a:schemeClr val="accent6">
                    <a:lumMod val="75000"/>
                  </a:schemeClr>
                </a:solidFill>
              </a:rPr>
              <a:t>E</a:t>
            </a:r>
            <a:r>
              <a:rPr lang="es-ES" b="1" dirty="0" smtClean="0"/>
              <a:t>)</a:t>
            </a:r>
            <a:endParaRPr lang="es-AR" dirty="0"/>
          </a:p>
          <a:p>
            <a:endParaRPr lang="es-AR" dirty="0"/>
          </a:p>
        </p:txBody>
      </p:sp>
      <p:sp>
        <p:nvSpPr>
          <p:cNvPr id="107" name="106 CuadroTexto"/>
          <p:cNvSpPr txBox="1"/>
          <p:nvPr/>
        </p:nvSpPr>
        <p:spPr>
          <a:xfrm>
            <a:off x="5004048" y="2996952"/>
            <a:ext cx="37783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err="1">
                <a:solidFill>
                  <a:srgbClr val="FF0000"/>
                </a:solidFill>
              </a:rPr>
              <a:t>Q</a:t>
            </a:r>
            <a:r>
              <a:rPr lang="es-ES" b="1" baseline="-25000" dirty="0" err="1">
                <a:solidFill>
                  <a:srgbClr val="FF0000"/>
                </a:solidFill>
              </a:rPr>
              <a:t>C</a:t>
            </a:r>
            <a:r>
              <a:rPr lang="es-ES" b="1" dirty="0"/>
              <a:t> = </a:t>
            </a:r>
            <a:r>
              <a:rPr lang="es-AR" b="1" dirty="0" err="1" smtClean="0"/>
              <a:t>21560W</a:t>
            </a:r>
            <a:r>
              <a:rPr lang="es-ES" b="1" dirty="0" smtClean="0"/>
              <a:t>.( tan</a:t>
            </a:r>
            <a:r>
              <a:rPr lang="es-AR" b="1" dirty="0" smtClean="0">
                <a:solidFill>
                  <a:srgbClr val="0070C0"/>
                </a:solidFill>
                <a:sym typeface="Symbol"/>
              </a:rPr>
              <a:t>39,28º</a:t>
            </a:r>
            <a:r>
              <a:rPr lang="es-ES" b="1" dirty="0" smtClean="0"/>
              <a:t> </a:t>
            </a:r>
            <a:r>
              <a:rPr lang="es-ES" b="1" baseline="-25000" dirty="0" smtClean="0"/>
              <a:t> </a:t>
            </a:r>
            <a:r>
              <a:rPr lang="es-ES" b="1" dirty="0"/>
              <a:t>- </a:t>
            </a:r>
            <a:r>
              <a:rPr lang="es-ES" b="1" dirty="0" err="1" smtClean="0">
                <a:solidFill>
                  <a:schemeClr val="accent6">
                    <a:lumMod val="75000"/>
                  </a:schemeClr>
                </a:solidFill>
              </a:rPr>
              <a:t>tan</a:t>
            </a:r>
            <a:r>
              <a:rPr lang="es-ES" b="1" dirty="0" err="1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18,19º</a:t>
            </a:r>
            <a:r>
              <a:rPr lang="es-ES" b="1" dirty="0" smtClean="0"/>
              <a:t>)</a:t>
            </a:r>
            <a:endParaRPr lang="es-AR" dirty="0"/>
          </a:p>
          <a:p>
            <a:endParaRPr lang="es-AR" dirty="0"/>
          </a:p>
        </p:txBody>
      </p:sp>
      <p:sp>
        <p:nvSpPr>
          <p:cNvPr id="108" name="107 CuadroTexto"/>
          <p:cNvSpPr txBox="1"/>
          <p:nvPr/>
        </p:nvSpPr>
        <p:spPr>
          <a:xfrm>
            <a:off x="683568" y="1052736"/>
            <a:ext cx="68477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Exigencia es el Factor de Potencia  exigido o corregido. </a:t>
            </a:r>
            <a:r>
              <a:rPr lang="es-AR" dirty="0" err="1"/>
              <a:t>FP</a:t>
            </a:r>
            <a:r>
              <a:rPr lang="es-AR" baseline="-25000" dirty="0" err="1"/>
              <a:t>E</a:t>
            </a:r>
            <a:r>
              <a:rPr lang="es-AR" dirty="0"/>
              <a:t>= </a:t>
            </a:r>
            <a:r>
              <a:rPr lang="es-AR" dirty="0" err="1"/>
              <a:t>cos</a:t>
            </a:r>
            <a:r>
              <a:rPr lang="es-AR" b="1" dirty="0" err="1">
                <a:solidFill>
                  <a:schemeClr val="accent6">
                    <a:lumMod val="75000"/>
                  </a:schemeClr>
                </a:solidFill>
                <a:sym typeface="Symbol"/>
              </a:rPr>
              <a:t></a:t>
            </a:r>
            <a:r>
              <a:rPr lang="es-AR" b="1" baseline="-25000" dirty="0" err="1" smtClean="0">
                <a:solidFill>
                  <a:schemeClr val="accent6">
                    <a:lumMod val="75000"/>
                  </a:schemeClr>
                </a:solidFill>
              </a:rPr>
              <a:t>E</a:t>
            </a:r>
            <a:r>
              <a:rPr lang="es-AR" dirty="0" smtClean="0"/>
              <a:t>=0,95</a:t>
            </a:r>
          </a:p>
          <a:p>
            <a:r>
              <a:rPr lang="es-AR" b="1" dirty="0" err="1" smtClean="0">
                <a:solidFill>
                  <a:schemeClr val="accent6">
                    <a:lumMod val="75000"/>
                  </a:schemeClr>
                </a:solidFill>
              </a:rPr>
              <a:t>Cos</a:t>
            </a:r>
            <a:r>
              <a:rPr lang="es-A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AR" b="1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</a:t>
            </a:r>
            <a:r>
              <a:rPr lang="es-ES" b="1" baseline="-30000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E </a:t>
            </a:r>
            <a:r>
              <a:rPr lang="es-AR" b="1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= 0,95;  </a:t>
            </a:r>
            <a:r>
              <a:rPr lang="es-ES" b="1" baseline="-30000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E</a:t>
            </a:r>
            <a:r>
              <a:rPr lang="es-AR" b="1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 =</a:t>
            </a:r>
            <a:r>
              <a:rPr lang="es-ES" b="1" baseline="-30000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 </a:t>
            </a:r>
            <a:r>
              <a:rPr lang="es-AR" b="1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Arco </a:t>
            </a:r>
            <a:r>
              <a:rPr lang="es-AR" b="1" dirty="0" err="1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Cos</a:t>
            </a:r>
            <a:r>
              <a:rPr lang="es-AR" b="1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(0,95)=18,19º</a:t>
            </a:r>
            <a:endParaRPr lang="es-AR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s-AR" dirty="0"/>
          </a:p>
          <a:p>
            <a:endParaRPr lang="es-AR" dirty="0"/>
          </a:p>
        </p:txBody>
      </p:sp>
      <p:sp>
        <p:nvSpPr>
          <p:cNvPr id="109" name="108 CuadroTexto"/>
          <p:cNvSpPr txBox="1"/>
          <p:nvPr/>
        </p:nvSpPr>
        <p:spPr>
          <a:xfrm>
            <a:off x="5004048" y="3429000"/>
            <a:ext cx="17737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err="1">
                <a:solidFill>
                  <a:srgbClr val="FF0000"/>
                </a:solidFill>
              </a:rPr>
              <a:t>Q</a:t>
            </a:r>
            <a:r>
              <a:rPr lang="es-ES" b="1" baseline="-25000" dirty="0" err="1">
                <a:solidFill>
                  <a:srgbClr val="FF0000"/>
                </a:solidFill>
              </a:rPr>
              <a:t>C</a:t>
            </a:r>
            <a:r>
              <a:rPr lang="es-ES" b="1" dirty="0"/>
              <a:t> = </a:t>
            </a:r>
            <a:r>
              <a:rPr lang="es-ES" b="1" dirty="0" smtClean="0">
                <a:solidFill>
                  <a:srgbClr val="FF0000"/>
                </a:solidFill>
              </a:rPr>
              <a:t>10550 </a:t>
            </a:r>
            <a:r>
              <a:rPr lang="es-ES" b="1" dirty="0" err="1" smtClean="0">
                <a:solidFill>
                  <a:srgbClr val="FF0000"/>
                </a:solidFill>
              </a:rPr>
              <a:t>VARc</a:t>
            </a:r>
            <a:endParaRPr lang="es-AR" dirty="0">
              <a:solidFill>
                <a:srgbClr val="FF0000"/>
              </a:solidFill>
            </a:endParaRPr>
          </a:p>
          <a:p>
            <a:endParaRPr lang="es-AR" dirty="0"/>
          </a:p>
        </p:txBody>
      </p:sp>
      <p:sp>
        <p:nvSpPr>
          <p:cNvPr id="114" name="113 CuadroTexto"/>
          <p:cNvSpPr txBox="1"/>
          <p:nvPr/>
        </p:nvSpPr>
        <p:spPr>
          <a:xfrm>
            <a:off x="179512" y="4077072"/>
            <a:ext cx="835292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Con esto se calculó la potencia reactiva del sistema de corrección trifásico</a:t>
            </a:r>
            <a:r>
              <a:rPr lang="es-ES" sz="1600" dirty="0" smtClean="0"/>
              <a:t>, Son </a:t>
            </a:r>
            <a:r>
              <a:rPr lang="es-ES" sz="1600" dirty="0"/>
              <a:t>tres capacitores, la potencia de cada capacitor es:   </a:t>
            </a:r>
            <a:endParaRPr lang="es-AR" sz="1600" dirty="0"/>
          </a:p>
          <a:p>
            <a:r>
              <a:rPr lang="es-ES" b="1" dirty="0" err="1">
                <a:solidFill>
                  <a:srgbClr val="FF0000"/>
                </a:solidFill>
              </a:rPr>
              <a:t>Q</a:t>
            </a:r>
            <a:r>
              <a:rPr lang="es-ES" b="1" baseline="-25000" dirty="0" err="1">
                <a:solidFill>
                  <a:srgbClr val="FF0000"/>
                </a:solidFill>
              </a:rPr>
              <a:t>1c</a:t>
            </a:r>
            <a:r>
              <a:rPr lang="es-ES" b="1" dirty="0">
                <a:solidFill>
                  <a:srgbClr val="FF0000"/>
                </a:solidFill>
              </a:rPr>
              <a:t> = </a:t>
            </a:r>
            <a:r>
              <a:rPr lang="es-ES" b="1" dirty="0" err="1">
                <a:solidFill>
                  <a:srgbClr val="FF0000"/>
                </a:solidFill>
              </a:rPr>
              <a:t>Q</a:t>
            </a:r>
            <a:r>
              <a:rPr lang="es-ES" b="1" baseline="-25000" dirty="0" err="1">
                <a:solidFill>
                  <a:srgbClr val="FF0000"/>
                </a:solidFill>
              </a:rPr>
              <a:t>CT</a:t>
            </a:r>
            <a:r>
              <a:rPr lang="es-ES" b="1" baseline="-25000" dirty="0">
                <a:solidFill>
                  <a:srgbClr val="FF0000"/>
                </a:solidFill>
              </a:rPr>
              <a:t> </a:t>
            </a:r>
            <a:r>
              <a:rPr lang="es-ES" b="1" dirty="0">
                <a:solidFill>
                  <a:srgbClr val="FF0000"/>
                </a:solidFill>
              </a:rPr>
              <a:t>/3 = </a:t>
            </a:r>
            <a:r>
              <a:rPr lang="es-ES" b="1" dirty="0" smtClean="0">
                <a:solidFill>
                  <a:srgbClr val="FF0000"/>
                </a:solidFill>
              </a:rPr>
              <a:t>10550 </a:t>
            </a:r>
            <a:r>
              <a:rPr lang="es-ES" b="1" dirty="0" err="1" smtClean="0">
                <a:solidFill>
                  <a:srgbClr val="FF0000"/>
                </a:solidFill>
              </a:rPr>
              <a:t>VARc</a:t>
            </a:r>
            <a:r>
              <a:rPr lang="es-ES" b="1" dirty="0" smtClean="0">
                <a:solidFill>
                  <a:srgbClr val="FF0000"/>
                </a:solidFill>
              </a:rPr>
              <a:t> /</a:t>
            </a:r>
            <a:r>
              <a:rPr lang="es-ES" b="1" dirty="0">
                <a:solidFill>
                  <a:srgbClr val="FF0000"/>
                </a:solidFill>
              </a:rPr>
              <a:t>3 = </a:t>
            </a:r>
            <a:r>
              <a:rPr lang="es-ES" b="1" u="sng" dirty="0" smtClean="0">
                <a:solidFill>
                  <a:srgbClr val="FF0000"/>
                </a:solidFill>
              </a:rPr>
              <a:t>3517 </a:t>
            </a:r>
            <a:r>
              <a:rPr lang="es-ES" b="1" u="sng" dirty="0" err="1" smtClean="0">
                <a:solidFill>
                  <a:srgbClr val="FF0000"/>
                </a:solidFill>
              </a:rPr>
              <a:t>VAR</a:t>
            </a:r>
            <a:r>
              <a:rPr lang="es-ES" b="1" u="sng" baseline="-25000" dirty="0" err="1" smtClean="0">
                <a:solidFill>
                  <a:srgbClr val="FF0000"/>
                </a:solidFill>
              </a:rPr>
              <a:t>C</a:t>
            </a:r>
            <a:r>
              <a:rPr lang="es-ES" b="1" u="sng" dirty="0" smtClean="0">
                <a:solidFill>
                  <a:srgbClr val="FF0000"/>
                </a:solidFill>
              </a:rPr>
              <a:t> </a:t>
            </a:r>
            <a:r>
              <a:rPr lang="es-ES" b="1" u="sng" dirty="0">
                <a:solidFill>
                  <a:srgbClr val="FF0000"/>
                </a:solidFill>
              </a:rPr>
              <a:t>= </a:t>
            </a:r>
            <a:r>
              <a:rPr lang="es-ES" b="1" u="sng" dirty="0" err="1">
                <a:solidFill>
                  <a:srgbClr val="FF0000"/>
                </a:solidFill>
              </a:rPr>
              <a:t>Q</a:t>
            </a:r>
            <a:r>
              <a:rPr lang="es-ES" b="1" u="sng" baseline="-25000" dirty="0" err="1">
                <a:solidFill>
                  <a:srgbClr val="FF0000"/>
                </a:solidFill>
              </a:rPr>
              <a:t>1c</a:t>
            </a:r>
            <a:r>
              <a:rPr lang="es-ES" b="1" u="sng" baseline="-25000" dirty="0">
                <a:solidFill>
                  <a:srgbClr val="FF0000"/>
                </a:solidFill>
              </a:rPr>
              <a:t>  </a:t>
            </a:r>
            <a:r>
              <a:rPr lang="es-ES" dirty="0"/>
              <a:t>(potencia de cada capacitor)</a:t>
            </a:r>
            <a:endParaRPr lang="es-AR" dirty="0"/>
          </a:p>
          <a:p>
            <a:endParaRPr lang="es-AR" dirty="0"/>
          </a:p>
        </p:txBody>
      </p:sp>
      <p:sp>
        <p:nvSpPr>
          <p:cNvPr id="115" name="114 CuadroTexto"/>
          <p:cNvSpPr txBox="1"/>
          <p:nvPr/>
        </p:nvSpPr>
        <p:spPr>
          <a:xfrm>
            <a:off x="179512" y="5157192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Como el problema me dice que los capacitores se conectan en </a:t>
            </a:r>
            <a:r>
              <a:rPr lang="es-ES" dirty="0" smtClean="0"/>
              <a:t>Triángulo (</a:t>
            </a:r>
            <a:r>
              <a:rPr lang="es-ES" b="1" dirty="0" smtClean="0"/>
              <a:t>D</a:t>
            </a:r>
            <a:r>
              <a:rPr lang="es-ES" dirty="0" smtClean="0"/>
              <a:t>) </a:t>
            </a:r>
            <a:r>
              <a:rPr lang="es-ES" dirty="0"/>
              <a:t>sobre cada capacitor estará la tensión </a:t>
            </a:r>
            <a:r>
              <a:rPr lang="es-ES" dirty="0" smtClean="0"/>
              <a:t>compuesta  </a:t>
            </a:r>
            <a:r>
              <a:rPr lang="es-ES" dirty="0" err="1"/>
              <a:t>U</a:t>
            </a:r>
            <a:r>
              <a:rPr lang="es-ES" baseline="-25000" dirty="0" err="1"/>
              <a:t>Cap</a:t>
            </a:r>
            <a:r>
              <a:rPr lang="es-ES" dirty="0"/>
              <a:t> = </a:t>
            </a:r>
            <a:r>
              <a:rPr lang="es-ES" dirty="0" err="1" smtClean="0"/>
              <a:t>U</a:t>
            </a:r>
            <a:r>
              <a:rPr lang="es-ES" baseline="-25000" dirty="0" err="1" smtClean="0"/>
              <a:t>C</a:t>
            </a:r>
            <a:r>
              <a:rPr lang="es-ES" dirty="0" smtClean="0"/>
              <a:t> = </a:t>
            </a:r>
            <a:r>
              <a:rPr lang="es-ES" b="1" u="sng" dirty="0" err="1" smtClean="0">
                <a:solidFill>
                  <a:srgbClr val="FF0000"/>
                </a:solidFill>
              </a:rPr>
              <a:t>380V</a:t>
            </a:r>
            <a:r>
              <a:rPr lang="es-ES" b="1" u="sng" dirty="0" smtClean="0">
                <a:solidFill>
                  <a:srgbClr val="FF0000"/>
                </a:solidFill>
              </a:rPr>
              <a:t> </a:t>
            </a:r>
            <a:r>
              <a:rPr lang="es-ES" b="1" u="sng" dirty="0">
                <a:solidFill>
                  <a:srgbClr val="FF0000"/>
                </a:solidFill>
              </a:rPr>
              <a:t>= </a:t>
            </a:r>
            <a:r>
              <a:rPr lang="es-ES" b="1" u="sng" dirty="0" err="1">
                <a:solidFill>
                  <a:srgbClr val="FF0000"/>
                </a:solidFill>
              </a:rPr>
              <a:t>U</a:t>
            </a:r>
            <a:r>
              <a:rPr lang="es-ES" b="1" u="sng" baseline="-25000" dirty="0" err="1">
                <a:solidFill>
                  <a:srgbClr val="FF0000"/>
                </a:solidFill>
              </a:rPr>
              <a:t>Cap</a:t>
            </a:r>
            <a:endParaRPr lang="es-AR" dirty="0">
              <a:solidFill>
                <a:srgbClr val="FF0000"/>
              </a:solidFill>
            </a:endParaRPr>
          </a:p>
          <a:p>
            <a:endParaRPr lang="es-AR" dirty="0"/>
          </a:p>
        </p:txBody>
      </p:sp>
      <p:sp>
        <p:nvSpPr>
          <p:cNvPr id="116" name="115 CuadroTexto"/>
          <p:cNvSpPr txBox="1"/>
          <p:nvPr/>
        </p:nvSpPr>
        <p:spPr>
          <a:xfrm>
            <a:off x="251520" y="5934670"/>
            <a:ext cx="7130157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Con la tensión y la potencia de cada capacitor puedo calcular su corriente:</a:t>
            </a:r>
            <a:endParaRPr lang="es-AR" dirty="0"/>
          </a:p>
          <a:p>
            <a:r>
              <a:rPr lang="es-ES" dirty="0" smtClean="0"/>
              <a:t> </a:t>
            </a:r>
            <a:r>
              <a:rPr lang="es-ES" dirty="0" err="1" smtClean="0"/>
              <a:t>I</a:t>
            </a:r>
            <a:r>
              <a:rPr lang="es-ES" baseline="-25000" dirty="0" err="1" smtClean="0"/>
              <a:t>Cap</a:t>
            </a:r>
            <a:r>
              <a:rPr lang="es-ES" dirty="0" smtClean="0"/>
              <a:t> </a:t>
            </a:r>
            <a:r>
              <a:rPr lang="es-ES" dirty="0"/>
              <a:t>= </a:t>
            </a:r>
            <a:r>
              <a:rPr lang="es-ES" dirty="0" err="1"/>
              <a:t>Q</a:t>
            </a:r>
            <a:r>
              <a:rPr lang="es-ES" baseline="-25000" dirty="0" err="1"/>
              <a:t>1c</a:t>
            </a:r>
            <a:r>
              <a:rPr lang="es-ES" dirty="0"/>
              <a:t> / </a:t>
            </a:r>
            <a:r>
              <a:rPr lang="es-ES" dirty="0" err="1"/>
              <a:t>U</a:t>
            </a:r>
            <a:r>
              <a:rPr lang="es-ES" baseline="-25000" dirty="0" err="1"/>
              <a:t>Cap</a:t>
            </a:r>
            <a:r>
              <a:rPr lang="es-ES" dirty="0"/>
              <a:t> = </a:t>
            </a:r>
            <a:r>
              <a:rPr lang="es-ES" b="1" u="sng" dirty="0" smtClean="0">
                <a:solidFill>
                  <a:srgbClr val="FF0000"/>
                </a:solidFill>
              </a:rPr>
              <a:t>3517 </a:t>
            </a:r>
            <a:r>
              <a:rPr lang="es-ES" b="1" u="sng" dirty="0" err="1" smtClean="0">
                <a:solidFill>
                  <a:srgbClr val="FF0000"/>
                </a:solidFill>
              </a:rPr>
              <a:t>VAR</a:t>
            </a:r>
            <a:r>
              <a:rPr lang="es-ES" b="1" u="sng" baseline="-25000" dirty="0" err="1" smtClean="0">
                <a:solidFill>
                  <a:srgbClr val="FF0000"/>
                </a:solidFill>
              </a:rPr>
              <a:t>C</a:t>
            </a:r>
            <a:r>
              <a:rPr lang="es-ES" b="1" u="sng" dirty="0" smtClean="0">
                <a:solidFill>
                  <a:srgbClr val="FF0000"/>
                </a:solidFill>
              </a:rPr>
              <a:t> </a:t>
            </a:r>
            <a:r>
              <a:rPr lang="es-ES" dirty="0" smtClean="0"/>
              <a:t>/ </a:t>
            </a:r>
            <a:r>
              <a:rPr lang="es-ES" b="1" u="sng" dirty="0" smtClean="0">
                <a:solidFill>
                  <a:srgbClr val="FF0000"/>
                </a:solidFill>
              </a:rPr>
              <a:t>380 V</a:t>
            </a:r>
            <a:r>
              <a:rPr lang="es-ES" dirty="0" smtClean="0"/>
              <a:t> / </a:t>
            </a:r>
            <a:r>
              <a:rPr lang="es-ES" dirty="0"/>
              <a:t>= </a:t>
            </a:r>
            <a:r>
              <a:rPr lang="es-ES" b="1" u="sng" dirty="0" smtClean="0"/>
              <a:t>9,26 </a:t>
            </a:r>
            <a:r>
              <a:rPr lang="es-ES" b="1" u="sng" dirty="0"/>
              <a:t>A = </a:t>
            </a:r>
            <a:r>
              <a:rPr lang="es-ES" b="1" u="sng" dirty="0" err="1"/>
              <a:t>I</a:t>
            </a:r>
            <a:r>
              <a:rPr lang="es-ES" b="1" u="sng" baseline="-25000" dirty="0" err="1"/>
              <a:t>Cap</a:t>
            </a:r>
            <a:endParaRPr lang="es-AR" dirty="0"/>
          </a:p>
          <a:p>
            <a:endParaRPr lang="es-A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Batería de condensadores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>
            <a:normAutofit/>
          </a:bodyPr>
          <a:lstStyle/>
          <a:p>
            <a:r>
              <a:rPr lang="es-AR" sz="1600" dirty="0" smtClean="0"/>
              <a:t>Amperímetro 7 </a:t>
            </a:r>
            <a:r>
              <a:rPr lang="es-AR" sz="1600" dirty="0" err="1" smtClean="0">
                <a:sym typeface="Symbol"/>
              </a:rPr>
              <a:t>A</a:t>
            </a:r>
            <a:r>
              <a:rPr lang="es-AR" sz="1600" baseline="-25000" dirty="0" err="1" smtClean="0">
                <a:sym typeface="Symbol"/>
              </a:rPr>
              <a:t>7</a:t>
            </a:r>
            <a:r>
              <a:rPr lang="es-AR" sz="1600" baseline="-25000" dirty="0" smtClean="0">
                <a:sym typeface="Symbol"/>
              </a:rPr>
              <a:t> </a:t>
            </a:r>
            <a:r>
              <a:rPr lang="es-ES" sz="1600" dirty="0" smtClean="0"/>
              <a:t>: </a:t>
            </a:r>
            <a:r>
              <a:rPr lang="es-ES" sz="1600" dirty="0" err="1" smtClean="0"/>
              <a:t>I</a:t>
            </a:r>
            <a:r>
              <a:rPr lang="es-ES" sz="1600" baseline="-25000" dirty="0" err="1" smtClean="0"/>
              <a:t>7</a:t>
            </a:r>
            <a:r>
              <a:rPr lang="es-ES" sz="1600" dirty="0" smtClean="0"/>
              <a:t> = </a:t>
            </a:r>
            <a:r>
              <a:rPr lang="es-ES" sz="1600" dirty="0" err="1" smtClean="0"/>
              <a:t>I</a:t>
            </a:r>
            <a:r>
              <a:rPr lang="es-ES" sz="1600" baseline="-25000" dirty="0" err="1" smtClean="0"/>
              <a:t>Cap</a:t>
            </a:r>
            <a:r>
              <a:rPr lang="es-ES" sz="1600" dirty="0" smtClean="0"/>
              <a:t> </a:t>
            </a:r>
            <a:r>
              <a:rPr lang="es-ES" sz="1600" dirty="0" smtClean="0">
                <a:sym typeface="Symbol"/>
              </a:rPr>
              <a:t>3 =</a:t>
            </a:r>
            <a:r>
              <a:rPr lang="es-ES" sz="1600" dirty="0" smtClean="0"/>
              <a:t> </a:t>
            </a:r>
            <a:r>
              <a:rPr lang="es-ES" sz="1600" dirty="0" smtClean="0">
                <a:sym typeface="Symbol"/>
              </a:rPr>
              <a:t>3  x </a:t>
            </a:r>
            <a:r>
              <a:rPr lang="es-ES" sz="1600" dirty="0" smtClean="0"/>
              <a:t>9,26 A </a:t>
            </a:r>
            <a:r>
              <a:rPr lang="es-ES" sz="1600" b="1" u="sng" dirty="0" smtClean="0"/>
              <a:t>= 16 A = </a:t>
            </a:r>
            <a:r>
              <a:rPr lang="es-ES" sz="1600" b="1" u="sng" dirty="0" err="1" smtClean="0"/>
              <a:t>I</a:t>
            </a:r>
            <a:r>
              <a:rPr lang="es-ES" sz="1600" b="1" u="sng" baseline="-25000" dirty="0" err="1" smtClean="0"/>
              <a:t>7</a:t>
            </a:r>
            <a:endParaRPr lang="es-AR" sz="16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708920"/>
            <a:ext cx="6724650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971600" y="2708920"/>
            <a:ext cx="900608" cy="2088232"/>
          </a:xfrm>
          <a:prstGeom prst="rect">
            <a:avLst/>
          </a:prstGeom>
          <a:solidFill>
            <a:schemeClr val="accent1">
              <a:alpha val="13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Rectángulo"/>
          <p:cNvSpPr/>
          <p:nvPr/>
        </p:nvSpPr>
        <p:spPr>
          <a:xfrm>
            <a:off x="2843808" y="4941168"/>
            <a:ext cx="2448272" cy="1152128"/>
          </a:xfrm>
          <a:prstGeom prst="rect">
            <a:avLst/>
          </a:prstGeom>
          <a:solidFill>
            <a:schemeClr val="accent1">
              <a:alpha val="13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CuadroTexto"/>
          <p:cNvSpPr txBox="1"/>
          <p:nvPr/>
        </p:nvSpPr>
        <p:spPr>
          <a:xfrm>
            <a:off x="2699792" y="6165304"/>
            <a:ext cx="26981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/>
              <a:t>Sistema de corrección de FP conexión triángulo</a:t>
            </a:r>
            <a:endParaRPr lang="es-AR" sz="1000" dirty="0"/>
          </a:p>
        </p:txBody>
      </p:sp>
      <p:sp>
        <p:nvSpPr>
          <p:cNvPr id="8" name="7 Rectángulo"/>
          <p:cNvSpPr/>
          <p:nvPr/>
        </p:nvSpPr>
        <p:spPr>
          <a:xfrm>
            <a:off x="6732240" y="2852936"/>
            <a:ext cx="648072" cy="1728192"/>
          </a:xfrm>
          <a:prstGeom prst="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CuadroTexto"/>
          <p:cNvSpPr txBox="1"/>
          <p:nvPr/>
        </p:nvSpPr>
        <p:spPr>
          <a:xfrm>
            <a:off x="6804248" y="2492896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/>
              <a:t>Carga 1,2 </a:t>
            </a:r>
            <a:r>
              <a:rPr lang="es-ES" sz="1000" dirty="0" err="1" smtClean="0"/>
              <a:t>y3</a:t>
            </a:r>
            <a:endParaRPr lang="es-AR" sz="1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0" y="2348880"/>
            <a:ext cx="298831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/>
              <a:t> barra del transformador -Línea trifásica con </a:t>
            </a:r>
            <a:r>
              <a:rPr lang="es-ES" sz="1000" dirty="0" err="1" smtClean="0"/>
              <a:t>U</a:t>
            </a:r>
            <a:r>
              <a:rPr lang="es-ES" sz="1000" baseline="-25000" dirty="0" err="1" smtClean="0"/>
              <a:t>C</a:t>
            </a:r>
            <a:r>
              <a:rPr lang="es-ES" sz="1000" dirty="0" smtClean="0"/>
              <a:t>= </a:t>
            </a:r>
            <a:r>
              <a:rPr lang="es-ES" sz="1000" dirty="0" err="1" smtClean="0"/>
              <a:t>380V</a:t>
            </a:r>
            <a:endParaRPr lang="es-AR" sz="1000" dirty="0"/>
          </a:p>
        </p:txBody>
      </p:sp>
      <p:cxnSp>
        <p:nvCxnSpPr>
          <p:cNvPr id="11" name="10 Conector recto de flecha"/>
          <p:cNvCxnSpPr/>
          <p:nvPr/>
        </p:nvCxnSpPr>
        <p:spPr>
          <a:xfrm>
            <a:off x="6012160" y="2924944"/>
            <a:ext cx="57606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6012160" y="3501008"/>
            <a:ext cx="57606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6032412" y="4056820"/>
            <a:ext cx="57606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>
            <a:off x="2051720" y="2924944"/>
            <a:ext cx="57606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2051720" y="4048194"/>
            <a:ext cx="57606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/>
          <p:nvPr/>
        </p:nvCxnSpPr>
        <p:spPr>
          <a:xfrm>
            <a:off x="2051720" y="3501008"/>
            <a:ext cx="57606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5868144" y="2708920"/>
            <a:ext cx="7425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err="1" smtClean="0"/>
              <a:t>I</a:t>
            </a:r>
            <a:r>
              <a:rPr lang="es-ES" sz="1000" baseline="-25000" dirty="0" err="1" smtClean="0"/>
              <a:t>L</a:t>
            </a:r>
            <a:r>
              <a:rPr lang="es-ES" sz="1000" dirty="0" smtClean="0"/>
              <a:t>= 42,32 A</a:t>
            </a:r>
            <a:endParaRPr lang="es-AR" sz="1000" dirty="0"/>
          </a:p>
        </p:txBody>
      </p:sp>
      <p:sp>
        <p:nvSpPr>
          <p:cNvPr id="18" name="17 CuadroTexto"/>
          <p:cNvSpPr txBox="1"/>
          <p:nvPr/>
        </p:nvSpPr>
        <p:spPr>
          <a:xfrm>
            <a:off x="1979712" y="2708920"/>
            <a:ext cx="8274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err="1" smtClean="0"/>
              <a:t>I</a:t>
            </a:r>
            <a:r>
              <a:rPr lang="es-ES" sz="1000" baseline="-25000" dirty="0" err="1" smtClean="0"/>
              <a:t>LE1</a:t>
            </a:r>
            <a:r>
              <a:rPr lang="es-ES" sz="1000" dirty="0" smtClean="0"/>
              <a:t>= 34.48 A</a:t>
            </a:r>
            <a:endParaRPr lang="es-AR" sz="1000" dirty="0"/>
          </a:p>
        </p:txBody>
      </p:sp>
      <p:sp>
        <p:nvSpPr>
          <p:cNvPr id="19" name="18 CuadroTexto"/>
          <p:cNvSpPr txBox="1"/>
          <p:nvPr/>
        </p:nvSpPr>
        <p:spPr>
          <a:xfrm>
            <a:off x="5940152" y="3270732"/>
            <a:ext cx="7425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err="1" smtClean="0"/>
              <a:t>I</a:t>
            </a:r>
            <a:r>
              <a:rPr lang="es-ES" sz="1000" baseline="-25000" dirty="0" err="1" smtClean="0"/>
              <a:t>L</a:t>
            </a:r>
            <a:r>
              <a:rPr lang="es-ES" sz="1000" dirty="0" smtClean="0"/>
              <a:t>= 42,32 A</a:t>
            </a:r>
            <a:endParaRPr lang="es-AR" sz="10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5940152" y="3861048"/>
            <a:ext cx="7425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err="1" smtClean="0"/>
              <a:t>I</a:t>
            </a:r>
            <a:r>
              <a:rPr lang="es-ES" sz="1000" baseline="-25000" dirty="0" err="1" smtClean="0"/>
              <a:t>L</a:t>
            </a:r>
            <a:r>
              <a:rPr lang="es-ES" sz="1000" dirty="0" smtClean="0"/>
              <a:t>= 42,32 A</a:t>
            </a:r>
            <a:endParaRPr lang="es-AR" sz="1000" dirty="0"/>
          </a:p>
        </p:txBody>
      </p:sp>
      <p:cxnSp>
        <p:nvCxnSpPr>
          <p:cNvPr id="25" name="24 Conector recto de flecha"/>
          <p:cNvCxnSpPr/>
          <p:nvPr/>
        </p:nvCxnSpPr>
        <p:spPr>
          <a:xfrm>
            <a:off x="2051720" y="4437112"/>
            <a:ext cx="57606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1907704" y="4221088"/>
            <a:ext cx="5325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/>
              <a:t>I</a:t>
            </a:r>
            <a:r>
              <a:rPr lang="es-ES" sz="1000" baseline="-25000" dirty="0" smtClean="0"/>
              <a:t>N</a:t>
            </a:r>
            <a:r>
              <a:rPr lang="es-ES" sz="1000" dirty="0" smtClean="0"/>
              <a:t>= 0 A</a:t>
            </a:r>
            <a:endParaRPr lang="es-AR" sz="1000" dirty="0"/>
          </a:p>
        </p:txBody>
      </p:sp>
      <p:cxnSp>
        <p:nvCxnSpPr>
          <p:cNvPr id="28" name="27 Conector recto de flecha"/>
          <p:cNvCxnSpPr/>
          <p:nvPr/>
        </p:nvCxnSpPr>
        <p:spPr>
          <a:xfrm flipH="1">
            <a:off x="3892029" y="5669458"/>
            <a:ext cx="36004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 de flecha"/>
          <p:cNvCxnSpPr/>
          <p:nvPr/>
        </p:nvCxnSpPr>
        <p:spPr>
          <a:xfrm>
            <a:off x="4211960" y="5125293"/>
            <a:ext cx="28803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 de flecha"/>
          <p:cNvCxnSpPr/>
          <p:nvPr/>
        </p:nvCxnSpPr>
        <p:spPr>
          <a:xfrm>
            <a:off x="3678428" y="5125293"/>
            <a:ext cx="28803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CuadroTexto"/>
          <p:cNvSpPr txBox="1"/>
          <p:nvPr/>
        </p:nvSpPr>
        <p:spPr>
          <a:xfrm>
            <a:off x="3707904" y="5347338"/>
            <a:ext cx="76495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err="1" smtClean="0"/>
              <a:t>I</a:t>
            </a:r>
            <a:r>
              <a:rPr lang="es-ES" sz="1000" baseline="-25000" dirty="0" err="1" smtClean="0"/>
              <a:t>cap</a:t>
            </a:r>
            <a:r>
              <a:rPr lang="es-ES" sz="1000" dirty="0" smtClean="0"/>
              <a:t>= 9,26 A</a:t>
            </a:r>
            <a:endParaRPr lang="es-AR" sz="1000" dirty="0"/>
          </a:p>
        </p:txBody>
      </p:sp>
      <p:cxnSp>
        <p:nvCxnSpPr>
          <p:cNvPr id="37" name="36 Conector recto de flecha"/>
          <p:cNvCxnSpPr/>
          <p:nvPr/>
        </p:nvCxnSpPr>
        <p:spPr>
          <a:xfrm>
            <a:off x="3491880" y="4365104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 de flecha"/>
          <p:cNvCxnSpPr/>
          <p:nvPr/>
        </p:nvCxnSpPr>
        <p:spPr>
          <a:xfrm>
            <a:off x="3995936" y="4365104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 de flecha"/>
          <p:cNvCxnSpPr/>
          <p:nvPr/>
        </p:nvCxnSpPr>
        <p:spPr>
          <a:xfrm>
            <a:off x="4572000" y="4365104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CuadroTexto"/>
          <p:cNvSpPr txBox="1"/>
          <p:nvPr/>
        </p:nvSpPr>
        <p:spPr>
          <a:xfrm>
            <a:off x="4067944" y="4581128"/>
            <a:ext cx="5870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err="1" smtClean="0"/>
              <a:t>I</a:t>
            </a:r>
            <a:r>
              <a:rPr lang="es-ES" sz="1000" baseline="-25000" dirty="0" err="1" smtClean="0"/>
              <a:t>7</a:t>
            </a:r>
            <a:r>
              <a:rPr lang="es-ES" sz="1000" dirty="0" smtClean="0"/>
              <a:t>= 16 A</a:t>
            </a:r>
            <a:endParaRPr lang="es-AR" sz="1000" dirty="0"/>
          </a:p>
        </p:txBody>
      </p:sp>
      <p:sp>
        <p:nvSpPr>
          <p:cNvPr id="42" name="41 CuadroTexto"/>
          <p:cNvSpPr txBox="1"/>
          <p:nvPr/>
        </p:nvSpPr>
        <p:spPr>
          <a:xfrm>
            <a:off x="1907704" y="3861048"/>
            <a:ext cx="8274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err="1" smtClean="0"/>
              <a:t>I</a:t>
            </a:r>
            <a:r>
              <a:rPr lang="es-ES" sz="1000" baseline="-25000" dirty="0" err="1" smtClean="0"/>
              <a:t>LE1</a:t>
            </a:r>
            <a:r>
              <a:rPr lang="es-ES" sz="1000" dirty="0" smtClean="0"/>
              <a:t>= 34.48 A</a:t>
            </a:r>
            <a:endParaRPr lang="es-AR" sz="1000" dirty="0"/>
          </a:p>
        </p:txBody>
      </p:sp>
      <p:sp>
        <p:nvSpPr>
          <p:cNvPr id="43" name="42 CuadroTexto"/>
          <p:cNvSpPr txBox="1"/>
          <p:nvPr/>
        </p:nvSpPr>
        <p:spPr>
          <a:xfrm>
            <a:off x="1907704" y="3284984"/>
            <a:ext cx="8274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err="1" smtClean="0"/>
              <a:t>I</a:t>
            </a:r>
            <a:r>
              <a:rPr lang="es-ES" sz="1000" baseline="-25000" dirty="0" err="1" smtClean="0"/>
              <a:t>LE1</a:t>
            </a:r>
            <a:r>
              <a:rPr lang="es-ES" sz="1000" dirty="0" smtClean="0"/>
              <a:t>= 34.48 A</a:t>
            </a:r>
            <a:endParaRPr lang="es-AR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17505</TotalTime>
  <Words>888</Words>
  <Application>Microsoft Office PowerPoint</Application>
  <PresentationFormat>Presentación en pantalla (4:3)</PresentationFormat>
  <Paragraphs>94</Paragraphs>
  <Slides>10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2" baseType="lpstr">
      <vt:lpstr>Tema de Office</vt:lpstr>
      <vt:lpstr>Equation</vt:lpstr>
      <vt:lpstr>Circuitos en CA Trifásica</vt:lpstr>
      <vt:lpstr>Problema Nº 17 LME 08 Unidad 4 – Cap. 15 PASM</vt:lpstr>
      <vt:lpstr>Circuito</vt:lpstr>
      <vt:lpstr>Circuito</vt:lpstr>
      <vt:lpstr>Circuito 1, 2 y 3 valido para las dos condiciones</vt:lpstr>
      <vt:lpstr>Triángulo de Potencias total</vt:lpstr>
      <vt:lpstr>Triángulo de Potencias total</vt:lpstr>
      <vt:lpstr>Batería de condensadores</vt:lpstr>
      <vt:lpstr>Batería de condensadores</vt:lpstr>
      <vt:lpstr>Con batería de capacitores</vt:lpstr>
    </vt:vector>
  </TitlesOfParts>
  <Company>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Circuitos en CA Trifásica</dc:title>
  <dc:creator>na</dc:creator>
  <cp:lastModifiedBy>na</cp:lastModifiedBy>
  <cp:revision>13</cp:revision>
  <dcterms:created xsi:type="dcterms:W3CDTF">2020-09-24T19:48:07Z</dcterms:created>
  <dcterms:modified xsi:type="dcterms:W3CDTF">2021-07-01T18:36:13Z</dcterms:modified>
</cp:coreProperties>
</file>