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389FB-EF7E-4703-97CC-624175285B23}" type="datetimeFigureOut">
              <a:rPr lang="es-ES" smtClean="0"/>
              <a:t>24/09/2025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5F04C-A826-4A4D-8949-E80C8D3C7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83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LEGISLACION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accent4"/>
                </a:solidFill>
              </a:rPr>
              <a:t>DERECHO LABORAL</a:t>
            </a:r>
            <a:endParaRPr lang="es-E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3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ESTRUCTURA DE LA RELACION DE TRABAJO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s-E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S" sz="1400" dirty="0">
              <a:latin typeface="Times New Roman" panose="02020603050405020304" pitchFamily="18" charset="0"/>
            </a:endParaRPr>
          </a:p>
          <a:p>
            <a:r>
              <a:rPr lang="es-ES" b="1" dirty="0">
                <a:solidFill>
                  <a:srgbClr val="3A3A3A"/>
                </a:solidFill>
                <a:latin typeface="Times New Roman" panose="02020603050405020304" pitchFamily="18" charset="0"/>
              </a:rPr>
              <a:t>“ </a:t>
            </a:r>
            <a:r>
              <a:rPr lang="es-ES" b="1" i="1" dirty="0">
                <a:solidFill>
                  <a:srgbClr val="3A3A3A"/>
                </a:solidFill>
                <a:latin typeface="Times New Roman" panose="02020603050405020304" pitchFamily="18" charset="0"/>
              </a:rPr>
              <a:t>técnico”: </a:t>
            </a:r>
            <a:r>
              <a:rPr lang="es-E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somete su trabajo a los pareceres y objetivos señalados por el empleador</a:t>
            </a:r>
            <a:r>
              <a:rPr lang="es-ES" dirty="0">
                <a:solidFill>
                  <a:srgbClr val="0000CC"/>
                </a:solidFill>
                <a:latin typeface="Times New Roman" panose="02020603050405020304" pitchFamily="18" charset="0"/>
              </a:rPr>
              <a:t>; resulta más amplio respecto de los trabajadores con menor calificación, y más tenue en relación con los más capacitados profesionalmente; </a:t>
            </a:r>
          </a:p>
          <a:p>
            <a:r>
              <a:rPr lang="es-ES" sz="1800" dirty="0">
                <a:solidFill>
                  <a:srgbClr val="90C225"/>
                </a:solidFill>
                <a:latin typeface="Verdana" panose="020B0604030504040204" pitchFamily="34" charset="0"/>
              </a:rPr>
              <a:t>◦</a:t>
            </a:r>
            <a:r>
              <a:rPr lang="es-ES" b="1" i="1" dirty="0">
                <a:solidFill>
                  <a:srgbClr val="3A3A3A"/>
                </a:solidFill>
                <a:latin typeface="Times New Roman" panose="02020603050405020304" pitchFamily="18" charset="0"/>
              </a:rPr>
              <a:t>“económico”</a:t>
            </a:r>
            <a:r>
              <a:rPr lang="es-ES" b="1" dirty="0">
                <a:solidFill>
                  <a:srgbClr val="3A3A3A"/>
                </a:solidFill>
                <a:latin typeface="Times New Roman" panose="02020603050405020304" pitchFamily="18" charset="0"/>
              </a:rPr>
              <a:t>: </a:t>
            </a:r>
            <a:r>
              <a:rPr lang="es-E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no recibe el producto de su trabajo y no comparte el riesgo de la empresa</a:t>
            </a:r>
            <a:r>
              <a:rPr lang="es-ES" dirty="0">
                <a:solidFill>
                  <a:srgbClr val="0000CC"/>
                </a:solidFill>
                <a:latin typeface="Times New Roman" panose="02020603050405020304" pitchFamily="18" charset="0"/>
              </a:rPr>
              <a:t>; por un lado el trabajador pone su fuerza de trabajo a disposición del empleador a cambio de una remuneración, y por el otro </a:t>
            </a:r>
            <a:r>
              <a:rPr lang="es-E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los mayores beneficios o los quebrantos derivados de la explotación solo benefician o perjudican al patrono</a:t>
            </a:r>
            <a:r>
              <a:rPr lang="es-ES" dirty="0">
                <a:solidFill>
                  <a:srgbClr val="0000CC"/>
                </a:solidFill>
                <a:latin typeface="Times New Roman" panose="02020603050405020304" pitchFamily="18" charset="0"/>
              </a:rPr>
              <a:t>, resultando ajenos al obrero.- </a:t>
            </a:r>
          </a:p>
          <a:p>
            <a:r>
              <a:rPr lang="es-ES" sz="1800" dirty="0">
                <a:solidFill>
                  <a:srgbClr val="90C225"/>
                </a:solidFill>
                <a:latin typeface="Verdana" panose="020B0604030504040204" pitchFamily="34" charset="0"/>
              </a:rPr>
              <a:t>◦</a:t>
            </a:r>
            <a:r>
              <a:rPr lang="es-ES" b="1" i="1" dirty="0">
                <a:solidFill>
                  <a:srgbClr val="3A3A3A"/>
                </a:solidFill>
                <a:latin typeface="Times New Roman" panose="02020603050405020304" pitchFamily="18" charset="0"/>
              </a:rPr>
              <a:t>“Jurídico”: </a:t>
            </a:r>
            <a:r>
              <a:rPr lang="es-ES" dirty="0">
                <a:solidFill>
                  <a:srgbClr val="0000CC"/>
                </a:solidFill>
                <a:latin typeface="Times New Roman" panose="02020603050405020304" pitchFamily="18" charset="0"/>
              </a:rPr>
              <a:t>posibilidad jurídica del empleador de </a:t>
            </a:r>
            <a:r>
              <a:rPr lang="es-E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dirigir en el empleo la conducta del trabajador hacia los objetivos de la empresa</a:t>
            </a:r>
            <a:r>
              <a:rPr lang="es-ES" dirty="0">
                <a:solidFill>
                  <a:srgbClr val="0000CC"/>
                </a:solidFill>
                <a:latin typeface="Times New Roman" panose="02020603050405020304" pitchFamily="18" charset="0"/>
              </a:rPr>
              <a:t>..”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6200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REQUISITOS DEL CONTRATO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E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S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Consentimiento </a:t>
            </a:r>
            <a:endParaRPr lang="es-ES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r>
              <a:rPr lang="es-ES" sz="1800" dirty="0">
                <a:solidFill>
                  <a:srgbClr val="90C225"/>
                </a:solidFill>
                <a:latin typeface="Wingdings 3" panose="05040102010807070707" pitchFamily="18" charset="2"/>
              </a:rPr>
              <a:t></a:t>
            </a:r>
            <a:r>
              <a:rPr lang="es-ES" dirty="0">
                <a:solidFill>
                  <a:srgbClr val="000099"/>
                </a:solidFill>
                <a:latin typeface="Times New Roman" panose="02020603050405020304" pitchFamily="18" charset="0"/>
              </a:rPr>
              <a:t>Capacidad </a:t>
            </a:r>
            <a:r>
              <a:rPr lang="es-ES" dirty="0">
                <a:solidFill>
                  <a:srgbClr val="0000CC"/>
                </a:solidFill>
                <a:latin typeface="Times New Roman" panose="02020603050405020304" pitchFamily="18" charset="0"/>
              </a:rPr>
              <a:t>de las Partes (18años, 16-18 años) </a:t>
            </a:r>
            <a:r>
              <a:rPr lang="es-ES" dirty="0">
                <a:solidFill>
                  <a:srgbClr val="404040"/>
                </a:solidFill>
                <a:latin typeface="Trebuchet MS" panose="020B0603020202020204" pitchFamily="34" charset="0"/>
              </a:rPr>
              <a:t>Convenio Nº 138 de la ORGANIZACION INTERNACIONAL DEL TRABAJO (OIT) ratificado por Argentina </a:t>
            </a:r>
          </a:p>
          <a:p>
            <a:r>
              <a:rPr lang="es-ES" sz="1800" dirty="0">
                <a:solidFill>
                  <a:srgbClr val="90C225"/>
                </a:solidFill>
                <a:latin typeface="Wingdings 3" panose="05040102010807070707" pitchFamily="18" charset="2"/>
              </a:rPr>
              <a:t></a:t>
            </a:r>
            <a:r>
              <a:rPr lang="es-ES" dirty="0">
                <a:solidFill>
                  <a:srgbClr val="000099"/>
                </a:solidFill>
                <a:latin typeface="Times New Roman" panose="02020603050405020304" pitchFamily="18" charset="0"/>
              </a:rPr>
              <a:t>Objeto </a:t>
            </a:r>
          </a:p>
          <a:p>
            <a:r>
              <a:rPr lang="es-ES" sz="1800" dirty="0">
                <a:solidFill>
                  <a:srgbClr val="90C225"/>
                </a:solidFill>
                <a:latin typeface="Wingdings 3" panose="05040102010807070707" pitchFamily="18" charset="2"/>
              </a:rPr>
              <a:t></a:t>
            </a:r>
            <a:r>
              <a:rPr lang="es-ES" dirty="0">
                <a:solidFill>
                  <a:srgbClr val="000099"/>
                </a:solidFill>
                <a:latin typeface="Times New Roman" panose="02020603050405020304" pitchFamily="18" charset="0"/>
              </a:rPr>
              <a:t>Forma </a:t>
            </a:r>
          </a:p>
          <a:p>
            <a:r>
              <a:rPr lang="es-ES" sz="1800" dirty="0">
                <a:solidFill>
                  <a:srgbClr val="90C225"/>
                </a:solidFill>
                <a:latin typeface="Wingdings 3" panose="05040102010807070707" pitchFamily="18" charset="2"/>
              </a:rPr>
              <a:t></a:t>
            </a:r>
            <a:r>
              <a:rPr lang="es-ES" dirty="0">
                <a:solidFill>
                  <a:srgbClr val="000099"/>
                </a:solidFill>
                <a:latin typeface="Times New Roman" panose="02020603050405020304" pitchFamily="18" charset="0"/>
              </a:rPr>
              <a:t>Prueba </a:t>
            </a:r>
          </a:p>
          <a:p>
            <a:r>
              <a:rPr lang="es-ES" dirty="0">
                <a:solidFill>
                  <a:srgbClr val="C42E1A"/>
                </a:solidFill>
                <a:latin typeface="Times New Roman" panose="02020603050405020304" pitchFamily="18" charset="0"/>
              </a:rPr>
              <a:t>Plazo y Jornada laboral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278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DERECHOS DE LAS PARTES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5171" y="2556932"/>
            <a:ext cx="10842172" cy="33189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b="1" u="sng" dirty="0" smtClean="0">
                <a:solidFill>
                  <a:srgbClr val="00B050"/>
                </a:solidFill>
              </a:rPr>
              <a:t>TRABAJADOR</a:t>
            </a:r>
            <a:r>
              <a:rPr lang="es-ES" dirty="0" smtClean="0"/>
              <a:t>									</a:t>
            </a:r>
            <a:r>
              <a:rPr lang="es-ES" b="1" u="sng" dirty="0" smtClean="0">
                <a:solidFill>
                  <a:srgbClr val="00B050"/>
                </a:solidFill>
              </a:rPr>
              <a:t>EMPLEADOR</a:t>
            </a:r>
            <a:endParaRPr lang="es-ES" b="1" u="sng" dirty="0">
              <a:solidFill>
                <a:srgbClr val="00B050"/>
              </a:solidFill>
            </a:endParaRPr>
          </a:p>
          <a:p>
            <a:r>
              <a:rPr lang="es-ES" dirty="0"/>
              <a:t>A su remuneración </a:t>
            </a:r>
            <a:r>
              <a:rPr lang="es-ES" dirty="0" smtClean="0"/>
              <a:t>						Facultad de Organización y Dirección</a:t>
            </a:r>
            <a:endParaRPr lang="es-ES" dirty="0"/>
          </a:p>
          <a:p>
            <a:r>
              <a:rPr lang="es-ES" dirty="0" smtClean="0"/>
              <a:t>Condiciones </a:t>
            </a:r>
            <a:r>
              <a:rPr lang="es-ES" dirty="0"/>
              <a:t>dignas de trabajo </a:t>
            </a:r>
            <a:r>
              <a:rPr lang="es-ES" dirty="0" smtClean="0"/>
              <a:t>				formas y modalidades de trabajo</a:t>
            </a:r>
            <a:endParaRPr lang="es-ES" dirty="0"/>
          </a:p>
          <a:p>
            <a:r>
              <a:rPr lang="es-ES" dirty="0" smtClean="0"/>
              <a:t>Trato </a:t>
            </a:r>
            <a:r>
              <a:rPr lang="es-ES" dirty="0"/>
              <a:t>igualitario </a:t>
            </a:r>
            <a:r>
              <a:rPr lang="es-ES" dirty="0" smtClean="0"/>
              <a:t>							Facultad Disciplinaria</a:t>
            </a:r>
            <a:endParaRPr lang="es-ES" dirty="0"/>
          </a:p>
          <a:p>
            <a:r>
              <a:rPr lang="es-ES" dirty="0" smtClean="0"/>
              <a:t>Licencias 									</a:t>
            </a:r>
            <a:endParaRPr lang="es-ES" dirty="0"/>
          </a:p>
          <a:p>
            <a:pPr algn="r"/>
            <a:r>
              <a:rPr lang="es-ES" dirty="0" smtClean="0"/>
              <a:t>Reintegros </a:t>
            </a:r>
            <a:r>
              <a:rPr lang="es-ES" dirty="0"/>
              <a:t>de gastos </a:t>
            </a:r>
            <a:r>
              <a:rPr lang="es-ES" dirty="0" smtClean="0"/>
              <a:t>						Según necesidades de la empresa respetando  											dignidad del trabajador  y sus derechos patrimoniales y morales</a:t>
            </a:r>
            <a:endParaRPr lang="es-ES" dirty="0"/>
          </a:p>
          <a:p>
            <a:r>
              <a:rPr lang="es-ES" dirty="0" smtClean="0"/>
              <a:t>Libertad </a:t>
            </a:r>
            <a:r>
              <a:rPr lang="es-ES" dirty="0"/>
              <a:t>de Expresión </a:t>
            </a:r>
          </a:p>
          <a:p>
            <a:endParaRPr lang="es-ES" dirty="0"/>
          </a:p>
        </p:txBody>
      </p:sp>
      <p:sp>
        <p:nvSpPr>
          <p:cNvPr id="11" name="Flecha abajo 10"/>
          <p:cNvSpPr/>
          <p:nvPr/>
        </p:nvSpPr>
        <p:spPr>
          <a:xfrm>
            <a:off x="7536873" y="4322618"/>
            <a:ext cx="267854" cy="184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2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OBLIGACIONES DE LAS PARTES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10101942" cy="3318936"/>
          </a:xfrm>
        </p:spPr>
        <p:txBody>
          <a:bodyPr>
            <a:normAutofit lnSpcReduction="10000"/>
          </a:bodyPr>
          <a:lstStyle/>
          <a:p>
            <a:r>
              <a:rPr lang="es-ES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TRABAJADOR										EMPLEADOR</a:t>
            </a:r>
          </a:p>
          <a:p>
            <a:r>
              <a:rPr lang="es-ES" dirty="0" smtClean="0"/>
              <a:t>Diligencia y Colaboración					Pago de Remuneraciones</a:t>
            </a:r>
          </a:p>
          <a:p>
            <a:r>
              <a:rPr lang="es-ES" dirty="0" smtClean="0"/>
              <a:t>Cumplir Ordenes e Instrucciones			Seguridad</a:t>
            </a:r>
          </a:p>
          <a:p>
            <a:pPr algn="r"/>
            <a:r>
              <a:rPr lang="es-ES" dirty="0" smtClean="0"/>
              <a:t>Responsabilidad por Daños				   Obligaciones sindicales, fiscales y de la Seguridad Social</a:t>
            </a:r>
          </a:p>
          <a:p>
            <a:r>
              <a:rPr lang="es-ES" dirty="0" smtClean="0"/>
              <a:t>No Concurrencia							Certificado de Trabajo</a:t>
            </a:r>
          </a:p>
          <a:p>
            <a:r>
              <a:rPr lang="es-ES" dirty="0" smtClean="0"/>
              <a:t>Formación Profesional 						Ocupación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7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LICENCIAS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34599" cy="3664254"/>
          </a:xfrm>
        </p:spPr>
        <p:txBody>
          <a:bodyPr>
            <a:normAutofit fontScale="92500" lnSpcReduction="10000"/>
          </a:bodyPr>
          <a:lstStyle/>
          <a:p>
            <a:r>
              <a:rPr lang="es-AR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Licencias ordinarias</a:t>
            </a:r>
            <a:r>
              <a:rPr lang="es-AR" dirty="0"/>
              <a:t> </a:t>
            </a:r>
            <a:r>
              <a:rPr lang="es-AR" sz="1800" dirty="0">
                <a:solidFill>
                  <a:schemeClr val="tx1"/>
                </a:solidFill>
              </a:rPr>
              <a:t>(Según la antigüedad)</a:t>
            </a:r>
            <a:r>
              <a:rPr lang="es-AR" dirty="0">
                <a:solidFill>
                  <a:schemeClr val="tx1"/>
                </a:solidFill>
              </a:rPr>
              <a:t/>
            </a:r>
            <a:br>
              <a:rPr lang="es-AR" dirty="0">
                <a:solidFill>
                  <a:schemeClr val="tx1"/>
                </a:solidFill>
              </a:rPr>
            </a:br>
            <a:r>
              <a:rPr lang="es-AR" sz="2700" dirty="0">
                <a:solidFill>
                  <a:schemeClr val="tx1"/>
                </a:solidFill>
              </a:rPr>
              <a:t>14 días corridos menos de 5 años</a:t>
            </a:r>
            <a:br>
              <a:rPr lang="es-AR" sz="2700" dirty="0">
                <a:solidFill>
                  <a:schemeClr val="tx1"/>
                </a:solidFill>
              </a:rPr>
            </a:br>
            <a:r>
              <a:rPr lang="es-AR" sz="2700" dirty="0">
                <a:solidFill>
                  <a:schemeClr val="tx1"/>
                </a:solidFill>
              </a:rPr>
              <a:t>21 días entre 5 y 10 años</a:t>
            </a:r>
            <a:br>
              <a:rPr lang="es-AR" sz="2700" dirty="0">
                <a:solidFill>
                  <a:schemeClr val="tx1"/>
                </a:solidFill>
              </a:rPr>
            </a:br>
            <a:r>
              <a:rPr lang="es-AR" sz="2700" dirty="0">
                <a:solidFill>
                  <a:schemeClr val="tx1"/>
                </a:solidFill>
              </a:rPr>
              <a:t>28 días entre 10 y 20 años</a:t>
            </a:r>
            <a:br>
              <a:rPr lang="es-AR" sz="2700" dirty="0">
                <a:solidFill>
                  <a:schemeClr val="tx1"/>
                </a:solidFill>
              </a:rPr>
            </a:br>
            <a:r>
              <a:rPr lang="es-AR" sz="2700" dirty="0">
                <a:solidFill>
                  <a:schemeClr val="tx1"/>
                </a:solidFill>
              </a:rPr>
              <a:t>35 días mas de 20 años</a:t>
            </a:r>
            <a:br>
              <a:rPr lang="es-AR" sz="2700" dirty="0">
                <a:solidFill>
                  <a:schemeClr val="tx1"/>
                </a:solidFill>
              </a:rPr>
            </a:br>
            <a:r>
              <a:rPr lang="es-AR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Licencias Extraordinarias</a:t>
            </a:r>
            <a:r>
              <a:rPr lang="es-AR" dirty="0"/>
              <a:t> </a:t>
            </a:r>
            <a:br>
              <a:rPr lang="es-AR" dirty="0"/>
            </a:br>
            <a:r>
              <a:rPr lang="es-AR" dirty="0">
                <a:solidFill>
                  <a:schemeClr val="tx1"/>
                </a:solidFill>
              </a:rPr>
              <a:t>por nacimiento de hijo (2) </a:t>
            </a:r>
            <a:br>
              <a:rPr lang="es-AR" dirty="0">
                <a:solidFill>
                  <a:schemeClr val="tx1"/>
                </a:solidFill>
              </a:rPr>
            </a:br>
            <a:r>
              <a:rPr lang="es-AR" dirty="0">
                <a:solidFill>
                  <a:schemeClr val="tx1"/>
                </a:solidFill>
              </a:rPr>
              <a:t>por matrimonio (10)</a:t>
            </a:r>
            <a:br>
              <a:rPr lang="es-AR" dirty="0">
                <a:solidFill>
                  <a:schemeClr val="tx1"/>
                </a:solidFill>
              </a:rPr>
            </a:br>
            <a:r>
              <a:rPr lang="es-AR" dirty="0">
                <a:solidFill>
                  <a:schemeClr val="tx1"/>
                </a:solidFill>
              </a:rPr>
              <a:t>por fallecimiento de cónyuge, hijo o padres (3)</a:t>
            </a:r>
            <a:br>
              <a:rPr lang="es-AR" dirty="0">
                <a:solidFill>
                  <a:schemeClr val="tx1"/>
                </a:solidFill>
              </a:rPr>
            </a:br>
            <a:r>
              <a:rPr lang="es-AR" dirty="0">
                <a:solidFill>
                  <a:schemeClr val="tx1"/>
                </a:solidFill>
              </a:rPr>
              <a:t>por fallecimiento de hermano (1)</a:t>
            </a:r>
            <a:br>
              <a:rPr lang="es-AR" dirty="0">
                <a:solidFill>
                  <a:schemeClr val="tx1"/>
                </a:solidFill>
              </a:rPr>
            </a:br>
            <a:r>
              <a:rPr lang="es-AR" dirty="0">
                <a:solidFill>
                  <a:schemeClr val="tx1"/>
                </a:solidFill>
              </a:rPr>
              <a:t>por exámenes (10 por año)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942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SUSPENSION DE LOS EFECTOS DEL CONTRATO DE TRABAJO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Accidentes y Enfermedades inculpables</a:t>
            </a:r>
          </a:p>
          <a:p>
            <a:r>
              <a:rPr lang="es-AR" dirty="0"/>
              <a:t>Servicio militar o convocatorias especiales</a:t>
            </a:r>
          </a:p>
          <a:p>
            <a:r>
              <a:rPr lang="es-AR" dirty="0"/>
              <a:t>Cargos electivos </a:t>
            </a:r>
          </a:p>
          <a:p>
            <a:r>
              <a:rPr lang="es-AR" dirty="0"/>
              <a:t>Por causas económicas o disciplinarias</a:t>
            </a:r>
          </a:p>
          <a:p>
            <a:r>
              <a:rPr lang="es-AR" dirty="0"/>
              <a:t>Otras establecidas por los CCT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042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EXTINCION DEL CONTRATO DE TRABAJO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7030A0"/>
                </a:solidFill>
              </a:rPr>
              <a:t>Renuncia</a:t>
            </a:r>
            <a:endParaRPr lang="es-AR" dirty="0">
              <a:solidFill>
                <a:srgbClr val="7030A0"/>
              </a:solidFill>
            </a:endParaRPr>
          </a:p>
          <a:p>
            <a:r>
              <a:rPr lang="es-AR" dirty="0">
                <a:solidFill>
                  <a:srgbClr val="7030A0"/>
                </a:solidFill>
              </a:rPr>
              <a:t>Fallecimiento</a:t>
            </a:r>
          </a:p>
          <a:p>
            <a:r>
              <a:rPr lang="es-AR" dirty="0">
                <a:solidFill>
                  <a:srgbClr val="7030A0"/>
                </a:solidFill>
              </a:rPr>
              <a:t>Quiebra</a:t>
            </a:r>
          </a:p>
          <a:p>
            <a:r>
              <a:rPr lang="es-AR" dirty="0">
                <a:solidFill>
                  <a:srgbClr val="7030A0"/>
                </a:solidFill>
              </a:rPr>
              <a:t>Beneficio Previsional</a:t>
            </a:r>
          </a:p>
          <a:p>
            <a:r>
              <a:rPr lang="es-AR" dirty="0">
                <a:solidFill>
                  <a:srgbClr val="7030A0"/>
                </a:solidFill>
              </a:rPr>
              <a:t>Mutuo Acuerdo</a:t>
            </a: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144655" y="3057236"/>
            <a:ext cx="5347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DESPIDO DIRECTO</a:t>
            </a:r>
            <a:r>
              <a:rPr lang="es-ES" dirty="0" smtClean="0"/>
              <a:t>: por empleador </a:t>
            </a:r>
          </a:p>
          <a:p>
            <a:r>
              <a:rPr lang="es-ES" dirty="0"/>
              <a:t>	</a:t>
            </a:r>
            <a:r>
              <a:rPr lang="es-ES" dirty="0" smtClean="0"/>
              <a:t>1)CON CAUSA</a:t>
            </a:r>
          </a:p>
          <a:p>
            <a:r>
              <a:rPr lang="es-ES" dirty="0"/>
              <a:t>	</a:t>
            </a:r>
            <a:r>
              <a:rPr lang="es-ES" dirty="0" smtClean="0"/>
              <a:t>2) SIN CAUSA</a:t>
            </a:r>
          </a:p>
          <a:p>
            <a:endParaRPr lang="es-ES" dirty="0" smtClean="0"/>
          </a:p>
          <a:p>
            <a:r>
              <a:rPr lang="es-E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DESPIDO INDIRECTO</a:t>
            </a:r>
            <a:r>
              <a:rPr lang="es-ES" dirty="0" smtClean="0"/>
              <a:t>: por el trabajador</a:t>
            </a:r>
          </a:p>
          <a:p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	“</a:t>
            </a:r>
            <a:r>
              <a:rPr lang="es-ES" b="1" i="1" dirty="0" smtClean="0"/>
              <a:t>Denuncia</a:t>
            </a:r>
            <a:r>
              <a:rPr lang="es-ES" dirty="0" smtClean="0"/>
              <a:t>” del contrato por algún 			incumplimiento del empleador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983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ACCIDENTES DE TRABAJO</a:t>
            </a:r>
            <a:br>
              <a:rPr lang="es-ES" dirty="0" smtClean="0"/>
            </a:br>
            <a:r>
              <a:rPr lang="es-ES" dirty="0" smtClean="0"/>
              <a:t>LEY 24.554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9086" y="2556931"/>
            <a:ext cx="11217727" cy="3631597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s-AR" altLang="es-AR" dirty="0" smtClean="0">
                <a:solidFill>
                  <a:srgbClr val="00B050"/>
                </a:solidFill>
              </a:rPr>
              <a:t> </a:t>
            </a:r>
            <a:r>
              <a:rPr lang="es-AR" altLang="es-AR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CONTEMPLA: </a:t>
            </a:r>
            <a:r>
              <a:rPr lang="es-AR" altLang="es-AR" dirty="0" smtClean="0">
                <a:solidFill>
                  <a:srgbClr val="00B050"/>
                </a:solidFill>
              </a:rPr>
              <a:t>  ACCIDENTE LABORAL Y ENFEREMEDADES PROFESIONALES</a:t>
            </a:r>
          </a:p>
          <a:p>
            <a:pPr algn="ctr">
              <a:buFont typeface="Arial" charset="0"/>
              <a:buNone/>
              <a:defRPr/>
            </a:pPr>
            <a:r>
              <a:rPr lang="es-AR" altLang="es-AR" dirty="0" smtClean="0">
                <a:solidFill>
                  <a:srgbClr val="FF0000"/>
                </a:solidFill>
              </a:rPr>
              <a:t>Están </a:t>
            </a:r>
            <a:r>
              <a:rPr lang="es-AR" altLang="es-AR" dirty="0">
                <a:solidFill>
                  <a:srgbClr val="FF0000"/>
                </a:solidFill>
              </a:rPr>
              <a:t>obligatoriamente incluidos</a:t>
            </a:r>
            <a:r>
              <a:rPr lang="es-AR" altLang="es-AR" dirty="0"/>
              <a:t/>
            </a:r>
            <a:br>
              <a:rPr lang="es-AR" altLang="es-AR" dirty="0"/>
            </a:br>
            <a:r>
              <a:rPr lang="es-AR" altLang="es-AR" sz="1100" dirty="0"/>
              <a:t>(ámbito de aplicación – art.2)</a:t>
            </a:r>
          </a:p>
          <a:p>
            <a:r>
              <a:rPr lang="es-AR" altLang="es-AR" dirty="0"/>
              <a:t>a) Los funcionarios y empleados del sector público (nacional, provincial, municipal y CABA)</a:t>
            </a:r>
          </a:p>
          <a:p>
            <a:r>
              <a:rPr lang="es-AR" altLang="es-AR" dirty="0"/>
              <a:t>b) Los trabajadores en relación de dependencia del sector privado;</a:t>
            </a:r>
          </a:p>
          <a:p>
            <a:r>
              <a:rPr lang="es-AR" altLang="es-AR" dirty="0"/>
              <a:t>c) Las personas obligadas a prestar un servicio de carga pública.</a:t>
            </a:r>
          </a:p>
          <a:p>
            <a:endParaRPr lang="es-AR" altLang="es-AR" dirty="0"/>
          </a:p>
          <a:p>
            <a:r>
              <a:rPr lang="es-AR" altLang="es-AR" dirty="0"/>
              <a:t> </a:t>
            </a:r>
            <a:r>
              <a:rPr lang="es-AR" altLang="es-AR" dirty="0">
                <a:solidFill>
                  <a:srgbClr val="FF0000"/>
                </a:solidFill>
              </a:rPr>
              <a:t>Poder Ejecutivo nacional podrá incluir en el ámbito de la LRT a</a:t>
            </a:r>
            <a:r>
              <a:rPr lang="es-AR" altLang="es-AR" dirty="0"/>
              <a:t>:</a:t>
            </a:r>
          </a:p>
          <a:p>
            <a:r>
              <a:rPr lang="es-AR" altLang="es-AR" dirty="0"/>
              <a:t>a) Los trabajadores domésticos;</a:t>
            </a:r>
          </a:p>
          <a:p>
            <a:r>
              <a:rPr lang="es-AR" altLang="es-AR" dirty="0"/>
              <a:t>b) Los trabajadores autónomos;</a:t>
            </a:r>
          </a:p>
          <a:p>
            <a:r>
              <a:rPr lang="es-AR" altLang="es-AR" dirty="0"/>
              <a:t>c) Los trabajadores vinculados por relaciones no laborales;</a:t>
            </a:r>
          </a:p>
          <a:p>
            <a:r>
              <a:rPr lang="es-AR" altLang="es-AR" dirty="0"/>
              <a:t>d) Los bomberos voluntarios.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5118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Accidentes</a:t>
            </a:r>
          </a:p>
          <a:p>
            <a:pPr marL="0" indent="0">
              <a:buNone/>
            </a:pPr>
            <a:r>
              <a:rPr lang="es-ES" dirty="0" smtClean="0"/>
              <a:t>Todo acontecimiento súbito y violento</a:t>
            </a:r>
          </a:p>
          <a:p>
            <a:pPr marL="0" indent="0">
              <a:buNone/>
            </a:pPr>
            <a:r>
              <a:rPr lang="es-ES" dirty="0" smtClean="0"/>
              <a:t>Ocurrido por el hecho o en ocasión del</a:t>
            </a:r>
          </a:p>
          <a:p>
            <a:pPr marL="0" indent="0">
              <a:buNone/>
            </a:pPr>
            <a:r>
              <a:rPr lang="es-ES" dirty="0" smtClean="0"/>
              <a:t>Trabajo o en el trayecto entre el domicilio</a:t>
            </a:r>
          </a:p>
          <a:p>
            <a:pPr marL="0" indent="0">
              <a:buNone/>
            </a:pPr>
            <a:r>
              <a:rPr lang="es-ES" dirty="0" smtClean="0"/>
              <a:t>Del trabajador y el lugar de trabajo (Art. 6)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890329" y="2787841"/>
            <a:ext cx="4304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Enfermedades Profesionales</a:t>
            </a:r>
          </a:p>
          <a:p>
            <a:r>
              <a:rPr lang="es-ES" dirty="0" smtClean="0">
                <a:solidFill>
                  <a:srgbClr val="00B050"/>
                </a:solidFill>
              </a:rPr>
              <a:t>Las propias de la actividad laboral realizadas e incluidas en el listado que elaborará y revisará el Poder Ejecutivo.</a:t>
            </a:r>
          </a:p>
          <a:p>
            <a:r>
              <a:rPr lang="es-ES" dirty="0" smtClean="0">
                <a:solidFill>
                  <a:srgbClr val="00B050"/>
                </a:solidFill>
              </a:rPr>
              <a:t>Dicho Listado identificará el Agente de Riesgo, Cuadros clínicos, exposición y actividades con capacidad de determinar la enfermedad profesional.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INCAPACIDAD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s-AR" altLang="es-AR" dirty="0" smtClean="0">
                <a:solidFill>
                  <a:srgbClr val="00B0F0"/>
                </a:solidFill>
              </a:rPr>
              <a:t>1) Incapacidad </a:t>
            </a:r>
            <a:r>
              <a:rPr lang="es-AR" altLang="es-AR" dirty="0">
                <a:solidFill>
                  <a:srgbClr val="00B0F0"/>
                </a:solidFill>
              </a:rPr>
              <a:t>Laboral Temporaria</a:t>
            </a:r>
            <a:r>
              <a:rPr lang="es-AR" altLang="es-AR" dirty="0"/>
              <a:t> (ILT)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AR" altLang="es-AR" dirty="0"/>
              <a:t>cuando el daño sufrido por el trabajador le impida temporariamente la realización de sus tareas habituales </a:t>
            </a:r>
          </a:p>
          <a:p>
            <a:pPr>
              <a:buFont typeface="Arial" panose="020B0604020202020204" pitchFamily="34" charset="0"/>
              <a:buNone/>
            </a:pPr>
            <a:endParaRPr lang="es-AR" altLang="es-AR" dirty="0"/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/>
              <a:t>La situación de Incapacidad Laboral Temporaria (ILT) </a:t>
            </a:r>
            <a:r>
              <a:rPr lang="es-AR" altLang="es-AR" sz="3200" dirty="0">
                <a:solidFill>
                  <a:srgbClr val="00B0F0"/>
                </a:solidFill>
              </a:rPr>
              <a:t>cesa</a:t>
            </a:r>
            <a:r>
              <a:rPr lang="es-AR" altLang="es-AR" dirty="0"/>
              <a:t> por: </a:t>
            </a:r>
          </a:p>
          <a:p>
            <a:r>
              <a:rPr lang="es-AR" altLang="es-AR" dirty="0"/>
              <a:t>a) Alta médica</a:t>
            </a:r>
          </a:p>
          <a:p>
            <a:r>
              <a:rPr lang="es-AR" altLang="es-AR" dirty="0"/>
              <a:t>b) Declaración de Incapacidad Laboral Permanente (ILP) </a:t>
            </a:r>
          </a:p>
          <a:p>
            <a:r>
              <a:rPr lang="es-AR" altLang="es-AR" dirty="0"/>
              <a:t>c) Transcurso de un año desde la primera manifestación invalidante </a:t>
            </a:r>
          </a:p>
          <a:p>
            <a:r>
              <a:rPr lang="es-AR" altLang="es-AR" dirty="0"/>
              <a:t>d) Muerte del damnificado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442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FUENTES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0" y="2556931"/>
            <a:ext cx="10085613" cy="3696911"/>
          </a:xfrm>
        </p:spPr>
        <p:txBody>
          <a:bodyPr>
            <a:normAutofit/>
          </a:bodyPr>
          <a:lstStyle/>
          <a:p>
            <a:r>
              <a:rPr lang="es-ES" b="1" dirty="0" smtClean="0"/>
              <a:t>1</a:t>
            </a:r>
            <a:r>
              <a:rPr lang="es-ES" b="1" dirty="0"/>
              <a:t>)</a:t>
            </a:r>
            <a:r>
              <a:rPr lang="es-ES" dirty="0"/>
              <a:t> </a:t>
            </a:r>
            <a:r>
              <a:rPr lang="es-ES" dirty="0">
                <a:solidFill>
                  <a:schemeClr val="accent4"/>
                </a:solidFill>
              </a:rPr>
              <a:t>CONSTITUCIÓN NACIONAL – TRATADOS INTERNACIONALES</a:t>
            </a:r>
            <a:r>
              <a:rPr lang="es-ES" dirty="0"/>
              <a:t> </a:t>
            </a:r>
          </a:p>
          <a:p>
            <a:r>
              <a:rPr lang="es-ES" b="1" dirty="0" smtClean="0"/>
              <a:t>2</a:t>
            </a:r>
            <a:r>
              <a:rPr lang="es-ES" b="1" dirty="0"/>
              <a:t>)</a:t>
            </a:r>
            <a:r>
              <a:rPr lang="es-ES" dirty="0"/>
              <a:t> </a:t>
            </a:r>
            <a:r>
              <a:rPr lang="es-ES" dirty="0">
                <a:solidFill>
                  <a:schemeClr val="accent4"/>
                </a:solidFill>
              </a:rPr>
              <a:t>LEYES Y ESTATUTOS PROFESIONALES</a:t>
            </a:r>
            <a:r>
              <a:rPr lang="es-ES" dirty="0"/>
              <a:t> </a:t>
            </a:r>
          </a:p>
          <a:p>
            <a:r>
              <a:rPr lang="es-ES" b="1" dirty="0" smtClean="0"/>
              <a:t>3</a:t>
            </a:r>
            <a:r>
              <a:rPr lang="es-ES" b="1" dirty="0"/>
              <a:t>)</a:t>
            </a:r>
            <a:r>
              <a:rPr lang="es-ES" dirty="0"/>
              <a:t> </a:t>
            </a:r>
            <a:r>
              <a:rPr lang="es-ES" dirty="0">
                <a:solidFill>
                  <a:schemeClr val="accent4"/>
                </a:solidFill>
              </a:rPr>
              <a:t>CONVENCIONES COLECTIVAS Y LAUDOS CON FUERZA DE TALES</a:t>
            </a:r>
            <a:r>
              <a:rPr lang="es-ES" dirty="0"/>
              <a:t> </a:t>
            </a:r>
          </a:p>
          <a:p>
            <a:r>
              <a:rPr lang="es-ES" b="1" dirty="0" smtClean="0"/>
              <a:t>4</a:t>
            </a:r>
            <a:r>
              <a:rPr lang="es-ES" b="1" dirty="0"/>
              <a:t>)</a:t>
            </a:r>
            <a:r>
              <a:rPr lang="es-ES" dirty="0"/>
              <a:t> </a:t>
            </a:r>
            <a:r>
              <a:rPr lang="es-ES" dirty="0">
                <a:solidFill>
                  <a:schemeClr val="accent4"/>
                </a:solidFill>
              </a:rPr>
              <a:t>VOLUNTAD DE LAS PARTES</a:t>
            </a:r>
            <a:r>
              <a:rPr lang="es-ES" dirty="0"/>
              <a:t> </a:t>
            </a:r>
          </a:p>
          <a:p>
            <a:r>
              <a:rPr lang="es-ES" b="1" dirty="0" smtClean="0"/>
              <a:t>5</a:t>
            </a:r>
            <a:r>
              <a:rPr lang="es-ES" b="1" dirty="0"/>
              <a:t>)</a:t>
            </a:r>
            <a:r>
              <a:rPr lang="es-ES" dirty="0"/>
              <a:t> </a:t>
            </a:r>
            <a:r>
              <a:rPr lang="es-ES" dirty="0">
                <a:solidFill>
                  <a:schemeClr val="accent4"/>
                </a:solidFill>
              </a:rPr>
              <a:t>USOS Y COSTUMBRES</a:t>
            </a:r>
            <a:r>
              <a:rPr lang="es-ES" dirty="0"/>
              <a:t>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6232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AR" altLang="es-AR" sz="1400" dirty="0" smtClean="0">
                <a:solidFill>
                  <a:srgbClr val="00B050"/>
                </a:solidFill>
              </a:rPr>
              <a:t>								</a:t>
            </a:r>
            <a:r>
              <a:rPr lang="es-AR" altLang="es-AR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RETRIBUCION</a:t>
            </a:r>
            <a:r>
              <a:rPr lang="es-AR" altLang="es-AR" sz="1400" dirty="0" smtClean="0">
                <a:solidFill>
                  <a:srgbClr val="00B050"/>
                </a:solidFill>
              </a:rPr>
              <a:t/>
            </a:r>
            <a:br>
              <a:rPr lang="es-AR" altLang="es-AR" sz="1400" dirty="0" smtClean="0">
                <a:solidFill>
                  <a:srgbClr val="00B050"/>
                </a:solidFill>
              </a:rPr>
            </a:br>
            <a:r>
              <a:rPr lang="es-AR" altLang="es-AR" sz="1400" dirty="0" smtClean="0">
                <a:solidFill>
                  <a:srgbClr val="0070C0"/>
                </a:solidFill>
              </a:rPr>
              <a:t>1) </a:t>
            </a:r>
            <a:r>
              <a:rPr lang="es-AR" altLang="es-AR" sz="1400" dirty="0" smtClean="0">
                <a:solidFill>
                  <a:srgbClr val="00B050"/>
                </a:solidFill>
              </a:rPr>
              <a:t>Los primeros 10 días paga los salarios el EMPLEADOR</a:t>
            </a:r>
            <a:r>
              <a:rPr lang="es-AR" altLang="es-AR" sz="1400" dirty="0">
                <a:solidFill>
                  <a:srgbClr val="00B050"/>
                </a:solidFill>
              </a:rPr>
              <a:t/>
            </a:r>
            <a:br>
              <a:rPr lang="es-AR" altLang="es-AR" sz="1400" dirty="0">
                <a:solidFill>
                  <a:srgbClr val="00B050"/>
                </a:solidFill>
              </a:rPr>
            </a:br>
            <a:r>
              <a:rPr lang="es-AR" altLang="es-AR" sz="1400" dirty="0" smtClean="0">
                <a:solidFill>
                  <a:srgbClr val="00B050"/>
                </a:solidFill>
              </a:rPr>
              <a:t>2) </a:t>
            </a:r>
            <a:r>
              <a:rPr lang="es-AR" altLang="es-AR" sz="1400" dirty="0" smtClean="0">
                <a:solidFill>
                  <a:schemeClr val="tx1"/>
                </a:solidFill>
              </a:rPr>
              <a:t>Luego</a:t>
            </a:r>
            <a:r>
              <a:rPr lang="es-AR" altLang="es-AR" sz="1400" dirty="0" smtClean="0">
                <a:solidFill>
                  <a:srgbClr val="00B050"/>
                </a:solidFill>
              </a:rPr>
              <a:t> </a:t>
            </a:r>
            <a:r>
              <a:rPr lang="es-AR" altLang="es-AR" sz="1400" dirty="0" smtClean="0"/>
              <a:t>y </a:t>
            </a:r>
            <a:r>
              <a:rPr lang="es-AR" altLang="es-AR" sz="1400" dirty="0"/>
              <a:t>mientras dure el período de Incapacidad Laboral Temporaria (ILT), el damnificado percibirá una prestación de </a:t>
            </a:r>
            <a:r>
              <a:rPr lang="es-AR" altLang="es-AR" sz="1400" u="sng" dirty="0">
                <a:solidFill>
                  <a:srgbClr val="FF0000"/>
                </a:solidFill>
              </a:rPr>
              <a:t>pago mensual</a:t>
            </a:r>
            <a:r>
              <a:rPr lang="es-AR" altLang="es-AR" sz="1400" dirty="0"/>
              <a:t>, de cuantía igual al valor mensual del</a:t>
            </a:r>
            <a:r>
              <a:rPr lang="es-AR" altLang="es-AR" sz="1400" dirty="0">
                <a:solidFill>
                  <a:srgbClr val="FF0000"/>
                </a:solidFill>
              </a:rPr>
              <a:t> ingreso base</a:t>
            </a:r>
            <a:r>
              <a:rPr lang="es-AR" altLang="es-AR" sz="1400" dirty="0"/>
              <a:t>.</a:t>
            </a:r>
            <a:br>
              <a:rPr lang="es-AR" altLang="es-AR" sz="1400" dirty="0"/>
            </a:br>
            <a:r>
              <a:rPr lang="es-AR" altLang="es-A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(IB</a:t>
            </a:r>
            <a:r>
              <a:rPr lang="es-AR" altLang="es-A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salarios de los 12 últimos mes con aportes y contribuciones / números de días corrido</a:t>
            </a:r>
            <a:endParaRPr lang="es-ES" sz="1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altLang="es-AR" dirty="0" smtClean="0">
                <a:solidFill>
                  <a:srgbClr val="0070C0"/>
                </a:solidFill>
              </a:rPr>
              <a:t>2) Incapacidad </a:t>
            </a:r>
            <a:r>
              <a:rPr lang="es-AR" altLang="es-AR" dirty="0">
                <a:solidFill>
                  <a:srgbClr val="0070C0"/>
                </a:solidFill>
              </a:rPr>
              <a:t>laboral </a:t>
            </a:r>
            <a:r>
              <a:rPr lang="es-AR" altLang="es-AR" dirty="0" smtClean="0">
                <a:solidFill>
                  <a:srgbClr val="0070C0"/>
                </a:solidFill>
              </a:rPr>
              <a:t>Permanente (ILP)</a:t>
            </a:r>
            <a:endParaRPr lang="es-AR" altLang="es-AR" dirty="0">
              <a:solidFill>
                <a:srgbClr val="0070C0"/>
              </a:solidFill>
            </a:endParaRPr>
          </a:p>
          <a:p>
            <a:pPr lvl="2"/>
            <a:r>
              <a:rPr lang="es-AR" altLang="es-AR" dirty="0" smtClean="0">
                <a:solidFill>
                  <a:srgbClr val="00B050"/>
                </a:solidFill>
              </a:rPr>
              <a:t>A) </a:t>
            </a:r>
            <a:r>
              <a:rPr lang="es-AR" altLang="es-AR" dirty="0">
                <a:solidFill>
                  <a:srgbClr val="00B050"/>
                </a:solidFill>
              </a:rPr>
              <a:t>Parcial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s-AR" altLang="es-AR" sz="2000" dirty="0"/>
              <a:t>1)cuando el % de incapacidad sea </a:t>
            </a:r>
            <a:r>
              <a:rPr lang="es-AR" altLang="es-AR" sz="2000" dirty="0">
                <a:solidFill>
                  <a:srgbClr val="FF0000"/>
                </a:solidFill>
              </a:rPr>
              <a:t>Igual o Menor </a:t>
            </a:r>
            <a:r>
              <a:rPr lang="es-AR" altLang="es-AR" sz="2000" dirty="0"/>
              <a:t>al 50% de Inc. la indemnización será de </a:t>
            </a:r>
            <a:r>
              <a:rPr lang="es-AR" altLang="es-AR" sz="2000" u="sng" dirty="0">
                <a:solidFill>
                  <a:srgbClr val="FF0000"/>
                </a:solidFill>
              </a:rPr>
              <a:t>Un Pago único</a:t>
            </a:r>
            <a:r>
              <a:rPr lang="es-AR" altLang="es-AR" sz="2000" dirty="0">
                <a:solidFill>
                  <a:srgbClr val="FF0000"/>
                </a:solidFill>
              </a:rPr>
              <a:t> </a:t>
            </a:r>
            <a:r>
              <a:rPr lang="es-AR" altLang="es-AR" sz="2000" dirty="0"/>
              <a:t>resultante de la siguiente fórmula: 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s-AR" altLang="es-AR" sz="2000" dirty="0"/>
              <a:t>			53 X IB X % Inc. X 65/edad  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s-AR" altLang="es-AR" sz="2000" dirty="0"/>
              <a:t>2)Cuando el porcentaje de incapacidad sea </a:t>
            </a:r>
            <a:r>
              <a:rPr lang="es-AR" altLang="es-AR" sz="2000" dirty="0">
                <a:solidFill>
                  <a:srgbClr val="FF0000"/>
                </a:solidFill>
              </a:rPr>
              <a:t>superior al 50% e inferior al 66%, </a:t>
            </a:r>
            <a:r>
              <a:rPr lang="es-AR" altLang="es-AR" sz="2000" dirty="0"/>
              <a:t>una </a:t>
            </a:r>
            <a:r>
              <a:rPr lang="es-AR" altLang="es-AR" sz="2000" u="sng" dirty="0">
                <a:solidFill>
                  <a:srgbClr val="FF0000"/>
                </a:solidFill>
              </a:rPr>
              <a:t>Renta Periódica</a:t>
            </a:r>
            <a:r>
              <a:rPr lang="es-AR" altLang="es-AR" sz="2000" dirty="0"/>
              <a:t> cuya cuantía será igual al valor mensual del ingreso base multiplicado por el porcentaje de incapacidad, hasta que el trabajador se encuentre en condiciones de acceder a la jubilación por cualquier causa. 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s-AR" altLang="es-AR" sz="2000" dirty="0"/>
              <a:t>    Más una compensación </a:t>
            </a:r>
            <a:r>
              <a:rPr lang="es-AR" altLang="es-AR" sz="2000" dirty="0">
                <a:solidFill>
                  <a:srgbClr val="FF0000"/>
                </a:solidFill>
              </a:rPr>
              <a:t>dineraria de pago único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9266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u="sng" dirty="0" smtClean="0">
                <a:solidFill>
                  <a:srgbClr val="00B050"/>
                </a:solidFill>
              </a:rPr>
              <a:t>B) TOTAL (IPT):</a:t>
            </a:r>
            <a:r>
              <a:rPr lang="es-ES" dirty="0" smtClean="0"/>
              <a:t> Mayor al 66%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9086" y="2556931"/>
            <a:ext cx="10548257" cy="3598939"/>
          </a:xfrm>
        </p:spPr>
        <p:txBody>
          <a:bodyPr>
            <a:normAutofit fontScale="92500" lnSpcReduction="10000"/>
          </a:bodyPr>
          <a:lstStyle/>
          <a:p>
            <a:r>
              <a:rPr lang="es-AR" altLang="es-AR" dirty="0"/>
              <a:t> Declarado el carácter definitivo de la Incapacidad Laboral Permanente Total (IPT), el damnificado percibirá: 1)  las prestaciones que por retiro definitivo por invalidez establezca el régimen previsional al que estuviere afiliado, 2) una prestación de pago mensual complementaria a la correspondiente al régimen previsional, 3) más una suma adicional de pago único actualizada periódicamente.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/>
              <a:t> </a:t>
            </a:r>
            <a:r>
              <a:rPr lang="es-AR" altLang="es-AR" dirty="0" smtClean="0"/>
              <a:t>3) </a:t>
            </a:r>
            <a:r>
              <a:rPr lang="es-AR" altLang="es-AR" dirty="0" smtClean="0">
                <a:solidFill>
                  <a:srgbClr val="00B0F0"/>
                </a:solidFill>
              </a:rPr>
              <a:t>MUERTE </a:t>
            </a:r>
            <a:r>
              <a:rPr lang="es-AR" altLang="es-AR" dirty="0">
                <a:solidFill>
                  <a:srgbClr val="00B0F0"/>
                </a:solidFill>
              </a:rPr>
              <a:t>: </a:t>
            </a:r>
            <a:r>
              <a:rPr lang="es-AR" altLang="es-AR" dirty="0"/>
              <a:t>Indemnización = ILPT  (art.15 </a:t>
            </a:r>
            <a:r>
              <a:rPr lang="es-AR" altLang="es-AR" dirty="0" err="1"/>
              <a:t>apart</a:t>
            </a:r>
            <a:r>
              <a:rPr lang="es-AR" altLang="es-AR" dirty="0"/>
              <a:t> 2) + adicional del art. 11 apart.4  + 20% del total de las indemnizaciones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 smtClean="0">
                <a:solidFill>
                  <a:srgbClr val="00B0F0"/>
                </a:solidFill>
              </a:rPr>
              <a:t>4) GRAN </a:t>
            </a:r>
            <a:r>
              <a:rPr lang="es-AR" altLang="es-AR" dirty="0">
                <a:solidFill>
                  <a:srgbClr val="00B0F0"/>
                </a:solidFill>
              </a:rPr>
              <a:t>INVALIDEZ </a:t>
            </a:r>
            <a:r>
              <a:rPr lang="es-AR" altLang="es-AR" dirty="0"/>
              <a:t>prestaciones correspondientes a la Incapacidad Laboral Permanente Total (IPT) más una prestación de pago mensual equivalente a tres veces el valor del AMPO definido por la ley 24.241 (artículo 21), que se extinguirá a la muerte del damnificado.</a:t>
            </a:r>
            <a:endParaRPr lang="es-AR" altLang="es-AR" dirty="0">
              <a:solidFill>
                <a:srgbClr val="00B0F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2282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altLang="es-A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ILTEMPORARIA:</a:t>
            </a: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(ILT) </a:t>
            </a:r>
            <a:r>
              <a:rPr lang="es-AR" altLang="es-AR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Pago </a:t>
            </a:r>
            <a:r>
              <a:rPr lang="es-AR" altLang="es-AR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Mesual</a:t>
            </a: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igual al  IB 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 = salarios de los últimos 12 meses / número de días corridos</a:t>
            </a:r>
          </a:p>
          <a:p>
            <a:r>
              <a:rPr lang="es-AR" altLang="es-A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ILPERMANENTE</a:t>
            </a: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(ILP)</a:t>
            </a:r>
          </a:p>
          <a:p>
            <a:pPr lvl="2"/>
            <a:r>
              <a:rPr lang="es-AR" altLang="es-A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s-A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PARCIAL</a:t>
            </a: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% de incapacidad </a:t>
            </a:r>
            <a:r>
              <a:rPr lang="es-AR" altLang="es-A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Igual o Menor </a:t>
            </a: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50% :  </a:t>
            </a:r>
            <a:r>
              <a:rPr lang="es-AR" altLang="es-AR" sz="20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Pago único</a:t>
            </a:r>
            <a:r>
              <a:rPr lang="es-AR" altLang="es-A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AR" alt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None/>
            </a:pP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= 53 X IB X % Inc. X 65/edad  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% incapacidad </a:t>
            </a:r>
            <a:r>
              <a:rPr lang="es-AR" altLang="es-A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al 50% e inferior al 66%, </a:t>
            </a: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s-AR" altLang="es-AR" sz="20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Renta Periódica</a:t>
            </a:r>
            <a:r>
              <a:rPr lang="es-AR" altLang="es-AR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valor mensual del Ingreso Base X % incapacidad, hasta que el trabajador se jubile +  una compensación </a:t>
            </a:r>
            <a:r>
              <a:rPr lang="es-AR" altLang="es-A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dineraria de pago único</a:t>
            </a:r>
          </a:p>
          <a:p>
            <a:endParaRPr lang="es-AR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3845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086" y="669472"/>
            <a:ext cx="10646228" cy="2090058"/>
          </a:xfrm>
        </p:spPr>
        <p:txBody>
          <a:bodyPr>
            <a:normAutofit fontScale="90000"/>
          </a:bodyPr>
          <a:lstStyle/>
          <a:p>
            <a:pPr algn="l"/>
            <a:r>
              <a:rPr lang="es-AR" altLang="es-AR" sz="2000" dirty="0">
                <a:solidFill>
                  <a:srgbClr val="00B050"/>
                </a:solidFill>
              </a:rPr>
              <a:t>Incapacidad Permanente Total (IPT)</a:t>
            </a:r>
            <a:r>
              <a:rPr lang="es-AR" altLang="es-AR" sz="2000" dirty="0"/>
              <a:t>  (más del 66%)</a:t>
            </a:r>
            <a:br>
              <a:rPr lang="es-AR" altLang="es-AR" sz="2000" dirty="0"/>
            </a:br>
            <a:r>
              <a:rPr lang="es-AR" altLang="es-AR" sz="2000" dirty="0"/>
              <a:t> 1)  las </a:t>
            </a:r>
            <a:r>
              <a:rPr lang="es-AR" altLang="es-AR" sz="2000" dirty="0">
                <a:solidFill>
                  <a:srgbClr val="00B0F0"/>
                </a:solidFill>
              </a:rPr>
              <a:t>prestaciones</a:t>
            </a:r>
            <a:r>
              <a:rPr lang="es-AR" altLang="es-AR" sz="2000" dirty="0"/>
              <a:t> que por retiro definitivo por invalidez establezca el régimen previsional al que estuviere afiliado, </a:t>
            </a:r>
            <a:br>
              <a:rPr lang="es-AR" altLang="es-AR" sz="2000" dirty="0"/>
            </a:br>
            <a:r>
              <a:rPr lang="es-AR" altLang="es-AR" sz="2000" dirty="0"/>
              <a:t>2) una prestación de </a:t>
            </a:r>
            <a:r>
              <a:rPr lang="es-AR" altLang="es-AR" sz="2000" dirty="0">
                <a:solidFill>
                  <a:srgbClr val="00B0F0"/>
                </a:solidFill>
              </a:rPr>
              <a:t>PAGO MENSUAL</a:t>
            </a:r>
            <a:r>
              <a:rPr lang="es-AR" altLang="es-AR" sz="2000" dirty="0"/>
              <a:t> complementaria a la correspondiente al régimen previsional, </a:t>
            </a:r>
            <a:br>
              <a:rPr lang="es-AR" altLang="es-AR" sz="2000" dirty="0"/>
            </a:br>
            <a:r>
              <a:rPr lang="es-AR" altLang="es-AR" sz="2000" dirty="0"/>
              <a:t>3) más una </a:t>
            </a:r>
            <a:r>
              <a:rPr lang="es-AR" altLang="es-AR" sz="2000" dirty="0">
                <a:solidFill>
                  <a:srgbClr val="00B0F0"/>
                </a:solidFill>
              </a:rPr>
              <a:t>SUMA ADICIONAL DE PAGO ÚNICO</a:t>
            </a:r>
            <a:r>
              <a:rPr lang="es-AR" altLang="es-AR" sz="2000" dirty="0"/>
              <a:t> actualizada periódicamente</a:t>
            </a:r>
            <a:r>
              <a:rPr lang="es-AR" altLang="es-AR" dirty="0"/>
              <a:t>.</a:t>
            </a:r>
            <a:br>
              <a:rPr lang="es-AR" altLang="es-AR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9086" y="2556932"/>
            <a:ext cx="10646227" cy="3318936"/>
          </a:xfrm>
        </p:spPr>
        <p:txBody>
          <a:bodyPr>
            <a:normAutofit fontScale="92500" lnSpcReduction="20000"/>
          </a:bodyPr>
          <a:lstStyle/>
          <a:p>
            <a:r>
              <a:rPr lang="es-AR" altLang="es-AR" dirty="0"/>
              <a:t> </a:t>
            </a:r>
            <a:r>
              <a:rPr lang="es-AR" altLang="es-AR" dirty="0">
                <a:solidFill>
                  <a:srgbClr val="00B050"/>
                </a:solidFill>
              </a:rPr>
              <a:t>MUERTE </a:t>
            </a:r>
            <a:r>
              <a:rPr lang="es-AR" altLang="es-AR" dirty="0">
                <a:solidFill>
                  <a:srgbClr val="00B0F0"/>
                </a:solidFill>
              </a:rPr>
              <a:t>: </a:t>
            </a:r>
            <a:r>
              <a:rPr lang="es-AR" altLang="es-AR" dirty="0"/>
              <a:t>Indemnización =  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/>
              <a:t>		1)Todo lo que correspondería por ILPT  (art.15 </a:t>
            </a:r>
            <a:r>
              <a:rPr lang="es-AR" altLang="es-AR" dirty="0" err="1"/>
              <a:t>apart</a:t>
            </a:r>
            <a:r>
              <a:rPr lang="es-AR" altLang="es-AR" dirty="0"/>
              <a:t> 2)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/>
              <a:t>		2) adicional del art. 11 apart.4 (120 mil en el 2009)  y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/>
              <a:t>		3) 20% del total de las indemnizaciones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>
                <a:solidFill>
                  <a:srgbClr val="00B050"/>
                </a:solidFill>
              </a:rPr>
              <a:t>GRAN INVALIDEZ: Indemnización: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/>
              <a:t>		1)</a:t>
            </a:r>
            <a:r>
              <a:rPr lang="es-AR" altLang="es-AR" dirty="0">
                <a:solidFill>
                  <a:srgbClr val="00B0F0"/>
                </a:solidFill>
              </a:rPr>
              <a:t> </a:t>
            </a:r>
            <a:r>
              <a:rPr lang="es-AR" altLang="es-AR" dirty="0"/>
              <a:t>prestaciones correspondientes a la ILP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/>
              <a:t>		2) una prestación de pago mensual equivalente a tres veces el valor del AMPO definido por la ley 24.241 (artículo 21), de por vida. + MONTO ACTUALIZADO </a:t>
            </a:r>
            <a:endParaRPr lang="es-AR" altLang="es-AR" dirty="0">
              <a:solidFill>
                <a:srgbClr val="00B0F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0512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2557463"/>
            <a:ext cx="9601200" cy="3317875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chemeClr val="accent1"/>
                </a:solidFill>
              </a:rPr>
              <a:t>GRACIAS</a:t>
            </a:r>
            <a:endParaRPr lang="es-E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9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CONSTITUCION NACIONAL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Art 14 </a:t>
            </a:r>
            <a:endParaRPr lang="es-ES" dirty="0"/>
          </a:p>
          <a:p>
            <a:r>
              <a:rPr lang="es-ES" sz="2800" dirty="0" smtClean="0">
                <a:solidFill>
                  <a:schemeClr val="accent4"/>
                </a:solidFill>
              </a:rPr>
              <a:t>“</a:t>
            </a:r>
            <a:r>
              <a:rPr lang="es-ES" sz="2800" i="1" dirty="0">
                <a:solidFill>
                  <a:schemeClr val="accent4"/>
                </a:solidFill>
              </a:rPr>
              <a:t>Todos los habitantes de la Nación gozan de los siguientes derechos conforme a las leyes que reglamenten su ejercicio; a saber: </a:t>
            </a:r>
            <a:r>
              <a:rPr lang="es-ES" sz="2800" i="1" u="sng" dirty="0">
                <a:solidFill>
                  <a:schemeClr val="tx1"/>
                </a:solidFill>
              </a:rPr>
              <a:t>de trabajar y ejercer toda industria lícita</a:t>
            </a:r>
            <a:r>
              <a:rPr lang="es-ES" sz="2800" i="1" dirty="0">
                <a:solidFill>
                  <a:schemeClr val="accent4"/>
                </a:solidFill>
              </a:rPr>
              <a:t>; de navegar y comerciar; de peticionar a las autoridades; de entrar, permanecer, transitar y salir del territorio argentino; de publicar sus ideas por la prensa sin censura previa; de usar y disponer de su propiedad; de asociarse con fines útiles; de profesar libremente su culto; de enseñar y aprender.” </a:t>
            </a:r>
            <a:endParaRPr lang="es-ES" sz="2800" dirty="0">
              <a:solidFill>
                <a:schemeClr val="accent4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967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CONSTITUCION NACIONAL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s-ES" dirty="0"/>
          </a:p>
          <a:p>
            <a:pPr algn="just"/>
            <a:r>
              <a:rPr lang="es-ES" sz="3800" b="1" dirty="0" smtClean="0"/>
              <a:t>Art</a:t>
            </a:r>
            <a:r>
              <a:rPr lang="es-ES" sz="3800" b="1" dirty="0"/>
              <a:t>. 14 bis</a:t>
            </a:r>
            <a:r>
              <a:rPr lang="es-ES" sz="3800" dirty="0"/>
              <a:t>. El trabajo en sus diversas formas gozará de la protección de las leyes, las que asegurarán al trabajador: condiciones dignas y equitativas de labor, jornada limitada; descanso y vacaciones pagados; retribución justa; salario mínimo vital móvil; igual remuneración por igual tarea; participación en las ganancias de las empresas, con control de la producción y colaboración en la dirección; protección contra el despido arbitrario; estabilidad del empleado público; organización sindical libre y democrática, reconocida por la simple inscripción en un registro especial. </a:t>
            </a:r>
          </a:p>
          <a:p>
            <a:pPr algn="just"/>
            <a:r>
              <a:rPr lang="es-ES" sz="3800" dirty="0"/>
              <a:t>Queda garantizado a los </a:t>
            </a:r>
            <a:r>
              <a:rPr lang="es-ES" sz="3800" u="sng" dirty="0">
                <a:solidFill>
                  <a:schemeClr val="accent4"/>
                </a:solidFill>
              </a:rPr>
              <a:t>gremios</a:t>
            </a:r>
            <a:r>
              <a:rPr lang="es-ES" sz="3800" dirty="0"/>
              <a:t>: concertar convenios colectivos de trabajo; recurrir a la conciliación y al arbitraje; el derecho de huelga. Los representantes gremiales gozarán de las garantías necesarias para el cumplimiento de su gestión sindical y las relacionadas con la estabilidad de su empleo. </a:t>
            </a:r>
          </a:p>
          <a:p>
            <a:pPr algn="just"/>
            <a:r>
              <a:rPr lang="es-ES" sz="3800" dirty="0"/>
              <a:t>El Estado otorgará los beneficios de la </a:t>
            </a:r>
            <a:r>
              <a:rPr lang="es-ES" sz="3800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 social</a:t>
            </a:r>
            <a:r>
              <a:rPr lang="es-ES" sz="3800" dirty="0"/>
              <a:t>, que tendrá carácter de integral e irrenunciable. En especial, la ley establecerá: el seguro social obligatorio, que estará a cargo de entidades nacionales o provinciales con autonomía financiera y económica, administradas por los interesados con participación del Estado, sin que pueda existir superposición de aportes; jubilaciones y pensiones móviles; la protección integral de la familia; la defensa del bien de familia; la compensación económica familiar y el acceso a una vivienda digna. </a:t>
            </a:r>
          </a:p>
        </p:txBody>
      </p:sp>
    </p:spTree>
    <p:extLst>
      <p:ext uri="{BB962C8B-B14F-4D97-AF65-F5344CB8AC3E}">
        <p14:creationId xmlns:p14="http://schemas.microsoft.com/office/powerpoint/2010/main" val="99460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PRINCIPIOS LABORALES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1) </a:t>
            </a:r>
            <a:r>
              <a:rPr lang="es-ES" dirty="0" smtClean="0">
                <a:solidFill>
                  <a:schemeClr val="accent4"/>
                </a:solidFill>
              </a:rPr>
              <a:t>PROTECTORIO</a:t>
            </a:r>
          </a:p>
          <a:p>
            <a:r>
              <a:rPr lang="es-ES" dirty="0" smtClean="0"/>
              <a:t>2) </a:t>
            </a:r>
            <a:r>
              <a:rPr lang="es-ES" dirty="0" smtClean="0">
                <a:solidFill>
                  <a:schemeClr val="accent4"/>
                </a:solidFill>
              </a:rPr>
              <a:t>IRRENUNCIABILIDAD DE LOS DERECHOS</a:t>
            </a:r>
          </a:p>
          <a:p>
            <a:r>
              <a:rPr lang="es-ES" dirty="0" smtClean="0"/>
              <a:t>3) </a:t>
            </a:r>
            <a:r>
              <a:rPr lang="es-ES" dirty="0" smtClean="0">
                <a:solidFill>
                  <a:schemeClr val="accent4"/>
                </a:solidFill>
              </a:rPr>
              <a:t>CONTINUIDAD</a:t>
            </a:r>
          </a:p>
          <a:p>
            <a:r>
              <a:rPr lang="es-ES" dirty="0" smtClean="0"/>
              <a:t>4</a:t>
            </a:r>
            <a:r>
              <a:rPr lang="es-ES" dirty="0" smtClean="0">
                <a:solidFill>
                  <a:schemeClr val="accent4"/>
                </a:solidFill>
              </a:rPr>
              <a:t>) PRIMACIA DE LA REALIDAD</a:t>
            </a:r>
          </a:p>
          <a:p>
            <a:r>
              <a:rPr lang="es-ES" dirty="0" smtClean="0"/>
              <a:t>5) </a:t>
            </a:r>
            <a:r>
              <a:rPr lang="es-ES" dirty="0" smtClean="0">
                <a:solidFill>
                  <a:schemeClr val="accent4"/>
                </a:solidFill>
              </a:rPr>
              <a:t>BUENA FE</a:t>
            </a:r>
          </a:p>
          <a:p>
            <a:r>
              <a:rPr lang="es-ES" dirty="0" smtClean="0"/>
              <a:t>6) </a:t>
            </a:r>
            <a:r>
              <a:rPr lang="es-ES" dirty="0" smtClean="0">
                <a:solidFill>
                  <a:schemeClr val="accent4"/>
                </a:solidFill>
              </a:rPr>
              <a:t>NO DISCRIMINACION E IGUALDAD DE TRATO</a:t>
            </a:r>
            <a:endParaRPr lang="es-E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5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MARCO JURIDICO</a:t>
            </a:r>
            <a:br>
              <a:rPr lang="es-ES" dirty="0" smtClean="0"/>
            </a:br>
            <a:r>
              <a:rPr lang="es-ES" dirty="0" smtClean="0"/>
              <a:t>LEY 20.744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8218" y="2556931"/>
            <a:ext cx="10557163" cy="3668377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  <a:p>
            <a:r>
              <a:rPr lang="es-ES" sz="7200" b="1" dirty="0" smtClean="0"/>
              <a:t>Ámbito </a:t>
            </a:r>
            <a:r>
              <a:rPr lang="es-ES" sz="7200" b="1" dirty="0"/>
              <a:t>de Aplicaci</a:t>
            </a:r>
            <a:r>
              <a:rPr lang="es-ES" sz="7200" dirty="0"/>
              <a:t>ón: a toda relación laboral </a:t>
            </a:r>
          </a:p>
          <a:p>
            <a:pPr lvl="8"/>
            <a:r>
              <a:rPr lang="es-ES" sz="7000" b="1" dirty="0" smtClean="0"/>
              <a:t>EXCEPCIONES</a:t>
            </a:r>
            <a:r>
              <a:rPr lang="es-ES" sz="7000" b="1" dirty="0"/>
              <a:t>: </a:t>
            </a:r>
            <a:endParaRPr lang="es-ES" sz="7000" dirty="0"/>
          </a:p>
          <a:p>
            <a:pPr lvl="8"/>
            <a:r>
              <a:rPr lang="es-ES" sz="7200" dirty="0" smtClean="0"/>
              <a:t>1.- Empleo </a:t>
            </a:r>
            <a:r>
              <a:rPr lang="es-ES" sz="7200" dirty="0"/>
              <a:t>Público </a:t>
            </a:r>
          </a:p>
          <a:p>
            <a:pPr lvl="8"/>
            <a:r>
              <a:rPr lang="es-ES" sz="7200" dirty="0" smtClean="0"/>
              <a:t>2.- Personal </a:t>
            </a:r>
            <a:r>
              <a:rPr lang="es-ES" sz="7200" dirty="0"/>
              <a:t>de Casas Particulares </a:t>
            </a:r>
          </a:p>
          <a:p>
            <a:pPr lvl="8"/>
            <a:r>
              <a:rPr lang="es-ES" sz="7200" dirty="0" smtClean="0"/>
              <a:t>3.- Trabajadores </a:t>
            </a:r>
            <a:r>
              <a:rPr lang="es-ES" sz="7200" dirty="0"/>
              <a:t>Agrarios </a:t>
            </a:r>
          </a:p>
          <a:p>
            <a:pPr marL="1828800" lvl="4" indent="0">
              <a:buNone/>
            </a:pPr>
            <a:r>
              <a:rPr lang="es-ES" sz="8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8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80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</a:t>
            </a:r>
            <a:r>
              <a:rPr lang="es-ES" sz="80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ES" sz="7200" b="1" dirty="0"/>
              <a:t> </a:t>
            </a:r>
            <a:endParaRPr lang="es-ES" sz="7200" dirty="0"/>
          </a:p>
          <a:p>
            <a:r>
              <a:rPr lang="es-ES" sz="7200" dirty="0"/>
              <a:t>toda actividad licita que se preste en favor de quien tiene la facultad de dirigirla mediante una remuneración.- </a:t>
            </a:r>
          </a:p>
          <a:p>
            <a:r>
              <a:rPr lang="es-ES" sz="7200" dirty="0"/>
              <a:t>1)Actividad física o intelectual </a:t>
            </a:r>
          </a:p>
          <a:p>
            <a:r>
              <a:rPr lang="es-ES" sz="7200" dirty="0"/>
              <a:t>2)A favor de Otra persona </a:t>
            </a:r>
          </a:p>
          <a:p>
            <a:r>
              <a:rPr lang="es-ES" sz="7200" dirty="0"/>
              <a:t>3)Remuneración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014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CONTRATO DE TRABAJO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556931"/>
            <a:ext cx="10450286" cy="3713239"/>
          </a:xfrm>
        </p:spPr>
        <p:txBody>
          <a:bodyPr>
            <a:noAutofit/>
          </a:bodyPr>
          <a:lstStyle/>
          <a:p>
            <a:r>
              <a:rPr lang="es-ES" sz="2800" i="1" dirty="0" smtClean="0"/>
              <a:t>Habrá </a:t>
            </a:r>
            <a:r>
              <a:rPr lang="es-ES" sz="2800" i="1" dirty="0"/>
              <a:t>Contrato de Trabajo, cualquiera sea su forma o denominación, siempre que una </a:t>
            </a:r>
            <a:r>
              <a:rPr lang="es-ES" sz="28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 física </a:t>
            </a:r>
            <a:r>
              <a:rPr lang="es-ES" sz="2800" i="1" dirty="0"/>
              <a:t>se obligue a </a:t>
            </a:r>
            <a:r>
              <a:rPr lang="es-ES" sz="2800" i="1" u="sng" dirty="0"/>
              <a:t>realizar actos, ejecutar obras o prestar servicios </a:t>
            </a:r>
            <a:r>
              <a:rPr lang="es-ES" sz="2800" i="1" dirty="0"/>
              <a:t>a </a:t>
            </a:r>
            <a:r>
              <a:rPr lang="es-ES" sz="28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 de la otra</a:t>
            </a:r>
            <a:r>
              <a:rPr lang="es-ES" sz="2800" i="1" dirty="0"/>
              <a:t> y bajo la </a:t>
            </a:r>
            <a:r>
              <a:rPr lang="es-ES" sz="28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dependencia de esta</a:t>
            </a:r>
            <a:r>
              <a:rPr lang="es-ES" sz="2800" i="1" dirty="0"/>
              <a:t>, durante un periodo determinado o indeterminado de tiempo, mediante el </a:t>
            </a:r>
            <a:r>
              <a:rPr lang="es-ES" sz="28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pago de una remuneración.</a:t>
            </a:r>
            <a:r>
              <a:rPr lang="es-ES" sz="2800" i="1" dirty="0"/>
              <a:t> Sus cláusulas, en cuanto a las formas y condiciones de la prestación, quedan sometidas a las disposiciones de </a:t>
            </a:r>
            <a:r>
              <a:rPr lang="es-E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 público,</a:t>
            </a:r>
            <a:r>
              <a:rPr lang="es-ES" sz="2800" i="1" dirty="0"/>
              <a:t> los estatutos, las convenciones colectivas de trabajo y laudos con fuerza de tales y los usos y costumbres</a:t>
            </a:r>
            <a:r>
              <a:rPr lang="es-ES" sz="2800" dirty="0"/>
              <a:t>. (art.21) </a:t>
            </a:r>
          </a:p>
        </p:txBody>
      </p:sp>
    </p:spTree>
    <p:extLst>
      <p:ext uri="{BB962C8B-B14F-4D97-AF65-F5344CB8AC3E}">
        <p14:creationId xmlns:p14="http://schemas.microsoft.com/office/powerpoint/2010/main" val="84301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SUJETOS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1) TRABAJADOR:</a:t>
            </a:r>
            <a:r>
              <a:rPr lang="es-ES" dirty="0" smtClean="0"/>
              <a:t> actividad personal e indelegable de una persona física</a:t>
            </a:r>
          </a:p>
          <a:p>
            <a:endParaRPr lang="es-ES" dirty="0"/>
          </a:p>
          <a:p>
            <a:r>
              <a:rPr lang="es-ES" dirty="0" smtClean="0">
                <a:solidFill>
                  <a:srgbClr val="FF0000"/>
                </a:solidFill>
              </a:rPr>
              <a:t>2) EMPLEADOR</a:t>
            </a:r>
            <a:r>
              <a:rPr lang="es-ES" dirty="0" smtClean="0"/>
              <a:t>: Persona física o Jurídica pública o privada</a:t>
            </a:r>
          </a:p>
          <a:p>
            <a:endParaRPr lang="es-ES" dirty="0"/>
          </a:p>
          <a:p>
            <a:r>
              <a:rPr lang="es-ES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Organismos de Aplicación, Control y/o Interviniente</a:t>
            </a:r>
          </a:p>
          <a:p>
            <a:pPr lvl="4"/>
            <a:r>
              <a:rPr lang="es-ES" dirty="0" smtClean="0"/>
              <a:t>ARCA – ANSES – ART – GREMIOS – SINDICATO – MINISTERIO DE TRABAJO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912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RELACION DE DEPENDENCIA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el </a:t>
            </a:r>
            <a:r>
              <a:rPr lang="es-ES" b="1" dirty="0">
                <a:solidFill>
                  <a:srgbClr val="00B050"/>
                </a:solidFill>
              </a:rPr>
              <a:t>trabajador pone a disposición del empleador (persona física o jurídica) su fuerza de trabajo y se somete a sus decisiones e instrucciones respecto del trabajo y el empleador se obliga a pagarle la remuneración acordada. </a:t>
            </a:r>
            <a:endParaRPr lang="es-ES" dirty="0">
              <a:solidFill>
                <a:srgbClr val="00B050"/>
              </a:solidFill>
            </a:endParaRPr>
          </a:p>
          <a:p>
            <a:r>
              <a:rPr lang="es-ES" i="1" dirty="0"/>
              <a:t>El hecho de la prestación de servicios hace presumir la existencia de un contrato de trabajo, salvo que por las circunstancias, las relaciones o causa que lo motiven se demostrase lo contrario </a:t>
            </a:r>
            <a:r>
              <a:rPr lang="es-ES" dirty="0"/>
              <a:t>(art. 2 </a:t>
            </a:r>
          </a:p>
        </p:txBody>
      </p:sp>
    </p:spTree>
    <p:extLst>
      <p:ext uri="{BB962C8B-B14F-4D97-AF65-F5344CB8AC3E}">
        <p14:creationId xmlns:p14="http://schemas.microsoft.com/office/powerpoint/2010/main" val="2694747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</TotalTime>
  <Words>1317</Words>
  <Application>Microsoft Office PowerPoint</Application>
  <PresentationFormat>Panorámica</PresentationFormat>
  <Paragraphs>155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Garamond</vt:lpstr>
      <vt:lpstr>Times New Roman</vt:lpstr>
      <vt:lpstr>Trebuchet MS</vt:lpstr>
      <vt:lpstr>Verdana</vt:lpstr>
      <vt:lpstr>Wingdings 3</vt:lpstr>
      <vt:lpstr>Orgánico</vt:lpstr>
      <vt:lpstr>LEGISLACION</vt:lpstr>
      <vt:lpstr>FUENTES</vt:lpstr>
      <vt:lpstr>CONSTITUCION NACIONAL</vt:lpstr>
      <vt:lpstr>CONSTITUCION NACIONAL</vt:lpstr>
      <vt:lpstr>PRINCIPIOS LABORALES</vt:lpstr>
      <vt:lpstr>MARCO JURIDICO LEY 20.744</vt:lpstr>
      <vt:lpstr>CONTRATO DE TRABAJO</vt:lpstr>
      <vt:lpstr>SUJETOS</vt:lpstr>
      <vt:lpstr>RELACION DE DEPENDENCIA</vt:lpstr>
      <vt:lpstr>ESTRUCTURA DE LA RELACION DE TRABAJO</vt:lpstr>
      <vt:lpstr>REQUISITOS DEL CONTRATO</vt:lpstr>
      <vt:lpstr>DERECHOS DE LAS PARTES</vt:lpstr>
      <vt:lpstr>OBLIGACIONES DE LAS PARTES</vt:lpstr>
      <vt:lpstr>LICENCIAS</vt:lpstr>
      <vt:lpstr>SUSPENSION DE LOS EFECTOS DEL CONTRATO DE TRABAJO</vt:lpstr>
      <vt:lpstr>EXTINCION DEL CONTRATO DE TRABAJO</vt:lpstr>
      <vt:lpstr>ACCIDENTES DE TRABAJO LEY 24.554</vt:lpstr>
      <vt:lpstr>CONCEPTOS</vt:lpstr>
      <vt:lpstr>TIPOS DE INCAPACIDAD</vt:lpstr>
      <vt:lpstr>        RETRIBUCION 1) Los primeros 10 días paga los salarios el EMPLEADOR 2) Luego y mientras dure el período de Incapacidad Laboral Temporaria (ILT), el damnificado percibirá una prestación de pago mensual, de cuantía igual al valor mensual del ingreso base. (IB= salarios de los 12 últimos mes con aportes y contribuciones / números de días corrido</vt:lpstr>
      <vt:lpstr>B) TOTAL (IPT): Mayor al 66%</vt:lpstr>
      <vt:lpstr>RESUMEN</vt:lpstr>
      <vt:lpstr>Incapacidad Permanente Total (IPT)  (más del 66%)  1)  las prestaciones que por retiro definitivo por invalidez establezca el régimen previsional al que estuviere afiliado,  2) una prestación de PAGO MENSUAL complementaria a la correspondiente al régimen previsional,  3) más una SUMA ADICIONAL DE PAGO ÚNICO actualizada periódicamente.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LEGISLACION</dc:title>
  <dc:creator>Alfredo</dc:creator>
  <cp:lastModifiedBy>Alfredo</cp:lastModifiedBy>
  <cp:revision>14</cp:revision>
  <dcterms:created xsi:type="dcterms:W3CDTF">2025-09-24T00:21:53Z</dcterms:created>
  <dcterms:modified xsi:type="dcterms:W3CDTF">2025-09-25T00:59:32Z</dcterms:modified>
</cp:coreProperties>
</file>