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89" r:id="rId3"/>
    <p:sldId id="290" r:id="rId4"/>
    <p:sldId id="295" r:id="rId5"/>
    <p:sldId id="291" r:id="rId6"/>
    <p:sldId id="296" r:id="rId7"/>
    <p:sldId id="297" r:id="rId8"/>
    <p:sldId id="293" r:id="rId9"/>
    <p:sldId id="299" r:id="rId10"/>
    <p:sldId id="300" r:id="rId11"/>
    <p:sldId id="298" r:id="rId12"/>
    <p:sldId id="292" r:id="rId13"/>
    <p:sldId id="294" r:id="rId14"/>
    <p:sldId id="30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Propósitos de la clase</a:t>
            </a:r>
            <a:endParaRPr lang="es-AR" sz="2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2800" dirty="0"/>
              <a:t>Comprender qué son los indicadores de gestión?.</a:t>
            </a:r>
          </a:p>
          <a:p>
            <a:r>
              <a:rPr lang="es-MX" sz="2800" dirty="0"/>
              <a:t>Identificar los principales indicadores usados en mantenimiento.</a:t>
            </a:r>
          </a:p>
          <a:p>
            <a:r>
              <a:rPr lang="es-MX" sz="2800" dirty="0"/>
              <a:t>Aplicar fórmulas básicas para calcularlos.</a:t>
            </a:r>
          </a:p>
          <a:p>
            <a:r>
              <a:rPr lang="es-MX" sz="2800" dirty="0"/>
              <a:t>Relacionar indicadores con la mejora continua.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E44D6-038F-3C77-114A-A3C1FE798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E6856-2C70-F093-0C02-7CA1D9054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43AAF1-1F48-AF38-EAB8-213279E0A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sz="5900" dirty="0"/>
              <a:t>Ejemplo 3 (Disponibilidad)</a:t>
            </a:r>
          </a:p>
          <a:p>
            <a:r>
              <a:rPr lang="es-AR" sz="5200" dirty="0"/>
              <a:t>Tiempo total mensual: 720 horas.</a:t>
            </a:r>
          </a:p>
          <a:p>
            <a:r>
              <a:rPr lang="es-AR" sz="5200" dirty="0"/>
              <a:t>Paradas por fallas: 50 horas.</a:t>
            </a:r>
          </a:p>
          <a:p>
            <a:r>
              <a:rPr lang="es-AR" sz="5200" dirty="0"/>
              <a:t>Disponibilidad = (670 / 720) × 100 = 93 %</a:t>
            </a:r>
          </a:p>
        </p:txBody>
      </p:sp>
    </p:spTree>
    <p:extLst>
      <p:ext uri="{BB962C8B-B14F-4D97-AF65-F5344CB8AC3E}">
        <p14:creationId xmlns:p14="http://schemas.microsoft.com/office/powerpoint/2010/main" val="1578300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58AE6-4BCC-66B7-3A41-E7C58429D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DA9598-79B9-52AE-0F17-59B8E046B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A828C4-67B4-89DA-F747-7889CC432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AR" sz="6500" u="sng" dirty="0"/>
              <a:t>Interpretación</a:t>
            </a:r>
          </a:p>
          <a:p>
            <a:r>
              <a:rPr lang="es-MX" sz="5400" dirty="0"/>
              <a:t>¿Es suficiente 93 % de disponibilidad?</a:t>
            </a:r>
          </a:p>
          <a:p>
            <a:r>
              <a:rPr lang="es-MX" sz="5400" dirty="0"/>
              <a:t>¿Qué pasa si el MTTR es muy alto?</a:t>
            </a:r>
          </a:p>
          <a:p>
            <a:r>
              <a:rPr lang="es-MX" sz="5400" dirty="0"/>
              <a:t>Relación entre indicadores → decisiones de mejora</a:t>
            </a:r>
          </a:p>
        </p:txBody>
      </p:sp>
    </p:spTree>
    <p:extLst>
      <p:ext uri="{BB962C8B-B14F-4D97-AF65-F5344CB8AC3E}">
        <p14:creationId xmlns:p14="http://schemas.microsoft.com/office/powerpoint/2010/main" val="3020990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551F6-9979-933B-056C-C9E897026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5581F3-D7E9-DBEF-B506-D7B03C92B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5E1223-ECA7-8BFC-8C3F-2420D369D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sz="5000" u="sng" dirty="0"/>
              <a:t>Relación con la Mejora Continua</a:t>
            </a:r>
          </a:p>
          <a:p>
            <a:r>
              <a:rPr lang="es-MX" sz="4000" dirty="0"/>
              <a:t>Identificación de fallas frecuentes</a:t>
            </a:r>
          </a:p>
          <a:p>
            <a:r>
              <a:rPr lang="es-MX" sz="4000" dirty="0"/>
              <a:t>Priorización de equipos críticos</a:t>
            </a:r>
          </a:p>
          <a:p>
            <a:r>
              <a:rPr lang="es-MX" sz="4000" dirty="0"/>
              <a:t>Control de costos y reducción de paradas</a:t>
            </a:r>
          </a:p>
          <a:p>
            <a:r>
              <a:rPr lang="es-MX" sz="4000" dirty="0"/>
              <a:t>Mayor seguridad y confiabilidad en la producción</a:t>
            </a:r>
          </a:p>
        </p:txBody>
      </p:sp>
    </p:spTree>
    <p:extLst>
      <p:ext uri="{BB962C8B-B14F-4D97-AF65-F5344CB8AC3E}">
        <p14:creationId xmlns:p14="http://schemas.microsoft.com/office/powerpoint/2010/main" val="876037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72EC2-C571-79D8-F0C1-314ACB75E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15CB68-04C8-B6CF-9FAB-52CF6B047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BD1B83-057C-CF1B-C081-1D1E42BE3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AR" sz="5900" u="sng" dirty="0"/>
              <a:t>Resumen Final</a:t>
            </a:r>
          </a:p>
          <a:p>
            <a:r>
              <a:rPr lang="es-MX" sz="5400" dirty="0"/>
              <a:t>Los indicadores son herramientas clave de gestión.</a:t>
            </a:r>
          </a:p>
          <a:p>
            <a:r>
              <a:rPr lang="es-MX" sz="5400" dirty="0"/>
              <a:t>Permiten medir, controlar y mejorar.</a:t>
            </a:r>
          </a:p>
          <a:p>
            <a:r>
              <a:rPr lang="es-MX" sz="5400" dirty="0"/>
              <a:t>Indicadores principales: Disponibilidad, MTTR, MTBF, cumplimiento del plan, costos, % correctivo/preventivo.</a:t>
            </a:r>
          </a:p>
        </p:txBody>
      </p:sp>
    </p:spTree>
    <p:extLst>
      <p:ext uri="{BB962C8B-B14F-4D97-AF65-F5344CB8AC3E}">
        <p14:creationId xmlns:p14="http://schemas.microsoft.com/office/powerpoint/2010/main" val="3591432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CF71D-1815-298C-2110-2E9B751F3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78411D-A1C4-A26F-C3B9-FF89574AC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CB7ADC-DC44-808F-5B67-BB2537C3C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s-AR" sz="8000" u="sng" dirty="0"/>
              <a:t>TRABAJO PRÁCTICO 3</a:t>
            </a:r>
          </a:p>
          <a:p>
            <a:r>
              <a:rPr lang="es-MX" sz="7200" dirty="0"/>
              <a:t>Dar ejemplos de alguna industria de la zona sobre:</a:t>
            </a:r>
          </a:p>
          <a:p>
            <a:r>
              <a:rPr lang="es-MX" sz="7200" dirty="0"/>
              <a:t>1. Un indicador técnico.</a:t>
            </a:r>
          </a:p>
          <a:p>
            <a:r>
              <a:rPr lang="es-MX" sz="7200" dirty="0"/>
              <a:t>2. Un indicador económico.</a:t>
            </a:r>
          </a:p>
          <a:p>
            <a:r>
              <a:rPr lang="es-MX" sz="7200" dirty="0"/>
              <a:t>3. Un ejemplo de aplicación en una planta industrial de nuestra región.</a:t>
            </a:r>
          </a:p>
        </p:txBody>
      </p:sp>
    </p:spTree>
    <p:extLst>
      <p:ext uri="{BB962C8B-B14F-4D97-AF65-F5344CB8AC3E}">
        <p14:creationId xmlns:p14="http://schemas.microsoft.com/office/powerpoint/2010/main" val="195626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37BD9-38F0-104A-9D75-5C018F02E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FE0617-EC5E-C901-E647-B7714CB5C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6596C3-8644-3447-A136-46D9D9280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73529"/>
            <a:ext cx="9603275" cy="39771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200" dirty="0"/>
              <a:t>¿Qué son los Indicadores de Gestión?</a:t>
            </a:r>
          </a:p>
          <a:p>
            <a:r>
              <a:rPr lang="es-MX" sz="2800" dirty="0"/>
              <a:t>Herramientas de medición y control.</a:t>
            </a:r>
          </a:p>
          <a:p>
            <a:r>
              <a:rPr lang="es-MX" sz="2800" dirty="0"/>
              <a:t>Permiten evaluar el desempeño del área de mantenimiento.</a:t>
            </a:r>
          </a:p>
          <a:p>
            <a:r>
              <a:rPr lang="es-MX" sz="2800" dirty="0"/>
              <a:t>Facilitan la toma de decisiones basadas en datos.</a:t>
            </a:r>
          </a:p>
          <a:p>
            <a:r>
              <a:rPr lang="es-MX" sz="2800" dirty="0"/>
              <a:t>Responden: ¿Qué tan bien estamos trabajando?</a:t>
            </a:r>
          </a:p>
        </p:txBody>
      </p:sp>
    </p:spTree>
    <p:extLst>
      <p:ext uri="{BB962C8B-B14F-4D97-AF65-F5344CB8AC3E}">
        <p14:creationId xmlns:p14="http://schemas.microsoft.com/office/powerpoint/2010/main" val="3911453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D6F54-CC97-C9CB-41F3-222CBEBD0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E5EC2-DE8F-AF42-33D2-F22CC688A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41CB20-6C48-375B-8E32-07C6D1A76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sz="5400" u="sng" dirty="0"/>
              <a:t>Clasificación de Indicadores</a:t>
            </a:r>
          </a:p>
          <a:p>
            <a:r>
              <a:rPr lang="es-AR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4400" dirty="0"/>
              <a:t>Confiabilidad y Disponibilidad</a:t>
            </a:r>
          </a:p>
          <a:p>
            <a:r>
              <a:rPr lang="es-MX" sz="4400" dirty="0"/>
              <a:t>Eficiencia y Productividad</a:t>
            </a:r>
          </a:p>
          <a:p>
            <a:r>
              <a:rPr lang="es-MX" sz="4400" dirty="0"/>
              <a:t>Económicos</a:t>
            </a:r>
          </a:p>
          <a:p>
            <a:r>
              <a:rPr lang="es-MX" sz="4400" dirty="0"/>
              <a:t>Gestión de Repuestos</a:t>
            </a:r>
          </a:p>
        </p:txBody>
      </p:sp>
    </p:spTree>
    <p:extLst>
      <p:ext uri="{BB962C8B-B14F-4D97-AF65-F5344CB8AC3E}">
        <p14:creationId xmlns:p14="http://schemas.microsoft.com/office/powerpoint/2010/main" val="1609533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2C924-E559-5B9A-0E6D-36A92C066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E3EAC1-F344-B430-B2C8-1B365ADD3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B3678A-9D5D-CD05-9783-3E461649B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sz="5400" u="sng" dirty="0"/>
              <a:t>Indicadores Técnicos</a:t>
            </a:r>
          </a:p>
          <a:p>
            <a:r>
              <a:rPr lang="es-MX" sz="4400" dirty="0"/>
              <a:t>Disponibilidad (%) = (Tiempo Operativo / Tiempo Total) × 100</a:t>
            </a:r>
          </a:p>
          <a:p>
            <a:r>
              <a:rPr lang="es-MX" sz="4400" dirty="0"/>
              <a:t>MTBF (Tiempo Medio Entre Fallas)</a:t>
            </a:r>
          </a:p>
          <a:p>
            <a:r>
              <a:rPr lang="es-MX" sz="4400" dirty="0"/>
              <a:t>MTTR (Tiempo Medio de Reparación)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A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525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DFBA6-8C4F-5E75-CB5F-487891E32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08BEB0-3BC3-CA93-930A-AF70494F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0E17D0-5A07-FF74-208C-476999F21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5000" u="sng" dirty="0"/>
              <a:t>Indicadores de Productividad</a:t>
            </a:r>
          </a:p>
          <a:p>
            <a:r>
              <a:rPr lang="es-AR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MX" sz="3200" dirty="0"/>
              <a:t>Cumplimiento del plan de mantenimiento = (OT ejecutadas / OT planificadas) × 100</a:t>
            </a:r>
          </a:p>
          <a:p>
            <a:r>
              <a:rPr lang="es-MX" sz="3200" dirty="0"/>
              <a:t>Tiempo efectivo de uso de mano de obra (%)</a:t>
            </a:r>
          </a:p>
          <a:p>
            <a:r>
              <a:rPr lang="es-MX" sz="3200" dirty="0"/>
              <a:t>Eficiencia de ejecución</a:t>
            </a:r>
          </a:p>
        </p:txBody>
      </p:sp>
    </p:spTree>
    <p:extLst>
      <p:ext uri="{BB962C8B-B14F-4D97-AF65-F5344CB8AC3E}">
        <p14:creationId xmlns:p14="http://schemas.microsoft.com/office/powerpoint/2010/main" val="1623643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2FE49-7EEE-B9D3-76DC-111FEFDEB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DB6438-735A-B4CB-9A48-3B727E2AC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5E6271-9DCE-1D24-3A5B-1D43B5099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5000" u="sng" dirty="0"/>
              <a:t>Indicadores Económicos</a:t>
            </a:r>
          </a:p>
          <a:p>
            <a:r>
              <a:rPr lang="es-MX" sz="3600" dirty="0"/>
              <a:t>Costo de mantenimiento / costo de producción</a:t>
            </a:r>
          </a:p>
          <a:p>
            <a:r>
              <a:rPr lang="es-MX" sz="3600" dirty="0"/>
              <a:t>% de mantenimiento preventivo vs. correctivo</a:t>
            </a:r>
          </a:p>
          <a:p>
            <a:r>
              <a:rPr lang="es-MX" sz="3600" dirty="0"/>
              <a:t>Costo de repuestos por equipo crítico</a:t>
            </a:r>
          </a:p>
          <a:p>
            <a:pPr>
              <a:buNone/>
            </a:pPr>
            <a:endParaRPr lang="es-A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027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35325-9D0C-0B3C-1670-0AFAB31FE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1A1A8-1CFB-5683-6F6C-B40FD2705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AD3351-7453-D383-E500-460FB1EAA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99138"/>
            <a:ext cx="9603275" cy="421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5000" u="sng" dirty="0"/>
              <a:t>Gestión de Repuestos</a:t>
            </a:r>
          </a:p>
          <a:p>
            <a:r>
              <a:rPr lang="es-MX" sz="4400" dirty="0"/>
              <a:t>Rotación de inventario</a:t>
            </a:r>
          </a:p>
          <a:p>
            <a:r>
              <a:rPr lang="es-MX" sz="4400" dirty="0"/>
              <a:t>Nivel de servicio del almacén</a:t>
            </a:r>
          </a:p>
          <a:p>
            <a:r>
              <a:rPr lang="es-MX" sz="4400" dirty="0"/>
              <a:t>% de repuestos críticos disponibles</a:t>
            </a:r>
          </a:p>
        </p:txBody>
      </p:sp>
    </p:spTree>
    <p:extLst>
      <p:ext uri="{BB962C8B-B14F-4D97-AF65-F5344CB8AC3E}">
        <p14:creationId xmlns:p14="http://schemas.microsoft.com/office/powerpoint/2010/main" val="2452420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E29B2-71BE-0ACC-5F1C-A1B1A0F94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B1465-D8CF-9239-8F39-6917A4214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83F6DF-FCD0-7817-BE16-5D94AD07F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sz="5400" dirty="0"/>
              <a:t>Ejemplo 1 (MTTR)</a:t>
            </a:r>
            <a:r>
              <a:rPr lang="es-AR" sz="5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s-MX" sz="4700" dirty="0"/>
              <a:t>Planta de compresores: 20 fallas en un mes.</a:t>
            </a:r>
          </a:p>
          <a:p>
            <a:r>
              <a:rPr lang="es-MX" sz="4700" dirty="0"/>
              <a:t>Tiempo total de reparación: 40 horas.</a:t>
            </a:r>
          </a:p>
          <a:p>
            <a:r>
              <a:rPr lang="es-MX" sz="4700" dirty="0"/>
              <a:t>MTTR = 40 / 20 = 2 horas.</a:t>
            </a:r>
          </a:p>
        </p:txBody>
      </p:sp>
    </p:spTree>
    <p:extLst>
      <p:ext uri="{BB962C8B-B14F-4D97-AF65-F5344CB8AC3E}">
        <p14:creationId xmlns:p14="http://schemas.microsoft.com/office/powerpoint/2010/main" val="749470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FE906-2E76-8B4A-319D-F59504A2B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38DE2-EC5F-EE49-4815-F8409A660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984738"/>
          </a:xfrm>
        </p:spPr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INDICADORES DE GESTIÓN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7ECCA3-5F69-D460-0122-E266DFE45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524" y="1871002"/>
            <a:ext cx="9603275" cy="424140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MX" sz="5600" dirty="0"/>
              <a:t>Ejemplo 2 (Cumplimiento del plan)</a:t>
            </a:r>
          </a:p>
          <a:p>
            <a:r>
              <a:rPr lang="es-MX" sz="5100" dirty="0"/>
              <a:t>OT planificadas: 100</a:t>
            </a:r>
          </a:p>
          <a:p>
            <a:r>
              <a:rPr lang="es-MX" sz="5100" dirty="0"/>
              <a:t>OT ejecutadas: 80</a:t>
            </a:r>
          </a:p>
          <a:p>
            <a:r>
              <a:rPr lang="es-MX" sz="5100" dirty="0"/>
              <a:t>Cumplimiento = 80 %</a:t>
            </a:r>
          </a:p>
          <a:p>
            <a:r>
              <a:rPr lang="es-MX" sz="5100" dirty="0"/>
              <a:t>¿Qué significa en la práctica?</a:t>
            </a:r>
          </a:p>
        </p:txBody>
      </p:sp>
    </p:spTree>
    <p:extLst>
      <p:ext uri="{BB962C8B-B14F-4D97-AF65-F5344CB8AC3E}">
        <p14:creationId xmlns:p14="http://schemas.microsoft.com/office/powerpoint/2010/main" val="240214897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2529</TotalTime>
  <Words>544</Words>
  <Application>Microsoft Office PowerPoint</Application>
  <PresentationFormat>Panorámica</PresentationFormat>
  <Paragraphs>76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Symbol</vt:lpstr>
      <vt:lpstr>Times New Roman</vt:lpstr>
      <vt:lpstr>Galería</vt:lpstr>
      <vt:lpstr>UNIDAD Nº2: INDICADORES DE GESTIÓN EN EL MANTENIMIENTO INDUSTRIAL 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  <vt:lpstr>UNIDAD Nº2: INDICADORES DE GESTIÓN EN EL MANTENIMIENTO INDUSTRIAL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13</cp:revision>
  <dcterms:created xsi:type="dcterms:W3CDTF">2022-10-18T01:12:25Z</dcterms:created>
  <dcterms:modified xsi:type="dcterms:W3CDTF">2025-09-16T22:38:23Z</dcterms:modified>
</cp:coreProperties>
</file>