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2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notesMaster" Target="notesMasters/notesMaster1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661241"/>
            <a:ext cx="8915399" cy="1060856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4135903"/>
            <a:ext cx="8915399" cy="1767760"/>
          </a:xfrm>
        </p:spPr>
        <p:txBody>
          <a:bodyPr>
            <a:noAutofit/>
          </a:bodyPr>
          <a:lstStyle/>
          <a:p>
            <a:r>
              <a:rPr lang="es-AR" sz="3600" u="sng" dirty="0"/>
              <a:t>UNIDAD 2</a:t>
            </a:r>
            <a:r>
              <a:rPr lang="es-AR" sz="3600" dirty="0"/>
              <a:t>: MATERIALES E INSUMOS – GESTIÓN DE COMPRAS</a:t>
            </a:r>
            <a:endParaRPr lang="es-AR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</a:t>
            </a:r>
            <a:br>
              <a:rPr lang="es-AR" sz="4400" dirty="0"/>
            </a:br>
            <a:r>
              <a:rPr lang="es-AR" sz="4000" dirty="0"/>
              <a:t>Ejemplos de Codificación Numérica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endParaRPr lang="es-AR" sz="36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2096085" y="1712734"/>
          <a:ext cx="9748912" cy="4737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0204"/>
                <a:gridCol w="3173662"/>
                <a:gridCol w="2518117"/>
                <a:gridCol w="2686929"/>
              </a:tblGrid>
              <a:tr h="280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Código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Descripción del repuesto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Tipo / Aplicación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Observaciones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55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0101-001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Rodamiento rígido de bolas 6204 ZZ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Rotativo / Eje de motor eléctrico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Código interno para rodamientos estándar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55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0101-002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Rodamiento cónico 30205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Rotativo / Eje de bomba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Diferente familia, mismo grupo base 0101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55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0202-015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Correa en V tipo B-64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Transmisión / Motor a compresor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Identifica grupo “correas”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55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0303-008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Junta de goma Ø50 mm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Estanqueidad / Válvulas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Sello o junta para mantenimiento preventivo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81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0401-003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Filtro de aceite HYDAC 0330D005BN4HC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Filtración / Sistema hidráulico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Repuesto OEM (original)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55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0502-010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Sensor de temperatura PT100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Instrumentación / Calderas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Código agrupa sensores eléctricos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81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0601-004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Buje de bronce Ø25 mm x 40 mm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Mecánico / Ejes o poleas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Fabricación local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81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0702-012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Válvula de seguridad ½” 10 bar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Seguridad / Línea de vapor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Componente crítico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81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0801-001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Tornillo hexagonal M10x30 DIN 933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Elemento de fijación / General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Código base “08” = tornillería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55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0905-006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Motor eléctrico trifásico 2 HP, 380 V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Accionamiento / Ventilador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Repuesto mayor (equipo completo)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</a:t>
            </a:r>
            <a:br>
              <a:rPr lang="es-AR" sz="4400" dirty="0"/>
            </a:br>
            <a:r>
              <a:rPr lang="es-AR" sz="3600" dirty="0"/>
              <a:t>Ejemplos de Codificación Alfanumérica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endParaRPr lang="es-AR" sz="3600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2067950" y="1716258"/>
          <a:ext cx="9636368" cy="4881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1853"/>
                <a:gridCol w="3038622"/>
                <a:gridCol w="2556801"/>
                <a:gridCol w="2409092"/>
              </a:tblGrid>
              <a:tr h="273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Código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Descripción del repuesto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Tipo / Aplicación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Observaciones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ROD-6204-ZZ-01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Rodamiento rígido de bolas 6204 ZZ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Eje de motor eléctrico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“ROD” = familia rodamientos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73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COR-B64-02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Correa en V tipo B-64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Transmisión de fuerza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“COR” = correas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73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JUN-GR50-01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Junta de goma Ø50 mm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Sellado de válvula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“JUN” = juntas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FIL-HYD-0330D-01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Filtro hidráulico HYDAC 0330D005BN4HC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Sistema hidráulico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“FIL-HYD” = filtros hidráulicos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SEN-PT100-03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Sensor de temperatura PT100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Calderas / control de proceso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“SEN” = sensores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BUJ-BR25x40-01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Buje de bronce Ø25 mm x 40 mm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Ejes / poleas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“BUJ” = bujes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VAL-SEG-10B-01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Válvula de seguridad ½” 10 bar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Línea de vapor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“VAL-SEG” = válvula de seguridad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TOR-M10x30-01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Tornillo hexagonal M10x30 DIN 933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Elemento de fijación general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“TOR” = tornillos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0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MOT-2HP-380V-01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Motor eléctrico trifásico 2 HP, 380 V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Accionamiento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“MOT” = motores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73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FUS-10A-01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Fusible 10 A tipo cilíndrico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Protección eléctrica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“FUS” = fusibles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89914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</a:t>
            </a:r>
            <a:br>
              <a:rPr lang="es-AR" sz="4400" dirty="0"/>
            </a:br>
            <a:r>
              <a:rPr lang="es-AR" sz="3600" dirty="0"/>
              <a:t>Ejemplos de Codificación Alfanumérica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de estructura alfanumérica</a:t>
            </a:r>
            <a:endParaRPr lang="es-AR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AAA-BBB-XXX-YY</a:t>
            </a:r>
            <a:endParaRPr lang="es-A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AAA: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Familia o grupo de repuesto (ROD, COR, JUN, FIL, etc.)</a:t>
            </a:r>
            <a:endParaRPr lang="es-A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BBB: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Modelo o tipo (6204, B64, PT100, etc.)</a:t>
            </a:r>
            <a:endParaRPr lang="es-A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XXX: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Subgrupo o característica (ZZ, HYD, SEG, etc.)</a:t>
            </a:r>
            <a:endParaRPr lang="es-A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YY:</a:t>
            </a: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Número correlativo interno o versión.</a:t>
            </a:r>
            <a:endParaRPr lang="es-A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0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s-AR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ROD-6204-ZZ-01</a:t>
            </a:r>
            <a:b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 Rodamiento rígido de bolas, blindado, ítem n.º 1 del grupo de rodamientos.</a:t>
            </a:r>
            <a:endParaRPr lang="es-A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89914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</a:t>
            </a:r>
            <a:br>
              <a:rPr lang="es-AR" sz="4400" dirty="0"/>
            </a:br>
            <a:r>
              <a:rPr lang="es-AR" sz="3600" dirty="0"/>
              <a:t>Ejemplos de Codificación Alfanumérica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9396461" cy="387791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 aplicado en una planta industrial</a:t>
            </a:r>
            <a:endParaRPr lang="es-AR" sz="32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Código: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FIL-HYD-0330D-01</a:t>
            </a:r>
            <a:b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Descripción: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Filtro hidráulico HYDAC 0330D005BN4HC</a:t>
            </a:r>
            <a:b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Equipo asociado: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Prensa hidráulica W50</a:t>
            </a:r>
            <a:b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 mínimo: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unidades</a:t>
            </a:r>
            <a:b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Ubicación en almacén: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Estantería B3 – Nivel 2</a:t>
            </a:r>
            <a:b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Proveedor: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Hidrosist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SRL</a:t>
            </a:r>
            <a:endParaRPr lang="es-AR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</a:t>
            </a:r>
            <a:br>
              <a:rPr lang="es-AR" sz="4400" dirty="0"/>
            </a:br>
            <a:r>
              <a:rPr lang="es-AR" sz="3600" dirty="0"/>
              <a:t>Ejemplos de Codificación Jerárquica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endParaRPr lang="es-AR" sz="3600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2307101" y="1533378"/>
          <a:ext cx="9608232" cy="5106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1010"/>
                <a:gridCol w="3066757"/>
                <a:gridCol w="3123027"/>
                <a:gridCol w="2377438"/>
              </a:tblGrid>
              <a:tr h="236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Código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Descripción del repuesto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Familia / Subfamilia / Tipo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Aplicación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669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01.01.001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Rodamiento rígido de bolas 6204 ZZ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01 = Mecánicos / 01 = Rodamientos / 001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Eje de motor eléctrico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01.02.004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Buje de bronce Ø25 mm x 40 mm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01 = Mecánicos / 02 = Bujes / 004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Ejes o poleas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02.01.002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Correa en V tipo B-64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02 = Transmisión / 01 = Correas / 002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Transmisión motor-compresor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02.02.001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Piñón de acero Z=24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02 = Transmisión / 02 = Engranajes / 001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Caja reductora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03.01.005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Junta de goma Ø50 mm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03 = Estanqueidad / 01 = Juntas / 005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Válvula de agua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04.01.003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Filtro de aceite HYDAC 0330D005BN4HC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04 = Filtración / 01 = Aceite / 003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Sistema hidráulico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05.01.006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Sensor de temperatura PT100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05 = Instrumentación / 01 = Sensores / 006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Calderas y hornos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06.01.001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Tornillo hexagonal M10x30 DIN 933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06 = Fijaciones / 01 = Tornillos / 001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Ensambles mecánicos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07.01.002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Válvula de seguridad ½” 10 bar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07 = Válvulas / 01 = Seguridad / 002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Línea de vapor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  <a:tr h="4666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08.02.001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Motor eléctrico trifásico 2 HP, 380 V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>
                          <a:effectLst/>
                        </a:rPr>
                        <a:t>08 = Equipos eléctricos / 02 = Motores / 001 = Ítem específico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200" kern="100" dirty="0">
                          <a:effectLst/>
                        </a:rPr>
                        <a:t>Ventiladores industriales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43" marR="8243" marT="8243" marB="8243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</a:t>
            </a:r>
            <a:br>
              <a:rPr lang="es-AR" sz="4400" dirty="0"/>
            </a:br>
            <a:r>
              <a:rPr lang="es-AR" sz="3600" dirty="0"/>
              <a:t>Ejemplos de Codificación Jerárquica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>
              <a:spcAft>
                <a:spcPts val="800"/>
              </a:spcAft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 de codificación jerárquica</a:t>
            </a:r>
            <a:endParaRPr lang="es-AR" sz="24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  <a:buNone/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AA.BB.CCC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Grupo principal (familia del repuesto)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BB: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Subgrupo o tipo de componente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CCC: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Correlativo del ítem dentro del subgrupo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02.01.002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02: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Transmisión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01: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Correas</a:t>
            </a:r>
            <a:b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002: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Segunda correa registrada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</a:t>
            </a:r>
            <a:br>
              <a:rPr lang="es-AR" sz="4400" dirty="0"/>
            </a:br>
            <a:r>
              <a:rPr lang="es-AR" sz="3600" dirty="0"/>
              <a:t>Ejemplos de Codificación Jerárquica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Ventajas de la codificación jerárquica</a:t>
            </a:r>
            <a:endParaRPr lang="es-AR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Estandariza el inventario y evita duplicaciones.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 búsquedas rápidas en catálogos o sistemas CMMS.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 el análisis de consumo por tipo de repuesto o equipo.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Mejora la trazabilidad y control de stock.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3600" dirty="0"/>
              <a:t>Factores Claves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Objetivos de la clase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el proceso de compras aplicado al mantenimiento industrial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roles y responsabilidades.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Diferenciar tipos de compras (programadas, emergencias, estrat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gicas).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 criterios t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cnicos para evaluar proveedores.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Entender la documentaci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asociada a la gesti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compras.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3600" dirty="0"/>
              <a:t>Factores Claves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qu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cr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 el proceso de compras en mantenimiento?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Impacta directamente en </a:t>
            </a:r>
            <a:r>
              <a:rPr lang="es-AR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disponibilidad y confiabilidad de </a:t>
            </a:r>
            <a:r>
              <a:rPr lang="es-AR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equipos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Afecta costos (repuestos, materiales, contratos).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 tiempos de parada si est</a:t>
            </a:r>
            <a:r>
              <a:rPr lang="en-US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bien gestionado.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Permite planificar correctamente el mantenimiento preventivo y predictivo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3600" dirty="0"/>
              <a:t>Factores Claves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Relaci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mantenimiento – compras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AR" altLang="en-US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Comentarios personales</a:t>
            </a:r>
            <a:endParaRPr lang="en-US" alt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 define: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especificaciones t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cnicas,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repuestos cr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ticos,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urgencias,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rico de consumo.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Compras ejecuta: solicitud de cotizaciones,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negociaci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 proveedores, ordenes de compra, seguimiento de pedidos,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administrativa.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altLang="es-MX" sz="2800" b="1" dirty="0">
                <a:latin typeface="Calibri" panose="020F0502020204030204" pitchFamily="34" charset="0"/>
                <a:cs typeface="Calibri" panose="020F0502020204030204" pitchFamily="34" charset="0"/>
              </a:rPr>
              <a:t>Ambos </a:t>
            </a:r>
            <a:r>
              <a:rPr lang="es-AR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departamentos </a:t>
            </a:r>
            <a:r>
              <a:rPr lang="en-US" altLang="es-MX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deben coordinar estrechamente</a:t>
            </a:r>
            <a:r>
              <a:rPr lang="es-AR" alt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 todas las actividades en común</a:t>
            </a:r>
            <a:r>
              <a:rPr lang="en-US" altLang="es-MX" sz="28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es-MX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689317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MATERIALES E INSUMOS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25748"/>
            <a:ext cx="8915399" cy="4832252"/>
          </a:xfrm>
        </p:spPr>
        <p:txBody>
          <a:bodyPr>
            <a:noAutofit/>
          </a:bodyPr>
          <a:lstStyle/>
          <a:p>
            <a:r>
              <a:rPr lang="es-AR" sz="2000" u="sng" dirty="0"/>
              <a:t>DEFINICIÓN</a:t>
            </a:r>
            <a:r>
              <a:rPr lang="es-AR" sz="2000" dirty="0"/>
              <a:t>: </a:t>
            </a:r>
            <a:endParaRPr lang="es-AR" sz="2000" dirty="0"/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b="1" dirty="0"/>
              <a:t>MATERIALES</a:t>
            </a:r>
            <a:r>
              <a:rPr lang="es-AR" sz="2000" dirty="0"/>
              <a:t>: </a:t>
            </a: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Son </a:t>
            </a:r>
            <a:r>
              <a:rPr lang="es-A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elementos físicos</a:t>
            </a: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que se utilizan para </a:t>
            </a:r>
            <a:r>
              <a:rPr lang="es-AR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reparar, reemplazar o mejorar</a:t>
            </a: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 equipo o instalación.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Suelen </a:t>
            </a:r>
            <a:r>
              <a:rPr lang="es-AR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permanecer en el activo </a:t>
            </a: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luego de la intervención.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Pueden ser piezas de recambio, partes estructurales o componentes que forman parte del equipo.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Ejemplos</a:t>
            </a: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Rodamientos, correas, engranajes, válvulas</a:t>
            </a:r>
            <a:r>
              <a:rPr lang="es-A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sensores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Tuberías, chapas, perfiles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Pinturas, adhesivos estructurales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Lubricantes de larga permanencia (que quedan en el sistema)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3600" dirty="0"/>
              <a:t>Tipos de compras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compras en mantenimiento</a:t>
            </a:r>
            <a:endParaRPr lang="en-US" altLang="es-MX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Compras programadas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Relacionadas con: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planes preventivos,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paradas de planta,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overhaul 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(revisión, reacondicionamiento o gran mantenimiento)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equipos mayores.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Plazos amplios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squeda de mejores precios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ayor documentaci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t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cnica.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endParaRPr lang="en-US" altLang="es-MX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3600" dirty="0"/>
              <a:t>Tipos de compras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2.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Compras no programadas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(urgencias)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fallas inesperadas: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AR" alt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Necesidad de repuestos cr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alt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ompras en “modo emergencia”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alt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ostos m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altos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alt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iesgo de elegir proveedores poco confiables.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endParaRPr lang="en-US" altLang="es-MX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3600" dirty="0"/>
              <a:t>Tipos de compras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3. 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Compras estrat</a:t>
            </a:r>
            <a:r>
              <a:rPr lang="en-US" altLang="en-US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en-US" altLang="es-MX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gicas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AR" altLang="en-US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: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ontratos de mantenimiento tercerizado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ompras de equipos completos,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epuestos OEM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</a:t>
            </a:r>
            <a:r>
              <a:rPr lang="en-US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ticos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alto valor.</a:t>
            </a:r>
            <a:r>
              <a:rPr lang="es-AR" alt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</a:t>
            </a: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iesgo de elegir proveedores poco confiables.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Requieren: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lisis t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cnico-econ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mico,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evaluaci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n integral de proveedores,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acuerdos de nivel de servicio (SLA).</a:t>
            </a:r>
            <a:endParaRPr lang="en-US" altLang="es-MX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4000" dirty="0"/>
              <a:t>4. </a:t>
            </a:r>
            <a:r>
              <a:rPr lang="es-AR" sz="3600" dirty="0"/>
              <a:t>Flujo del proceso </a:t>
            </a:r>
            <a:r>
              <a:rPr lang="es-AR" sz="3600" dirty="0"/>
              <a:t>de compras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1) 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Surge la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 necesidad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Orden de trabajo del sistema GMAO (SAP PM, Maximo, Fracttal, etc.)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Definici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n del repuesto/material.</a:t>
            </a:r>
            <a:endParaRPr lang="en-US" altLang="es-MX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2) 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Definir e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specificaci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n t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cnica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, d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ebe incluir: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digo interno del repuesto,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fabricante / modelo,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caracter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sticas t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cnicas,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equivalentes permitidos,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cantidades,</a:t>
            </a: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criticidad.</a:t>
            </a:r>
            <a:endParaRPr lang="en-US" altLang="es-MX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4000" dirty="0"/>
              <a:t>4. </a:t>
            </a:r>
            <a:r>
              <a:rPr lang="es-AR" sz="3600" dirty="0"/>
              <a:t>Flujo del proceso </a:t>
            </a:r>
            <a:r>
              <a:rPr lang="es-AR" sz="3600" dirty="0"/>
              <a:t>de compras - Sigue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575582"/>
            <a:ext cx="8915399" cy="4314013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es-A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olicitud de compra (SC)</a:t>
            </a:r>
            <a:r>
              <a:rPr lang="es-A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Emitida por el </a:t>
            </a:r>
            <a:r>
              <a:rPr lang="en-US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rea de mantenimiento.</a:t>
            </a:r>
            <a:endParaRPr lang="en-US" altLang="es-MX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4) Solicitud de cotizaciones</a:t>
            </a:r>
            <a:r>
              <a:rPr lang="es-A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Compras env</a:t>
            </a:r>
            <a:r>
              <a:rPr lang="en-US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a pedido a proveedores</a:t>
            </a:r>
            <a:r>
              <a:rPr lang="es-A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, con detalles: 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OEM,</a:t>
            </a:r>
            <a:r>
              <a:rPr lang="es-A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alternativos,</a:t>
            </a:r>
            <a:r>
              <a:rPr lang="es-A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3600" dirty="0">
                <a:latin typeface="Calibri" panose="020F0502020204030204" pitchFamily="34" charset="0"/>
                <a:cs typeface="Calibri" panose="020F0502020204030204" pitchFamily="34" charset="0"/>
              </a:rPr>
              <a:t>distribuidores.</a:t>
            </a:r>
            <a:endParaRPr lang="en-US" altLang="es-MX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4000" dirty="0"/>
              <a:t>4. </a:t>
            </a:r>
            <a:r>
              <a:rPr lang="es-AR" sz="3600" dirty="0"/>
              <a:t>Flujo del proceso </a:t>
            </a:r>
            <a:r>
              <a:rPr lang="es-AR" sz="3600" dirty="0"/>
              <a:t>de compras - Sigue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343660"/>
            <a:ext cx="8915400" cy="4545965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5) Evaluaci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n t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cnica y comercial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s-AR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Mantenimiento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 eval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ú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a lo t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cnico.</a:t>
            </a:r>
            <a:endParaRPr lang="es-AR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Compras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 eval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ú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a: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precio,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plazo de entrega,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forma de pago,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condiciones comerciales.</a:t>
            </a:r>
            <a:endParaRPr lang="en-US" altLang="es-MX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6) Orden de compra (OC)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Documento contractual.</a:t>
            </a:r>
            <a:endParaRPr lang="en-US" altLang="es-MX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7) Seguimiento y recepci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s-AR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s-AR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Compras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 sigue el env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o.</a:t>
            </a:r>
            <a:endParaRPr lang="en-US" altLang="es-MX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Mantenimiento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 verifica calidad y compatibilidad.</a:t>
            </a:r>
            <a:endParaRPr lang="en-US" altLang="es-MX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sz="4000" dirty="0"/>
              <a:t>4. </a:t>
            </a:r>
            <a:r>
              <a:rPr lang="es-AR" sz="3600" dirty="0"/>
              <a:t>Flujo del proceso </a:t>
            </a:r>
            <a:r>
              <a:rPr lang="es-AR" sz="3600" dirty="0"/>
              <a:t>de compras - Sigue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011680"/>
            <a:ext cx="8915400" cy="4443095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8) </a:t>
            </a: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Pago y cierre</a:t>
            </a:r>
            <a:endParaRPr lang="en-US" altLang="es-MX" sz="28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Administraci</a:t>
            </a:r>
            <a:r>
              <a:rPr lang="en-US" altLang="en-US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 procesa el pago.</a:t>
            </a:r>
            <a:endParaRPr lang="en-US" altLang="es-MX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Mantenimiento</a:t>
            </a:r>
            <a:r>
              <a:rPr lang="en-US" altLang="es-MX" sz="2800" dirty="0">
                <a:latin typeface="Calibri" panose="020F0502020204030204" pitchFamily="34" charset="0"/>
                <a:cs typeface="Calibri" panose="020F0502020204030204" pitchFamily="34" charset="0"/>
              </a:rPr>
              <a:t> cierra la OT en el GMAO.</a:t>
            </a:r>
            <a:endParaRPr lang="en-US" altLang="es-MX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n-US" altLang="es-MX" sz="4400" dirty="0"/>
              <a:t>5. Evaluaci</a:t>
            </a:r>
            <a:r>
              <a:rPr lang="en-US" altLang="en-US" sz="4400" dirty="0"/>
              <a:t>ó</a:t>
            </a:r>
            <a:r>
              <a:rPr lang="en-US" altLang="es-MX" sz="4400" dirty="0"/>
              <a:t>n de proveedores 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011680"/>
            <a:ext cx="8915400" cy="4443095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AR" altLang="en-US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Criterios Técnicos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Cumplimiento de especificaciones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Calidad certificada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Historial de fallas o devoluciones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Capacidad para 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entrega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productos OEM.</a:t>
            </a:r>
            <a:endParaRPr lang="en-US" altLang="es-MX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2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) </a:t>
            </a:r>
            <a:r>
              <a:rPr lang="es-AR" altLang="en-US" sz="2600" u="sng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Criterios Logísticos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: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Plazo de entrega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Stock permanente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Proximidad geogr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fica.</a:t>
            </a:r>
            <a:endParaRPr lang="en-US" altLang="es-MX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en-US" altLang="es-MX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Criterios comerciales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Precios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Condiciones de garant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Flexibilidad contractual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Servicio postventa.</a:t>
            </a:r>
            <a:endParaRPr lang="en-US" altLang="es-MX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4) </a:t>
            </a:r>
            <a:r>
              <a:rPr lang="es-AR" altLang="en-US" sz="2600" u="sng" dirty="0">
                <a:latin typeface="Calibri" panose="020F0502020204030204" pitchFamily="34" charset="0"/>
                <a:cs typeface="Calibri" panose="020F0502020204030204" pitchFamily="34" charset="0"/>
              </a:rPr>
              <a:t>Indicadores clave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OT paradas por falta de repuestos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Tasa de devoluciones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s-MX" sz="2600" dirty="0">
                <a:latin typeface="Calibri" panose="020F0502020204030204" pitchFamily="34" charset="0"/>
                <a:cs typeface="Calibri" panose="020F0502020204030204" pitchFamily="34" charset="0"/>
              </a:rPr>
              <a:t>OT que usaron repuestos alternativos.</a:t>
            </a:r>
            <a:r>
              <a:rPr lang="es-AR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es-MX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endParaRPr lang="en-US" altLang="es-MX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132080"/>
            <a:ext cx="8760460" cy="1387475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altLang="en-US" sz="4400" dirty="0"/>
              <a:t>6</a:t>
            </a:r>
            <a:r>
              <a:rPr lang="en-US" altLang="es-MX" sz="4400" dirty="0"/>
              <a:t>. </a:t>
            </a:r>
            <a:r>
              <a:rPr lang="es-AR" altLang="en-US" sz="4400" dirty="0"/>
              <a:t>Documentación de compras</a:t>
            </a:r>
            <a:endParaRPr lang="es-AR" altLang="en-U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519555"/>
            <a:ext cx="8915400" cy="4935220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Documentos principales</a:t>
            </a:r>
            <a:r>
              <a:rPr lang="es-AR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s-AR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Solicitud de compra (SC)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Solicitud de cotizaci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n (RFQ)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Comparativa 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cnico-comercial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Orden de compra (OC)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Remito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Factura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Certificados de calidad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Registro de ingreso a almac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n-US" altLang="es-MX" sz="24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endParaRPr lang="en-US" altLang="es-MX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407962"/>
            <a:ext cx="8760655" cy="1603717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</a:t>
            </a:r>
            <a:r>
              <a:rPr lang="es-AR" sz="4000" dirty="0"/>
              <a:t>PROCESO DE COMPRAS</a:t>
            </a:r>
            <a:br>
              <a:rPr lang="es-AR" sz="4000" dirty="0"/>
            </a:br>
            <a:r>
              <a:rPr lang="es-AR" altLang="en-US" sz="4400" dirty="0"/>
              <a:t>7</a:t>
            </a:r>
            <a:r>
              <a:rPr lang="en-US" altLang="es-MX" sz="4400" dirty="0"/>
              <a:t>. Trazabilidad documental</a:t>
            </a:r>
            <a:endParaRPr lang="en-US" alt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011680"/>
            <a:ext cx="8915400" cy="4443095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s-MX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tabLst>
                <a:tab pos="457200" algn="l"/>
              </a:tabLst>
            </a:pP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Garantiza:</a:t>
            </a:r>
            <a:endParaRPr lang="es-AR" alt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AR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Cumplimiento de 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Auditor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altLang="es-MX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Cumplimiento ISO 9001 / ISO 55000,</a:t>
            </a:r>
            <a:endParaRPr lang="en-US" altLang="es-MX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00000"/>
              </a:lnSpc>
              <a:spcAft>
                <a:spcPts val="8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Historial de repuestos cr</a:t>
            </a:r>
            <a:r>
              <a:rPr lang="en-US" alt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lang="en-US" altLang="es-MX" sz="3200" dirty="0">
                <a:latin typeface="Calibri" panose="020F0502020204030204" pitchFamily="34" charset="0"/>
                <a:cs typeface="Calibri" panose="020F0502020204030204" pitchFamily="34" charset="0"/>
              </a:rPr>
              <a:t>ticos.</a:t>
            </a:r>
            <a:endParaRPr lang="en-US" altLang="es-MX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689317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MATERIALES E INSUMOS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603718"/>
            <a:ext cx="8915399" cy="4299946"/>
          </a:xfrm>
        </p:spPr>
        <p:txBody>
          <a:bodyPr>
            <a:no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u="sng" dirty="0"/>
              <a:t>INSUMOS</a:t>
            </a:r>
            <a:r>
              <a:rPr lang="es-AR" sz="2000" dirty="0"/>
              <a:t>: </a:t>
            </a: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Son </a:t>
            </a:r>
            <a:r>
              <a:rPr lang="es-A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recursos de consumo</a:t>
            </a: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necesarios para ejecutar la tarea, pero </a:t>
            </a:r>
            <a:r>
              <a:rPr lang="es-A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permanecen en el activo</a:t>
            </a: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 su función se agota durante la intervención.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 consumen parcial o totalmente en el proceso</a:t>
            </a: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Ejemplos</a:t>
            </a: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Guantes, trapos, solventes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Soldadura, electrodos, gases de corte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Productos de limpieza, desengrasantes, solventes, trapos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Guantes y EPP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Lubricantes usados para la intervención puntual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Energía eléctrica, agua, aire comprimido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689317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MATERIALES E INSUMOS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r>
              <a:rPr lang="es-AR" sz="36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Diferencias clave </a:t>
            </a:r>
            <a:r>
              <a:rPr lang="es-AR" sz="3600" dirty="0"/>
              <a:t>: </a:t>
            </a:r>
            <a:endParaRPr lang="es-AR" sz="3600" dirty="0"/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Materiales</a:t>
            </a:r>
            <a:r>
              <a:rPr lang="es-A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→ quedan formando parte del equipo o instalación.</a:t>
            </a:r>
            <a:endParaRPr lang="es-A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Insumos</a:t>
            </a:r>
            <a:r>
              <a:rPr lang="es-A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→ se consumen o desechan durante el trabajo de mantenimiento.</a:t>
            </a:r>
            <a:endParaRPr lang="es-A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253217"/>
            <a:ext cx="8915399" cy="1885071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MATERIALES E INSUMOS</a:t>
            </a:r>
            <a:br>
              <a:rPr lang="es-AR" sz="4400" dirty="0"/>
            </a:br>
            <a:r>
              <a:rPr lang="es-AR" sz="4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Tabla comparativa</a:t>
            </a:r>
            <a:r>
              <a:rPr lang="es-AR" sz="4400" dirty="0"/>
              <a:t>: </a:t>
            </a:r>
            <a:br>
              <a:rPr lang="es-AR" sz="4400" dirty="0"/>
            </a:b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endParaRPr lang="es-AR" sz="36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24222" y="1617785"/>
            <a:ext cx="9889587" cy="51628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689317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 DE MATERIALES E INSUMOS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codificación de materiales en mantenimiento industrial es </a:t>
            </a: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clave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organizar, identificar y gestionar eficientemente los recursos utilizados en tareas de mantenimiento. 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Qué es la codificación de materiales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el proceso de asignar un código único y estructurado a cada material, repuesto o insumo utilizado en mantenimiento. Este código facilita su identificación, trazabilidad y gestión dentro de sistemas como GMAO (Gestión de Mantenimiento Asistida por Ordenador).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689317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 DE MATERIALES E INSUMOS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Beneficios de una buena codificación</a:t>
            </a:r>
            <a:endParaRPr lang="es-AR" sz="28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Estandarización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Evita duplicidades y errores en el inventario.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Trazabilidad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Permite seguir el historial de uso de cada material.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Agilidad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Mejora la velocidad de búsqueda y reposición.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Análisis técnico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Facilita la evaluación de costos y rendimiento</a:t>
            </a:r>
            <a:endParaRPr lang="es-A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689317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 DE MATERIALES E INSUMOS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1744394"/>
            <a:ext cx="8915399" cy="4145201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32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codificación comunes</a:t>
            </a:r>
            <a:endParaRPr lang="es-AR" sz="3200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Alfanumérica jerárquica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Ej. REP-ELC-001 (Repuesto eléctrico número 001).</a:t>
            </a:r>
            <a:endParaRPr lang="es-A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Basada en ubicación o función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Ej. BOM-VAL-003 (válvula en bomba).</a:t>
            </a:r>
            <a:endParaRPr lang="es-A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Codificación por familia de materiales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Agrupa por tipo (lubricantes, rodamientos, sensores, etc.).</a:t>
            </a:r>
            <a:endParaRPr lang="es-A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689317"/>
            <a:ext cx="8915399" cy="914400"/>
          </a:xfrm>
        </p:spPr>
        <p:txBody>
          <a:bodyPr>
            <a:normAutofit fontScale="90000"/>
          </a:bodyPr>
          <a:lstStyle/>
          <a:p>
            <a:r>
              <a:rPr lang="es-AR" sz="4400" u="sng" dirty="0"/>
              <a:t>UNIDAD 2</a:t>
            </a:r>
            <a:r>
              <a:rPr lang="es-AR" sz="4400" dirty="0"/>
              <a:t>: CODIFICACIÓN DE MATERIALES E INSUMOS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213" y="2011680"/>
            <a:ext cx="8915399" cy="3877915"/>
          </a:xfrm>
        </p:spPr>
        <p:txBody>
          <a:bodyPr>
            <a:noAutofit/>
          </a:bodyPr>
          <a:lstStyle/>
          <a:p>
            <a:r>
              <a:rPr lang="es-AR" sz="3600" u="sng" dirty="0"/>
              <a:t>Métodos de Codificación</a:t>
            </a:r>
            <a:endParaRPr lang="es-AR" sz="3600" u="sng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pt-BR" sz="4800" dirty="0"/>
              <a:t>Numérica: 100245</a:t>
            </a:r>
            <a:endParaRPr lang="pt-BR" sz="4800" dirty="0"/>
          </a:p>
          <a:p>
            <a:r>
              <a:rPr lang="pt-BR" sz="4800" dirty="0"/>
              <a:t>• Alfanumérica: ROD-6205-ZZ</a:t>
            </a:r>
            <a:endParaRPr lang="pt-BR" sz="4800" dirty="0"/>
          </a:p>
          <a:p>
            <a:r>
              <a:rPr lang="pt-BR" sz="4800" dirty="0"/>
              <a:t>• Jerárquica: 01-02-003</a:t>
            </a:r>
            <a:endParaRPr lang="es-A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11204</Words>
  <Application>WPS Presentation</Application>
  <PresentationFormat>Panorámica</PresentationFormat>
  <Paragraphs>474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6" baseType="lpstr">
      <vt:lpstr>Arial</vt:lpstr>
      <vt:lpstr>SimSun</vt:lpstr>
      <vt:lpstr>Wingdings</vt:lpstr>
      <vt:lpstr>Wingdings 3</vt:lpstr>
      <vt:lpstr>Arial</vt:lpstr>
      <vt:lpstr>Symbol</vt:lpstr>
      <vt:lpstr>Times New Roman</vt:lpstr>
      <vt:lpstr>Calibri</vt:lpstr>
      <vt:lpstr>Century Gothic</vt:lpstr>
      <vt:lpstr>Microsoft YaHei</vt:lpstr>
      <vt:lpstr>Arial Unicode MS</vt:lpstr>
      <vt:lpstr>Arial Black</vt:lpstr>
      <vt:lpstr>Bahnschrift Condensed</vt:lpstr>
      <vt:lpstr>Baskerville Old Face</vt:lpstr>
      <vt:lpstr>Blackadder ITC</vt:lpstr>
      <vt:lpstr>Bodoni MT Condensed</vt:lpstr>
      <vt:lpstr>Espiral</vt:lpstr>
      <vt:lpstr>GESTIÓN DE MANTENIMIENTO II</vt:lpstr>
      <vt:lpstr>UNIDAD 2: MATERIALES E INSUMOS</vt:lpstr>
      <vt:lpstr>UNIDAD 2: MATERIALES E INSUMOS</vt:lpstr>
      <vt:lpstr>UNIDAD 2: MATERIALES E INSUMOS</vt:lpstr>
      <vt:lpstr>UNIDAD 2: MATERIALES E INSUMOS Tabla comparativa:  </vt:lpstr>
      <vt:lpstr>UNIDAD 2: CODIFICACIÓN DE MATERIALES E INSUMOS</vt:lpstr>
      <vt:lpstr>UNIDAD 2: CODIFICACIÓN DE MATERIALES E INSUMOS</vt:lpstr>
      <vt:lpstr>UNIDAD 2: CODIFICACIÓN DE MATERIALES E INSUMOS</vt:lpstr>
      <vt:lpstr>UNIDAD 2: CODIFICACIÓN DE MATERIALES E INSUMOS</vt:lpstr>
      <vt:lpstr>UNIDAD 2: CODIFICACIÓN Ejemplos de Codificación Numérica </vt:lpstr>
      <vt:lpstr>UNIDAD 2: CODIFICACIÓN Ejemplos de Codificación Alfanumérica </vt:lpstr>
      <vt:lpstr>UNIDAD 2: CODIFICACIÓN Ejemplos de Codificación Alfanumérica </vt:lpstr>
      <vt:lpstr>UNIDAD 2: CODIFICACIÓN Ejemplos de Codificación Alfanumérica </vt:lpstr>
      <vt:lpstr>UNIDAD 2: CODIFICACIÓN Ejemplos de Codificación Jerárquica </vt:lpstr>
      <vt:lpstr>UNIDAD 2: CODIFICACIÓN Ejemplos de Codificación Jerárquica </vt:lpstr>
      <vt:lpstr>UNIDAD 2: CODIFICACIÓN Ejemplos de Codificación Jerárquica </vt:lpstr>
      <vt:lpstr>UNIDAD 2: CODIFICACIÓN Ejemplos de Codificación Jerárquica </vt:lpstr>
      <vt:lpstr>UNIDAD 2: PROCESOS DE COMPRAS Factores Claves </vt:lpstr>
      <vt:lpstr>UNIDAD 2: PROCESO DE COMPRAS Factores Claves </vt:lpstr>
      <vt:lpstr>UNIDAD 2: PROCESO DE COMPRAS Factores Claves </vt:lpstr>
      <vt:lpstr>UNIDAD 2: PROCESO DE COMPRAS Tipos de compras </vt:lpstr>
      <vt:lpstr>UNIDAD 2: PROCESO DE COMPRAS Tipos de compras </vt:lpstr>
      <vt:lpstr>UNIDAD 2: PROCESO DE COMPRAS Tipos de compras </vt:lpstr>
      <vt:lpstr>UNIDAD 2: PROCESO DE COMPRAS Flujo del proceso de compras </vt:lpstr>
      <vt:lpstr>UNIDAD 2: PROCESO DE COMPRAS Flujo del proceso de compras - Sigue </vt:lpstr>
      <vt:lpstr>UNIDAD 2: PROCESO DE COMPRAS 4. Flujo del proceso de compras - Sigue </vt:lpstr>
      <vt:lpstr>UNIDAD 2: PROCESO DE COMPRAS 4. Flujo del proceso de compras - Sigue </vt:lpstr>
      <vt:lpstr>UNIDAD 2: PROCESO DE COMPRAS 5. Evaluación de proveedores </vt:lpstr>
      <vt:lpstr>UNIDAD 2: PROCESO DE COMPRAS 6. Documentación de compras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juan_</cp:lastModifiedBy>
  <cp:revision>15</cp:revision>
  <dcterms:created xsi:type="dcterms:W3CDTF">2025-08-19T22:15:00Z</dcterms:created>
  <dcterms:modified xsi:type="dcterms:W3CDTF">2025-11-07T23:38:04Z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1BB76CD7B1FF45F4A6E707FA51E61091_12</vt:lpwstr>
  </property>
  <property fmtid="{D5CDD505-2E9C-101B-9397-08002B2CF9AE}" pid="3" name="KSOProductBuildVer">
    <vt:lpwstr>2058-12.2.0.23155</vt:lpwstr>
  </property>
</Properties>
</file>