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6" r:id="rId19"/>
    <p:sldId id="273" r:id="rId20"/>
    <p:sldId id="277" r:id="rId21"/>
    <p:sldId id="278" r:id="rId22"/>
    <p:sldId id="274" r:id="rId23"/>
    <p:sldId id="279" r:id="rId24"/>
    <p:sldId id="275"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56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10/7/2024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10/7/2024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10/7/2024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07067" y="187114"/>
            <a:ext cx="7766936" cy="1646302"/>
          </a:xfrm>
        </p:spPr>
        <p:txBody>
          <a:bodyPr/>
          <a:lstStyle/>
          <a:p>
            <a:pPr algn="ctr"/>
            <a:r>
              <a:rPr lang="es-AR" dirty="0" smtClean="0"/>
              <a:t>CONTRATOS DE CONSUMO</a:t>
            </a:r>
            <a:endParaRPr lang="es-AR" dirty="0"/>
          </a:p>
        </p:txBody>
      </p:sp>
      <p:sp>
        <p:nvSpPr>
          <p:cNvPr id="3" name="Subtítulo 2"/>
          <p:cNvSpPr>
            <a:spLocks noGrp="1"/>
          </p:cNvSpPr>
          <p:nvPr>
            <p:ph type="subTitle" idx="1"/>
          </p:nvPr>
        </p:nvSpPr>
        <p:spPr>
          <a:xfrm>
            <a:off x="1507067" y="2016296"/>
            <a:ext cx="7766936" cy="4544524"/>
          </a:xfrm>
        </p:spPr>
        <p:txBody>
          <a:bodyPr>
            <a:normAutofit/>
          </a:bodyPr>
          <a:lstStyle/>
          <a:p>
            <a:pPr algn="ctr"/>
            <a:r>
              <a:rPr lang="es-AR" dirty="0" smtClean="0"/>
              <a:t>Relación de Consumo es el Vinculo jurídico entre un proveedor y un </a:t>
            </a:r>
          </a:p>
          <a:p>
            <a:pPr algn="ctr"/>
            <a:r>
              <a:rPr lang="es-AR" dirty="0" smtClean="0"/>
              <a:t>Consumidor</a:t>
            </a:r>
          </a:p>
          <a:p>
            <a:pPr algn="ctr"/>
            <a:endParaRPr lang="es-AR" u="sng" dirty="0" smtClean="0">
              <a:solidFill>
                <a:srgbClr val="FF0000"/>
              </a:solidFill>
            </a:endParaRPr>
          </a:p>
          <a:p>
            <a:pPr algn="ctr"/>
            <a:r>
              <a:rPr lang="es-AR" u="sng" dirty="0" smtClean="0">
                <a:solidFill>
                  <a:srgbClr val="FF0000"/>
                </a:solidFill>
              </a:rPr>
              <a:t>CONSUMIDOR:</a:t>
            </a:r>
            <a:r>
              <a:rPr lang="es-AR" dirty="0" smtClean="0"/>
              <a:t> </a:t>
            </a:r>
          </a:p>
          <a:p>
            <a:pPr algn="just"/>
            <a:r>
              <a:rPr lang="es-AR" dirty="0" smtClean="0"/>
              <a:t>Persona humana o jurídica que adquiere o utiliza en forma gratuita u onerosa, bienes o servicios como destinatario final, en beneficio propio o de su grupo familiar o social.- </a:t>
            </a:r>
          </a:p>
          <a:p>
            <a:pPr algn="just"/>
            <a:r>
              <a:rPr lang="es-AR" dirty="0" smtClean="0"/>
              <a:t>Quien sin ser parte de una relación de consumo como consecuencia o en ocasión de ellas, adquiera o utiliza bienes o servicios, en forma gratuita y onerosa, como destinatario final </a:t>
            </a:r>
            <a:endParaRPr lang="es-AR" dirty="0"/>
          </a:p>
        </p:txBody>
      </p:sp>
    </p:spTree>
    <p:extLst>
      <p:ext uri="{BB962C8B-B14F-4D97-AF65-F5344CB8AC3E}">
        <p14:creationId xmlns:p14="http://schemas.microsoft.com/office/powerpoint/2010/main" val="6609941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marL="365760" indent="-283464" algn="ctr">
              <a:defRPr/>
            </a:pPr>
            <a:r>
              <a:rPr lang="es-AR" dirty="0" smtClean="0"/>
              <a:t>REVOCACION</a:t>
            </a:r>
            <a:br>
              <a:rPr lang="es-AR" dirty="0" smtClean="0"/>
            </a:br>
            <a:r>
              <a:rPr lang="es-AR" sz="2000" dirty="0" smtClean="0">
                <a:solidFill>
                  <a:schemeClr val="tx1"/>
                </a:solidFill>
              </a:rPr>
              <a:t>LOS CELEBRADOS FUERA DE LOS ESTABLECIMIENTOS Y A DISTANCIA</a:t>
            </a:r>
            <a:endParaRPr lang="es-AR" sz="2000" dirty="0">
              <a:solidFill>
                <a:schemeClr val="tx1"/>
              </a:solidFill>
            </a:endParaRPr>
          </a:p>
        </p:txBody>
      </p:sp>
      <p:sp>
        <p:nvSpPr>
          <p:cNvPr id="3" name="Marcador de contenido 2"/>
          <p:cNvSpPr>
            <a:spLocks noGrp="1"/>
          </p:cNvSpPr>
          <p:nvPr>
            <p:ph idx="1"/>
          </p:nvPr>
        </p:nvSpPr>
        <p:spPr>
          <a:xfrm>
            <a:off x="677334" y="1508760"/>
            <a:ext cx="9312486" cy="5097779"/>
          </a:xfrm>
        </p:spPr>
        <p:txBody>
          <a:bodyPr>
            <a:normAutofit fontScale="92500" lnSpcReduction="10000"/>
          </a:bodyPr>
          <a:lstStyle/>
          <a:p>
            <a:pPr marL="365760" indent="-283464">
              <a:buNone/>
              <a:defRPr/>
            </a:pPr>
            <a:endParaRPr lang="es-AR" dirty="0" smtClean="0">
              <a:latin typeface="Times New Roman" pitchFamily="18" charset="0"/>
              <a:cs typeface="Times New Roman" pitchFamily="18" charset="0"/>
            </a:endParaRPr>
          </a:p>
          <a:p>
            <a:pPr marL="365760" indent="-283464">
              <a:buNone/>
              <a:defRPr/>
            </a:pPr>
            <a:r>
              <a:rPr lang="es-AR" dirty="0" smtClean="0">
                <a:latin typeface="Times New Roman" pitchFamily="18" charset="0"/>
                <a:cs typeface="Times New Roman" pitchFamily="18" charset="0"/>
              </a:rPr>
              <a:t> </a:t>
            </a:r>
            <a:r>
              <a:rPr lang="es-AR" dirty="0">
                <a:latin typeface="Times New Roman" pitchFamily="18" charset="0"/>
                <a:cs typeface="Times New Roman" pitchFamily="18" charset="0"/>
              </a:rPr>
              <a:t>el consumidor tiene el </a:t>
            </a:r>
            <a:r>
              <a:rPr lang="es-AR" dirty="0">
                <a:solidFill>
                  <a:srgbClr val="FF0000"/>
                </a:solidFill>
                <a:latin typeface="Times New Roman" pitchFamily="18" charset="0"/>
                <a:cs typeface="Times New Roman" pitchFamily="18" charset="0"/>
              </a:rPr>
              <a:t>derecho irrenunciable de revocar</a:t>
            </a:r>
            <a:r>
              <a:rPr lang="es-AR" dirty="0">
                <a:latin typeface="Times New Roman" pitchFamily="18" charset="0"/>
                <a:cs typeface="Times New Roman" pitchFamily="18" charset="0"/>
              </a:rPr>
              <a:t> la aceptación dentro de los 10 días a partir de la celebración del contrato. </a:t>
            </a:r>
            <a:r>
              <a:rPr lang="es-AR" dirty="0">
                <a:solidFill>
                  <a:srgbClr val="FF0000"/>
                </a:solidFill>
                <a:latin typeface="Times New Roman" pitchFamily="18" charset="0"/>
                <a:cs typeface="Times New Roman" pitchFamily="18" charset="0"/>
              </a:rPr>
              <a:t>PERO </a:t>
            </a:r>
          </a:p>
          <a:p>
            <a:pPr marL="368046" indent="-285750">
              <a:defRPr/>
            </a:pPr>
            <a:r>
              <a:rPr lang="es-AR" dirty="0">
                <a:latin typeface="Times New Roman" pitchFamily="18" charset="0"/>
                <a:cs typeface="Times New Roman" pitchFamily="18" charset="0"/>
              </a:rPr>
              <a:t>Si la </a:t>
            </a:r>
            <a:r>
              <a:rPr lang="es-AR" dirty="0">
                <a:solidFill>
                  <a:srgbClr val="FF0000"/>
                </a:solidFill>
                <a:latin typeface="Times New Roman" pitchFamily="18" charset="0"/>
                <a:cs typeface="Times New Roman" pitchFamily="18" charset="0"/>
              </a:rPr>
              <a:t>aceptación es posterior a la entrega del bien,</a:t>
            </a:r>
            <a:r>
              <a:rPr lang="es-AR" dirty="0">
                <a:latin typeface="Times New Roman" pitchFamily="18" charset="0"/>
                <a:cs typeface="Times New Roman" pitchFamily="18" charset="0"/>
              </a:rPr>
              <a:t> el plazo debe comenzar a correr desde que esta última se produce.</a:t>
            </a:r>
          </a:p>
          <a:p>
            <a:pPr marL="368046" indent="-285750">
              <a:defRPr/>
            </a:pPr>
            <a:r>
              <a:rPr lang="es-AR" dirty="0">
                <a:latin typeface="Times New Roman" pitchFamily="18" charset="0"/>
                <a:cs typeface="Times New Roman" pitchFamily="18" charset="0"/>
              </a:rPr>
              <a:t>Si el plazo vence en </a:t>
            </a:r>
            <a:r>
              <a:rPr lang="es-AR" dirty="0">
                <a:solidFill>
                  <a:srgbClr val="FF0000"/>
                </a:solidFill>
                <a:latin typeface="Times New Roman" pitchFamily="18" charset="0"/>
                <a:cs typeface="Times New Roman" pitchFamily="18" charset="0"/>
              </a:rPr>
              <a:t>día inhábil,</a:t>
            </a:r>
            <a:r>
              <a:rPr lang="es-AR" dirty="0">
                <a:latin typeface="Times New Roman" pitchFamily="18" charset="0"/>
                <a:cs typeface="Times New Roman" pitchFamily="18" charset="0"/>
              </a:rPr>
              <a:t> se prorroga hasta el 1º día hábil siguiente</a:t>
            </a:r>
          </a:p>
          <a:p>
            <a:pPr marL="365760" indent="-283464">
              <a:buNone/>
              <a:defRPr/>
            </a:pPr>
            <a:r>
              <a:rPr lang="es-AR" dirty="0">
                <a:latin typeface="Times New Roman" pitchFamily="18" charset="0"/>
                <a:cs typeface="Times New Roman" pitchFamily="18" charset="0"/>
              </a:rPr>
              <a:t>Las cláusulas, pactos o cualquier modalidad aceptada por el consumidor </a:t>
            </a:r>
            <a:r>
              <a:rPr lang="es-AR" dirty="0">
                <a:solidFill>
                  <a:srgbClr val="FF0000"/>
                </a:solidFill>
                <a:latin typeface="Times New Roman" pitchFamily="18" charset="0"/>
                <a:cs typeface="Times New Roman" pitchFamily="18" charset="0"/>
              </a:rPr>
              <a:t>durante este período </a:t>
            </a:r>
            <a:r>
              <a:rPr lang="es-AR" dirty="0">
                <a:latin typeface="Times New Roman" pitchFamily="18" charset="0"/>
                <a:cs typeface="Times New Roman" pitchFamily="18" charset="0"/>
              </a:rPr>
              <a:t>que tengan por resultado la imposibilidad de ejercer el derecho de revocación </a:t>
            </a:r>
            <a:r>
              <a:rPr lang="es-AR" dirty="0">
                <a:solidFill>
                  <a:srgbClr val="FF0000"/>
                </a:solidFill>
                <a:latin typeface="Times New Roman" pitchFamily="18" charset="0"/>
                <a:cs typeface="Times New Roman" pitchFamily="18" charset="0"/>
              </a:rPr>
              <a:t>se tienen por no escritos</a:t>
            </a:r>
            <a:r>
              <a:rPr lang="es-AR" dirty="0">
                <a:latin typeface="Times New Roman" pitchFamily="18" charset="0"/>
                <a:cs typeface="Times New Roman" pitchFamily="18" charset="0"/>
              </a:rPr>
              <a:t> </a:t>
            </a:r>
            <a:r>
              <a:rPr lang="es-AR" sz="1200" dirty="0">
                <a:latin typeface="Times New Roman" pitchFamily="18" charset="0"/>
                <a:cs typeface="Times New Roman" pitchFamily="18" charset="0"/>
              </a:rPr>
              <a:t>(art.1110)</a:t>
            </a:r>
          </a:p>
          <a:p>
            <a:pPr marL="365760" indent="-283464">
              <a:buNone/>
              <a:defRPr/>
            </a:pPr>
            <a:r>
              <a:rPr lang="es-AR" dirty="0">
                <a:latin typeface="Times New Roman" pitchFamily="18" charset="0"/>
                <a:cs typeface="Times New Roman" pitchFamily="18" charset="0"/>
              </a:rPr>
              <a:t>El proveedor debe informar al consumidor sobre la facultad de revocación mediante su inclusión en </a:t>
            </a:r>
            <a:r>
              <a:rPr lang="es-AR" dirty="0">
                <a:solidFill>
                  <a:srgbClr val="FF0000"/>
                </a:solidFill>
                <a:latin typeface="Times New Roman" pitchFamily="18" charset="0"/>
                <a:cs typeface="Times New Roman" pitchFamily="18" charset="0"/>
              </a:rPr>
              <a:t>caracteres destacados</a:t>
            </a:r>
            <a:r>
              <a:rPr lang="es-AR" dirty="0">
                <a:latin typeface="Times New Roman" pitchFamily="18" charset="0"/>
                <a:cs typeface="Times New Roman" pitchFamily="18" charset="0"/>
              </a:rPr>
              <a:t> en todo documento que presenta al consumidor en la etapa de negociaciones o en el documento que instrumenta el contrato concluido, ubicada como disposición inmediatamente anterior a la firma del consumidor o usuario. El </a:t>
            </a:r>
            <a:r>
              <a:rPr lang="es-AR" dirty="0">
                <a:solidFill>
                  <a:srgbClr val="FF0000"/>
                </a:solidFill>
                <a:latin typeface="Times New Roman" pitchFamily="18" charset="0"/>
                <a:cs typeface="Times New Roman" pitchFamily="18" charset="0"/>
              </a:rPr>
              <a:t>derecho de revocación no se extingue</a:t>
            </a:r>
            <a:r>
              <a:rPr lang="es-AR" dirty="0">
                <a:latin typeface="Times New Roman" pitchFamily="18" charset="0"/>
                <a:cs typeface="Times New Roman" pitchFamily="18" charset="0"/>
              </a:rPr>
              <a:t> si el consumidor no ha sido informado debidamente sobre su derecho </a:t>
            </a:r>
            <a:r>
              <a:rPr lang="es-AR" sz="1400" dirty="0">
                <a:latin typeface="Times New Roman" pitchFamily="18" charset="0"/>
                <a:cs typeface="Times New Roman" pitchFamily="18" charset="0"/>
              </a:rPr>
              <a:t>(1111)</a:t>
            </a:r>
          </a:p>
          <a:p>
            <a:pPr marL="365760" indent="-283464">
              <a:buNone/>
              <a:defRPr/>
            </a:pPr>
            <a:r>
              <a:rPr lang="es-AR" dirty="0">
                <a:solidFill>
                  <a:srgbClr val="00B0F0"/>
                </a:solidFill>
                <a:latin typeface="Times New Roman" pitchFamily="18" charset="0"/>
                <a:cs typeface="Times New Roman" pitchFamily="18" charset="0"/>
              </a:rPr>
              <a:t>Forma y plazo para la revocación:</a:t>
            </a:r>
            <a:r>
              <a:rPr lang="es-AR" dirty="0">
                <a:latin typeface="Times New Roman" pitchFamily="18" charset="0"/>
                <a:cs typeface="Times New Roman" pitchFamily="18" charset="0"/>
              </a:rPr>
              <a:t>  a) por escrito o medios electrónicos o </a:t>
            </a:r>
            <a:endParaRPr lang="es-AR" dirty="0" smtClean="0">
              <a:latin typeface="Times New Roman" pitchFamily="18" charset="0"/>
              <a:cs typeface="Times New Roman" pitchFamily="18" charset="0"/>
            </a:endParaRPr>
          </a:p>
          <a:p>
            <a:pPr marL="365760" indent="-283464">
              <a:buNone/>
              <a:defRPr/>
            </a:pPr>
            <a:r>
              <a:rPr lang="es-AR" dirty="0">
                <a:latin typeface="Times New Roman" pitchFamily="18" charset="0"/>
                <a:cs typeface="Times New Roman" pitchFamily="18" charset="0"/>
              </a:rPr>
              <a:t>	</a:t>
            </a:r>
            <a:r>
              <a:rPr lang="es-AR" dirty="0" smtClean="0">
                <a:latin typeface="Times New Roman" pitchFamily="18" charset="0"/>
                <a:cs typeface="Times New Roman" pitchFamily="18" charset="0"/>
              </a:rPr>
              <a:t>			</a:t>
            </a:r>
            <a:r>
              <a:rPr lang="es-AR" dirty="0">
                <a:latin typeface="Times New Roman" pitchFamily="18" charset="0"/>
                <a:cs typeface="Times New Roman" pitchFamily="18" charset="0"/>
              </a:rPr>
              <a:t>				b) devolver la cosa. </a:t>
            </a:r>
          </a:p>
          <a:p>
            <a:pPr marL="365760" indent="-283464">
              <a:buNone/>
              <a:defRPr/>
            </a:pPr>
            <a:r>
              <a:rPr lang="es-AR" dirty="0">
                <a:latin typeface="Times New Roman" pitchFamily="18" charset="0"/>
                <a:cs typeface="Times New Roman" pitchFamily="18" charset="0"/>
              </a:rPr>
              <a:t>Ambos  dentro del plazo de diez (10) días.</a:t>
            </a:r>
            <a:br>
              <a:rPr lang="es-AR" dirty="0">
                <a:latin typeface="Times New Roman" pitchFamily="18" charset="0"/>
                <a:cs typeface="Times New Roman" pitchFamily="18" charset="0"/>
              </a:rPr>
            </a:br>
            <a:endParaRPr lang="es-AR" dirty="0"/>
          </a:p>
        </p:txBody>
      </p:sp>
    </p:spTree>
    <p:extLst>
      <p:ext uri="{BB962C8B-B14F-4D97-AF65-F5344CB8AC3E}">
        <p14:creationId xmlns:p14="http://schemas.microsoft.com/office/powerpoint/2010/main" val="2094080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601980"/>
          </a:xfrm>
        </p:spPr>
        <p:txBody>
          <a:bodyPr>
            <a:normAutofit fontScale="90000"/>
          </a:bodyPr>
          <a:lstStyle/>
          <a:p>
            <a:r>
              <a:rPr lang="es-AR" dirty="0" smtClean="0"/>
              <a:t>EFECTOS Y GASTOS DE REVOCACION</a:t>
            </a:r>
            <a:endParaRPr lang="es-AR" dirty="0"/>
          </a:p>
        </p:txBody>
      </p:sp>
      <p:sp>
        <p:nvSpPr>
          <p:cNvPr id="3" name="Marcador de contenido 2"/>
          <p:cNvSpPr>
            <a:spLocks noGrp="1"/>
          </p:cNvSpPr>
          <p:nvPr>
            <p:ph idx="1"/>
          </p:nvPr>
        </p:nvSpPr>
        <p:spPr>
          <a:xfrm>
            <a:off x="677334" y="1211580"/>
            <a:ext cx="8596668" cy="5646419"/>
          </a:xfrm>
        </p:spPr>
        <p:txBody>
          <a:bodyPr>
            <a:normAutofit/>
          </a:bodyPr>
          <a:lstStyle/>
          <a:p>
            <a:pPr marL="365760" indent="-283464">
              <a:buNone/>
              <a:defRPr/>
            </a:pPr>
            <a:r>
              <a:rPr lang="es-AR" sz="2400" dirty="0">
                <a:solidFill>
                  <a:srgbClr val="00B0F0"/>
                </a:solidFill>
                <a:latin typeface="Times New Roman" pitchFamily="18" charset="0"/>
                <a:cs typeface="Times New Roman" pitchFamily="18" charset="0"/>
              </a:rPr>
              <a:t>Efecto de la revocación: </a:t>
            </a:r>
          </a:p>
          <a:p>
            <a:pPr marL="365760" indent="-283464">
              <a:buNone/>
              <a:defRPr/>
            </a:pPr>
            <a:r>
              <a:rPr lang="es-AR" dirty="0"/>
              <a:t>Si fue en tiempo y forma, las partes quedan liberadas de sus obligaciones y deben restituirse recíproca y simultáneamente las prestaciones que han cumplido</a:t>
            </a:r>
          </a:p>
          <a:p>
            <a:pPr marL="365760" indent="-283464">
              <a:buNone/>
              <a:defRPr/>
            </a:pPr>
            <a:r>
              <a:rPr lang="es-AR" dirty="0"/>
              <a:t>Imposibilidad de devolución. Esto no priva al consumidor de su derecho a revocar. Si le es imputable, debe pagar al proveedor el valor de mercado que la prestación tiene al momento del ejercicio del derecho a revocar, excepto que dicho valor sea superior al precio de adquisición, en cuyo caso la obligación queda limitada a este último.</a:t>
            </a:r>
            <a:br>
              <a:rPr lang="es-AR" dirty="0"/>
            </a:br>
            <a:r>
              <a:rPr lang="es-AR" sz="2400" dirty="0">
                <a:solidFill>
                  <a:srgbClr val="00B0F0"/>
                </a:solidFill>
                <a:latin typeface="Times New Roman" pitchFamily="18" charset="0"/>
                <a:cs typeface="Times New Roman" pitchFamily="18" charset="0"/>
              </a:rPr>
              <a:t/>
            </a:r>
            <a:br>
              <a:rPr lang="es-AR" sz="2400" dirty="0">
                <a:solidFill>
                  <a:srgbClr val="00B0F0"/>
                </a:solidFill>
                <a:latin typeface="Times New Roman" pitchFamily="18" charset="0"/>
                <a:cs typeface="Times New Roman" pitchFamily="18" charset="0"/>
              </a:rPr>
            </a:br>
            <a:r>
              <a:rPr lang="es-AR" sz="2400" dirty="0">
                <a:solidFill>
                  <a:srgbClr val="00B0F0"/>
                </a:solidFill>
                <a:latin typeface="Times New Roman" pitchFamily="18" charset="0"/>
                <a:cs typeface="Times New Roman" pitchFamily="18" charset="0"/>
              </a:rPr>
              <a:t>Gastos</a:t>
            </a:r>
          </a:p>
          <a:p>
            <a:pPr marL="365760" indent="-283464">
              <a:buNone/>
              <a:defRPr/>
            </a:pPr>
            <a:r>
              <a:rPr lang="es-AR" dirty="0"/>
              <a:t>La revocación no genera al consumidor gastos ni debe abonar por la disminución del valor de la cosa que sea consecuencia de su uso conforme a lo pactado o a su propia naturaleza</a:t>
            </a:r>
          </a:p>
          <a:p>
            <a:pPr marL="365760" indent="-283464">
              <a:buNone/>
              <a:defRPr/>
            </a:pPr>
            <a:r>
              <a:rPr lang="es-AR" dirty="0"/>
              <a:t>El consumidor tiene derecho al reembolso de los gastos necesarios y útiles que realizó en ella.</a:t>
            </a:r>
            <a:br>
              <a:rPr lang="es-AR" dirty="0"/>
            </a:br>
            <a:endParaRPr lang="es-AR" dirty="0"/>
          </a:p>
          <a:p>
            <a:endParaRPr lang="es-AR" dirty="0"/>
          </a:p>
        </p:txBody>
      </p:sp>
    </p:spTree>
    <p:extLst>
      <p:ext uri="{BB962C8B-B14F-4D97-AF65-F5344CB8AC3E}">
        <p14:creationId xmlns:p14="http://schemas.microsoft.com/office/powerpoint/2010/main" val="2289923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7274" y="609600"/>
            <a:ext cx="8596668" cy="670560"/>
          </a:xfrm>
        </p:spPr>
        <p:txBody>
          <a:bodyPr>
            <a:normAutofit fontScale="90000"/>
          </a:bodyPr>
          <a:lstStyle/>
          <a:p>
            <a:r>
              <a:rPr lang="es-AR" dirty="0" smtClean="0"/>
              <a:t>REVOCACION DE OFERTA PROHIBIDA POR EL CONSUMIDOR</a:t>
            </a:r>
            <a:endParaRPr lang="es-AR" dirty="0"/>
          </a:p>
        </p:txBody>
      </p:sp>
      <p:sp>
        <p:nvSpPr>
          <p:cNvPr id="3" name="Marcador de contenido 2"/>
          <p:cNvSpPr>
            <a:spLocks noGrp="1"/>
          </p:cNvSpPr>
          <p:nvPr>
            <p:ph idx="1"/>
          </p:nvPr>
        </p:nvSpPr>
        <p:spPr>
          <a:xfrm>
            <a:off x="0" y="1600200"/>
            <a:ext cx="9875520" cy="4754880"/>
          </a:xfrm>
        </p:spPr>
        <p:txBody>
          <a:bodyPr>
            <a:noAutofit/>
          </a:bodyPr>
          <a:lstStyle/>
          <a:p>
            <a:r>
              <a:rPr lang="es-AR" sz="2400" dirty="0"/>
              <a:t>a) los referidos a productos confeccionados conforme a las especificaciones suministradas por el consumidor o claramente personalizados o que, por su naturaleza, no pueden ser devueltos o puedan deteriorarse con rapidez;</a:t>
            </a:r>
            <a:br>
              <a:rPr lang="es-AR" sz="2400" dirty="0"/>
            </a:br>
            <a:r>
              <a:rPr lang="es-AR" sz="2400" dirty="0"/>
              <a:t/>
            </a:r>
            <a:br>
              <a:rPr lang="es-AR" sz="2400" dirty="0"/>
            </a:br>
            <a:r>
              <a:rPr lang="es-AR" sz="2400" dirty="0"/>
              <a:t>b) los de suministro de grabaciones sonoras o de video, de discos y de programas informáticos que han sido decodificados por el consumidor, así como de ficheros informáticos, suministrados por vía electrónica, susceptibles de ser descargados o reproducidos con carácter inmediato para su uso permanente;</a:t>
            </a:r>
            <a:br>
              <a:rPr lang="es-AR" sz="2400" dirty="0"/>
            </a:br>
            <a:r>
              <a:rPr lang="es-AR" sz="2400" dirty="0"/>
              <a:t/>
            </a:r>
            <a:br>
              <a:rPr lang="es-AR" sz="2400" dirty="0"/>
            </a:br>
            <a:r>
              <a:rPr lang="es-AR" sz="2400" dirty="0"/>
              <a:t>c) los de suministro de prensa diaria, publicaciones periódicas y revistas.</a:t>
            </a:r>
            <a:br>
              <a:rPr lang="es-AR" sz="2400" dirty="0"/>
            </a:br>
            <a:endParaRPr lang="es-AR" sz="2400" dirty="0"/>
          </a:p>
        </p:txBody>
      </p:sp>
    </p:spTree>
    <p:extLst>
      <p:ext uri="{BB962C8B-B14F-4D97-AF65-F5344CB8AC3E}">
        <p14:creationId xmlns:p14="http://schemas.microsoft.com/office/powerpoint/2010/main" val="4619695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784860"/>
          </a:xfrm>
        </p:spPr>
        <p:txBody>
          <a:bodyPr/>
          <a:lstStyle/>
          <a:p>
            <a:r>
              <a:rPr lang="es-AR" dirty="0" smtClean="0"/>
              <a:t>CLAUSULAS ABUSIVAS</a:t>
            </a:r>
            <a:endParaRPr lang="es-AR" dirty="0"/>
          </a:p>
        </p:txBody>
      </p:sp>
      <p:sp>
        <p:nvSpPr>
          <p:cNvPr id="3" name="Marcador de contenido 2"/>
          <p:cNvSpPr>
            <a:spLocks noGrp="1"/>
          </p:cNvSpPr>
          <p:nvPr>
            <p:ph idx="1"/>
          </p:nvPr>
        </p:nvSpPr>
        <p:spPr>
          <a:xfrm>
            <a:off x="677334" y="1600200"/>
            <a:ext cx="8596668" cy="5257799"/>
          </a:xfrm>
        </p:spPr>
        <p:txBody>
          <a:bodyPr/>
          <a:lstStyle/>
          <a:p>
            <a:pPr algn="just"/>
            <a:r>
              <a:rPr lang="es-AR" dirty="0" smtClean="0"/>
              <a:t>LAS QUE HABIENDO SIDO O NO NEGOCIADA INDIVIDUALMENTE, </a:t>
            </a:r>
            <a:r>
              <a:rPr lang="es-AR" b="1" u="sng" dirty="0" smtClean="0">
                <a:effectLst>
                  <a:outerShdw blurRad="38100" dist="38100" dir="2700000" algn="tl">
                    <a:srgbClr val="000000">
                      <a:alpha val="43137"/>
                    </a:srgbClr>
                  </a:outerShdw>
                </a:effectLst>
              </a:rPr>
              <a:t>TIENE POR OBJETO O POR EFECTO</a:t>
            </a:r>
            <a:r>
              <a:rPr lang="es-AR" dirty="0" smtClean="0"/>
              <a:t> PROVOCAR UN DESEQUILIBRIO SIGNIFICATIVO ENTRE LOS DERECHOS Y LAS OBLIGACIONES DE LAS PARTES, EN PERJUICIO DEL CONSUMIDOR.-</a:t>
            </a:r>
          </a:p>
          <a:p>
            <a:pPr algn="just"/>
            <a:endParaRPr lang="es-AR" dirty="0"/>
          </a:p>
          <a:p>
            <a:pPr marL="0" indent="0" algn="just">
              <a:buNone/>
            </a:pPr>
            <a:endParaRPr lang="es-AR" dirty="0"/>
          </a:p>
          <a:p>
            <a:pPr algn="just"/>
            <a:r>
              <a:rPr lang="es-AR" dirty="0" smtClean="0"/>
              <a:t>No pueden ser consideradas abusivas: (art. 1021)</a:t>
            </a:r>
          </a:p>
          <a:p>
            <a:pPr lvl="1" algn="just"/>
            <a:r>
              <a:rPr lang="es-AR" dirty="0" smtClean="0"/>
              <a:t>Clausulas relativas a la relación entre precio y el bien o el servicio procurado</a:t>
            </a:r>
          </a:p>
          <a:p>
            <a:pPr lvl="1" algn="just"/>
            <a:r>
              <a:rPr lang="es-AR" dirty="0" smtClean="0"/>
              <a:t>Las que reflejan disposiciones vigentes en tratados internacionales o normas imperativas.- </a:t>
            </a:r>
          </a:p>
          <a:p>
            <a:pPr lvl="1" algn="just"/>
            <a:endParaRPr lang="es-AR" dirty="0"/>
          </a:p>
          <a:p>
            <a:pPr marL="457200" lvl="1" indent="0" algn="just">
              <a:buNone/>
            </a:pPr>
            <a:r>
              <a:rPr lang="es-AR" dirty="0" smtClean="0"/>
              <a:t>Siempre es posible el CONTROL JUDICIAL.- </a:t>
            </a:r>
          </a:p>
        </p:txBody>
      </p:sp>
    </p:spTree>
    <p:extLst>
      <p:ext uri="{BB962C8B-B14F-4D97-AF65-F5344CB8AC3E}">
        <p14:creationId xmlns:p14="http://schemas.microsoft.com/office/powerpoint/2010/main" val="2802370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AR" dirty="0" smtClean="0"/>
              <a:t>CONTRATO DE SUMINISTRO</a:t>
            </a:r>
            <a:br>
              <a:rPr lang="es-AR" dirty="0" smtClean="0"/>
            </a:br>
            <a:r>
              <a:rPr lang="es-AR" sz="2700" dirty="0" smtClean="0">
                <a:solidFill>
                  <a:schemeClr val="tx1"/>
                </a:solidFill>
              </a:rPr>
              <a:t>Es el contrato por el cual el suministrante se obliga a entregar bienes, incluso servicios sin relación de dependencia en forma periódica o continuada y el suministrado a pagar un precio por cada entrega o grupo de ella.- </a:t>
            </a:r>
            <a:endParaRPr lang="es-AR" sz="2700" dirty="0">
              <a:solidFill>
                <a:schemeClr val="tx1"/>
              </a:solidFill>
            </a:endParaRPr>
          </a:p>
        </p:txBody>
      </p:sp>
      <p:sp>
        <p:nvSpPr>
          <p:cNvPr id="3" name="Marcador de contenido 2"/>
          <p:cNvSpPr>
            <a:spLocks noGrp="1"/>
          </p:cNvSpPr>
          <p:nvPr>
            <p:ph idx="1"/>
          </p:nvPr>
        </p:nvSpPr>
        <p:spPr>
          <a:xfrm>
            <a:off x="677334" y="3154680"/>
            <a:ext cx="8596668" cy="3520440"/>
          </a:xfrm>
        </p:spPr>
        <p:txBody>
          <a:bodyPr>
            <a:normAutofit fontScale="92500" lnSpcReduction="10000"/>
          </a:bodyPr>
          <a:lstStyle/>
          <a:p>
            <a:r>
              <a:rPr lang="es-AR" dirty="0" smtClean="0"/>
              <a:t>PLAZOS:</a:t>
            </a:r>
          </a:p>
          <a:p>
            <a:pPr lvl="1"/>
            <a:r>
              <a:rPr lang="es-AR" dirty="0"/>
              <a:t>20 AÑOS: Productos del suelo o subsuelo, con proceso de elaboración o no</a:t>
            </a:r>
          </a:p>
          <a:p>
            <a:pPr lvl="1"/>
            <a:r>
              <a:rPr lang="es-AR" dirty="0"/>
              <a:t>10 AÑOS: En los demás caso</a:t>
            </a:r>
          </a:p>
          <a:p>
            <a:pPr marL="457200" lvl="1" indent="0">
              <a:buNone/>
            </a:pPr>
            <a:endParaRPr lang="es-AR" dirty="0" smtClean="0"/>
          </a:p>
          <a:p>
            <a:r>
              <a:rPr lang="es-AR" dirty="0" smtClean="0"/>
              <a:t>CANTIDAD</a:t>
            </a:r>
          </a:p>
          <a:p>
            <a:pPr lvl="1"/>
            <a:r>
              <a:rPr lang="es-AR" dirty="0" smtClean="0"/>
              <a:t>El pactado entre las partes y si nada se dice, según las necesidades del suministrado al tiempo de su celebración.- </a:t>
            </a:r>
          </a:p>
          <a:p>
            <a:pPr lvl="1"/>
            <a:r>
              <a:rPr lang="es-AR" dirty="0" smtClean="0"/>
              <a:t>Si se fijo máximos o mínimos, el suministrado determinara la cantidad en cada entrega</a:t>
            </a:r>
          </a:p>
          <a:p>
            <a:pPr lvl="1"/>
            <a:r>
              <a:rPr lang="es-AR" dirty="0" smtClean="0"/>
              <a:t>Si se prevé que pueden variar en cada entrega, cada parte debe avisar con anticipación las modificaciones para que la otra parte prevea las acciones necesarias para una eficiente operación.- </a:t>
            </a:r>
          </a:p>
          <a:p>
            <a:pPr marL="457200" lvl="1" indent="0">
              <a:buNone/>
            </a:pPr>
            <a:endParaRPr lang="es-AR" dirty="0"/>
          </a:p>
        </p:txBody>
      </p:sp>
    </p:spTree>
    <p:extLst>
      <p:ext uri="{BB962C8B-B14F-4D97-AF65-F5344CB8AC3E}">
        <p14:creationId xmlns:p14="http://schemas.microsoft.com/office/powerpoint/2010/main" val="34972017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just"/>
            <a:r>
              <a:rPr lang="es-AR" dirty="0" smtClean="0"/>
              <a:t>RESOLUCION</a:t>
            </a:r>
            <a:br>
              <a:rPr lang="es-AR" dirty="0" smtClean="0"/>
            </a:br>
            <a:r>
              <a:rPr lang="es-AR" dirty="0" smtClean="0">
                <a:solidFill>
                  <a:schemeClr val="tx1"/>
                </a:solidFill>
              </a:rPr>
              <a:t> En caso de incumplimientos de las obligaciones de una de las partes en cada prestación singular, la otra solo puede resolver el contrato en los términos del </a:t>
            </a:r>
            <a:r>
              <a:rPr lang="es-AR" dirty="0" err="1" smtClean="0">
                <a:solidFill>
                  <a:schemeClr val="tx1"/>
                </a:solidFill>
              </a:rPr>
              <a:t>arts</a:t>
            </a:r>
            <a:r>
              <a:rPr lang="es-AR" dirty="0" smtClean="0">
                <a:solidFill>
                  <a:schemeClr val="tx1"/>
                </a:solidFill>
              </a:rPr>
              <a:t> 1077 </a:t>
            </a:r>
            <a:r>
              <a:rPr lang="es-AR" dirty="0" err="1" smtClean="0">
                <a:solidFill>
                  <a:schemeClr val="tx1"/>
                </a:solidFill>
              </a:rPr>
              <a:t>sigts</a:t>
            </a:r>
            <a:r>
              <a:rPr lang="es-AR" dirty="0" smtClean="0">
                <a:solidFill>
                  <a:schemeClr val="tx1"/>
                </a:solidFill>
              </a:rPr>
              <a:t> si el incumplimiento es de notable importancia, de forma tal de poner razonablemente en duda la posibilidad del incumplidor de atender con exactitud los posteriores vencimientos.-</a:t>
            </a:r>
            <a:endParaRPr lang="es-AR" dirty="0">
              <a:solidFill>
                <a:schemeClr val="tx1"/>
              </a:solidFill>
            </a:endParaRPr>
          </a:p>
        </p:txBody>
      </p:sp>
    </p:spTree>
    <p:extLst>
      <p:ext uri="{BB962C8B-B14F-4D97-AF65-F5344CB8AC3E}">
        <p14:creationId xmlns:p14="http://schemas.microsoft.com/office/powerpoint/2010/main" val="24347845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624840"/>
          </a:xfrm>
        </p:spPr>
        <p:txBody>
          <a:bodyPr>
            <a:normAutofit fontScale="90000"/>
          </a:bodyPr>
          <a:lstStyle/>
          <a:p>
            <a:pPr algn="ctr"/>
            <a:r>
              <a:rPr lang="es-AR" dirty="0" smtClean="0"/>
              <a:t>CONTRATO DE OBRAS Y SERVICIOS</a:t>
            </a:r>
            <a:br>
              <a:rPr lang="es-AR" dirty="0" smtClean="0"/>
            </a:br>
            <a:r>
              <a:rPr lang="es-AR" dirty="0" smtClean="0"/>
              <a:t/>
            </a:r>
            <a:br>
              <a:rPr lang="es-AR" dirty="0" smtClean="0"/>
            </a:br>
            <a:r>
              <a:rPr lang="es-AR" dirty="0" smtClean="0"/>
              <a:t>	</a:t>
            </a:r>
            <a:r>
              <a:rPr lang="es-AR" dirty="0" smtClean="0">
                <a:solidFill>
                  <a:schemeClr val="tx1"/>
                </a:solidFill>
              </a:rPr>
              <a:t>Hay contrato de obra o de servicios cuando una persona, según el caso el </a:t>
            </a:r>
            <a:r>
              <a:rPr lang="es-AR" dirty="0" smtClean="0">
                <a:solidFill>
                  <a:srgbClr val="FF0000"/>
                </a:solidFill>
              </a:rPr>
              <a:t>contratista</a:t>
            </a:r>
            <a:r>
              <a:rPr lang="es-AR" dirty="0" smtClean="0">
                <a:solidFill>
                  <a:schemeClr val="tx1"/>
                </a:solidFill>
              </a:rPr>
              <a:t> o el </a:t>
            </a:r>
            <a:r>
              <a:rPr lang="es-AR" dirty="0" smtClean="0">
                <a:solidFill>
                  <a:srgbClr val="FF0000"/>
                </a:solidFill>
              </a:rPr>
              <a:t>prestador de servicios</a:t>
            </a:r>
            <a:r>
              <a:rPr lang="es-AR" dirty="0" smtClean="0">
                <a:solidFill>
                  <a:schemeClr val="tx1"/>
                </a:solidFill>
              </a:rPr>
              <a:t>, actuando independientemente, se obliga a favor de otra, llamada </a:t>
            </a:r>
            <a:r>
              <a:rPr lang="es-AR" dirty="0" smtClean="0">
                <a:solidFill>
                  <a:srgbClr val="FF0000"/>
                </a:solidFill>
              </a:rPr>
              <a:t>comitente</a:t>
            </a:r>
            <a:r>
              <a:rPr lang="es-AR" dirty="0" smtClean="0">
                <a:solidFill>
                  <a:schemeClr val="tx1"/>
                </a:solidFill>
              </a:rPr>
              <a:t>, a realizar una obra material o intelectual o a proveer un servicios mediante una retribución.-</a:t>
            </a:r>
            <a:br>
              <a:rPr lang="es-AR" dirty="0" smtClean="0">
                <a:solidFill>
                  <a:schemeClr val="tx1"/>
                </a:solidFill>
              </a:rPr>
            </a:br>
            <a:r>
              <a:rPr lang="es-AR" dirty="0" smtClean="0">
                <a:solidFill>
                  <a:schemeClr val="tx1"/>
                </a:solidFill>
              </a:rPr>
              <a:t>(art. 1251 CCC)  </a:t>
            </a:r>
            <a:br>
              <a:rPr lang="es-AR" dirty="0" smtClean="0">
                <a:solidFill>
                  <a:schemeClr val="tx1"/>
                </a:solidFill>
              </a:rPr>
            </a:br>
            <a:endParaRPr lang="es-AR" dirty="0">
              <a:solidFill>
                <a:schemeClr val="tx1"/>
              </a:solidFill>
            </a:endParaRPr>
          </a:p>
        </p:txBody>
      </p:sp>
    </p:spTree>
    <p:extLst>
      <p:ext uri="{BB962C8B-B14F-4D97-AF65-F5344CB8AC3E}">
        <p14:creationId xmlns:p14="http://schemas.microsoft.com/office/powerpoint/2010/main" val="6236112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1905000"/>
          </a:xfrm>
        </p:spPr>
        <p:txBody>
          <a:bodyPr>
            <a:normAutofit fontScale="90000"/>
          </a:bodyPr>
          <a:lstStyle/>
          <a:p>
            <a:r>
              <a:rPr lang="es-AR" dirty="0" smtClean="0"/>
              <a:t>CONTRATO DE SERVICIOS:</a:t>
            </a:r>
            <a:br>
              <a:rPr lang="es-AR" dirty="0" smtClean="0"/>
            </a:br>
            <a:r>
              <a:rPr lang="es-AR" dirty="0" smtClean="0">
                <a:solidFill>
                  <a:schemeClr val="tx1"/>
                </a:solidFill>
              </a:rPr>
              <a:t>Cuando la obligación de hacer consiste en realizar cierta actividad independiente de su eficacia.- </a:t>
            </a:r>
            <a:endParaRPr lang="es-AR" dirty="0">
              <a:solidFill>
                <a:schemeClr val="tx1"/>
              </a:solidFill>
            </a:endParaRPr>
          </a:p>
        </p:txBody>
      </p:sp>
      <p:sp>
        <p:nvSpPr>
          <p:cNvPr id="3" name="Marcador de contenido 2"/>
          <p:cNvSpPr>
            <a:spLocks noGrp="1"/>
          </p:cNvSpPr>
          <p:nvPr>
            <p:ph idx="1"/>
          </p:nvPr>
        </p:nvSpPr>
        <p:spPr>
          <a:xfrm>
            <a:off x="677334" y="2788920"/>
            <a:ext cx="8596668" cy="3252442"/>
          </a:xfrm>
        </p:spPr>
        <p:txBody>
          <a:bodyPr>
            <a:normAutofit lnSpcReduction="10000"/>
          </a:bodyPr>
          <a:lstStyle/>
          <a:p>
            <a:endParaRPr lang="es-AR" sz="3200" dirty="0" smtClean="0">
              <a:solidFill>
                <a:schemeClr val="accent1"/>
              </a:solidFill>
            </a:endParaRPr>
          </a:p>
          <a:p>
            <a:r>
              <a:rPr lang="es-AR" sz="3200" dirty="0" smtClean="0">
                <a:solidFill>
                  <a:schemeClr val="accent1"/>
                </a:solidFill>
              </a:rPr>
              <a:t>CONTRATO DE OBRA</a:t>
            </a:r>
            <a:r>
              <a:rPr lang="es-AR" sz="3200" dirty="0"/>
              <a:t>:</a:t>
            </a:r>
            <a:endParaRPr lang="es-AR" sz="3200" dirty="0" smtClean="0"/>
          </a:p>
          <a:p>
            <a:pPr marL="0" indent="0">
              <a:buNone/>
            </a:pPr>
            <a:r>
              <a:rPr lang="es-AR" sz="3200" dirty="0" smtClean="0"/>
              <a:t>Cuando se promete un resultado eficaz, reproducible o susceptible de entrega.-</a:t>
            </a:r>
            <a:r>
              <a:rPr lang="es-AR" dirty="0" smtClean="0"/>
              <a:t> </a:t>
            </a:r>
          </a:p>
          <a:p>
            <a:pPr marL="0" indent="0">
              <a:buNone/>
            </a:pPr>
            <a:endParaRPr lang="es-AR" dirty="0"/>
          </a:p>
          <a:p>
            <a:pPr marL="0" indent="0">
              <a:buNone/>
            </a:pPr>
            <a:r>
              <a:rPr lang="es-AR" sz="3200" dirty="0" smtClean="0">
                <a:solidFill>
                  <a:schemeClr val="accent1"/>
                </a:solidFill>
              </a:rPr>
              <a:t>CONTRATO DE TRABAJO</a:t>
            </a:r>
            <a:endParaRPr lang="es-AR" sz="3200" dirty="0">
              <a:solidFill>
                <a:schemeClr val="accent1"/>
              </a:solidFill>
            </a:endParaRPr>
          </a:p>
        </p:txBody>
      </p:sp>
    </p:spTree>
    <p:extLst>
      <p:ext uri="{BB962C8B-B14F-4D97-AF65-F5344CB8AC3E}">
        <p14:creationId xmlns:p14="http://schemas.microsoft.com/office/powerpoint/2010/main" val="33236568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AR" dirty="0" smtClean="0"/>
              <a:t>Medios Utilizados: </a:t>
            </a:r>
            <a:br>
              <a:rPr lang="es-AR" dirty="0" smtClean="0"/>
            </a:br>
            <a:r>
              <a:rPr lang="es-AR" dirty="0" smtClean="0">
                <a:solidFill>
                  <a:schemeClr val="tx1"/>
                </a:solidFill>
              </a:rPr>
              <a:t>Si no se establece el modo o forma de hacer la obra, se entiende que el Contratista o el prestador elige la libremente los medios de ejecución del contrato.- </a:t>
            </a:r>
            <a:endParaRPr lang="es-AR" dirty="0"/>
          </a:p>
        </p:txBody>
      </p:sp>
      <p:sp>
        <p:nvSpPr>
          <p:cNvPr id="3" name="Marcador de contenido 2"/>
          <p:cNvSpPr>
            <a:spLocks noGrp="1"/>
          </p:cNvSpPr>
          <p:nvPr>
            <p:ph idx="1"/>
          </p:nvPr>
        </p:nvSpPr>
        <p:spPr>
          <a:xfrm>
            <a:off x="677334" y="3245005"/>
            <a:ext cx="8596668" cy="3189249"/>
          </a:xfrm>
        </p:spPr>
        <p:txBody>
          <a:bodyPr>
            <a:normAutofit fontScale="92500" lnSpcReduction="10000"/>
          </a:bodyPr>
          <a:lstStyle/>
          <a:p>
            <a:r>
              <a:rPr lang="es-AR" sz="3200" dirty="0" smtClean="0">
                <a:solidFill>
                  <a:schemeClr val="accent1"/>
                </a:solidFill>
              </a:rPr>
              <a:t>COOPERACION DE TERCEROS</a:t>
            </a:r>
          </a:p>
          <a:p>
            <a:pPr algn="just"/>
            <a:r>
              <a:rPr lang="es-AR" sz="3200" dirty="0" smtClean="0">
                <a:solidFill>
                  <a:schemeClr val="tx1"/>
                </a:solidFill>
              </a:rPr>
              <a:t>Puede ser solicitado por el contratista o prestador, salvo que el comitente lo eligió especialmente por las cualidades especiales que puede poseer. Siempre conserva la dirección y la responsabilidad de la ejecución.- </a:t>
            </a:r>
            <a:endParaRPr lang="es-AR" sz="3200" dirty="0">
              <a:solidFill>
                <a:schemeClr val="tx1"/>
              </a:solidFill>
            </a:endParaRPr>
          </a:p>
        </p:txBody>
      </p:sp>
    </p:spTree>
    <p:extLst>
      <p:ext uri="{BB962C8B-B14F-4D97-AF65-F5344CB8AC3E}">
        <p14:creationId xmlns:p14="http://schemas.microsoft.com/office/powerpoint/2010/main" val="40020563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AR" dirty="0" smtClean="0"/>
              <a:t>PRECIO</a:t>
            </a:r>
            <a:br>
              <a:rPr lang="es-AR" dirty="0" smtClean="0"/>
            </a:br>
            <a:r>
              <a:rPr lang="es-AR" dirty="0" smtClean="0"/>
              <a:t>Se determina por el contrato, la Ley, los usos o en su defecto por la decisión judicial.- </a:t>
            </a:r>
            <a:endParaRPr lang="es-AR" dirty="0"/>
          </a:p>
        </p:txBody>
      </p:sp>
      <p:sp>
        <p:nvSpPr>
          <p:cNvPr id="3" name="Marcador de contenido 2"/>
          <p:cNvSpPr>
            <a:spLocks noGrp="1"/>
          </p:cNvSpPr>
          <p:nvPr>
            <p:ph idx="1"/>
          </p:nvPr>
        </p:nvSpPr>
        <p:spPr>
          <a:xfrm>
            <a:off x="677334" y="2160589"/>
            <a:ext cx="8596668" cy="4468811"/>
          </a:xfrm>
        </p:spPr>
        <p:txBody>
          <a:bodyPr/>
          <a:lstStyle/>
          <a:p>
            <a:pPr algn="just">
              <a:buNone/>
            </a:pPr>
            <a:r>
              <a:rPr lang="es-AR" altLang="es-AR" sz="2000" dirty="0">
                <a:latin typeface="Times New Roman" panose="02020603050405020304" pitchFamily="18" charset="0"/>
                <a:cs typeface="Times New Roman" panose="02020603050405020304" pitchFamily="18" charset="0"/>
              </a:rPr>
              <a:t>Las leyes arancelarias </a:t>
            </a:r>
            <a:r>
              <a:rPr lang="es-AR" altLang="es-AR" sz="2000" u="sng" dirty="0">
                <a:solidFill>
                  <a:schemeClr val="accent5"/>
                </a:solidFill>
                <a:latin typeface="Times New Roman" panose="02020603050405020304" pitchFamily="18" charset="0"/>
                <a:cs typeface="Times New Roman" panose="02020603050405020304" pitchFamily="18" charset="0"/>
              </a:rPr>
              <a:t>no pueden cercenar la facultad de las partes </a:t>
            </a:r>
            <a:r>
              <a:rPr lang="es-AR" altLang="es-AR" sz="2000" dirty="0">
                <a:latin typeface="Times New Roman" panose="02020603050405020304" pitchFamily="18" charset="0"/>
                <a:cs typeface="Times New Roman" panose="02020603050405020304" pitchFamily="18" charset="0"/>
              </a:rPr>
              <a:t>de determinar el precio de las obras o de los servicios. Cuando dicho precio debe ser </a:t>
            </a:r>
            <a:r>
              <a:rPr lang="es-AR" altLang="es-AR" sz="2000" u="sng" dirty="0">
                <a:solidFill>
                  <a:schemeClr val="accent5"/>
                </a:solidFill>
                <a:latin typeface="Times New Roman" panose="02020603050405020304" pitchFamily="18" charset="0"/>
                <a:cs typeface="Times New Roman" panose="02020603050405020304" pitchFamily="18" charset="0"/>
              </a:rPr>
              <a:t>establecido judicialmente </a:t>
            </a:r>
            <a:r>
              <a:rPr lang="es-AR" altLang="es-AR" sz="2000" dirty="0">
                <a:latin typeface="Times New Roman" panose="02020603050405020304" pitchFamily="18" charset="0"/>
                <a:cs typeface="Times New Roman" panose="02020603050405020304" pitchFamily="18" charset="0"/>
              </a:rPr>
              <a:t>sobre la base de la aplicación de dichas leyes, su determinación debe adecuarse a la labor cumplida por el prestador. Si la aplicación estricta de los aranceles locales conduce a una evidente e injustificada desproporción entre la retribución resultante y la importancia de la labor cumplida, el juez puede fijar equitativamente la retribución</a:t>
            </a:r>
          </a:p>
          <a:p>
            <a:pPr algn="just">
              <a:buNone/>
            </a:pPr>
            <a:r>
              <a:rPr lang="es-AR" altLang="es-AR" sz="2000" dirty="0">
                <a:latin typeface="Times New Roman" panose="02020603050405020304" pitchFamily="18" charset="0"/>
                <a:cs typeface="Times New Roman" panose="02020603050405020304" pitchFamily="18" charset="0"/>
              </a:rPr>
              <a:t>Si la obra o el servicio se ha contratado </a:t>
            </a:r>
            <a:r>
              <a:rPr lang="es-AR" altLang="es-AR" sz="2000" u="sng" dirty="0">
                <a:solidFill>
                  <a:schemeClr val="accent5"/>
                </a:solidFill>
                <a:latin typeface="Times New Roman" panose="02020603050405020304" pitchFamily="18" charset="0"/>
                <a:cs typeface="Times New Roman" panose="02020603050405020304" pitchFamily="18" charset="0"/>
              </a:rPr>
              <a:t>por un precio global o por una unidad de medida, </a:t>
            </a:r>
            <a:r>
              <a:rPr lang="es-AR" altLang="es-AR" sz="2000" dirty="0">
                <a:latin typeface="Times New Roman" panose="02020603050405020304" pitchFamily="18" charset="0"/>
                <a:cs typeface="Times New Roman" panose="02020603050405020304" pitchFamily="18" charset="0"/>
              </a:rPr>
              <a:t>las partes </a:t>
            </a:r>
            <a:r>
              <a:rPr lang="es-AR" altLang="es-AR" sz="2000" u="sng" dirty="0">
                <a:latin typeface="Times New Roman" panose="02020603050405020304" pitchFamily="18" charset="0"/>
                <a:cs typeface="Times New Roman" panose="02020603050405020304" pitchFamily="18" charset="0"/>
              </a:rPr>
              <a:t>no pueden modificar el monto del precio total ni de la unidad con fundamento en que la obra, el servicio o la unidad exige menos o más trabajo o que su costo es menor o mayor al previsto, </a:t>
            </a:r>
            <a:r>
              <a:rPr lang="es-AR" altLang="es-AR" sz="2000" dirty="0">
                <a:latin typeface="Times New Roman" panose="02020603050405020304" pitchFamily="18" charset="0"/>
                <a:cs typeface="Times New Roman" panose="02020603050405020304" pitchFamily="18" charset="0"/>
              </a:rPr>
              <a:t>excepto lo dispuesto en el </a:t>
            </a:r>
            <a:r>
              <a:rPr lang="es-AR" altLang="es-AR" sz="2000" dirty="0">
                <a:solidFill>
                  <a:srgbClr val="FF0000"/>
                </a:solidFill>
                <a:latin typeface="Times New Roman" panose="02020603050405020304" pitchFamily="18" charset="0"/>
                <a:cs typeface="Times New Roman" panose="02020603050405020304" pitchFamily="18" charset="0"/>
              </a:rPr>
              <a:t>artículo </a:t>
            </a:r>
            <a:r>
              <a:rPr lang="es-AR" altLang="es-AR" sz="2000" dirty="0" smtClean="0">
                <a:solidFill>
                  <a:srgbClr val="FF0000"/>
                </a:solidFill>
                <a:latin typeface="Times New Roman" panose="02020603050405020304" pitchFamily="18" charset="0"/>
                <a:cs typeface="Times New Roman" panose="02020603050405020304" pitchFamily="18" charset="0"/>
              </a:rPr>
              <a:t>1091 </a:t>
            </a:r>
            <a:r>
              <a:rPr lang="es-AR" altLang="es-AR" sz="2000" dirty="0" smtClean="0">
                <a:latin typeface="Times New Roman" panose="02020603050405020304" pitchFamily="18" charset="0"/>
                <a:cs typeface="Times New Roman" panose="02020603050405020304" pitchFamily="18" charset="0"/>
              </a:rPr>
              <a:t>(art.1255</a:t>
            </a:r>
            <a:r>
              <a:rPr lang="es-AR" altLang="es-AR" sz="2000" dirty="0">
                <a:latin typeface="Times New Roman" panose="02020603050405020304" pitchFamily="18" charset="0"/>
                <a:cs typeface="Times New Roman" panose="02020603050405020304" pitchFamily="18" charset="0"/>
              </a:rPr>
              <a:t>).  </a:t>
            </a:r>
            <a:endParaRPr lang="es-AR" altLang="es-AR" sz="2000" dirty="0" smtClean="0">
              <a:latin typeface="Times New Roman" panose="02020603050405020304" pitchFamily="18" charset="0"/>
              <a:cs typeface="Times New Roman" panose="02020603050405020304" pitchFamily="18" charset="0"/>
            </a:endParaRPr>
          </a:p>
          <a:p>
            <a:pPr algn="just">
              <a:buNone/>
            </a:pPr>
            <a:r>
              <a:rPr lang="es-AR" altLang="es-AR" sz="2000" dirty="0" smtClean="0">
                <a:solidFill>
                  <a:schemeClr val="accent2">
                    <a:lumMod val="75000"/>
                  </a:schemeClr>
                </a:solidFill>
                <a:latin typeface="Times New Roman" panose="02020603050405020304" pitchFamily="18" charset="0"/>
                <a:cs typeface="Times New Roman" panose="02020603050405020304" pitchFamily="18" charset="0"/>
              </a:rPr>
              <a:t>imprevisión</a:t>
            </a:r>
            <a:endParaRPr lang="es-AR" altLang="es-AR" sz="2000" dirty="0">
              <a:solidFill>
                <a:schemeClr val="accent2">
                  <a:lumMod val="75000"/>
                </a:schemeClr>
              </a:solidFill>
              <a:latin typeface="Times New Roman" panose="02020603050405020304" pitchFamily="18" charset="0"/>
              <a:cs typeface="Times New Roman" panose="02020603050405020304" pitchFamily="18" charset="0"/>
            </a:endParaRPr>
          </a:p>
          <a:p>
            <a:endParaRPr lang="es-AR" dirty="0"/>
          </a:p>
        </p:txBody>
      </p:sp>
    </p:spTree>
    <p:extLst>
      <p:ext uri="{BB962C8B-B14F-4D97-AF65-F5344CB8AC3E}">
        <p14:creationId xmlns:p14="http://schemas.microsoft.com/office/powerpoint/2010/main" val="34507662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just"/>
            <a:r>
              <a:rPr lang="es-AR" dirty="0" smtClean="0"/>
              <a:t>Contrato de Consumo: </a:t>
            </a:r>
            <a:r>
              <a:rPr lang="es-AR" dirty="0" smtClean="0">
                <a:solidFill>
                  <a:schemeClr val="tx1"/>
                </a:solidFill>
              </a:rPr>
              <a:t>es el celebrado </a:t>
            </a:r>
            <a:r>
              <a:rPr lang="es-AR" dirty="0" smtClean="0">
                <a:solidFill>
                  <a:srgbClr val="FF0000"/>
                </a:solidFill>
              </a:rPr>
              <a:t>entre un consumidor o usuario final con una persona humana o jurídica </a:t>
            </a:r>
            <a:r>
              <a:rPr lang="es-AR" dirty="0" smtClean="0">
                <a:solidFill>
                  <a:schemeClr val="tx1"/>
                </a:solidFill>
              </a:rPr>
              <a:t>que actúe profesional o u ocasionalmente o con una empresa productora de bienes o prestadora de servicios, publica o privada que tenga por objeto la </a:t>
            </a:r>
            <a:r>
              <a:rPr lang="es-AR" dirty="0" smtClean="0">
                <a:solidFill>
                  <a:srgbClr val="00B0F0"/>
                </a:solidFill>
              </a:rPr>
              <a:t>adquisición, uso o goce de los bienes o servicios por parte de los consumidores o usuarios , para su uso privado, familiar o social</a:t>
            </a:r>
            <a:endParaRPr lang="es-AR" dirty="0">
              <a:solidFill>
                <a:srgbClr val="00B0F0"/>
              </a:solidFill>
            </a:endParaRPr>
          </a:p>
        </p:txBody>
      </p:sp>
    </p:spTree>
    <p:extLst>
      <p:ext uri="{BB962C8B-B14F-4D97-AF65-F5344CB8AC3E}">
        <p14:creationId xmlns:p14="http://schemas.microsoft.com/office/powerpoint/2010/main" val="7999101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728546"/>
          </a:xfrm>
        </p:spPr>
        <p:txBody>
          <a:bodyPr/>
          <a:lstStyle/>
          <a:p>
            <a:r>
              <a:rPr lang="es-AR" dirty="0" smtClean="0"/>
              <a:t>OBLIGACIONES DE LAS PARTES</a:t>
            </a:r>
            <a:endParaRPr lang="es-AR" dirty="0"/>
          </a:p>
        </p:txBody>
      </p:sp>
      <p:sp>
        <p:nvSpPr>
          <p:cNvPr id="3" name="Marcador de contenido 2"/>
          <p:cNvSpPr>
            <a:spLocks noGrp="1"/>
          </p:cNvSpPr>
          <p:nvPr>
            <p:ph idx="1"/>
          </p:nvPr>
        </p:nvSpPr>
        <p:spPr>
          <a:xfrm>
            <a:off x="677334" y="1338147"/>
            <a:ext cx="8596668" cy="4703216"/>
          </a:xfrm>
        </p:spPr>
        <p:txBody>
          <a:bodyPr/>
          <a:lstStyle/>
          <a:p>
            <a:r>
              <a:rPr lang="es-AR" dirty="0" smtClean="0"/>
              <a:t>1.- CONTRATISTA O PRESTADOR</a:t>
            </a:r>
          </a:p>
          <a:p>
            <a:pPr lvl="1"/>
            <a:r>
              <a:rPr lang="es-AR" dirty="0"/>
              <a:t>Ejecutar el Contrato conforme previsiones contratadas y los conocimientos requeridos al tiempo de su realización por el arte, la ciencia y la técnica de la actividad.- </a:t>
            </a:r>
          </a:p>
          <a:p>
            <a:pPr lvl="1"/>
            <a:r>
              <a:rPr lang="es-AR" dirty="0"/>
              <a:t>Informar al Comitente</a:t>
            </a:r>
          </a:p>
          <a:p>
            <a:pPr lvl="1"/>
            <a:r>
              <a:rPr lang="es-AR" dirty="0"/>
              <a:t>Proveer los materiales idóneos salvo pacto en contrario</a:t>
            </a:r>
          </a:p>
          <a:p>
            <a:pPr lvl="1"/>
            <a:r>
              <a:rPr lang="es-AR" dirty="0"/>
              <a:t>Uso diligente de los materiales provistos por el comitente e informar sobre características impropias de la misma o vicios que posee.-</a:t>
            </a:r>
          </a:p>
          <a:p>
            <a:pPr lvl="1"/>
            <a:r>
              <a:rPr lang="es-AR" dirty="0"/>
              <a:t>Ejecución en tiempo o en el que razonablemente debería </a:t>
            </a:r>
            <a:r>
              <a:rPr lang="es-AR" dirty="0" smtClean="0"/>
              <a:t>cumplirse</a:t>
            </a:r>
          </a:p>
          <a:p>
            <a:r>
              <a:rPr lang="es-AR" dirty="0" smtClean="0"/>
              <a:t>2.- COMITENTE</a:t>
            </a:r>
          </a:p>
          <a:p>
            <a:pPr lvl="1"/>
            <a:r>
              <a:rPr lang="es-AR" dirty="0" smtClean="0"/>
              <a:t>Pagar el precio</a:t>
            </a:r>
          </a:p>
          <a:p>
            <a:pPr lvl="1"/>
            <a:r>
              <a:rPr lang="es-AR" dirty="0" smtClean="0"/>
              <a:t>Colaborar </a:t>
            </a:r>
          </a:p>
          <a:p>
            <a:pPr lvl="1"/>
            <a:r>
              <a:rPr lang="es-AR" dirty="0" smtClean="0"/>
              <a:t>Recibir la obra.-</a:t>
            </a:r>
          </a:p>
        </p:txBody>
      </p:sp>
    </p:spTree>
    <p:extLst>
      <p:ext uri="{BB962C8B-B14F-4D97-AF65-F5344CB8AC3E}">
        <p14:creationId xmlns:p14="http://schemas.microsoft.com/office/powerpoint/2010/main" val="21138664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3" y="609600"/>
            <a:ext cx="8990773" cy="828907"/>
          </a:xfrm>
        </p:spPr>
        <p:txBody>
          <a:bodyPr/>
          <a:lstStyle/>
          <a:p>
            <a:r>
              <a:rPr lang="es-AR" dirty="0" smtClean="0"/>
              <a:t>FALLECIMIENTO DE ALGUNA DE LAS PARTES</a:t>
            </a:r>
            <a:endParaRPr lang="es-AR" dirty="0"/>
          </a:p>
        </p:txBody>
      </p:sp>
      <p:sp>
        <p:nvSpPr>
          <p:cNvPr id="3" name="Marcador de contenido 2"/>
          <p:cNvSpPr>
            <a:spLocks noGrp="1"/>
          </p:cNvSpPr>
          <p:nvPr>
            <p:ph idx="1"/>
          </p:nvPr>
        </p:nvSpPr>
        <p:spPr/>
        <p:txBody>
          <a:bodyPr/>
          <a:lstStyle/>
          <a:p>
            <a:r>
              <a:rPr lang="es-AR" dirty="0" smtClean="0"/>
              <a:t>|.- COMITENTE</a:t>
            </a:r>
          </a:p>
          <a:p>
            <a:pPr lvl="1"/>
            <a:r>
              <a:rPr lang="es-AR" dirty="0" smtClean="0"/>
              <a:t>No extingue el contrato salvo que la ejecución sea imposible o inútil </a:t>
            </a:r>
          </a:p>
          <a:p>
            <a:pPr marL="457200" lvl="1" indent="0">
              <a:buNone/>
            </a:pPr>
            <a:endParaRPr lang="es-AR" dirty="0" smtClean="0"/>
          </a:p>
          <a:p>
            <a:r>
              <a:rPr lang="es-AR" dirty="0" smtClean="0"/>
              <a:t>2.- CONTRATISTA O PRESTADOR</a:t>
            </a:r>
          </a:p>
          <a:p>
            <a:pPr lvl="1"/>
            <a:r>
              <a:rPr lang="es-AR" dirty="0" smtClean="0"/>
              <a:t>Se extingue, salvo consentimiento del comitente de que la obra sea continuada por los herederos. Si se extingue se debe pagar el valor de los materiales aprovechables y la parte proporcional cumplida.-</a:t>
            </a:r>
            <a:endParaRPr lang="es-AR" dirty="0"/>
          </a:p>
        </p:txBody>
      </p:sp>
    </p:spTree>
    <p:extLst>
      <p:ext uri="{BB962C8B-B14F-4D97-AF65-F5344CB8AC3E}">
        <p14:creationId xmlns:p14="http://schemas.microsoft.com/office/powerpoint/2010/main" val="34095892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FORMAS DE CONTRATACION </a:t>
            </a:r>
            <a:r>
              <a:rPr lang="es-AR" sz="1800" dirty="0" smtClean="0"/>
              <a:t>(Obras)</a:t>
            </a:r>
            <a:r>
              <a:rPr lang="es-AR" dirty="0" smtClean="0"/>
              <a:t> </a:t>
            </a:r>
            <a:br>
              <a:rPr lang="es-AR" dirty="0" smtClean="0"/>
            </a:br>
            <a:endParaRPr lang="es-AR" dirty="0"/>
          </a:p>
        </p:txBody>
      </p:sp>
      <p:sp>
        <p:nvSpPr>
          <p:cNvPr id="3" name="Marcador de contenido 2"/>
          <p:cNvSpPr>
            <a:spLocks noGrp="1"/>
          </p:cNvSpPr>
          <p:nvPr>
            <p:ph idx="1"/>
          </p:nvPr>
        </p:nvSpPr>
        <p:spPr>
          <a:xfrm>
            <a:off x="677334" y="1233201"/>
            <a:ext cx="8596668" cy="5394959"/>
          </a:xfrm>
        </p:spPr>
        <p:txBody>
          <a:bodyPr>
            <a:normAutofit fontScale="70000" lnSpcReduction="20000"/>
          </a:bodyPr>
          <a:lstStyle/>
          <a:p>
            <a:pPr marL="365760" indent="-283464">
              <a:buFont typeface="Wingdings 2"/>
              <a:buChar char=""/>
              <a:defRPr/>
            </a:pPr>
            <a:r>
              <a:rPr lang="es-AR" dirty="0">
                <a:solidFill>
                  <a:srgbClr val="0070C0"/>
                </a:solidFill>
                <a:latin typeface="Times New Roman" pitchFamily="18" charset="0"/>
                <a:cs typeface="Times New Roman" pitchFamily="18" charset="0"/>
              </a:rPr>
              <a:t>Sistemas de contratación</a:t>
            </a:r>
            <a:r>
              <a:rPr lang="es-AR" dirty="0">
                <a:latin typeface="Times New Roman" pitchFamily="18" charset="0"/>
                <a:cs typeface="Times New Roman" pitchFamily="18" charset="0"/>
              </a:rPr>
              <a:t>.    </a:t>
            </a:r>
          </a:p>
          <a:p>
            <a:pPr marL="640080" lvl="1" indent="-237744">
              <a:buFont typeface="Verdana"/>
              <a:buChar char="◦"/>
              <a:defRPr/>
            </a:pPr>
            <a:r>
              <a:rPr lang="es-AR" sz="3200" dirty="0">
                <a:latin typeface="Times New Roman" pitchFamily="18" charset="0"/>
                <a:cs typeface="Times New Roman" pitchFamily="18" charset="0"/>
              </a:rPr>
              <a:t>ajuste alzado, también denominado “retribución global”, </a:t>
            </a:r>
          </a:p>
          <a:p>
            <a:pPr marL="640080" lvl="1" indent="-237744">
              <a:buFont typeface="Verdana"/>
              <a:buChar char="◦"/>
              <a:defRPr/>
            </a:pPr>
            <a:r>
              <a:rPr lang="es-AR" sz="3200" dirty="0">
                <a:latin typeface="Times New Roman" pitchFamily="18" charset="0"/>
                <a:cs typeface="Times New Roman" pitchFamily="18" charset="0"/>
              </a:rPr>
              <a:t>por unidad de medida, </a:t>
            </a:r>
          </a:p>
          <a:p>
            <a:pPr marL="640080" lvl="1" indent="-237744">
              <a:buFont typeface="Verdana"/>
              <a:buChar char="◦"/>
              <a:defRPr/>
            </a:pPr>
            <a:r>
              <a:rPr lang="es-AR" sz="3200" dirty="0">
                <a:latin typeface="Times New Roman" pitchFamily="18" charset="0"/>
                <a:cs typeface="Times New Roman" pitchFamily="18" charset="0"/>
              </a:rPr>
              <a:t>por coste y </a:t>
            </a:r>
            <a:r>
              <a:rPr lang="es-AR" sz="3200" dirty="0" smtClean="0">
                <a:latin typeface="Times New Roman" pitchFamily="18" charset="0"/>
                <a:cs typeface="Times New Roman" pitchFamily="18" charset="0"/>
              </a:rPr>
              <a:t>costas (MO+G+H+M) </a:t>
            </a:r>
            <a:endParaRPr lang="es-AR" sz="3200" dirty="0">
              <a:latin typeface="Times New Roman" pitchFamily="18" charset="0"/>
              <a:cs typeface="Times New Roman" pitchFamily="18" charset="0"/>
            </a:endParaRPr>
          </a:p>
          <a:p>
            <a:pPr marL="640080" lvl="1" indent="-237744">
              <a:buFont typeface="Verdana"/>
              <a:buChar char="◦"/>
              <a:defRPr/>
            </a:pPr>
            <a:r>
              <a:rPr lang="es-AR" sz="3200" dirty="0">
                <a:latin typeface="Times New Roman" pitchFamily="18" charset="0"/>
                <a:cs typeface="Times New Roman" pitchFamily="18" charset="0"/>
              </a:rPr>
              <a:t>por cualquier otro sistema convenido por las partes. </a:t>
            </a:r>
          </a:p>
          <a:p>
            <a:pPr marL="640080" lvl="1" indent="-237744">
              <a:buNone/>
              <a:defRPr/>
            </a:pPr>
            <a:r>
              <a:rPr lang="es-AR" sz="3200" dirty="0">
                <a:latin typeface="Times New Roman" pitchFamily="18" charset="0"/>
                <a:cs typeface="Times New Roman" pitchFamily="18" charset="0"/>
              </a:rPr>
              <a:t>Si nada se ha estipulado al respecto se presume, que la obra fue contratada por </a:t>
            </a:r>
            <a:r>
              <a:rPr lang="es-AR" sz="3200" u="sng" dirty="0">
                <a:solidFill>
                  <a:schemeClr val="accent5"/>
                </a:solidFill>
                <a:latin typeface="Times New Roman" pitchFamily="18" charset="0"/>
                <a:cs typeface="Times New Roman" pitchFamily="18" charset="0"/>
              </a:rPr>
              <a:t>ajuste alzado y que es el contratista quien provee los materiales.</a:t>
            </a:r>
          </a:p>
          <a:p>
            <a:pPr marL="640080" lvl="1" indent="-237744">
              <a:buNone/>
              <a:defRPr/>
            </a:pPr>
            <a:endParaRPr lang="es-AR" sz="3200" dirty="0">
              <a:solidFill>
                <a:srgbClr val="0070C0"/>
              </a:solidFill>
              <a:latin typeface="Times New Roman" pitchFamily="18" charset="0"/>
              <a:cs typeface="Times New Roman" pitchFamily="18" charset="0"/>
            </a:endParaRPr>
          </a:p>
          <a:p>
            <a:pPr marL="640080" lvl="1" indent="-237744">
              <a:buNone/>
              <a:defRPr/>
            </a:pPr>
            <a:r>
              <a:rPr lang="es-AR" sz="3200" dirty="0">
                <a:solidFill>
                  <a:srgbClr val="0070C0"/>
                </a:solidFill>
                <a:latin typeface="Times New Roman" pitchFamily="18" charset="0"/>
                <a:cs typeface="Times New Roman" pitchFamily="18" charset="0"/>
              </a:rPr>
              <a:t>Entrega: </a:t>
            </a:r>
            <a:r>
              <a:rPr lang="es-AR" sz="3200" dirty="0">
                <a:latin typeface="Times New Roman" pitchFamily="18" charset="0"/>
                <a:cs typeface="Times New Roman" pitchFamily="18" charset="0"/>
              </a:rPr>
              <a:t> por vicios aparentes que no afectan la estructura el locador se libera al entregar  al comitente</a:t>
            </a:r>
          </a:p>
          <a:p>
            <a:pPr marL="640080" lvl="1" indent="-237744">
              <a:buNone/>
              <a:defRPr/>
            </a:pPr>
            <a:endParaRPr lang="es-AR" sz="3200" dirty="0">
              <a:solidFill>
                <a:srgbClr val="0070C0"/>
              </a:solidFill>
              <a:latin typeface="Times New Roman" pitchFamily="18" charset="0"/>
              <a:cs typeface="Times New Roman" pitchFamily="18" charset="0"/>
            </a:endParaRPr>
          </a:p>
          <a:p>
            <a:pPr marL="640080" lvl="1" indent="-237744">
              <a:buNone/>
              <a:defRPr/>
            </a:pPr>
            <a:r>
              <a:rPr lang="es-AR" sz="3200" dirty="0">
                <a:solidFill>
                  <a:srgbClr val="0070C0"/>
                </a:solidFill>
                <a:latin typeface="Times New Roman" pitchFamily="18" charset="0"/>
                <a:cs typeface="Times New Roman" pitchFamily="18" charset="0"/>
              </a:rPr>
              <a:t>Por vicios ocultos: </a:t>
            </a:r>
            <a:r>
              <a:rPr lang="es-AR" sz="3200" dirty="0">
                <a:latin typeface="Times New Roman" pitchFamily="18" charset="0"/>
                <a:cs typeface="Times New Roman" pitchFamily="18" charset="0"/>
              </a:rPr>
              <a:t>el comitente debe avisar dentro de los 60 días de aparecer.  Prescripción: 3 años, salvo pacto contrario</a:t>
            </a:r>
            <a:br>
              <a:rPr lang="es-AR" sz="3200" dirty="0">
                <a:latin typeface="Times New Roman" pitchFamily="18" charset="0"/>
                <a:cs typeface="Times New Roman" pitchFamily="18" charset="0"/>
              </a:rPr>
            </a:br>
            <a:r>
              <a:rPr lang="es-AR" dirty="0"/>
              <a:t/>
            </a:r>
            <a:br>
              <a:rPr lang="es-AR" dirty="0"/>
            </a:br>
            <a:endParaRPr lang="es-AR" dirty="0"/>
          </a:p>
        </p:txBody>
      </p:sp>
    </p:spTree>
    <p:extLst>
      <p:ext uri="{BB962C8B-B14F-4D97-AF65-F5344CB8AC3E}">
        <p14:creationId xmlns:p14="http://schemas.microsoft.com/office/powerpoint/2010/main" val="4189526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2100146"/>
          </a:xfrm>
        </p:spPr>
        <p:txBody>
          <a:bodyPr>
            <a:normAutofit/>
          </a:bodyPr>
          <a:lstStyle/>
          <a:p>
            <a:pPr algn="just"/>
            <a:r>
              <a:rPr lang="es-AR" dirty="0" smtClean="0"/>
              <a:t>IMPOSIBILIDAD DE CUMPLIR: </a:t>
            </a:r>
            <a:r>
              <a:rPr lang="es-AR" sz="1800" dirty="0" smtClean="0">
                <a:solidFill>
                  <a:schemeClr val="tx1"/>
                </a:solidFill>
              </a:rPr>
              <a:t>SIN CULPA, VALE DECIR, SI LA EJECUCION O LA CONTINUIDAD DE LA OBRA SE HACE IMPOSIBLE POR CAUSAS NO IMPUTABLES A NINGUNA DE LAS PARTES, EL CONTRATO SE EXTINGUE Y EL CONTRATISTA TIENE DERECHO A UNA RETRIBUCION PROPORCIONAL A LAS TAREAS EFECTUADAS-</a:t>
            </a:r>
            <a:endParaRPr lang="es-AR" dirty="0">
              <a:solidFill>
                <a:schemeClr val="tx1"/>
              </a:solidFill>
            </a:endParaRPr>
          </a:p>
        </p:txBody>
      </p:sp>
      <p:sp>
        <p:nvSpPr>
          <p:cNvPr id="3" name="Marcador de contenido 2"/>
          <p:cNvSpPr>
            <a:spLocks noGrp="1"/>
          </p:cNvSpPr>
          <p:nvPr>
            <p:ph idx="1"/>
          </p:nvPr>
        </p:nvSpPr>
        <p:spPr>
          <a:xfrm>
            <a:off x="677334" y="2464420"/>
            <a:ext cx="8596668" cy="3576942"/>
          </a:xfrm>
        </p:spPr>
        <p:txBody>
          <a:bodyPr/>
          <a:lstStyle/>
          <a:p>
            <a:pPr marL="0" indent="0">
              <a:buNone/>
            </a:pPr>
            <a:r>
              <a:rPr lang="es-AR" sz="2800" dirty="0" smtClean="0">
                <a:solidFill>
                  <a:schemeClr val="accent1"/>
                </a:solidFill>
              </a:rPr>
              <a:t>DESTRUCCION O DETERIORO POR CASO FORTUITO ANTES DE LA ENTREGA</a:t>
            </a:r>
            <a:r>
              <a:rPr lang="es-AR" dirty="0" smtClean="0"/>
              <a:t>: </a:t>
            </a:r>
          </a:p>
          <a:p>
            <a:pPr marL="0" indent="0">
              <a:buNone/>
            </a:pPr>
            <a:r>
              <a:rPr lang="es-AR" dirty="0" smtClean="0">
                <a:solidFill>
                  <a:srgbClr val="FF0000"/>
                </a:solidFill>
              </a:rPr>
              <a:t>Se extingue </a:t>
            </a:r>
            <a:r>
              <a:rPr lang="es-AR" dirty="0" smtClean="0"/>
              <a:t>el contrato con los siguientes </a:t>
            </a:r>
            <a:r>
              <a:rPr lang="es-AR" dirty="0" smtClean="0">
                <a:solidFill>
                  <a:srgbClr val="FFC000"/>
                </a:solidFill>
              </a:rPr>
              <a:t>efectos</a:t>
            </a:r>
            <a:r>
              <a:rPr lang="es-AR" dirty="0" smtClean="0"/>
              <a:t>: </a:t>
            </a:r>
          </a:p>
          <a:p>
            <a:pPr marL="0" indent="0" algn="just">
              <a:buNone/>
            </a:pPr>
            <a:r>
              <a:rPr lang="es-AR" dirty="0" smtClean="0"/>
              <a:t>1.- si el contratista provee materiales y la obra se realiza en inmueble del comitente, aquel tiene derecho a su valor y una compensación equivalente y equitativa de los trabajos realizados.-</a:t>
            </a:r>
          </a:p>
          <a:p>
            <a:pPr marL="0" indent="0" algn="just">
              <a:buNone/>
            </a:pPr>
            <a:r>
              <a:rPr lang="es-AR" dirty="0" smtClean="0"/>
              <a:t>2.- si la causa es la mala calidad de los materiales o inadecuación de ellos, no se debe remuneración alguna.- </a:t>
            </a:r>
          </a:p>
          <a:p>
            <a:pPr marL="0" indent="0" algn="just">
              <a:buNone/>
            </a:pPr>
            <a:r>
              <a:rPr lang="es-AR" dirty="0" smtClean="0"/>
              <a:t>3.- si el comitente esta en mora, en la recepción, debe la remuneración.-</a:t>
            </a:r>
          </a:p>
        </p:txBody>
      </p:sp>
    </p:spTree>
    <p:extLst>
      <p:ext uri="{BB962C8B-B14F-4D97-AF65-F5344CB8AC3E}">
        <p14:creationId xmlns:p14="http://schemas.microsoft.com/office/powerpoint/2010/main" val="14069651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647700"/>
          </a:xfrm>
        </p:spPr>
        <p:txBody>
          <a:bodyPr/>
          <a:lstStyle/>
          <a:p>
            <a:r>
              <a:rPr lang="es-AR" dirty="0" smtClean="0"/>
              <a:t>RESPONSABILIDAD POR LA OBRA</a:t>
            </a:r>
            <a:endParaRPr lang="es-AR" dirty="0"/>
          </a:p>
        </p:txBody>
      </p:sp>
      <p:sp>
        <p:nvSpPr>
          <p:cNvPr id="3" name="Marcador de contenido 2"/>
          <p:cNvSpPr>
            <a:spLocks noGrp="1"/>
          </p:cNvSpPr>
          <p:nvPr>
            <p:ph idx="1"/>
          </p:nvPr>
        </p:nvSpPr>
        <p:spPr>
          <a:xfrm>
            <a:off x="677334" y="1257301"/>
            <a:ext cx="8596668" cy="4784062"/>
          </a:xfrm>
        </p:spPr>
        <p:txBody>
          <a:bodyPr>
            <a:normAutofit/>
          </a:bodyPr>
          <a:lstStyle/>
          <a:p>
            <a:r>
              <a:rPr lang="es-AR" altLang="es-AR" dirty="0">
                <a:latin typeface="Times New Roman" panose="02020603050405020304" pitchFamily="18" charset="0"/>
                <a:cs typeface="Times New Roman" panose="02020603050405020304" pitchFamily="18" charset="0"/>
              </a:rPr>
              <a:t>En obras en ruina o impropia para sus destinos se responsabiliza:</a:t>
            </a:r>
            <a:br>
              <a:rPr lang="es-AR" altLang="es-AR" dirty="0">
                <a:latin typeface="Times New Roman" panose="02020603050405020304" pitchFamily="18" charset="0"/>
                <a:cs typeface="Times New Roman" panose="02020603050405020304" pitchFamily="18" charset="0"/>
              </a:rPr>
            </a:br>
            <a:r>
              <a:rPr lang="es-AR" altLang="es-AR" dirty="0">
                <a:latin typeface="Times New Roman" panose="02020603050405020304" pitchFamily="18" charset="0"/>
                <a:cs typeface="Times New Roman" panose="02020603050405020304" pitchFamily="18" charset="0"/>
              </a:rPr>
              <a:t/>
            </a:r>
            <a:br>
              <a:rPr lang="es-AR" altLang="es-AR" dirty="0">
                <a:latin typeface="Times New Roman" panose="02020603050405020304" pitchFamily="18" charset="0"/>
                <a:cs typeface="Times New Roman" panose="02020603050405020304" pitchFamily="18" charset="0"/>
              </a:rPr>
            </a:br>
            <a:r>
              <a:rPr lang="es-AR" altLang="es-AR" dirty="0">
                <a:latin typeface="Times New Roman" panose="02020603050405020304" pitchFamily="18" charset="0"/>
                <a:cs typeface="Times New Roman" panose="02020603050405020304" pitchFamily="18" charset="0"/>
              </a:rPr>
              <a:t>a) a toda persona que vende una obra que ella ha construido o ha hecho construir si hace de esa actividad su profesión habitual</a:t>
            </a:r>
            <a:r>
              <a:rPr lang="es-AR" altLang="es-AR" dirty="0" smtClean="0">
                <a:latin typeface="Times New Roman" panose="02020603050405020304" pitchFamily="18" charset="0"/>
                <a:cs typeface="Times New Roman" panose="02020603050405020304" pitchFamily="18" charset="0"/>
              </a:rPr>
              <a:t>;</a:t>
            </a:r>
          </a:p>
          <a:p>
            <a:r>
              <a:rPr lang="es-AR" altLang="es-AR" dirty="0" smtClean="0">
                <a:latin typeface="Times New Roman" panose="02020603050405020304" pitchFamily="18" charset="0"/>
                <a:cs typeface="Times New Roman" panose="02020603050405020304" pitchFamily="18" charset="0"/>
              </a:rPr>
              <a:t>b</a:t>
            </a:r>
            <a:r>
              <a:rPr lang="es-AR" altLang="es-AR" dirty="0">
                <a:latin typeface="Times New Roman" panose="02020603050405020304" pitchFamily="18" charset="0"/>
                <a:cs typeface="Times New Roman" panose="02020603050405020304" pitchFamily="18" charset="0"/>
              </a:rPr>
              <a:t>) a toda persona que, aunque actuando en calidad de mandatario del dueño de la obra, cumple una misión semejante a la de un contratista;</a:t>
            </a:r>
            <a:br>
              <a:rPr lang="es-AR" altLang="es-AR" dirty="0">
                <a:latin typeface="Times New Roman" panose="02020603050405020304" pitchFamily="18" charset="0"/>
                <a:cs typeface="Times New Roman" panose="02020603050405020304" pitchFamily="18" charset="0"/>
              </a:rPr>
            </a:br>
            <a:endParaRPr lang="es-AR" altLang="es-AR" dirty="0" smtClean="0">
              <a:latin typeface="Times New Roman" panose="02020603050405020304" pitchFamily="18" charset="0"/>
              <a:cs typeface="Times New Roman" panose="02020603050405020304" pitchFamily="18" charset="0"/>
            </a:endParaRPr>
          </a:p>
          <a:p>
            <a:r>
              <a:rPr lang="es-AR" altLang="es-AR" dirty="0" smtClean="0">
                <a:latin typeface="Times New Roman" panose="02020603050405020304" pitchFamily="18" charset="0"/>
                <a:cs typeface="Times New Roman" panose="02020603050405020304" pitchFamily="18" charset="0"/>
              </a:rPr>
              <a:t>c</a:t>
            </a:r>
            <a:r>
              <a:rPr lang="es-AR" altLang="es-AR" dirty="0">
                <a:latin typeface="Times New Roman" panose="02020603050405020304" pitchFamily="18" charset="0"/>
                <a:cs typeface="Times New Roman" panose="02020603050405020304" pitchFamily="18" charset="0"/>
              </a:rPr>
              <a:t>) según la causa del daño, al subcontratista, al referido a la obra dañada o el </a:t>
            </a:r>
            <a:r>
              <a:rPr lang="es-AR" altLang="es-AR" dirty="0">
                <a:solidFill>
                  <a:srgbClr val="FF0000"/>
                </a:solidFill>
                <a:latin typeface="Times New Roman" panose="02020603050405020304" pitchFamily="18" charset="0"/>
                <a:cs typeface="Times New Roman" panose="02020603050405020304" pitchFamily="18" charset="0"/>
              </a:rPr>
              <a:t>proyectista, al director de la obra y a cualquier otro profesional ligado al comitente por un contrato de obra de construcción</a:t>
            </a:r>
            <a:r>
              <a:rPr lang="es-AR" altLang="es-AR" dirty="0">
                <a:latin typeface="Times New Roman" panose="02020603050405020304" pitchFamily="18" charset="0"/>
                <a:cs typeface="Times New Roman" panose="02020603050405020304" pitchFamily="18" charset="0"/>
              </a:rPr>
              <a:t>.(arts.1274)</a:t>
            </a:r>
            <a:br>
              <a:rPr lang="es-AR" altLang="es-AR" dirty="0">
                <a:latin typeface="Times New Roman" panose="02020603050405020304" pitchFamily="18" charset="0"/>
                <a:cs typeface="Times New Roman" panose="02020603050405020304" pitchFamily="18" charset="0"/>
              </a:rPr>
            </a:br>
            <a:r>
              <a:rPr lang="es-AR" altLang="es-AR" dirty="0">
                <a:latin typeface="Times New Roman" panose="02020603050405020304" pitchFamily="18" charset="0"/>
                <a:cs typeface="Times New Roman" panose="02020603050405020304" pitchFamily="18" charset="0"/>
              </a:rPr>
              <a:t/>
            </a:r>
            <a:br>
              <a:rPr lang="es-AR" altLang="es-AR" dirty="0">
                <a:latin typeface="Times New Roman" panose="02020603050405020304" pitchFamily="18" charset="0"/>
                <a:cs typeface="Times New Roman" panose="02020603050405020304" pitchFamily="18" charset="0"/>
              </a:rPr>
            </a:br>
            <a:r>
              <a:rPr lang="es-AR" altLang="es-AR" dirty="0">
                <a:latin typeface="Times New Roman" panose="02020603050405020304" pitchFamily="18" charset="0"/>
                <a:cs typeface="Times New Roman" panose="02020603050405020304" pitchFamily="18" charset="0"/>
              </a:rPr>
              <a:t>		</a:t>
            </a:r>
            <a:r>
              <a:rPr lang="es-AR" altLang="es-AR" b="1" u="sng" dirty="0">
                <a:solidFill>
                  <a:srgbClr val="0070C0"/>
                </a:solidFill>
                <a:latin typeface="Times New Roman" panose="02020603050405020304" pitchFamily="18" charset="0"/>
                <a:cs typeface="Times New Roman" panose="02020603050405020304" pitchFamily="18" charset="0"/>
              </a:rPr>
              <a:t>Plazo:</a:t>
            </a:r>
            <a:r>
              <a:rPr lang="es-AR" altLang="es-AR" dirty="0">
                <a:latin typeface="Times New Roman" panose="02020603050405020304" pitchFamily="18" charset="0"/>
                <a:cs typeface="Times New Roman" panose="02020603050405020304" pitchFamily="18" charset="0"/>
              </a:rPr>
              <a:t> </a:t>
            </a:r>
            <a:r>
              <a:rPr lang="es-AR" altLang="es-AR" dirty="0" smtClean="0">
                <a:latin typeface="Times New Roman" panose="02020603050405020304" pitchFamily="18" charset="0"/>
                <a:cs typeface="Times New Roman" panose="02020603050405020304" pitchFamily="18" charset="0"/>
              </a:rPr>
              <a:t>10 </a:t>
            </a:r>
            <a:r>
              <a:rPr lang="es-AR" altLang="es-AR" dirty="0">
                <a:latin typeface="Times New Roman" panose="02020603050405020304" pitchFamily="18" charset="0"/>
                <a:cs typeface="Times New Roman" panose="02020603050405020304" pitchFamily="18" charset="0"/>
              </a:rPr>
              <a:t>año desde la entrega</a:t>
            </a:r>
          </a:p>
          <a:p>
            <a:endParaRPr lang="es-AR" dirty="0"/>
          </a:p>
        </p:txBody>
      </p:sp>
    </p:spTree>
    <p:extLst>
      <p:ext uri="{BB962C8B-B14F-4D97-AF65-F5344CB8AC3E}">
        <p14:creationId xmlns:p14="http://schemas.microsoft.com/office/powerpoint/2010/main" val="19791774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46049" y="609600"/>
            <a:ext cx="8827953" cy="5593454"/>
          </a:xfrm>
        </p:spPr>
        <p:txBody>
          <a:bodyPr>
            <a:normAutofit/>
          </a:bodyPr>
          <a:lstStyle/>
          <a:p>
            <a:r>
              <a:rPr lang="es-AR" sz="2800" dirty="0" smtClean="0"/>
              <a:t/>
            </a:r>
            <a:br>
              <a:rPr lang="es-AR" sz="2800" dirty="0" smtClean="0"/>
            </a:br>
            <a:r>
              <a:rPr lang="es-AR" altLang="es-AR" sz="2400" dirty="0">
                <a:solidFill>
                  <a:srgbClr val="0070C0"/>
                </a:solidFill>
                <a:latin typeface="Times New Roman" panose="02020603050405020304" pitchFamily="18" charset="0"/>
                <a:cs typeface="Times New Roman" panose="02020603050405020304" pitchFamily="18" charset="0"/>
              </a:rPr>
              <a:t>Responsabilidades complementarias</a:t>
            </a:r>
            <a:r>
              <a:rPr lang="es-AR" altLang="es-AR" sz="2400" dirty="0">
                <a:latin typeface="Times New Roman" panose="02020603050405020304" pitchFamily="18" charset="0"/>
                <a:cs typeface="Times New Roman" panose="02020603050405020304" pitchFamily="18" charset="0"/>
              </a:rPr>
              <a:t>. El </a:t>
            </a:r>
            <a:r>
              <a:rPr lang="es-AR" altLang="es-AR" sz="2400" dirty="0">
                <a:solidFill>
                  <a:srgbClr val="FF0000"/>
                </a:solidFill>
                <a:latin typeface="Times New Roman" panose="02020603050405020304" pitchFamily="18" charset="0"/>
                <a:cs typeface="Times New Roman" panose="02020603050405020304" pitchFamily="18" charset="0"/>
              </a:rPr>
              <a:t>constructor, los subcontratistas y los profesionales</a:t>
            </a:r>
            <a:r>
              <a:rPr lang="es-AR" altLang="es-AR" sz="2400" dirty="0">
                <a:latin typeface="Times New Roman" panose="02020603050405020304" pitchFamily="18" charset="0"/>
                <a:cs typeface="Times New Roman" panose="02020603050405020304" pitchFamily="18" charset="0"/>
              </a:rPr>
              <a:t> que intervienen en una construcción están obligados a </a:t>
            </a:r>
            <a:r>
              <a:rPr lang="es-AR" altLang="es-AR" sz="2400" b="1" u="sng" dirty="0">
                <a:latin typeface="Times New Roman" panose="02020603050405020304" pitchFamily="18" charset="0"/>
                <a:cs typeface="Times New Roman" panose="02020603050405020304" pitchFamily="18" charset="0"/>
              </a:rPr>
              <a:t>observar las normas administrativas </a:t>
            </a:r>
            <a:r>
              <a:rPr lang="es-AR" altLang="es-AR" sz="2400" dirty="0">
                <a:latin typeface="Times New Roman" panose="02020603050405020304" pitchFamily="18" charset="0"/>
                <a:cs typeface="Times New Roman" panose="02020603050405020304" pitchFamily="18" charset="0"/>
              </a:rPr>
              <a:t>y son responsables, incluso frente a terceros, de cualquier daño producido por el incumplimiento de tales disposiciones. (art.1277)</a:t>
            </a:r>
            <a:br>
              <a:rPr lang="es-AR" altLang="es-AR" sz="2400" dirty="0">
                <a:latin typeface="Times New Roman" panose="02020603050405020304" pitchFamily="18" charset="0"/>
                <a:cs typeface="Times New Roman" panose="02020603050405020304" pitchFamily="18" charset="0"/>
              </a:rPr>
            </a:br>
            <a:r>
              <a:rPr lang="es-AR" altLang="es-AR" sz="2400" dirty="0" smtClean="0">
                <a:latin typeface="Times New Roman" panose="02020603050405020304" pitchFamily="18" charset="0"/>
                <a:cs typeface="Times New Roman" panose="02020603050405020304" pitchFamily="18" charset="0"/>
              </a:rPr>
              <a:t/>
            </a:r>
            <a:br>
              <a:rPr lang="es-AR" altLang="es-AR" sz="2400" dirty="0" smtClean="0">
                <a:latin typeface="Times New Roman" panose="02020603050405020304" pitchFamily="18" charset="0"/>
                <a:cs typeface="Times New Roman" panose="02020603050405020304" pitchFamily="18" charset="0"/>
              </a:rPr>
            </a:br>
            <a:r>
              <a:rPr lang="es-AR" sz="2800" dirty="0" smtClean="0"/>
              <a:t/>
            </a:r>
            <a:br>
              <a:rPr lang="es-AR" sz="2800" dirty="0" smtClean="0"/>
            </a:br>
            <a:r>
              <a:rPr lang="es-AR" sz="2800" dirty="0"/>
              <a:t/>
            </a:r>
            <a:br>
              <a:rPr lang="es-AR" sz="2800" dirty="0"/>
            </a:br>
            <a:r>
              <a:rPr lang="es-AR" sz="2800" dirty="0" smtClean="0"/>
              <a:t>CLAUSULAS DE EXCLUSION O LIMITACION DE RESPONSABILIDAD </a:t>
            </a:r>
            <a:br>
              <a:rPr lang="es-AR" sz="2800" dirty="0" smtClean="0"/>
            </a:br>
            <a:r>
              <a:rPr lang="es-AR" sz="2800" dirty="0"/>
              <a:t>	</a:t>
            </a:r>
            <a:r>
              <a:rPr lang="es-AR" sz="2800" dirty="0" smtClean="0"/>
              <a:t>										</a:t>
            </a:r>
            <a:r>
              <a:rPr lang="es-AR" sz="2800" dirty="0" smtClean="0">
                <a:solidFill>
                  <a:schemeClr val="accent5"/>
                </a:solidFill>
              </a:rPr>
              <a:t>NO ESCRITA</a:t>
            </a:r>
            <a:r>
              <a:rPr lang="es-AR" sz="2800" dirty="0" smtClean="0"/>
              <a:t> </a:t>
            </a:r>
            <a:endParaRPr lang="es-AR" sz="2800" dirty="0"/>
          </a:p>
        </p:txBody>
      </p:sp>
      <p:sp>
        <p:nvSpPr>
          <p:cNvPr id="4" name="Flecha derecha 3"/>
          <p:cNvSpPr/>
          <p:nvPr/>
        </p:nvSpPr>
        <p:spPr>
          <a:xfrm>
            <a:off x="4235557" y="4697639"/>
            <a:ext cx="624468" cy="3233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37903859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182880"/>
            <a:ext cx="8596668" cy="1234440"/>
          </a:xfrm>
        </p:spPr>
        <p:txBody>
          <a:bodyPr/>
          <a:lstStyle/>
          <a:p>
            <a:pPr algn="ctr"/>
            <a:r>
              <a:rPr lang="es-AR" dirty="0" smtClean="0"/>
              <a:t>INTERPRETACION y PRELACION NORMATIVA</a:t>
            </a:r>
            <a:endParaRPr lang="es-AR" dirty="0"/>
          </a:p>
        </p:txBody>
      </p:sp>
      <p:sp>
        <p:nvSpPr>
          <p:cNvPr id="3" name="Marcador de contenido 2"/>
          <p:cNvSpPr>
            <a:spLocks noGrp="1"/>
          </p:cNvSpPr>
          <p:nvPr>
            <p:ph idx="1"/>
          </p:nvPr>
        </p:nvSpPr>
        <p:spPr>
          <a:xfrm>
            <a:off x="677334" y="1257300"/>
            <a:ext cx="8596668" cy="5440679"/>
          </a:xfrm>
        </p:spPr>
        <p:txBody>
          <a:bodyPr>
            <a:normAutofit lnSpcReduction="10000"/>
          </a:bodyPr>
          <a:lstStyle/>
          <a:p>
            <a:pPr algn="ctr"/>
            <a:r>
              <a:rPr lang="es-AR" altLang="es-AR" sz="2800" dirty="0">
                <a:latin typeface="Times New Roman" panose="02020603050405020304" pitchFamily="18" charset="0"/>
                <a:cs typeface="Times New Roman" panose="02020603050405020304" pitchFamily="18" charset="0"/>
              </a:rPr>
              <a:t>Las </a:t>
            </a:r>
            <a:r>
              <a:rPr lang="es-AR" altLang="es-AR" sz="2800" dirty="0">
                <a:solidFill>
                  <a:srgbClr val="00B0F0"/>
                </a:solidFill>
                <a:latin typeface="Times New Roman" panose="02020603050405020304" pitchFamily="18" charset="0"/>
                <a:cs typeface="Times New Roman" panose="02020603050405020304" pitchFamily="18" charset="0"/>
              </a:rPr>
              <a:t>normas</a:t>
            </a:r>
            <a:r>
              <a:rPr lang="es-AR" altLang="es-AR" sz="2800" dirty="0">
                <a:latin typeface="Times New Roman" panose="02020603050405020304" pitchFamily="18" charset="0"/>
                <a:cs typeface="Times New Roman" panose="02020603050405020304" pitchFamily="18" charset="0"/>
              </a:rPr>
              <a:t> que regulan las relaciones de consumo deben ser aplicadas e interpretadas conforme con el </a:t>
            </a:r>
            <a:r>
              <a:rPr lang="es-AR" altLang="es-AR" sz="2800" dirty="0">
                <a:solidFill>
                  <a:srgbClr val="FF0000"/>
                </a:solidFill>
                <a:latin typeface="Times New Roman" panose="02020603050405020304" pitchFamily="18" charset="0"/>
                <a:cs typeface="Times New Roman" panose="02020603050405020304" pitchFamily="18" charset="0"/>
              </a:rPr>
              <a:t>principio de protección del consumidor </a:t>
            </a:r>
            <a:r>
              <a:rPr lang="es-AR" altLang="es-AR" sz="2800" dirty="0">
                <a:latin typeface="Times New Roman" panose="02020603050405020304" pitchFamily="18" charset="0"/>
                <a:cs typeface="Times New Roman" panose="02020603050405020304" pitchFamily="18" charset="0"/>
              </a:rPr>
              <a:t>y el de acceso al consumo sustentable.</a:t>
            </a:r>
            <a:br>
              <a:rPr lang="es-AR" altLang="es-AR" sz="2800" dirty="0">
                <a:latin typeface="Times New Roman" panose="02020603050405020304" pitchFamily="18" charset="0"/>
                <a:cs typeface="Times New Roman" panose="02020603050405020304" pitchFamily="18" charset="0"/>
              </a:rPr>
            </a:br>
            <a:r>
              <a:rPr lang="es-AR" altLang="es-AR" sz="2800" dirty="0">
                <a:latin typeface="Times New Roman" panose="02020603050405020304" pitchFamily="18" charset="0"/>
                <a:cs typeface="Times New Roman" panose="02020603050405020304" pitchFamily="18" charset="0"/>
              </a:rPr>
              <a:t/>
            </a:r>
            <a:br>
              <a:rPr lang="es-AR" altLang="es-AR" sz="2800" dirty="0">
                <a:latin typeface="Times New Roman" panose="02020603050405020304" pitchFamily="18" charset="0"/>
                <a:cs typeface="Times New Roman" panose="02020603050405020304" pitchFamily="18" charset="0"/>
              </a:rPr>
            </a:br>
            <a:r>
              <a:rPr lang="es-AR" altLang="es-AR" sz="2800" dirty="0">
                <a:latin typeface="Times New Roman" panose="02020603050405020304" pitchFamily="18" charset="0"/>
                <a:cs typeface="Times New Roman" panose="02020603050405020304" pitchFamily="18" charset="0"/>
              </a:rPr>
              <a:t>En caso de </a:t>
            </a:r>
            <a:r>
              <a:rPr lang="es-AR" altLang="es-AR" sz="2800" dirty="0">
                <a:solidFill>
                  <a:srgbClr val="00B0F0"/>
                </a:solidFill>
                <a:latin typeface="Times New Roman" panose="02020603050405020304" pitchFamily="18" charset="0"/>
                <a:cs typeface="Times New Roman" panose="02020603050405020304" pitchFamily="18" charset="0"/>
              </a:rPr>
              <a:t>duda</a:t>
            </a:r>
            <a:r>
              <a:rPr lang="es-AR" altLang="es-AR" sz="2800" dirty="0">
                <a:latin typeface="Times New Roman" panose="02020603050405020304" pitchFamily="18" charset="0"/>
                <a:cs typeface="Times New Roman" panose="02020603050405020304" pitchFamily="18" charset="0"/>
              </a:rPr>
              <a:t> sobre la interpretación del conjunto de </a:t>
            </a:r>
            <a:r>
              <a:rPr lang="es-AR" altLang="es-AR" sz="2800" dirty="0">
                <a:solidFill>
                  <a:srgbClr val="00B0F0"/>
                </a:solidFill>
                <a:latin typeface="Times New Roman" panose="02020603050405020304" pitchFamily="18" charset="0"/>
                <a:cs typeface="Times New Roman" panose="02020603050405020304" pitchFamily="18" charset="0"/>
              </a:rPr>
              <a:t>normas aplicables</a:t>
            </a:r>
            <a:r>
              <a:rPr lang="es-AR" altLang="es-AR" sz="2800" dirty="0">
                <a:latin typeface="Times New Roman" panose="02020603050405020304" pitchFamily="18" charset="0"/>
                <a:cs typeface="Times New Roman" panose="02020603050405020304" pitchFamily="18" charset="0"/>
              </a:rPr>
              <a:t> prevalece </a:t>
            </a:r>
            <a:r>
              <a:rPr lang="es-AR" altLang="es-AR" sz="2800" dirty="0">
                <a:solidFill>
                  <a:srgbClr val="FF0000"/>
                </a:solidFill>
                <a:latin typeface="Times New Roman" panose="02020603050405020304" pitchFamily="18" charset="0"/>
                <a:cs typeface="Times New Roman" panose="02020603050405020304" pitchFamily="18" charset="0"/>
              </a:rPr>
              <a:t>la más favorable al consumidor</a:t>
            </a:r>
            <a:r>
              <a:rPr lang="es-AR" altLang="es-AR" sz="2800" dirty="0">
                <a:latin typeface="Times New Roman" panose="02020603050405020304" pitchFamily="18" charset="0"/>
                <a:cs typeface="Times New Roman" panose="02020603050405020304" pitchFamily="18" charset="0"/>
              </a:rPr>
              <a:t> (art.1094)</a:t>
            </a:r>
            <a:br>
              <a:rPr lang="es-AR" altLang="es-AR" sz="2800" dirty="0">
                <a:latin typeface="Times New Roman" panose="02020603050405020304" pitchFamily="18" charset="0"/>
                <a:cs typeface="Times New Roman" panose="02020603050405020304" pitchFamily="18" charset="0"/>
              </a:rPr>
            </a:br>
            <a:r>
              <a:rPr lang="es-AR" altLang="es-AR" sz="2800" dirty="0">
                <a:latin typeface="Times New Roman" panose="02020603050405020304" pitchFamily="18" charset="0"/>
                <a:cs typeface="Times New Roman" panose="02020603050405020304" pitchFamily="18" charset="0"/>
              </a:rPr>
              <a:t/>
            </a:r>
            <a:br>
              <a:rPr lang="es-AR" altLang="es-AR" sz="2800" dirty="0">
                <a:latin typeface="Times New Roman" panose="02020603050405020304" pitchFamily="18" charset="0"/>
                <a:cs typeface="Times New Roman" panose="02020603050405020304" pitchFamily="18" charset="0"/>
              </a:rPr>
            </a:br>
            <a:r>
              <a:rPr lang="es-AR" altLang="es-AR" sz="2800" dirty="0">
                <a:latin typeface="Times New Roman" panose="02020603050405020304" pitchFamily="18" charset="0"/>
                <a:cs typeface="Times New Roman" panose="02020603050405020304" pitchFamily="18" charset="0"/>
              </a:rPr>
              <a:t>El </a:t>
            </a:r>
            <a:r>
              <a:rPr lang="es-AR" altLang="es-AR" sz="2800" dirty="0">
                <a:solidFill>
                  <a:srgbClr val="00B0F0"/>
                </a:solidFill>
                <a:latin typeface="Times New Roman" panose="02020603050405020304" pitchFamily="18" charset="0"/>
                <a:cs typeface="Times New Roman" panose="02020603050405020304" pitchFamily="18" charset="0"/>
              </a:rPr>
              <a:t>contrato </a:t>
            </a:r>
            <a:r>
              <a:rPr lang="es-AR" altLang="es-AR" sz="2800" dirty="0">
                <a:latin typeface="Times New Roman" panose="02020603050405020304" pitchFamily="18" charset="0"/>
                <a:cs typeface="Times New Roman" panose="02020603050405020304" pitchFamily="18" charset="0"/>
              </a:rPr>
              <a:t>se interpreta en el </a:t>
            </a:r>
            <a:r>
              <a:rPr lang="es-AR" altLang="es-AR" sz="2800" dirty="0">
                <a:solidFill>
                  <a:srgbClr val="FF0000"/>
                </a:solidFill>
                <a:latin typeface="Times New Roman" panose="02020603050405020304" pitchFamily="18" charset="0"/>
                <a:cs typeface="Times New Roman" panose="02020603050405020304" pitchFamily="18" charset="0"/>
              </a:rPr>
              <a:t>sentido más favorable para el consumidor</a:t>
            </a:r>
            <a:r>
              <a:rPr lang="es-AR" altLang="es-AR" sz="2800" dirty="0">
                <a:latin typeface="Times New Roman" panose="02020603050405020304" pitchFamily="18" charset="0"/>
                <a:cs typeface="Times New Roman" panose="02020603050405020304" pitchFamily="18" charset="0"/>
              </a:rPr>
              <a:t>. Cuando existen dudas sobre los alcances de su </a:t>
            </a:r>
            <a:r>
              <a:rPr lang="es-AR" altLang="es-AR" sz="2800" dirty="0">
                <a:solidFill>
                  <a:srgbClr val="FF0000"/>
                </a:solidFill>
                <a:latin typeface="Times New Roman" panose="02020603050405020304" pitchFamily="18" charset="0"/>
                <a:cs typeface="Times New Roman" panose="02020603050405020304" pitchFamily="18" charset="0"/>
              </a:rPr>
              <a:t>obligación</a:t>
            </a:r>
            <a:r>
              <a:rPr lang="es-AR" altLang="es-AR" sz="2800" dirty="0">
                <a:latin typeface="Times New Roman" panose="02020603050405020304" pitchFamily="18" charset="0"/>
                <a:cs typeface="Times New Roman" panose="02020603050405020304" pitchFamily="18" charset="0"/>
              </a:rPr>
              <a:t>, se adopta la que sea </a:t>
            </a:r>
            <a:r>
              <a:rPr lang="es-AR" altLang="es-AR" sz="2800" dirty="0">
                <a:solidFill>
                  <a:srgbClr val="FF0000"/>
                </a:solidFill>
                <a:latin typeface="Times New Roman" panose="02020603050405020304" pitchFamily="18" charset="0"/>
                <a:cs typeface="Times New Roman" panose="02020603050405020304" pitchFamily="18" charset="0"/>
              </a:rPr>
              <a:t>menos gravosa</a:t>
            </a:r>
            <a:r>
              <a:rPr lang="es-AR" altLang="es-AR" sz="2800" dirty="0">
                <a:latin typeface="Times New Roman" panose="02020603050405020304" pitchFamily="18" charset="0"/>
                <a:cs typeface="Times New Roman" panose="02020603050405020304" pitchFamily="18" charset="0"/>
              </a:rPr>
              <a:t> (art.1095)</a:t>
            </a:r>
          </a:p>
          <a:p>
            <a:endParaRPr lang="es-AR" dirty="0"/>
          </a:p>
        </p:txBody>
      </p:sp>
    </p:spTree>
    <p:extLst>
      <p:ext uri="{BB962C8B-B14F-4D97-AF65-F5344CB8AC3E}">
        <p14:creationId xmlns:p14="http://schemas.microsoft.com/office/powerpoint/2010/main" val="31890531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FORMACION DEL CONSENTIMIENTO </a:t>
            </a:r>
            <a:endParaRPr lang="es-AR" dirty="0"/>
          </a:p>
        </p:txBody>
      </p:sp>
      <p:sp>
        <p:nvSpPr>
          <p:cNvPr id="3" name="Marcador de contenido 2"/>
          <p:cNvSpPr>
            <a:spLocks noGrp="1"/>
          </p:cNvSpPr>
          <p:nvPr>
            <p:ph idx="1"/>
          </p:nvPr>
        </p:nvSpPr>
        <p:spPr>
          <a:xfrm>
            <a:off x="677334" y="1165860"/>
            <a:ext cx="9358206" cy="5486399"/>
          </a:xfrm>
        </p:spPr>
        <p:txBody>
          <a:bodyPr>
            <a:normAutofit fontScale="85000" lnSpcReduction="20000"/>
          </a:bodyPr>
          <a:lstStyle/>
          <a:p>
            <a:pPr algn="just"/>
            <a:r>
              <a:rPr lang="es-AR" dirty="0" smtClean="0">
                <a:solidFill>
                  <a:schemeClr val="accent1"/>
                </a:solidFill>
              </a:rPr>
              <a:t>1.- PRACTICAS ABUSIVAS:</a:t>
            </a:r>
            <a:r>
              <a:rPr lang="es-AR" dirty="0" smtClean="0"/>
              <a:t> (1096)</a:t>
            </a:r>
          </a:p>
          <a:p>
            <a:pPr marL="0" indent="0" algn="ctr">
              <a:buNone/>
            </a:pPr>
            <a:r>
              <a:rPr lang="es-AR" sz="2200" dirty="0" smtClean="0"/>
              <a:t> </a:t>
            </a:r>
            <a:r>
              <a:rPr lang="es-AR" sz="2200" dirty="0">
                <a:solidFill>
                  <a:schemeClr val="tx2">
                    <a:satMod val="130000"/>
                  </a:schemeClr>
                </a:solidFill>
                <a:latin typeface="Times New Roman" pitchFamily="18" charset="0"/>
                <a:cs typeface="Times New Roman" pitchFamily="18" charset="0"/>
              </a:rPr>
              <a:t>Aplicables a </a:t>
            </a:r>
            <a:r>
              <a:rPr lang="es-AR" sz="2200" dirty="0">
                <a:solidFill>
                  <a:srgbClr val="00B0F0"/>
                </a:solidFill>
                <a:latin typeface="Times New Roman" pitchFamily="18" charset="0"/>
                <a:cs typeface="Times New Roman" pitchFamily="18" charset="0"/>
              </a:rPr>
              <a:t>todas </a:t>
            </a:r>
            <a:r>
              <a:rPr lang="es-AR" sz="2200" dirty="0">
                <a:solidFill>
                  <a:schemeClr val="tx2">
                    <a:satMod val="130000"/>
                  </a:schemeClr>
                </a:solidFill>
                <a:latin typeface="Times New Roman" pitchFamily="18" charset="0"/>
                <a:cs typeface="Times New Roman" pitchFamily="18" charset="0"/>
              </a:rPr>
              <a:t>las personas expuestas a las prácticas comerciales, determinables o no, sean </a:t>
            </a:r>
            <a:r>
              <a:rPr lang="es-AR" sz="2400" dirty="0">
                <a:solidFill>
                  <a:schemeClr val="tx2">
                    <a:satMod val="130000"/>
                  </a:schemeClr>
                </a:solidFill>
                <a:latin typeface="Times New Roman" pitchFamily="18" charset="0"/>
                <a:cs typeface="Times New Roman" pitchFamily="18" charset="0"/>
              </a:rPr>
              <a:t>consumidores</a:t>
            </a:r>
            <a:r>
              <a:rPr lang="es-AR" sz="2200" dirty="0">
                <a:solidFill>
                  <a:schemeClr val="tx2">
                    <a:satMod val="130000"/>
                  </a:schemeClr>
                </a:solidFill>
                <a:latin typeface="Times New Roman" pitchFamily="18" charset="0"/>
                <a:cs typeface="Times New Roman" pitchFamily="18" charset="0"/>
              </a:rPr>
              <a:t> o sujetos equiparados conforme a lo dispuesto en el artículo </a:t>
            </a:r>
            <a:r>
              <a:rPr lang="es-AR" sz="2200" dirty="0" smtClean="0">
                <a:solidFill>
                  <a:schemeClr val="tx2">
                    <a:satMod val="130000"/>
                  </a:schemeClr>
                </a:solidFill>
                <a:latin typeface="Times New Roman" pitchFamily="18" charset="0"/>
                <a:cs typeface="Times New Roman" pitchFamily="18" charset="0"/>
              </a:rPr>
              <a:t>1092</a:t>
            </a:r>
          </a:p>
          <a:p>
            <a:pPr algn="just">
              <a:buNone/>
            </a:pPr>
            <a:r>
              <a:rPr lang="es-AR" altLang="es-AR" sz="2400" dirty="0">
                <a:solidFill>
                  <a:srgbClr val="FF0000"/>
                </a:solidFill>
                <a:latin typeface="Times New Roman" panose="02020603050405020304" pitchFamily="18" charset="0"/>
                <a:cs typeface="Times New Roman" panose="02020603050405020304" pitchFamily="18" charset="0"/>
              </a:rPr>
              <a:t>Trato digno.</a:t>
            </a:r>
            <a:r>
              <a:rPr lang="es-AR" altLang="es-AR" sz="2400" dirty="0">
                <a:latin typeface="Times New Roman" panose="02020603050405020304" pitchFamily="18" charset="0"/>
                <a:cs typeface="Times New Roman" panose="02020603050405020304" pitchFamily="18" charset="0"/>
              </a:rPr>
              <a:t> Los proveedores deben garantizar condiciones de atención y trato digno a los consumidores y usuarios. La dignidad de la persona debe ser respetada conforme a los criterios generales que surgen de los tratados de derechos humanos. Los proveedores deben abstenerse de desplegar conductas que coloquen a los consumidores en situaciones vergonzantes, vejatorias o intimidatorias (art.1097)</a:t>
            </a:r>
          </a:p>
          <a:p>
            <a:pPr algn="just">
              <a:buNone/>
            </a:pPr>
            <a:r>
              <a:rPr lang="es-AR" altLang="es-AR" sz="2400" dirty="0">
                <a:solidFill>
                  <a:srgbClr val="FF0000"/>
                </a:solidFill>
                <a:latin typeface="Times New Roman" panose="02020603050405020304" pitchFamily="18" charset="0"/>
                <a:cs typeface="Times New Roman" panose="02020603050405020304" pitchFamily="18" charset="0"/>
              </a:rPr>
              <a:t>Trato equitativo y no discriminatorio.</a:t>
            </a:r>
            <a:r>
              <a:rPr lang="es-AR" altLang="es-AR" sz="2400" dirty="0">
                <a:latin typeface="Times New Roman" panose="02020603050405020304" pitchFamily="18" charset="0"/>
                <a:cs typeface="Times New Roman" panose="02020603050405020304" pitchFamily="18" charset="0"/>
              </a:rPr>
              <a:t> Los proveedores deben dar a los consumidores un trato equitativo y no discriminatorio. No pueden establecer diferencias basadas en pautas contrarias a la garantía constitucional de igualdad, en especial, la de la </a:t>
            </a:r>
            <a:r>
              <a:rPr lang="es-AR" altLang="es-AR" sz="2400" dirty="0">
                <a:solidFill>
                  <a:srgbClr val="00B0F0"/>
                </a:solidFill>
                <a:latin typeface="Times New Roman" panose="02020603050405020304" pitchFamily="18" charset="0"/>
                <a:cs typeface="Times New Roman" panose="02020603050405020304" pitchFamily="18" charset="0"/>
              </a:rPr>
              <a:t>nacionalidad</a:t>
            </a:r>
            <a:r>
              <a:rPr lang="es-AR" altLang="es-AR" sz="2400" dirty="0">
                <a:latin typeface="Times New Roman" panose="02020603050405020304" pitchFamily="18" charset="0"/>
                <a:cs typeface="Times New Roman" panose="02020603050405020304" pitchFamily="18" charset="0"/>
              </a:rPr>
              <a:t> de los consumidores (art.1098)</a:t>
            </a:r>
          </a:p>
          <a:p>
            <a:pPr algn="just">
              <a:buNone/>
            </a:pPr>
            <a:r>
              <a:rPr lang="es-AR" altLang="es-AR" sz="2400" dirty="0">
                <a:solidFill>
                  <a:srgbClr val="FF0000"/>
                </a:solidFill>
                <a:latin typeface="Times New Roman" panose="02020603050405020304" pitchFamily="18" charset="0"/>
                <a:cs typeface="Times New Roman" panose="02020603050405020304" pitchFamily="18" charset="0"/>
              </a:rPr>
              <a:t>Libertad de contratar.</a:t>
            </a:r>
            <a:r>
              <a:rPr lang="es-AR" altLang="es-AR" sz="2400" dirty="0">
                <a:latin typeface="Times New Roman" panose="02020603050405020304" pitchFamily="18" charset="0"/>
                <a:cs typeface="Times New Roman" panose="02020603050405020304" pitchFamily="18" charset="0"/>
              </a:rPr>
              <a:t> Están prohibidas las prácticas que limitan la libertad de contratar del consumidor, en especial, las que subordinan la provisión de productos o servicios a la adquisición simultánea de otros, y otras similares que persigan el mismo objetivo(art.1099</a:t>
            </a:r>
            <a:r>
              <a:rPr lang="es-AR" altLang="es-AR" sz="2400" dirty="0" smtClean="0">
                <a:latin typeface="Times New Roman" panose="02020603050405020304" pitchFamily="18" charset="0"/>
                <a:cs typeface="Times New Roman" panose="02020603050405020304" pitchFamily="18" charset="0"/>
              </a:rPr>
              <a:t>).- </a:t>
            </a:r>
          </a:p>
          <a:p>
            <a:pPr algn="just">
              <a:buNone/>
            </a:pPr>
            <a:r>
              <a:rPr lang="es-AR" altLang="es-AR" sz="2000" dirty="0">
                <a:latin typeface="Times New Roman" panose="02020603050405020304" pitchFamily="18" charset="0"/>
                <a:cs typeface="Times New Roman" panose="02020603050405020304" pitchFamily="18" charset="0"/>
              </a:rPr>
              <a:t/>
            </a:r>
            <a:br>
              <a:rPr lang="es-AR" altLang="es-AR" sz="2000" dirty="0">
                <a:latin typeface="Times New Roman" panose="02020603050405020304" pitchFamily="18" charset="0"/>
                <a:cs typeface="Times New Roman" panose="02020603050405020304" pitchFamily="18" charset="0"/>
              </a:rPr>
            </a:br>
            <a:endParaRPr lang="es-AR" altLang="es-AR" sz="2000" dirty="0">
              <a:latin typeface="Times New Roman" panose="02020603050405020304" pitchFamily="18" charset="0"/>
              <a:cs typeface="Times New Roman" panose="02020603050405020304" pitchFamily="18" charset="0"/>
            </a:endParaRPr>
          </a:p>
          <a:p>
            <a:pPr lvl="1" algn="just"/>
            <a:endParaRPr lang="es-AR" dirty="0" smtClean="0"/>
          </a:p>
          <a:p>
            <a:pPr algn="just"/>
            <a:endParaRPr lang="es-AR" dirty="0"/>
          </a:p>
          <a:p>
            <a:pPr algn="just"/>
            <a:endParaRPr lang="es-AR" dirty="0"/>
          </a:p>
        </p:txBody>
      </p:sp>
    </p:spTree>
    <p:extLst>
      <p:ext uri="{BB962C8B-B14F-4D97-AF65-F5344CB8AC3E}">
        <p14:creationId xmlns:p14="http://schemas.microsoft.com/office/powerpoint/2010/main" val="23154322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2.- </a:t>
            </a:r>
            <a:r>
              <a:rPr lang="es-AR" dirty="0" err="1" smtClean="0"/>
              <a:t>Informacion</a:t>
            </a:r>
            <a:r>
              <a:rPr lang="es-AR" dirty="0" smtClean="0"/>
              <a:t/>
            </a:r>
            <a:br>
              <a:rPr lang="es-AR" dirty="0" smtClean="0"/>
            </a:br>
            <a:endParaRPr lang="es-AR" dirty="0"/>
          </a:p>
        </p:txBody>
      </p:sp>
      <p:sp>
        <p:nvSpPr>
          <p:cNvPr id="3" name="Marcador de contenido 2"/>
          <p:cNvSpPr>
            <a:spLocks noGrp="1"/>
          </p:cNvSpPr>
          <p:nvPr>
            <p:ph idx="1"/>
          </p:nvPr>
        </p:nvSpPr>
        <p:spPr>
          <a:xfrm>
            <a:off x="677334" y="1280161"/>
            <a:ext cx="8596668" cy="4761202"/>
          </a:xfrm>
        </p:spPr>
        <p:txBody>
          <a:bodyPr>
            <a:normAutofit/>
          </a:bodyPr>
          <a:lstStyle/>
          <a:p>
            <a:pPr algn="just"/>
            <a:r>
              <a:rPr lang="es-AR" sz="2800" dirty="0">
                <a:latin typeface="Times New Roman" pitchFamily="18" charset="0"/>
                <a:cs typeface="Times New Roman" pitchFamily="18" charset="0"/>
              </a:rPr>
              <a:t>El proveedor está obligado a suministrar información al, consumidor </a:t>
            </a:r>
            <a:r>
              <a:rPr lang="es-AR" sz="2800" dirty="0">
                <a:solidFill>
                  <a:srgbClr val="00B0F0"/>
                </a:solidFill>
                <a:latin typeface="Times New Roman" pitchFamily="18" charset="0"/>
                <a:cs typeface="Times New Roman" pitchFamily="18" charset="0"/>
              </a:rPr>
              <a:t>en forma cierta y detallada,</a:t>
            </a:r>
            <a:r>
              <a:rPr lang="es-AR" sz="2800" dirty="0">
                <a:latin typeface="Times New Roman" pitchFamily="18" charset="0"/>
                <a:cs typeface="Times New Roman" pitchFamily="18" charset="0"/>
              </a:rPr>
              <a:t> respecto de todo lo relacionado con las </a:t>
            </a:r>
            <a:r>
              <a:rPr lang="es-AR" sz="2800" dirty="0">
                <a:solidFill>
                  <a:srgbClr val="FF0000"/>
                </a:solidFill>
                <a:latin typeface="Times New Roman" pitchFamily="18" charset="0"/>
                <a:cs typeface="Times New Roman" pitchFamily="18" charset="0"/>
              </a:rPr>
              <a:t>características esenciales </a:t>
            </a:r>
            <a:r>
              <a:rPr lang="es-AR" sz="2800" dirty="0">
                <a:latin typeface="Times New Roman" pitchFamily="18" charset="0"/>
                <a:cs typeface="Times New Roman" pitchFamily="18" charset="0"/>
              </a:rPr>
              <a:t>de los bienes y servicios que provee, </a:t>
            </a:r>
            <a:r>
              <a:rPr lang="es-AR" sz="2800" dirty="0">
                <a:solidFill>
                  <a:srgbClr val="FF0000"/>
                </a:solidFill>
                <a:latin typeface="Times New Roman" pitchFamily="18" charset="0"/>
                <a:cs typeface="Times New Roman" pitchFamily="18" charset="0"/>
              </a:rPr>
              <a:t>las condiciones de su comercialización</a:t>
            </a:r>
            <a:r>
              <a:rPr lang="es-AR" sz="2800" dirty="0">
                <a:latin typeface="Times New Roman" pitchFamily="18" charset="0"/>
                <a:cs typeface="Times New Roman" pitchFamily="18" charset="0"/>
              </a:rPr>
              <a:t> y toda otra circunstancia relevante para el contrato. La información debe ser </a:t>
            </a:r>
            <a:r>
              <a:rPr lang="es-AR" sz="2800" dirty="0">
                <a:solidFill>
                  <a:srgbClr val="FF0000"/>
                </a:solidFill>
                <a:latin typeface="Times New Roman" pitchFamily="18" charset="0"/>
                <a:cs typeface="Times New Roman" pitchFamily="18" charset="0"/>
              </a:rPr>
              <a:t>siempre gratuita para el consumidor</a:t>
            </a:r>
            <a:r>
              <a:rPr lang="es-AR" sz="2800" dirty="0">
                <a:latin typeface="Times New Roman" pitchFamily="18" charset="0"/>
                <a:cs typeface="Times New Roman" pitchFamily="18" charset="0"/>
              </a:rPr>
              <a:t> y proporcionada con la claridad necesaria que permita su </a:t>
            </a:r>
            <a:r>
              <a:rPr lang="es-AR" sz="2800" dirty="0" smtClean="0">
                <a:latin typeface="Times New Roman" pitchFamily="18" charset="0"/>
                <a:cs typeface="Times New Roman" pitchFamily="18" charset="0"/>
              </a:rPr>
              <a:t>comprensión.-</a:t>
            </a:r>
            <a:endParaRPr lang="es-AR" sz="2800" dirty="0"/>
          </a:p>
        </p:txBody>
      </p:sp>
    </p:spTree>
    <p:extLst>
      <p:ext uri="{BB962C8B-B14F-4D97-AF65-F5344CB8AC3E}">
        <p14:creationId xmlns:p14="http://schemas.microsoft.com/office/powerpoint/2010/main" val="2364141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3.- PUBLICIDAD</a:t>
            </a:r>
            <a:endParaRPr lang="es-AR" dirty="0"/>
          </a:p>
        </p:txBody>
      </p:sp>
      <p:sp>
        <p:nvSpPr>
          <p:cNvPr id="3" name="Marcador de contenido 2"/>
          <p:cNvSpPr>
            <a:spLocks noGrp="1"/>
          </p:cNvSpPr>
          <p:nvPr>
            <p:ph idx="1"/>
          </p:nvPr>
        </p:nvSpPr>
        <p:spPr>
          <a:xfrm>
            <a:off x="677334" y="1234441"/>
            <a:ext cx="8596668" cy="4806922"/>
          </a:xfrm>
        </p:spPr>
        <p:txBody>
          <a:bodyPr>
            <a:normAutofit fontScale="92500" lnSpcReduction="20000"/>
          </a:bodyPr>
          <a:lstStyle/>
          <a:p>
            <a:pPr marL="365760" indent="-283464" algn="just">
              <a:buNone/>
              <a:defRPr/>
            </a:pPr>
            <a:r>
              <a:rPr lang="es-AR" sz="2600" dirty="0">
                <a:latin typeface="Times New Roman" pitchFamily="18" charset="0"/>
                <a:cs typeface="Times New Roman" pitchFamily="18" charset="0"/>
              </a:rPr>
              <a:t>Está prohibida toda publicidad que:</a:t>
            </a:r>
          </a:p>
          <a:p>
            <a:pPr marL="365760" indent="-283464" algn="just">
              <a:buNone/>
              <a:defRPr/>
            </a:pPr>
            <a:r>
              <a:rPr lang="es-AR" sz="2600" dirty="0">
                <a:latin typeface="Times New Roman" pitchFamily="18" charset="0"/>
                <a:cs typeface="Times New Roman" pitchFamily="18" charset="0"/>
              </a:rPr>
              <a:t>a) contenga indicaciones falsas o de tal naturaleza que induzcan o puedan inducir a error al consumidor, cuando recaigan sobre elementos esenciales del producto o servicio;</a:t>
            </a:r>
          </a:p>
          <a:p>
            <a:pPr marL="365760" indent="-283464" algn="just">
              <a:buNone/>
              <a:defRPr/>
            </a:pPr>
            <a:r>
              <a:rPr lang="es-AR" sz="2600" dirty="0">
                <a:latin typeface="Times New Roman" pitchFamily="18" charset="0"/>
                <a:cs typeface="Times New Roman" pitchFamily="18" charset="0"/>
              </a:rPr>
              <a:t>b) efectúe comparaciones de bienes o servicios cuando sean de naturaleza tal que conduzcan a error al consumidor;</a:t>
            </a:r>
          </a:p>
          <a:p>
            <a:pPr marL="365760" indent="-283464" algn="just">
              <a:buNone/>
              <a:defRPr/>
            </a:pPr>
            <a:r>
              <a:rPr lang="es-AR" sz="2600" dirty="0">
                <a:latin typeface="Times New Roman" pitchFamily="18" charset="0"/>
                <a:cs typeface="Times New Roman" pitchFamily="18" charset="0"/>
              </a:rPr>
              <a:t>c) sea abusiva, discriminatoria o induzca al consumidor a comportarse de forma perjudicial o peligrosa para su salud o </a:t>
            </a:r>
            <a:r>
              <a:rPr lang="es-AR" sz="2600" dirty="0" smtClean="0">
                <a:latin typeface="Times New Roman" pitchFamily="18" charset="0"/>
                <a:cs typeface="Times New Roman" pitchFamily="18" charset="0"/>
              </a:rPr>
              <a:t>seguridad</a:t>
            </a:r>
            <a:endParaRPr lang="es-AR" sz="2600" dirty="0">
              <a:latin typeface="Times New Roman" pitchFamily="18" charset="0"/>
              <a:cs typeface="Times New Roman" pitchFamily="18" charset="0"/>
            </a:endParaRPr>
          </a:p>
          <a:p>
            <a:pPr marL="365760" indent="-283464" algn="just">
              <a:buNone/>
              <a:defRPr/>
            </a:pPr>
            <a:r>
              <a:rPr lang="es-AR" sz="2600" dirty="0">
                <a:solidFill>
                  <a:srgbClr val="00B0F0"/>
                </a:solidFill>
                <a:latin typeface="Times New Roman" pitchFamily="18" charset="0"/>
                <a:cs typeface="Times New Roman" pitchFamily="18" charset="0"/>
              </a:rPr>
              <a:t>Efectos.</a:t>
            </a:r>
            <a:r>
              <a:rPr lang="es-AR" sz="2600" dirty="0">
                <a:latin typeface="Times New Roman" pitchFamily="18" charset="0"/>
                <a:cs typeface="Times New Roman" pitchFamily="18" charset="0"/>
              </a:rPr>
              <a:t> Las precisiones formuladas en la publicidad o en anuncios, prospectos, circulares u otros medios de difusión se tienen por incluidas en el contrato con el consumidor y obligan al oferente</a:t>
            </a:r>
            <a:r>
              <a:rPr lang="es-AR" sz="2600" dirty="0" smtClean="0">
                <a:latin typeface="Times New Roman" pitchFamily="18" charset="0"/>
                <a:cs typeface="Times New Roman" pitchFamily="18" charset="0"/>
              </a:rPr>
              <a:t>.</a:t>
            </a:r>
          </a:p>
          <a:p>
            <a:pPr marL="365760" indent="-283464" algn="just">
              <a:buNone/>
              <a:defRPr/>
            </a:pPr>
            <a:r>
              <a:rPr lang="es-AR" dirty="0">
                <a:latin typeface="Times New Roman" pitchFamily="18" charset="0"/>
                <a:cs typeface="Times New Roman" pitchFamily="18" charset="0"/>
              </a:rPr>
              <a:t/>
            </a:r>
            <a:br>
              <a:rPr lang="es-AR" dirty="0">
                <a:latin typeface="Times New Roman" pitchFamily="18" charset="0"/>
                <a:cs typeface="Times New Roman" pitchFamily="18" charset="0"/>
              </a:rPr>
            </a:br>
            <a:endParaRPr lang="es-AR" dirty="0"/>
          </a:p>
        </p:txBody>
      </p:sp>
    </p:spTree>
    <p:extLst>
      <p:ext uri="{BB962C8B-B14F-4D97-AF65-F5344CB8AC3E}">
        <p14:creationId xmlns:p14="http://schemas.microsoft.com/office/powerpoint/2010/main" val="3681492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670560"/>
          </a:xfrm>
        </p:spPr>
        <p:txBody>
          <a:bodyPr/>
          <a:lstStyle/>
          <a:p>
            <a:r>
              <a:rPr lang="es-AR" dirty="0" smtClean="0"/>
              <a:t>MODALIDADES ESPECIALES</a:t>
            </a:r>
            <a:endParaRPr lang="es-AR" dirty="0"/>
          </a:p>
        </p:txBody>
      </p:sp>
      <p:sp>
        <p:nvSpPr>
          <p:cNvPr id="3" name="Marcador de contenido 2"/>
          <p:cNvSpPr>
            <a:spLocks noGrp="1"/>
          </p:cNvSpPr>
          <p:nvPr>
            <p:ph idx="1"/>
          </p:nvPr>
        </p:nvSpPr>
        <p:spPr>
          <a:xfrm>
            <a:off x="677334" y="1463040"/>
            <a:ext cx="9495366" cy="5394959"/>
          </a:xfrm>
        </p:spPr>
        <p:txBody>
          <a:bodyPr/>
          <a:lstStyle/>
          <a:p>
            <a:pPr>
              <a:buNone/>
            </a:pPr>
            <a:r>
              <a:rPr lang="es-AR" altLang="es-AR" dirty="0" smtClean="0">
                <a:solidFill>
                  <a:srgbClr val="00B0F0"/>
                </a:solidFill>
                <a:latin typeface="Times New Roman" panose="02020603050405020304" pitchFamily="18" charset="0"/>
                <a:cs typeface="Times New Roman" panose="02020603050405020304" pitchFamily="18" charset="0"/>
              </a:rPr>
              <a:t>A.- Contratos </a:t>
            </a:r>
            <a:r>
              <a:rPr lang="es-AR" altLang="es-AR" dirty="0">
                <a:solidFill>
                  <a:srgbClr val="00B0F0"/>
                </a:solidFill>
                <a:latin typeface="Times New Roman" panose="02020603050405020304" pitchFamily="18" charset="0"/>
                <a:cs typeface="Times New Roman" panose="02020603050405020304" pitchFamily="18" charset="0"/>
              </a:rPr>
              <a:t>celebrados fuera de los establecimientos comerciales:</a:t>
            </a:r>
            <a:r>
              <a:rPr lang="es-AR" altLang="es-AR" dirty="0">
                <a:latin typeface="Times New Roman" panose="02020603050405020304" pitchFamily="18" charset="0"/>
                <a:cs typeface="Times New Roman" panose="02020603050405020304" pitchFamily="18" charset="0"/>
              </a:rPr>
              <a:t> oferta o propuesta sobre un bien o servicio concluido en el domicilio o lugar de trabajo del consumidor, en la vía pública, o por medio de correspondencia,</a:t>
            </a:r>
          </a:p>
          <a:p>
            <a:pPr>
              <a:buNone/>
            </a:pPr>
            <a:endParaRPr lang="es-AR" altLang="es-AR" dirty="0">
              <a:latin typeface="Times New Roman" panose="02020603050405020304" pitchFamily="18" charset="0"/>
              <a:cs typeface="Times New Roman" panose="02020603050405020304" pitchFamily="18" charset="0"/>
            </a:endParaRPr>
          </a:p>
          <a:p>
            <a:pPr>
              <a:buNone/>
            </a:pPr>
            <a:r>
              <a:rPr lang="es-AR" altLang="es-AR" dirty="0" smtClean="0">
                <a:solidFill>
                  <a:srgbClr val="00B0F0"/>
                </a:solidFill>
                <a:latin typeface="Times New Roman" panose="02020603050405020304" pitchFamily="18" charset="0"/>
                <a:cs typeface="Times New Roman" panose="02020603050405020304" pitchFamily="18" charset="0"/>
              </a:rPr>
              <a:t>B.- Contratos </a:t>
            </a:r>
            <a:r>
              <a:rPr lang="es-AR" altLang="es-AR" dirty="0">
                <a:solidFill>
                  <a:srgbClr val="00B0F0"/>
                </a:solidFill>
                <a:latin typeface="Times New Roman" panose="02020603050405020304" pitchFamily="18" charset="0"/>
                <a:cs typeface="Times New Roman" panose="02020603050405020304" pitchFamily="18" charset="0"/>
              </a:rPr>
              <a:t>celebrados a distancia:</a:t>
            </a:r>
            <a:r>
              <a:rPr lang="es-AR" altLang="es-AR" dirty="0">
                <a:latin typeface="Times New Roman" panose="02020603050405020304" pitchFamily="18" charset="0"/>
                <a:cs typeface="Times New Roman" panose="02020603050405020304" pitchFamily="18" charset="0"/>
              </a:rPr>
              <a:t> los que pueden ser utilizados sin la presencia física simultánea de las partes contratantes. En especial medios postales, electrónicos, telecomunicaciones, así como servicios de radio, televisión o prensa.</a:t>
            </a:r>
          </a:p>
          <a:p>
            <a:pPr>
              <a:buNone/>
            </a:pPr>
            <a:endParaRPr lang="es-AR" altLang="es-AR" dirty="0">
              <a:latin typeface="Times New Roman" panose="02020603050405020304" pitchFamily="18" charset="0"/>
              <a:cs typeface="Times New Roman" panose="02020603050405020304" pitchFamily="18" charset="0"/>
            </a:endParaRPr>
          </a:p>
          <a:p>
            <a:endParaRPr lang="es-AR" altLang="es-AR" dirty="0">
              <a:latin typeface="Times New Roman" panose="02020603050405020304" pitchFamily="18" charset="0"/>
              <a:cs typeface="Times New Roman" panose="02020603050405020304" pitchFamily="18" charset="0"/>
            </a:endParaRPr>
          </a:p>
          <a:p>
            <a:endParaRPr lang="es-AR" dirty="0"/>
          </a:p>
        </p:txBody>
      </p:sp>
    </p:spTree>
    <p:extLst>
      <p:ext uri="{BB962C8B-B14F-4D97-AF65-F5344CB8AC3E}">
        <p14:creationId xmlns:p14="http://schemas.microsoft.com/office/powerpoint/2010/main" val="3176688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647700"/>
          </a:xfrm>
        </p:spPr>
        <p:txBody>
          <a:bodyPr/>
          <a:lstStyle/>
          <a:p>
            <a:pPr algn="ctr"/>
            <a:r>
              <a:rPr lang="es-AR" dirty="0" smtClean="0"/>
              <a:t>MEDIOS ELECTRONICOS</a:t>
            </a:r>
            <a:endParaRPr lang="es-AR" dirty="0"/>
          </a:p>
        </p:txBody>
      </p:sp>
      <p:sp>
        <p:nvSpPr>
          <p:cNvPr id="3" name="Marcador de contenido 2"/>
          <p:cNvSpPr>
            <a:spLocks noGrp="1"/>
          </p:cNvSpPr>
          <p:nvPr>
            <p:ph idx="1"/>
          </p:nvPr>
        </p:nvSpPr>
        <p:spPr>
          <a:xfrm>
            <a:off x="677334" y="1257301"/>
            <a:ext cx="8596668" cy="4784062"/>
          </a:xfrm>
        </p:spPr>
        <p:txBody>
          <a:bodyPr>
            <a:normAutofit/>
          </a:bodyPr>
          <a:lstStyle/>
          <a:p>
            <a:pPr algn="just"/>
            <a:r>
              <a:rPr lang="es-AR" altLang="es-AR" sz="2000" dirty="0">
                <a:solidFill>
                  <a:schemeClr val="accent2"/>
                </a:solidFill>
                <a:latin typeface="Times New Roman" panose="02020603050405020304" pitchFamily="18" charset="0"/>
                <a:cs typeface="Times New Roman" panose="02020603050405020304" pitchFamily="18" charset="0"/>
              </a:rPr>
              <a:t>Utilización de medios electrónicos</a:t>
            </a:r>
            <a:r>
              <a:rPr lang="es-AR" altLang="es-AR" sz="2000" dirty="0">
                <a:solidFill>
                  <a:srgbClr val="00B0F0"/>
                </a:solidFill>
                <a:latin typeface="Times New Roman" panose="02020603050405020304" pitchFamily="18" charset="0"/>
                <a:cs typeface="Times New Roman" panose="02020603050405020304" pitchFamily="18" charset="0"/>
              </a:rPr>
              <a:t>.</a:t>
            </a:r>
            <a:r>
              <a:rPr lang="es-AR" altLang="es-AR" sz="2000" dirty="0">
                <a:latin typeface="Times New Roman" panose="02020603050405020304" pitchFamily="18" charset="0"/>
                <a:cs typeface="Times New Roman" panose="02020603050405020304" pitchFamily="18" charset="0"/>
              </a:rPr>
              <a:t> Siempre que se exija que el contrato conste por escrito, </a:t>
            </a:r>
            <a:r>
              <a:rPr lang="es-AR" altLang="es-AR" sz="2000" dirty="0">
                <a:solidFill>
                  <a:srgbClr val="FF0000"/>
                </a:solidFill>
                <a:latin typeface="Times New Roman" panose="02020603050405020304" pitchFamily="18" charset="0"/>
                <a:cs typeface="Times New Roman" panose="02020603050405020304" pitchFamily="18" charset="0"/>
              </a:rPr>
              <a:t>este requisito se debe entender satisfecho </a:t>
            </a:r>
            <a:r>
              <a:rPr lang="es-AR" altLang="es-AR" sz="2000" dirty="0">
                <a:latin typeface="Times New Roman" panose="02020603050405020304" pitchFamily="18" charset="0"/>
                <a:cs typeface="Times New Roman" panose="02020603050405020304" pitchFamily="18" charset="0"/>
              </a:rPr>
              <a:t>si el contrato con el consumidor o usuario contiene un soporte electrónico u otra tecnología similar.</a:t>
            </a:r>
          </a:p>
          <a:p>
            <a:pPr algn="just"/>
            <a:r>
              <a:rPr lang="es-AR" sz="2000" dirty="0">
                <a:solidFill>
                  <a:schemeClr val="accent2"/>
                </a:solidFill>
                <a:latin typeface="Times New Roman" pitchFamily="18" charset="0"/>
                <a:cs typeface="Times New Roman" pitchFamily="18" charset="0"/>
              </a:rPr>
              <a:t>Información sobre los medios electrónicos:</a:t>
            </a:r>
            <a:r>
              <a:rPr lang="es-AR" sz="2000" dirty="0">
                <a:latin typeface="Times New Roman" pitchFamily="18" charset="0"/>
                <a:cs typeface="Times New Roman" pitchFamily="18" charset="0"/>
              </a:rPr>
              <a:t> el proveedor debe informar al consumidor, además del contenido mínimo del contrato y la facultad de revocar, todos los datos necesarios para utilizar correctamente el medio elegido, para comprender los riesgos derivados de su empleo, y para tener absolutamente claro quién asume esos riesgos</a:t>
            </a:r>
            <a:r>
              <a:rPr lang="es-AR" sz="2000" dirty="0" smtClean="0">
                <a:latin typeface="Times New Roman" pitchFamily="18" charset="0"/>
                <a:cs typeface="Times New Roman" pitchFamily="18" charset="0"/>
              </a:rPr>
              <a:t>.</a:t>
            </a:r>
          </a:p>
          <a:p>
            <a:pPr algn="just"/>
            <a:r>
              <a:rPr lang="es-AR" sz="2000" dirty="0" smtClean="0">
                <a:solidFill>
                  <a:schemeClr val="accent2"/>
                </a:solidFill>
                <a:latin typeface="Times New Roman" pitchFamily="18" charset="0"/>
                <a:cs typeface="Times New Roman" pitchFamily="18" charset="0"/>
              </a:rPr>
              <a:t> </a:t>
            </a:r>
            <a:r>
              <a:rPr lang="es-AR" sz="2000" dirty="0">
                <a:solidFill>
                  <a:schemeClr val="accent2"/>
                </a:solidFill>
                <a:latin typeface="Times New Roman" pitchFamily="18" charset="0"/>
                <a:cs typeface="Times New Roman" pitchFamily="18" charset="0"/>
              </a:rPr>
              <a:t>Las ofertas de contratación por medios electrónicos o similares</a:t>
            </a:r>
            <a:r>
              <a:rPr lang="es-AR" sz="2000" dirty="0">
                <a:solidFill>
                  <a:srgbClr val="00B0F0"/>
                </a:solidFill>
                <a:latin typeface="Times New Roman" pitchFamily="18" charset="0"/>
                <a:cs typeface="Times New Roman" pitchFamily="18" charset="0"/>
              </a:rPr>
              <a:t> </a:t>
            </a:r>
            <a:r>
              <a:rPr lang="es-AR" sz="2000" dirty="0">
                <a:solidFill>
                  <a:srgbClr val="FF0000"/>
                </a:solidFill>
                <a:latin typeface="Times New Roman" pitchFamily="18" charset="0"/>
                <a:cs typeface="Times New Roman" pitchFamily="18" charset="0"/>
              </a:rPr>
              <a:t>deben </a:t>
            </a:r>
            <a:r>
              <a:rPr lang="es-AR" sz="2000" dirty="0">
                <a:solidFill>
                  <a:srgbClr val="00B0F0"/>
                </a:solidFill>
                <a:latin typeface="Times New Roman" pitchFamily="18" charset="0"/>
                <a:cs typeface="Times New Roman" pitchFamily="18" charset="0"/>
              </a:rPr>
              <a:t>tener vigencia </a:t>
            </a:r>
            <a:r>
              <a:rPr lang="es-AR" sz="2000" dirty="0">
                <a:latin typeface="Times New Roman" pitchFamily="18" charset="0"/>
                <a:cs typeface="Times New Roman" pitchFamily="18" charset="0"/>
              </a:rPr>
              <a:t>durante el período que fije el oferente o, en su defecto, durante todo el tiempo que permanezcan accesibles al destinatario. El oferente debe confirmar por vía electrónica y sin demora la llegada de la </a:t>
            </a:r>
            <a:r>
              <a:rPr lang="es-AR" sz="2000" dirty="0" smtClean="0">
                <a:latin typeface="Times New Roman" pitchFamily="18" charset="0"/>
                <a:cs typeface="Times New Roman" pitchFamily="18" charset="0"/>
              </a:rPr>
              <a:t>aceptación.-</a:t>
            </a:r>
          </a:p>
          <a:p>
            <a:pPr marL="0" indent="0" algn="just">
              <a:buNone/>
            </a:pPr>
            <a:r>
              <a:rPr lang="es-AR" sz="2000" dirty="0">
                <a:latin typeface="Times New Roman" pitchFamily="18" charset="0"/>
                <a:cs typeface="Times New Roman" pitchFamily="18" charset="0"/>
              </a:rPr>
              <a:t/>
            </a:r>
            <a:br>
              <a:rPr lang="es-AR" sz="2000" dirty="0">
                <a:latin typeface="Times New Roman" pitchFamily="18" charset="0"/>
                <a:cs typeface="Times New Roman" pitchFamily="18" charset="0"/>
              </a:rPr>
            </a:br>
            <a:endParaRPr lang="es-AR" sz="2000" dirty="0">
              <a:latin typeface="Times New Roman" pitchFamily="18" charset="0"/>
              <a:cs typeface="Times New Roman" pitchFamily="18" charset="0"/>
            </a:endParaRPr>
          </a:p>
          <a:p>
            <a:endParaRPr lang="es-AR" dirty="0"/>
          </a:p>
        </p:txBody>
      </p:sp>
    </p:spTree>
    <p:extLst>
      <p:ext uri="{BB962C8B-B14F-4D97-AF65-F5344CB8AC3E}">
        <p14:creationId xmlns:p14="http://schemas.microsoft.com/office/powerpoint/2010/main" val="3256052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704045"/>
          </a:xfrm>
        </p:spPr>
        <p:txBody>
          <a:bodyPr/>
          <a:lstStyle/>
          <a:p>
            <a:r>
              <a:rPr lang="es-AR" dirty="0" smtClean="0"/>
              <a:t>Lugar de cumplimiento</a:t>
            </a:r>
            <a:endParaRPr lang="es-AR" dirty="0"/>
          </a:p>
        </p:txBody>
      </p:sp>
      <p:sp>
        <p:nvSpPr>
          <p:cNvPr id="3" name="Marcador de contenido 2"/>
          <p:cNvSpPr>
            <a:spLocks noGrp="1"/>
          </p:cNvSpPr>
          <p:nvPr>
            <p:ph idx="1"/>
          </p:nvPr>
        </p:nvSpPr>
        <p:spPr>
          <a:xfrm>
            <a:off x="677334" y="1159099"/>
            <a:ext cx="8596668" cy="4882263"/>
          </a:xfrm>
        </p:spPr>
        <p:txBody>
          <a:bodyPr>
            <a:noAutofit/>
          </a:bodyPr>
          <a:lstStyle/>
          <a:p>
            <a:r>
              <a:rPr lang="es-AR" dirty="0" smtClean="0"/>
              <a:t>En los contratos celebrados </a:t>
            </a:r>
          </a:p>
          <a:p>
            <a:pPr lvl="2"/>
            <a:r>
              <a:rPr lang="es-AR" sz="1800" dirty="0" smtClean="0"/>
              <a:t>Fuera de los establecimientos comerciales</a:t>
            </a:r>
          </a:p>
          <a:p>
            <a:pPr lvl="2" algn="just"/>
            <a:r>
              <a:rPr lang="es-AR" sz="1800" dirty="0" smtClean="0"/>
              <a:t>A distancia									donde el consumidor 															recibió</a:t>
            </a:r>
            <a:endParaRPr lang="es-AR" sz="1600" dirty="0"/>
          </a:p>
          <a:p>
            <a:pPr lvl="2"/>
            <a:r>
              <a:rPr lang="es-AR" sz="1800" dirty="0" smtClean="0"/>
              <a:t>Con utilización de medios electrónicos				o debió recibir la prestación </a:t>
            </a:r>
          </a:p>
          <a:p>
            <a:pPr lvl="2"/>
            <a:endParaRPr lang="es-AR" sz="1800" dirty="0"/>
          </a:p>
          <a:p>
            <a:pPr lvl="2"/>
            <a:endParaRPr lang="es-AR" sz="1800" dirty="0" smtClean="0"/>
          </a:p>
          <a:p>
            <a:pPr lvl="2"/>
            <a:endParaRPr lang="es-AR" sz="1800" dirty="0"/>
          </a:p>
          <a:p>
            <a:pPr lvl="2" algn="r"/>
            <a:r>
              <a:rPr lang="es-AR" sz="1800" dirty="0" smtClean="0"/>
              <a:t>Fija la </a:t>
            </a:r>
            <a:r>
              <a:rPr lang="es-AR" sz="1800" dirty="0" smtClean="0">
                <a:solidFill>
                  <a:srgbClr val="FF0000"/>
                </a:solidFill>
                <a:effectLst>
                  <a:outerShdw blurRad="38100" dist="38100" dir="2700000" algn="tl">
                    <a:srgbClr val="000000">
                      <a:alpha val="43137"/>
                    </a:srgbClr>
                  </a:outerShdw>
                </a:effectLst>
              </a:rPr>
              <a:t>JURISDICCION</a:t>
            </a:r>
            <a:r>
              <a:rPr lang="es-AR" sz="1800" dirty="0" smtClean="0"/>
              <a:t> para</a:t>
            </a:r>
          </a:p>
          <a:p>
            <a:pPr marL="914400" lvl="2" indent="0" algn="r">
              <a:buNone/>
            </a:pPr>
            <a:r>
              <a:rPr lang="es-AR" sz="1800" dirty="0" smtClean="0"/>
              <a:t> todos los conflictos derivados del contrato</a:t>
            </a:r>
          </a:p>
          <a:p>
            <a:pPr marL="914400" lvl="2" indent="0" algn="r">
              <a:buNone/>
            </a:pPr>
            <a:endParaRPr lang="es-AR" sz="1800" dirty="0"/>
          </a:p>
          <a:p>
            <a:pPr marL="914400" lvl="2" indent="0" algn="r">
              <a:buNone/>
            </a:pPr>
            <a:endParaRPr lang="es-AR" sz="1800" dirty="0" smtClean="0"/>
          </a:p>
          <a:p>
            <a:pPr marL="914400" lvl="2" indent="0">
              <a:buNone/>
            </a:pPr>
            <a:r>
              <a:rPr lang="es-AR" sz="1800" u="sng" dirty="0" smtClean="0">
                <a:solidFill>
                  <a:schemeClr val="accent2"/>
                </a:solidFill>
              </a:rPr>
              <a:t>PRORROGA DE JURISDICCION:</a:t>
            </a:r>
            <a:r>
              <a:rPr lang="es-AR" sz="1800" dirty="0" smtClean="0"/>
              <a:t> Se tiene por no escrita</a:t>
            </a:r>
            <a:endParaRPr lang="es-AR" sz="1800" dirty="0"/>
          </a:p>
        </p:txBody>
      </p:sp>
      <p:sp>
        <p:nvSpPr>
          <p:cNvPr id="4" name="Flecha derecha 3"/>
          <p:cNvSpPr/>
          <p:nvPr/>
        </p:nvSpPr>
        <p:spPr>
          <a:xfrm>
            <a:off x="5795493" y="2130673"/>
            <a:ext cx="528034" cy="3734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5" name="Flecha abajo 4"/>
          <p:cNvSpPr/>
          <p:nvPr/>
        </p:nvSpPr>
        <p:spPr>
          <a:xfrm>
            <a:off x="7134895" y="3381289"/>
            <a:ext cx="257578" cy="43788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71773385"/>
      </p:ext>
    </p:extLst>
  </p:cSld>
  <p:clrMapOvr>
    <a:masterClrMapping/>
  </p:clrMapOvr>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472</TotalTime>
  <Words>1969</Words>
  <Application>Microsoft Office PowerPoint</Application>
  <PresentationFormat>Personalizado</PresentationFormat>
  <Paragraphs>140</Paragraphs>
  <Slides>25</Slides>
  <Notes>0</Notes>
  <HiddenSlides>0</HiddenSlides>
  <MMClips>0</MMClips>
  <ScaleCrop>false</ScaleCrop>
  <HeadingPairs>
    <vt:vector size="4" baseType="variant">
      <vt:variant>
        <vt:lpstr>Tema</vt:lpstr>
      </vt:variant>
      <vt:variant>
        <vt:i4>1</vt:i4>
      </vt:variant>
      <vt:variant>
        <vt:lpstr>Títulos de diapositiva</vt:lpstr>
      </vt:variant>
      <vt:variant>
        <vt:i4>25</vt:i4>
      </vt:variant>
    </vt:vector>
  </HeadingPairs>
  <TitlesOfParts>
    <vt:vector size="26" baseType="lpstr">
      <vt:lpstr>Faceta</vt:lpstr>
      <vt:lpstr>CONTRATOS DE CONSUMO</vt:lpstr>
      <vt:lpstr>Contrato de Consumo: es el celebrado entre un consumidor o usuario final con una persona humana o jurídica que actúe profesional o u ocasionalmente o con una empresa productora de bienes o prestadora de servicios, publica o privada que tenga por objeto la adquisición, uso o goce de los bienes o servicios por parte de los consumidores o usuarios , para su uso privado, familiar o social</vt:lpstr>
      <vt:lpstr>INTERPRETACION y PRELACION NORMATIVA</vt:lpstr>
      <vt:lpstr>FORMACION DEL CONSENTIMIENTO </vt:lpstr>
      <vt:lpstr>2.- Informacion </vt:lpstr>
      <vt:lpstr>3.- PUBLICIDAD</vt:lpstr>
      <vt:lpstr>MODALIDADES ESPECIALES</vt:lpstr>
      <vt:lpstr>MEDIOS ELECTRONICOS</vt:lpstr>
      <vt:lpstr>Lugar de cumplimiento</vt:lpstr>
      <vt:lpstr>REVOCACION LOS CELEBRADOS FUERA DE LOS ESTABLECIMIENTOS Y A DISTANCIA</vt:lpstr>
      <vt:lpstr>EFECTOS Y GASTOS DE REVOCACION</vt:lpstr>
      <vt:lpstr>REVOCACION DE OFERTA PROHIBIDA POR EL CONSUMIDOR</vt:lpstr>
      <vt:lpstr>CLAUSULAS ABUSIVAS</vt:lpstr>
      <vt:lpstr>CONTRATO DE SUMINISTRO Es el contrato por el cual el suministrante se obliga a entregar bienes, incluso servicios sin relación de dependencia en forma periódica o continuada y el suministrado a pagar un precio por cada entrega o grupo de ella.- </vt:lpstr>
      <vt:lpstr>RESOLUCION  En caso de incumplimientos de las obligaciones de una de las partes en cada prestación singular, la otra solo puede resolver el contrato en los términos del arts 1077 sigts si el incumplimiento es de notable importancia, de forma tal de poner razonablemente en duda la posibilidad del incumplidor de atender con exactitud los posteriores vencimientos.-</vt:lpstr>
      <vt:lpstr>CONTRATO DE OBRAS Y SERVICIOS   Hay contrato de obra o de servicios cuando una persona, según el caso el contratista o el prestador de servicios, actuando independientemente, se obliga a favor de otra, llamada comitente, a realizar una obra material o intelectual o a proveer un servicios mediante una retribución.- (art. 1251 CCC)   </vt:lpstr>
      <vt:lpstr>CONTRATO DE SERVICIOS: Cuando la obligación de hacer consiste en realizar cierta actividad independiente de su eficacia.- </vt:lpstr>
      <vt:lpstr>Medios Utilizados:  Si no se establece el modo o forma de hacer la obra, se entiende que el Contratista o el prestador elige la libremente los medios de ejecución del contrato.- </vt:lpstr>
      <vt:lpstr>PRECIO Se determina por el contrato, la Ley, los usos o en su defecto por la decisión judicial.- </vt:lpstr>
      <vt:lpstr>OBLIGACIONES DE LAS PARTES</vt:lpstr>
      <vt:lpstr>FALLECIMIENTO DE ALGUNA DE LAS PARTES</vt:lpstr>
      <vt:lpstr>FORMAS DE CONTRATACION (Obras)  </vt:lpstr>
      <vt:lpstr>IMPOSIBILIDAD DE CUMPLIR: SIN CULPA, VALE DECIR, SI LA EJECUCION O LA CONTINUIDAD DE LA OBRA SE HACE IMPOSIBLE POR CAUSAS NO IMPUTABLES A NINGUNA DE LAS PARTES, EL CONTRATO SE EXTINGUE Y EL CONTRATISTA TIENE DERECHO A UNA RETRIBUCION PROPORCIONAL A LAS TAREAS EFECTUADAS-</vt:lpstr>
      <vt:lpstr>RESPONSABILIDAD POR LA OBRA</vt:lpstr>
      <vt:lpstr> Responsabilidades complementarias. El constructor, los subcontratistas y los profesionales que intervienen en una construcción están obligados a observar las normas administrativas y son responsables, incluso frente a terceros, de cualquier daño producido por el incumplimiento de tales disposiciones. (art.1277)    CLAUSULAS DE EXCLUSION O LIMITACION DE RESPONSABILIDAD             NO ESCRITA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CONTRATOS DE CONSUMO</dc:title>
  <dc:creator>Alfredo</dc:creator>
  <cp:lastModifiedBy>Alfredo</cp:lastModifiedBy>
  <cp:revision>35</cp:revision>
  <dcterms:created xsi:type="dcterms:W3CDTF">2017-04-24T00:30:04Z</dcterms:created>
  <dcterms:modified xsi:type="dcterms:W3CDTF">2024-10-07T11:46:18Z</dcterms:modified>
</cp:coreProperties>
</file>