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3"/>
    <p:sldId id="281" r:id="rId4"/>
    <p:sldId id="284" r:id="rId5"/>
    <p:sldId id="285" r:id="rId6"/>
    <p:sldId id="305" r:id="rId7"/>
    <p:sldId id="288" r:id="rId8"/>
    <p:sldId id="290" r:id="rId9"/>
    <p:sldId id="291" r:id="rId10"/>
    <p:sldId id="292" r:id="rId11"/>
    <p:sldId id="293" r:id="rId12"/>
    <p:sldId id="294" r:id="rId13"/>
    <p:sldId id="309" r:id="rId14"/>
    <p:sldId id="310" r:id="rId15"/>
    <p:sldId id="313" r:id="rId16"/>
    <p:sldId id="314" r:id="rId17"/>
    <p:sldId id="316" r:id="rId18"/>
    <p:sldId id="317" r:id="rId19"/>
    <p:sldId id="31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Nº3. 3: </a:t>
            </a:r>
            <a:r>
              <a:rPr lang="en-US" altLang="es-MX" sz="2800" dirty="0"/>
              <a:t>Control de versiones y actualizaci</a:t>
            </a:r>
            <a:r>
              <a:rPr lang="en-US" altLang="en-US" sz="2800" dirty="0"/>
              <a:t>ó</a:t>
            </a:r>
            <a:r>
              <a:rPr lang="en-US" altLang="es-MX" sz="2800" dirty="0"/>
              <a:t>n de documentos en archivos de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5490"/>
            <a:ext cx="9603105" cy="3957955"/>
          </a:xfrm>
        </p:spPr>
        <p:txBody>
          <a:bodyPr>
            <a:normAutofit fontScale="6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5145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 de la clase</a:t>
            </a:r>
            <a:endParaRPr lang="en-US" alt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Comprender la importancia del control de versiones en la gesti</a:t>
            </a:r>
            <a:r>
              <a:rPr lang="en-US" altLang="en-US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documental del mantenimiento industrial</a:t>
            </a:r>
            <a:endParaRPr lang="en-US" altLang="es-MX" sz="4665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m</a:t>
            </a:r>
            <a:r>
              <a:rPr lang="en-US" altLang="en-US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todos y buenas pr</a:t>
            </a:r>
            <a:r>
              <a:rPr lang="en-US" altLang="en-US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cticas para mantener actualizados los documentos t</a:t>
            </a:r>
            <a:r>
              <a:rPr lang="en-US" altLang="en-US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cnicos y de mantenimiento.</a:t>
            </a:r>
            <a:endParaRPr lang="en-US" altLang="es-MX" sz="4665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Reconocer los riesgos de trabajar con versiones desactualizadas.</a:t>
            </a:r>
            <a:endParaRPr lang="en-US" altLang="es-MX" sz="4665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Nº3. 4: </a:t>
            </a:r>
            <a:r>
              <a:rPr lang="en-US" altLang="es-MX" sz="2800" dirty="0"/>
              <a:t>Normas y buenas pr</a:t>
            </a:r>
            <a:r>
              <a:rPr lang="en-US" altLang="en-US" sz="2800" dirty="0"/>
              <a:t>á</a:t>
            </a:r>
            <a:r>
              <a:rPr lang="en-US" altLang="es-MX" sz="2800" dirty="0"/>
              <a:t>cticas para la </a:t>
            </a:r>
            <a:r>
              <a:rPr lang="en-US" altLang="es-MX" sz="2800" u="sng" dirty="0"/>
              <a:t>conservaci</a:t>
            </a:r>
            <a:r>
              <a:rPr lang="en-US" altLang="en-US" sz="2800" u="sng" dirty="0"/>
              <a:t>ó</a:t>
            </a:r>
            <a:r>
              <a:rPr lang="en-US" altLang="es-MX" sz="2800" u="sng" dirty="0"/>
              <a:t>n de registros</a:t>
            </a:r>
            <a:r>
              <a:rPr lang="en-US" altLang="es-MX" sz="2800" dirty="0"/>
              <a:t> en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493520"/>
            <a:ext cx="9603105" cy="4885055"/>
          </a:xfrm>
        </p:spPr>
        <p:txBody>
          <a:bodyPr anchor="ctr" anchorCtr="0"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s-AR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son los registros de mantenimiento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es-AR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registros son documentos que evidencian la ejecuci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tareas de mantenimiento, inspecciones, reparaciones y controles realizados en equipos e instalaciones</a:t>
            </a:r>
            <a:r>
              <a:rPr lang="es-AR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alt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  <a:buNone/>
            </a:pPr>
            <a:r>
              <a:rPr lang="en-US" altLang="es-MX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Ejemplos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  <a:buNone/>
            </a:pP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rdenes de trabajo cerradas.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  <a:buNone/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Informes de fallas y reparaciones.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  <a:buNone/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Historial de mantenimiento preventivo.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  <a:buNone/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Certificados de calibraci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o ensayos.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50000"/>
              </a:lnSpc>
              <a:spcAft>
                <a:spcPts val="800"/>
              </a:spcAft>
              <a:buNone/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Planillas de control diario o semanal.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documentos legales y t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cnicos, por lo tanto deben conservarse de forma segura, 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ntegra y accesible.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Nº3. 4: </a:t>
            </a:r>
            <a:r>
              <a:rPr lang="en-US" altLang="es-MX" sz="2800" dirty="0"/>
              <a:t>Normas y buenas pr</a:t>
            </a:r>
            <a:r>
              <a:rPr lang="en-US" altLang="en-US" sz="2800" dirty="0"/>
              <a:t>á</a:t>
            </a:r>
            <a:r>
              <a:rPr lang="en-US" altLang="es-MX" sz="2800" dirty="0"/>
              <a:t>cticas para la </a:t>
            </a:r>
            <a:r>
              <a:rPr lang="en-US" altLang="es-MX" sz="2800" u="sng" dirty="0"/>
              <a:t>conservaci</a:t>
            </a:r>
            <a:r>
              <a:rPr lang="en-US" altLang="en-US" sz="2800" u="sng" dirty="0"/>
              <a:t>ó</a:t>
            </a:r>
            <a:r>
              <a:rPr lang="en-US" altLang="es-MX" sz="2800" u="sng" dirty="0"/>
              <a:t>n de registros</a:t>
            </a:r>
            <a:r>
              <a:rPr lang="en-US" altLang="es-MX" sz="2800" dirty="0"/>
              <a:t> en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550670"/>
            <a:ext cx="9603105" cy="5015865"/>
          </a:xfrm>
        </p:spPr>
        <p:txBody>
          <a:bodyPr anchor="ctr" anchorCtr="0">
            <a:noAutofit/>
          </a:bodyPr>
          <a:lstStyle/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AR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de la conservaci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registros</a:t>
            </a:r>
            <a:endParaRPr lang="en-US" altLang="es-MX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Permiten trazar la historia de cada equipo o instalaci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Facilitan auditor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internas y externas (ISO 9001, ISO 55001, etc.).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evidencia ante reclamos o accidentes.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Ayudan a tomar decisiones basadas en datos hist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ricos.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Evitan la p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rdida de conocimiento t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 acumulado.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Aft>
                <a:spcPts val="800"/>
              </a:spcAft>
              <a:buNone/>
            </a:pPr>
            <a:r>
              <a:rPr lang="en-US" altLang="es-MX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AR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se pierde el registro de calibraci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un sensor, puede invalidarse toda una medici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o generar una falla en el proceso.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Nº3. 4: </a:t>
            </a:r>
            <a:r>
              <a:rPr lang="en-US" altLang="es-MX" sz="2800" dirty="0"/>
              <a:t>Normas y buenas pr</a:t>
            </a:r>
            <a:r>
              <a:rPr lang="en-US" altLang="en-US" sz="2800" dirty="0"/>
              <a:t>á</a:t>
            </a:r>
            <a:r>
              <a:rPr lang="en-US" altLang="es-MX" sz="2800" dirty="0"/>
              <a:t>cticas para la </a:t>
            </a:r>
            <a:r>
              <a:rPr lang="en-US" altLang="es-MX" sz="2800" u="sng" dirty="0"/>
              <a:t>conservaci</a:t>
            </a:r>
            <a:r>
              <a:rPr lang="en-US" altLang="en-US" sz="2800" u="sng" dirty="0"/>
              <a:t>ó</a:t>
            </a:r>
            <a:r>
              <a:rPr lang="en-US" altLang="es-MX" sz="2800" u="sng" dirty="0"/>
              <a:t>n de registros</a:t>
            </a:r>
            <a:r>
              <a:rPr lang="en-US" altLang="es-MX" sz="2800" dirty="0"/>
              <a:t> en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550670"/>
            <a:ext cx="9603105" cy="5015865"/>
          </a:xfrm>
        </p:spPr>
        <p:txBody>
          <a:bodyPr anchor="ctr" anchorCtr="0">
            <a:noAutofit/>
          </a:bodyPr>
          <a:lstStyle/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AR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de la conservaci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registros</a:t>
            </a:r>
            <a:endParaRPr lang="en-US" altLang="es-MX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Permiten trazar la historia de cada equipo o instalaci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Facilitan auditor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internas y externas (ISO 9001, ISO 55001, etc.).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evidencia ante reclamos o accidentes.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Ayudan a tomar decisiones basadas en datos hist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ricos.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7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Evitan la p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rdida de conocimiento t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 acumulado.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5000"/>
              </a:lnSpc>
              <a:spcAft>
                <a:spcPts val="800"/>
              </a:spcAft>
              <a:buNone/>
            </a:pPr>
            <a:r>
              <a:rPr lang="en-US" altLang="es-MX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AR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se pierde el registro de calibraci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un sensor, puede invalidarse toda una medici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o generar una falla en el proceso.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456565"/>
            <a:ext cx="9603105" cy="1397000"/>
          </a:xfrm>
        </p:spPr>
        <p:txBody>
          <a:bodyPr>
            <a:normAutofit fontScale="90000"/>
          </a:bodyPr>
          <a:p>
            <a:r>
              <a:rPr lang="es-AR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4: </a:t>
            </a:r>
            <a:r>
              <a:rPr lang="en-US" altLang="es-MX" sz="3110" dirty="0">
                <a:sym typeface="+mn-ea"/>
              </a:rPr>
              <a:t>Normas y buenas pr</a:t>
            </a:r>
            <a:r>
              <a:rPr lang="en-US" altLang="en-US" sz="3110" dirty="0">
                <a:sym typeface="+mn-ea"/>
              </a:rPr>
              <a:t>á</a:t>
            </a:r>
            <a:r>
              <a:rPr lang="en-US" altLang="es-MX" sz="3110" dirty="0">
                <a:sym typeface="+mn-ea"/>
              </a:rPr>
              <a:t>cticas para la </a:t>
            </a:r>
            <a:r>
              <a:rPr lang="en-US" altLang="es-MX" sz="3110" u="sng" dirty="0">
                <a:sym typeface="+mn-ea"/>
              </a:rPr>
              <a:t>conservaci</a:t>
            </a:r>
            <a:r>
              <a:rPr lang="en-US" altLang="en-US" sz="3110" u="sng" dirty="0">
                <a:sym typeface="+mn-ea"/>
              </a:rPr>
              <a:t>ó</a:t>
            </a:r>
            <a:r>
              <a:rPr lang="en-US" altLang="es-MX" sz="3110" u="sng" dirty="0">
                <a:sym typeface="+mn-ea"/>
              </a:rPr>
              <a:t>n de registros</a:t>
            </a:r>
            <a:r>
              <a:rPr lang="en-US" altLang="es-MX" sz="3110" dirty="0">
                <a:sym typeface="+mn-ea"/>
              </a:rPr>
              <a:t> en mantenimiento industrial</a:t>
            </a:r>
            <a:endParaRPr lang="es-MX" altLang="en-US" sz="311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s-MX"/>
              <a:t>3</a:t>
            </a:r>
            <a:r>
              <a:rPr lang="es-AR" altLang="en-US"/>
              <a:t>. </a:t>
            </a:r>
            <a:r>
              <a:rPr lang="en-US" altLang="es-MX" sz="2400" u="sng"/>
              <a:t>Normas relacionadas</a:t>
            </a:r>
            <a:endParaRPr lang="en-US" altLang="es-MX" sz="2400" u="sng"/>
          </a:p>
        </p:txBody>
      </p:sp>
      <p:graphicFrame>
        <p:nvGraphicFramePr>
          <p:cNvPr id="4" name="Tabla 3"/>
          <p:cNvGraphicFramePr/>
          <p:nvPr>
            <p:custDataLst>
              <p:tags r:id="rId1"/>
            </p:custDataLst>
          </p:nvPr>
        </p:nvGraphicFramePr>
        <p:xfrm>
          <a:off x="1628775" y="2586990"/>
          <a:ext cx="9548495" cy="2782570"/>
        </p:xfrm>
        <a:graphic>
          <a:graphicData uri="http://schemas.openxmlformats.org/drawingml/2006/table">
            <a:tbl>
              <a:tblPr/>
              <a:tblGrid>
                <a:gridCol w="1858645"/>
                <a:gridCol w="2416175"/>
                <a:gridCol w="5273675"/>
              </a:tblGrid>
              <a:tr h="309245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Norma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Título / Enfoque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Aplicación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18490">
                <a:tc>
                  <a:txBody>
                    <a:bodyPr/>
                    <a:p>
                      <a:pPr algn="l"/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ISO 9001:2015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Gestión de la calidad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Exige mantener registros como evidencia del cumplimiento de procesos.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18490">
                <a:tc>
                  <a:txBody>
                    <a:bodyPr/>
                    <a:p>
                      <a:pPr algn="l"/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ISO 55001:2014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Gestión de activos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Requiere trazabilidad y conservación de la información del ciclo de vida del activo.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17855">
                <a:tc>
                  <a:txBody>
                    <a:bodyPr/>
                    <a:p>
                      <a:pPr algn="l"/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ISO 15489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Gestión de documentos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Define principios para la gestión, conservación y disposición de documentos.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18490">
                <a:tc>
                  <a:txBody>
                    <a:bodyPr/>
                    <a:p>
                      <a:pPr algn="l"/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ISO 14001 / ISO 45001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Medio ambiente y seguridad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Exigen conservar registros de inspecciones, mantenimientos y controles.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Cuadro de texto 4"/>
          <p:cNvSpPr txBox="1"/>
          <p:nvPr/>
        </p:nvSpPr>
        <p:spPr>
          <a:xfrm>
            <a:off x="1628140" y="5466080"/>
            <a:ext cx="10034905" cy="8489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s-MX" sz="2000"/>
              <a:t>En empresas industriales, el </a:t>
            </a:r>
            <a:r>
              <a:rPr lang="en-US" altLang="en-US" sz="2000"/>
              <a:t>á</a:t>
            </a:r>
            <a:r>
              <a:rPr lang="en-US" altLang="es-MX" sz="2000"/>
              <a:t>rea de mantenimiento suele alinearse con estas normas para cumplir auditor</a:t>
            </a:r>
            <a:r>
              <a:rPr lang="en-US" altLang="en-US" sz="2000"/>
              <a:t>í</a:t>
            </a:r>
            <a:r>
              <a:rPr lang="en-US" altLang="es-MX" sz="2000"/>
              <a:t>as y certificaciones.</a:t>
            </a:r>
            <a:endParaRPr lang="en-US" altLang="es-MX"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456565"/>
            <a:ext cx="9603105" cy="1397000"/>
          </a:xfrm>
        </p:spPr>
        <p:txBody>
          <a:bodyPr>
            <a:normAutofit fontScale="90000"/>
          </a:bodyPr>
          <a:p>
            <a:r>
              <a:rPr lang="es-AR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4: </a:t>
            </a:r>
            <a:r>
              <a:rPr lang="en-US" altLang="es-MX" sz="3110" dirty="0">
                <a:sym typeface="+mn-ea"/>
              </a:rPr>
              <a:t>Normas y buenas pr</a:t>
            </a:r>
            <a:r>
              <a:rPr lang="en-US" altLang="en-US" sz="3110" dirty="0">
                <a:sym typeface="+mn-ea"/>
              </a:rPr>
              <a:t>á</a:t>
            </a:r>
            <a:r>
              <a:rPr lang="en-US" altLang="es-MX" sz="3110" dirty="0">
                <a:sym typeface="+mn-ea"/>
              </a:rPr>
              <a:t>cticas para la </a:t>
            </a:r>
            <a:r>
              <a:rPr lang="en-US" altLang="es-MX" sz="3110" u="sng" dirty="0">
                <a:sym typeface="+mn-ea"/>
              </a:rPr>
              <a:t>conservaci</a:t>
            </a:r>
            <a:r>
              <a:rPr lang="en-US" altLang="en-US" sz="3110" u="sng" dirty="0">
                <a:sym typeface="+mn-ea"/>
              </a:rPr>
              <a:t>ó</a:t>
            </a:r>
            <a:r>
              <a:rPr lang="en-US" altLang="es-MX" sz="3110" u="sng" dirty="0">
                <a:sym typeface="+mn-ea"/>
              </a:rPr>
              <a:t>n de registros</a:t>
            </a:r>
            <a:r>
              <a:rPr lang="en-US" altLang="es-MX" sz="3110" dirty="0">
                <a:sym typeface="+mn-ea"/>
              </a:rPr>
              <a:t> en mantenimiento industrial</a:t>
            </a:r>
            <a:endParaRPr lang="es-MX" altLang="en-US" sz="311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s-MX" sz="2400"/>
              <a:t>4</a:t>
            </a:r>
            <a:r>
              <a:rPr lang="es-AR" altLang="en-US" sz="2400"/>
              <a:t>. </a:t>
            </a:r>
            <a:r>
              <a:rPr lang="en-US" altLang="es-MX" sz="2400" u="sng"/>
              <a:t>Criterios para la conservaci</a:t>
            </a:r>
            <a:r>
              <a:rPr lang="en-US" altLang="en-US" sz="2400" u="sng"/>
              <a:t>ó</a:t>
            </a:r>
            <a:r>
              <a:rPr lang="en-US" altLang="es-MX" sz="2400" u="sng"/>
              <a:t>n de registros</a:t>
            </a:r>
            <a:r>
              <a:rPr lang="es-AR" altLang="en-US" sz="2400" u="sng"/>
              <a:t>: </a:t>
            </a:r>
            <a:r>
              <a:rPr lang="en-US" altLang="es-MX"/>
              <a:t>Los registros deben ser:</a:t>
            </a:r>
            <a:endParaRPr lang="en-US" altLang="es-MX"/>
          </a:p>
          <a:p>
            <a:pPr marL="0" indent="0">
              <a:buNone/>
            </a:pPr>
            <a:endParaRPr lang="en-US" altLang="es-MX"/>
          </a:p>
        </p:txBody>
      </p:sp>
      <p:sp>
        <p:nvSpPr>
          <p:cNvPr id="5" name="Cuadro de texto 4"/>
          <p:cNvSpPr txBox="1"/>
          <p:nvPr/>
        </p:nvSpPr>
        <p:spPr>
          <a:xfrm>
            <a:off x="1628140" y="5466080"/>
            <a:ext cx="10034905" cy="8489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altLang="es-MX" sz="2000"/>
          </a:p>
        </p:txBody>
      </p:sp>
      <p:graphicFrame>
        <p:nvGraphicFramePr>
          <p:cNvPr id="8" name="Tabla 7"/>
          <p:cNvGraphicFramePr/>
          <p:nvPr>
            <p:custDataLst>
              <p:tags r:id="rId1"/>
            </p:custDataLst>
          </p:nvPr>
        </p:nvGraphicFramePr>
        <p:xfrm>
          <a:off x="1451610" y="2620645"/>
          <a:ext cx="9886950" cy="3511550"/>
        </p:xfrm>
        <a:graphic>
          <a:graphicData uri="http://schemas.openxmlformats.org/drawingml/2006/table">
            <a:tbl>
              <a:tblPr/>
              <a:tblGrid>
                <a:gridCol w="1702435"/>
                <a:gridCol w="4888865"/>
                <a:gridCol w="3295650"/>
              </a:tblGrid>
              <a:tr h="351155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Criterio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Descripción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Ejemplo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702945">
                <a:tc>
                  <a:txBody>
                    <a:bodyPr/>
                    <a:p>
                      <a:pPr algn="l"/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Legibles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Sin tachaduras, en formato claro o digital protegido.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Formularios sin manchas ni borrones.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0520">
                <a:tc>
                  <a:txBody>
                    <a:bodyPr/>
                    <a:p>
                      <a:pPr algn="l"/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Íntegros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No deben modificarse sin autorización.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Bloqueo de celdas o PDF firmado.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702310">
                <a:tc>
                  <a:txBody>
                    <a:bodyPr/>
                    <a:p>
                      <a:pPr algn="l"/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Identificables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Código o nombre que indique su contenido y equipo asociado.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“OT_CAL_2025_003.pdf”.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0520">
                <a:tc>
                  <a:txBody>
                    <a:bodyPr/>
                    <a:p>
                      <a:pPr algn="l"/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Accesibles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Fácil acceso para usuarios autorizados.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Carpeta compartida con permisos.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1790">
                <a:tc>
                  <a:txBody>
                    <a:bodyPr/>
                    <a:p>
                      <a:pPr algn="l"/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Seguros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Resguardo ante pérdida o daño físico/digital.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Copia en servidor o nube.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702310">
                <a:tc>
                  <a:txBody>
                    <a:bodyPr/>
                    <a:p>
                      <a:pPr algn="l"/>
                      <a:r>
                        <a:rPr sz="14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Trazables</a:t>
                      </a:r>
                      <a:endParaRPr sz="14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Que se pueda seguir la historia completa de cada equipo.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Historial con fechas, responsables y resultados.</a:t>
                      </a:r>
                      <a:endParaRPr sz="14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456565"/>
            <a:ext cx="9603105" cy="1397000"/>
          </a:xfrm>
        </p:spPr>
        <p:txBody>
          <a:bodyPr>
            <a:normAutofit fontScale="90000"/>
          </a:bodyPr>
          <a:p>
            <a:r>
              <a:rPr lang="es-AR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4: </a:t>
            </a:r>
            <a:r>
              <a:rPr lang="en-US" altLang="es-MX" sz="3110" dirty="0">
                <a:sym typeface="+mn-ea"/>
              </a:rPr>
              <a:t>Normas y buenas pr</a:t>
            </a:r>
            <a:r>
              <a:rPr lang="en-US" altLang="en-US" sz="3110" dirty="0">
                <a:sym typeface="+mn-ea"/>
              </a:rPr>
              <a:t>á</a:t>
            </a:r>
            <a:r>
              <a:rPr lang="en-US" altLang="es-MX" sz="3110" dirty="0">
                <a:sym typeface="+mn-ea"/>
              </a:rPr>
              <a:t>cticas para la </a:t>
            </a:r>
            <a:r>
              <a:rPr lang="en-US" altLang="es-MX" sz="3110" u="sng" dirty="0">
                <a:sym typeface="+mn-ea"/>
              </a:rPr>
              <a:t>conservaci</a:t>
            </a:r>
            <a:r>
              <a:rPr lang="en-US" altLang="en-US" sz="3110" u="sng" dirty="0">
                <a:sym typeface="+mn-ea"/>
              </a:rPr>
              <a:t>ó</a:t>
            </a:r>
            <a:r>
              <a:rPr lang="en-US" altLang="es-MX" sz="3110" u="sng" dirty="0">
                <a:sym typeface="+mn-ea"/>
              </a:rPr>
              <a:t>n de registros</a:t>
            </a:r>
            <a:r>
              <a:rPr lang="en-US" altLang="es-MX" sz="3110" dirty="0">
                <a:sym typeface="+mn-ea"/>
              </a:rPr>
              <a:t> en mantenimiento industrial</a:t>
            </a:r>
            <a:endParaRPr lang="es-MX" altLang="en-US" sz="311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pPr marL="0" indent="0">
              <a:buNone/>
            </a:pPr>
            <a:r>
              <a:rPr lang="en-US" altLang="es-MX" sz="3430"/>
              <a:t>5</a:t>
            </a:r>
            <a:r>
              <a:rPr lang="es-AR" altLang="en-US" sz="3430"/>
              <a:t>. </a:t>
            </a:r>
            <a:r>
              <a:rPr lang="en-US" altLang="es-MX" sz="3430" u="sng"/>
              <a:t>Buenas pr</a:t>
            </a:r>
            <a:r>
              <a:rPr lang="en-US" altLang="en-US" sz="3430" u="sng"/>
              <a:t>á</a:t>
            </a:r>
            <a:r>
              <a:rPr lang="en-US" altLang="es-MX" sz="3430" u="sng"/>
              <a:t>cticas de conservaci</a:t>
            </a:r>
            <a:r>
              <a:rPr lang="en-US" altLang="en-US" sz="3430" u="sng"/>
              <a:t>ó</a:t>
            </a:r>
            <a:r>
              <a:rPr lang="en-US" altLang="es-MX" sz="3430" u="sng"/>
              <a:t>n</a:t>
            </a:r>
            <a:endParaRPr lang="en-US" altLang="es-MX" sz="3430" u="sng"/>
          </a:p>
          <a:p>
            <a:r>
              <a:rPr lang="en-US" altLang="es-MX" sz="2800"/>
              <a:t>Digitalizaci</a:t>
            </a:r>
            <a:r>
              <a:rPr lang="en-US" altLang="en-US" sz="2800"/>
              <a:t>ó</a:t>
            </a:r>
            <a:r>
              <a:rPr lang="en-US" altLang="es-MX" sz="2800"/>
              <a:t>n controlada:</a:t>
            </a:r>
            <a:r>
              <a:rPr lang="es-AR" altLang="en-US" sz="2800"/>
              <a:t> </a:t>
            </a:r>
            <a:r>
              <a:rPr lang="en-US" altLang="es-MX" sz="2800"/>
              <a:t>Convertir documentos f</a:t>
            </a:r>
            <a:r>
              <a:rPr lang="en-US" altLang="en-US" sz="2800"/>
              <a:t>í</a:t>
            </a:r>
            <a:r>
              <a:rPr lang="en-US" altLang="es-MX" sz="2800"/>
              <a:t>sicos a formato PDF o imagen, garantizando autenticidad.</a:t>
            </a:r>
            <a:endParaRPr lang="en-US" altLang="es-MX" sz="2800"/>
          </a:p>
          <a:p>
            <a:r>
              <a:rPr lang="en-US" altLang="es-MX" sz="2800"/>
              <a:t>Respaldo y copias de seguridad:</a:t>
            </a:r>
            <a:r>
              <a:rPr lang="es-AR" altLang="en-US" sz="2800"/>
              <a:t> </a:t>
            </a:r>
            <a:r>
              <a:rPr lang="en-US" altLang="es-MX" sz="2800"/>
              <a:t>Mantener al menos dos copias: una local y una en servidor o nube.</a:t>
            </a:r>
            <a:endParaRPr lang="en-US" altLang="es-MX" sz="2800"/>
          </a:p>
          <a:p>
            <a:r>
              <a:rPr lang="en-US" altLang="es-MX" sz="2800"/>
              <a:t>Control de acceso:</a:t>
            </a:r>
            <a:r>
              <a:rPr lang="es-AR" altLang="en-US" sz="2800"/>
              <a:t> S</a:t>
            </a:r>
            <a:r>
              <a:rPr lang="en-US" altLang="es-MX" sz="2800"/>
              <a:t>olo personal autorizado puede modificar o eliminar registros.</a:t>
            </a:r>
            <a:endParaRPr lang="en-US" altLang="es-MX" sz="2800"/>
          </a:p>
          <a:p>
            <a:r>
              <a:rPr lang="en-US" altLang="es-MX" sz="2800"/>
              <a:t>Etiquetado uniforme:</a:t>
            </a:r>
            <a:r>
              <a:rPr lang="es-AR" altLang="en-US" sz="2800"/>
              <a:t> </a:t>
            </a:r>
            <a:r>
              <a:rPr lang="en-US" altLang="es-MX" sz="2800"/>
              <a:t>Usar c</a:t>
            </a:r>
            <a:r>
              <a:rPr lang="en-US" altLang="en-US" sz="2800"/>
              <a:t>ó</a:t>
            </a:r>
            <a:r>
              <a:rPr lang="en-US" altLang="es-MX" sz="2800"/>
              <a:t>digos, fechas y descripciones consistentes.</a:t>
            </a:r>
            <a:endParaRPr lang="en-US" altLang="es-MX" sz="2800"/>
          </a:p>
        </p:txBody>
      </p:sp>
      <p:sp>
        <p:nvSpPr>
          <p:cNvPr id="5" name="Cuadro de texto 4"/>
          <p:cNvSpPr txBox="1"/>
          <p:nvPr/>
        </p:nvSpPr>
        <p:spPr>
          <a:xfrm>
            <a:off x="1628140" y="5466080"/>
            <a:ext cx="10034905" cy="8489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altLang="es-MX" sz="2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456565"/>
            <a:ext cx="9603105" cy="1397000"/>
          </a:xfrm>
        </p:spPr>
        <p:txBody>
          <a:bodyPr>
            <a:normAutofit fontScale="90000"/>
          </a:bodyPr>
          <a:p>
            <a:r>
              <a:rPr lang="es-AR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4: </a:t>
            </a:r>
            <a:r>
              <a:rPr lang="en-US" altLang="es-MX" sz="3110" dirty="0">
                <a:sym typeface="+mn-ea"/>
              </a:rPr>
              <a:t>Normas y buenas pr</a:t>
            </a:r>
            <a:r>
              <a:rPr lang="en-US" altLang="en-US" sz="3110" dirty="0">
                <a:sym typeface="+mn-ea"/>
              </a:rPr>
              <a:t>á</a:t>
            </a:r>
            <a:r>
              <a:rPr lang="en-US" altLang="es-MX" sz="3110" dirty="0">
                <a:sym typeface="+mn-ea"/>
              </a:rPr>
              <a:t>cticas para la </a:t>
            </a:r>
            <a:r>
              <a:rPr lang="en-US" altLang="es-MX" sz="3110" u="sng" dirty="0">
                <a:sym typeface="+mn-ea"/>
              </a:rPr>
              <a:t>conservaci</a:t>
            </a:r>
            <a:r>
              <a:rPr lang="en-US" altLang="en-US" sz="3110" u="sng" dirty="0">
                <a:sym typeface="+mn-ea"/>
              </a:rPr>
              <a:t>ó</a:t>
            </a:r>
            <a:r>
              <a:rPr lang="en-US" altLang="es-MX" sz="3110" u="sng" dirty="0">
                <a:sym typeface="+mn-ea"/>
              </a:rPr>
              <a:t>n de registros</a:t>
            </a:r>
            <a:r>
              <a:rPr lang="en-US" altLang="es-MX" sz="3110" dirty="0">
                <a:sym typeface="+mn-ea"/>
              </a:rPr>
              <a:t> en mantenimiento industrial</a:t>
            </a:r>
            <a:endParaRPr lang="es-MX" altLang="en-US" sz="311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pPr marL="0" indent="0">
              <a:buNone/>
            </a:pPr>
            <a:r>
              <a:rPr lang="en-US" altLang="es-MX" sz="3430"/>
              <a:t>5</a:t>
            </a:r>
            <a:r>
              <a:rPr lang="es-AR" altLang="en-US" sz="3430"/>
              <a:t>. </a:t>
            </a:r>
            <a:r>
              <a:rPr lang="en-US" altLang="es-MX" sz="3430" u="sng"/>
              <a:t>Buenas pr</a:t>
            </a:r>
            <a:r>
              <a:rPr lang="en-US" altLang="en-US" sz="3430" u="sng"/>
              <a:t>á</a:t>
            </a:r>
            <a:r>
              <a:rPr lang="en-US" altLang="es-MX" sz="3430" u="sng"/>
              <a:t>cticas de conservaci</a:t>
            </a:r>
            <a:r>
              <a:rPr lang="en-US" altLang="en-US" sz="3430" u="sng"/>
              <a:t>ó</a:t>
            </a:r>
            <a:r>
              <a:rPr lang="en-US" altLang="es-MX" sz="3430" u="sng"/>
              <a:t>n</a:t>
            </a:r>
            <a:r>
              <a:rPr lang="es-AR" altLang="en-US" sz="3430" u="sng"/>
              <a:t> (sigue)</a:t>
            </a:r>
            <a:endParaRPr lang="en-US" altLang="es-MX" sz="3430" u="sng"/>
          </a:p>
          <a:p>
            <a:r>
              <a:rPr lang="en-US" altLang="es-MX" sz="2800"/>
              <a:t> </a:t>
            </a:r>
            <a:r>
              <a:rPr lang="en-US" altLang="es-MX" sz="3430"/>
              <a:t>Plan de retenci</a:t>
            </a:r>
            <a:r>
              <a:rPr lang="en-US" altLang="en-US" sz="3430"/>
              <a:t>ó</a:t>
            </a:r>
            <a:r>
              <a:rPr lang="en-US" altLang="es-MX" sz="3430"/>
              <a:t>n documental:</a:t>
            </a:r>
            <a:r>
              <a:rPr lang="es-AR" altLang="en-US" sz="3430"/>
              <a:t> </a:t>
            </a:r>
            <a:r>
              <a:rPr lang="en-US" altLang="es-MX" sz="3430"/>
              <a:t>Definir cu</a:t>
            </a:r>
            <a:r>
              <a:rPr lang="en-US" altLang="en-US" sz="3430"/>
              <a:t>á</a:t>
            </a:r>
            <a:r>
              <a:rPr lang="en-US" altLang="es-MX" sz="3430"/>
              <a:t>nto tiempo se conserva cada tipo de registro.</a:t>
            </a:r>
            <a:endParaRPr lang="en-US" altLang="es-MX" sz="3430"/>
          </a:p>
          <a:p>
            <a:r>
              <a:rPr lang="en-US" altLang="es-MX" sz="3430" u="sng"/>
              <a:t>Por ejemplo</a:t>
            </a:r>
            <a:r>
              <a:rPr lang="en-US" altLang="es-MX" sz="3430"/>
              <a:t>:</a:t>
            </a:r>
            <a:endParaRPr lang="en-US" altLang="es-MX" sz="3430"/>
          </a:p>
          <a:p>
            <a:r>
              <a:rPr lang="en-US" altLang="en-US" sz="3430"/>
              <a:t>Ó</a:t>
            </a:r>
            <a:r>
              <a:rPr lang="en-US" altLang="es-MX" sz="3430"/>
              <a:t>rdenes de trabajo: 5 a</a:t>
            </a:r>
            <a:r>
              <a:rPr lang="en-US" altLang="en-US" sz="3430"/>
              <a:t>ñ</a:t>
            </a:r>
            <a:r>
              <a:rPr lang="en-US" altLang="es-MX" sz="3430"/>
              <a:t>os.</a:t>
            </a:r>
            <a:endParaRPr lang="en-US" altLang="es-MX" sz="3430"/>
          </a:p>
          <a:p>
            <a:r>
              <a:rPr lang="en-US" altLang="es-MX" sz="3430"/>
              <a:t>Registros de calibraci</a:t>
            </a:r>
            <a:r>
              <a:rPr lang="en-US" altLang="en-US" sz="3430"/>
              <a:t>ó</a:t>
            </a:r>
            <a:r>
              <a:rPr lang="en-US" altLang="es-MX" sz="3430"/>
              <a:t>n: hasta pr</a:t>
            </a:r>
            <a:r>
              <a:rPr lang="en-US" altLang="en-US" sz="3430"/>
              <a:t>ó</a:t>
            </a:r>
            <a:r>
              <a:rPr lang="en-US" altLang="es-MX" sz="3430"/>
              <a:t>xima calibraci</a:t>
            </a:r>
            <a:r>
              <a:rPr lang="en-US" altLang="en-US" sz="3430"/>
              <a:t>ó</a:t>
            </a:r>
            <a:r>
              <a:rPr lang="en-US" altLang="es-MX" sz="3430"/>
              <a:t>n + 2 a</a:t>
            </a:r>
            <a:r>
              <a:rPr lang="en-US" altLang="en-US" sz="3430"/>
              <a:t>ñ</a:t>
            </a:r>
            <a:r>
              <a:rPr lang="en-US" altLang="es-MX" sz="3430"/>
              <a:t>os.</a:t>
            </a:r>
            <a:endParaRPr lang="en-US" altLang="es-MX" sz="3430"/>
          </a:p>
          <a:p>
            <a:r>
              <a:rPr lang="en-US" altLang="es-MX" sz="3430"/>
              <a:t>Informes de fallas: vida </a:t>
            </a:r>
            <a:r>
              <a:rPr lang="en-US" altLang="en-US" sz="3430"/>
              <a:t>ú</a:t>
            </a:r>
            <a:r>
              <a:rPr lang="en-US" altLang="es-MX" sz="3430"/>
              <a:t>til del equipo.</a:t>
            </a:r>
            <a:endParaRPr lang="en-US" altLang="es-MX" sz="3430"/>
          </a:p>
        </p:txBody>
      </p:sp>
      <p:sp>
        <p:nvSpPr>
          <p:cNvPr id="5" name="Cuadro de texto 4"/>
          <p:cNvSpPr txBox="1"/>
          <p:nvPr/>
        </p:nvSpPr>
        <p:spPr>
          <a:xfrm>
            <a:off x="1628140" y="5466080"/>
            <a:ext cx="10034905" cy="8489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altLang="es-MX" sz="2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456565"/>
            <a:ext cx="9603105" cy="1397000"/>
          </a:xfrm>
        </p:spPr>
        <p:txBody>
          <a:bodyPr>
            <a:normAutofit fontScale="90000"/>
          </a:bodyPr>
          <a:p>
            <a:r>
              <a:rPr lang="es-AR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4: </a:t>
            </a:r>
            <a:r>
              <a:rPr lang="en-US" altLang="es-MX" sz="3110" dirty="0">
                <a:sym typeface="+mn-ea"/>
              </a:rPr>
              <a:t>Normas y buenas pr</a:t>
            </a:r>
            <a:r>
              <a:rPr lang="en-US" altLang="en-US" sz="3110" dirty="0">
                <a:sym typeface="+mn-ea"/>
              </a:rPr>
              <a:t>á</a:t>
            </a:r>
            <a:r>
              <a:rPr lang="en-US" altLang="es-MX" sz="3110" dirty="0">
                <a:sym typeface="+mn-ea"/>
              </a:rPr>
              <a:t>cticas para la </a:t>
            </a:r>
            <a:r>
              <a:rPr lang="en-US" altLang="es-MX" sz="3110" u="sng" dirty="0">
                <a:sym typeface="+mn-ea"/>
              </a:rPr>
              <a:t>conservaci</a:t>
            </a:r>
            <a:r>
              <a:rPr lang="en-US" altLang="en-US" sz="3110" u="sng" dirty="0">
                <a:sym typeface="+mn-ea"/>
              </a:rPr>
              <a:t>ó</a:t>
            </a:r>
            <a:r>
              <a:rPr lang="en-US" altLang="es-MX" sz="3110" u="sng" dirty="0">
                <a:sym typeface="+mn-ea"/>
              </a:rPr>
              <a:t>n de registros</a:t>
            </a:r>
            <a:r>
              <a:rPr lang="en-US" altLang="es-MX" sz="3110" dirty="0">
                <a:sym typeface="+mn-ea"/>
              </a:rPr>
              <a:t> en mantenimiento industrial</a:t>
            </a:r>
            <a:endParaRPr lang="es-MX" altLang="en-US" sz="311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0000"/>
          </a:bodyPr>
          <a:p>
            <a:pPr marL="0" indent="0">
              <a:buNone/>
            </a:pPr>
            <a:r>
              <a:rPr lang="en-US" altLang="es-MX" sz="3430"/>
              <a:t>5</a:t>
            </a:r>
            <a:r>
              <a:rPr lang="es-AR" altLang="en-US" sz="3430"/>
              <a:t>. </a:t>
            </a:r>
            <a:r>
              <a:rPr lang="en-US" altLang="es-MX" sz="3430" u="sng"/>
              <a:t>Buenas pr</a:t>
            </a:r>
            <a:r>
              <a:rPr lang="en-US" altLang="en-US" sz="3430" u="sng"/>
              <a:t>á</a:t>
            </a:r>
            <a:r>
              <a:rPr lang="en-US" altLang="es-MX" sz="3430" u="sng"/>
              <a:t>cticas de conservaci</a:t>
            </a:r>
            <a:r>
              <a:rPr lang="en-US" altLang="en-US" sz="3430" u="sng"/>
              <a:t>ó</a:t>
            </a:r>
            <a:r>
              <a:rPr lang="en-US" altLang="es-MX" sz="3430" u="sng"/>
              <a:t>n</a:t>
            </a:r>
            <a:r>
              <a:rPr lang="es-AR" altLang="en-US" sz="3430" u="sng"/>
              <a:t> (sigue)</a:t>
            </a:r>
            <a:endParaRPr lang="en-US" altLang="es-MX" sz="3430" u="sng"/>
          </a:p>
          <a:p>
            <a:r>
              <a:rPr lang="en-US" altLang="es-MX" sz="3430"/>
              <a:t>Protecci</a:t>
            </a:r>
            <a:r>
              <a:rPr lang="en-US" altLang="en-US" sz="3430"/>
              <a:t>ó</a:t>
            </a:r>
            <a:r>
              <a:rPr lang="en-US" altLang="es-MX" sz="3430"/>
              <a:t>n f</a:t>
            </a:r>
            <a:r>
              <a:rPr lang="en-US" altLang="en-US" sz="3430"/>
              <a:t>í</a:t>
            </a:r>
            <a:r>
              <a:rPr lang="en-US" altLang="es-MX" sz="3430"/>
              <a:t>sica:</a:t>
            </a:r>
            <a:r>
              <a:rPr lang="es-AR" altLang="en-US" sz="3430"/>
              <a:t> </a:t>
            </a:r>
            <a:r>
              <a:rPr lang="en-US" altLang="es-MX" sz="3430"/>
              <a:t>Guardar documentos en archivadores cerrados, sin exposici</a:t>
            </a:r>
            <a:r>
              <a:rPr lang="en-US" altLang="en-US" sz="3430"/>
              <a:t>ó</a:t>
            </a:r>
            <a:r>
              <a:rPr lang="en-US" altLang="es-MX" sz="3430"/>
              <a:t>n a humedad o calor.</a:t>
            </a:r>
            <a:endParaRPr lang="en-US" altLang="es-MX" sz="3430"/>
          </a:p>
          <a:p>
            <a:r>
              <a:rPr lang="en-US" altLang="es-MX" sz="3430"/>
              <a:t>Actualizaci</a:t>
            </a:r>
            <a:r>
              <a:rPr lang="en-US" altLang="en-US" sz="3430"/>
              <a:t>ó</a:t>
            </a:r>
            <a:r>
              <a:rPr lang="en-US" altLang="es-MX" sz="3430"/>
              <a:t>n del inventario de registros:</a:t>
            </a:r>
            <a:r>
              <a:rPr lang="es-AR" altLang="en-US" sz="3430"/>
              <a:t> </a:t>
            </a:r>
            <a:r>
              <a:rPr lang="en-US" altLang="es-MX" sz="3430"/>
              <a:t>Llevar una tabla o planilla con la lista de documentos vigentes y su ubicaci</a:t>
            </a:r>
            <a:r>
              <a:rPr lang="en-US" altLang="en-US" sz="3430"/>
              <a:t>ó</a:t>
            </a:r>
            <a:r>
              <a:rPr lang="en-US" altLang="es-MX" sz="3430"/>
              <a:t>n.</a:t>
            </a:r>
            <a:endParaRPr lang="en-US" altLang="es-MX" sz="3430"/>
          </a:p>
        </p:txBody>
      </p:sp>
      <p:sp>
        <p:nvSpPr>
          <p:cNvPr id="5" name="Cuadro de texto 4"/>
          <p:cNvSpPr txBox="1"/>
          <p:nvPr/>
        </p:nvSpPr>
        <p:spPr>
          <a:xfrm>
            <a:off x="1628140" y="5466080"/>
            <a:ext cx="10034905" cy="8489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altLang="es-MX" sz="2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456565"/>
            <a:ext cx="9603105" cy="1397000"/>
          </a:xfrm>
        </p:spPr>
        <p:txBody>
          <a:bodyPr>
            <a:normAutofit fontScale="90000"/>
          </a:bodyPr>
          <a:p>
            <a:r>
              <a:rPr lang="es-AR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4: </a:t>
            </a:r>
            <a:r>
              <a:rPr lang="en-US" altLang="es-MX" sz="3110" dirty="0">
                <a:sym typeface="+mn-ea"/>
              </a:rPr>
              <a:t>Normas y buenas pr</a:t>
            </a:r>
            <a:r>
              <a:rPr lang="en-US" altLang="en-US" sz="3110" dirty="0">
                <a:sym typeface="+mn-ea"/>
              </a:rPr>
              <a:t>á</a:t>
            </a:r>
            <a:r>
              <a:rPr lang="en-US" altLang="es-MX" sz="3110" dirty="0">
                <a:sym typeface="+mn-ea"/>
              </a:rPr>
              <a:t>cticas para la </a:t>
            </a:r>
            <a:r>
              <a:rPr lang="en-US" altLang="es-MX" sz="3110" u="sng" dirty="0">
                <a:sym typeface="+mn-ea"/>
              </a:rPr>
              <a:t>conservaci</a:t>
            </a:r>
            <a:r>
              <a:rPr lang="en-US" altLang="en-US" sz="3110" u="sng" dirty="0">
                <a:sym typeface="+mn-ea"/>
              </a:rPr>
              <a:t>ó</a:t>
            </a:r>
            <a:r>
              <a:rPr lang="en-US" altLang="es-MX" sz="3110" u="sng" dirty="0">
                <a:sym typeface="+mn-ea"/>
              </a:rPr>
              <a:t>n de registros</a:t>
            </a:r>
            <a:r>
              <a:rPr lang="en-US" altLang="es-MX" sz="3110" dirty="0">
                <a:sym typeface="+mn-ea"/>
              </a:rPr>
              <a:t> en mantenimiento industrial</a:t>
            </a:r>
            <a:endParaRPr lang="es-MX" altLang="en-US" sz="311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marL="0" indent="0">
              <a:buNone/>
            </a:pPr>
            <a:r>
              <a:rPr lang="en-US" altLang="es-MX" sz="3430"/>
              <a:t>6</a:t>
            </a:r>
            <a:r>
              <a:rPr lang="es-AR" altLang="en-US" sz="3430"/>
              <a:t>. </a:t>
            </a:r>
            <a:r>
              <a:rPr lang="en-US" altLang="es-MX" sz="3430" u="sng"/>
              <a:t>Formato de conservaci</a:t>
            </a:r>
            <a:r>
              <a:rPr lang="en-US" altLang="en-US" sz="3430" u="sng"/>
              <a:t>ó</a:t>
            </a:r>
            <a:r>
              <a:rPr lang="en-US" altLang="es-MX" sz="3430" u="sng"/>
              <a:t>n</a:t>
            </a:r>
            <a:endParaRPr lang="en-US" altLang="es-MX" sz="3430"/>
          </a:p>
          <a:p>
            <a:pPr marL="0" indent="0">
              <a:buNone/>
            </a:pPr>
            <a:endParaRPr lang="en-US" altLang="es-MX" sz="3430"/>
          </a:p>
        </p:txBody>
      </p:sp>
      <p:sp>
        <p:nvSpPr>
          <p:cNvPr id="5" name="Cuadro de texto 4"/>
          <p:cNvSpPr txBox="1"/>
          <p:nvPr/>
        </p:nvSpPr>
        <p:spPr>
          <a:xfrm>
            <a:off x="1628140" y="5466080"/>
            <a:ext cx="10034905" cy="8489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altLang="es-MX" sz="2000"/>
          </a:p>
        </p:txBody>
      </p:sp>
      <p:graphicFrame>
        <p:nvGraphicFramePr>
          <p:cNvPr id="4" name="Tabla 3"/>
          <p:cNvGraphicFramePr/>
          <p:nvPr>
            <p:custDataLst>
              <p:tags r:id="rId1"/>
            </p:custDataLst>
          </p:nvPr>
        </p:nvGraphicFramePr>
        <p:xfrm>
          <a:off x="1762125" y="2701925"/>
          <a:ext cx="9548495" cy="3094990"/>
        </p:xfrm>
        <a:graphic>
          <a:graphicData uri="http://schemas.openxmlformats.org/drawingml/2006/table">
            <a:tbl>
              <a:tblPr/>
              <a:tblGrid>
                <a:gridCol w="2355850"/>
                <a:gridCol w="4010025"/>
                <a:gridCol w="3182620"/>
              </a:tblGrid>
              <a:tr h="619125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Tipo de soporte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Ventajas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Precauciones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19125">
                <a:tc>
                  <a:txBody>
                    <a:bodyPr/>
                    <a:p>
                      <a:pPr algn="l"/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Papel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Fácil visualización y firma manual.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Riesgo de deterioro o pérdida.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237615">
                <a:tc>
                  <a:txBody>
                    <a:bodyPr/>
                    <a:p>
                      <a:pPr algn="l"/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Digital (PDF, Excel, etc.)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Fácil respaldo, búsqueda rápida.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Requiere control de versiones y seguridad informática.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19125">
                <a:tc>
                  <a:txBody>
                    <a:bodyPr/>
                    <a:p>
                      <a:pPr algn="l"/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Mixto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Combina ambos, útil durante transición digital.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Mantener coherencia entre ambos formatos.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3: </a:t>
            </a:r>
            <a:r>
              <a:rPr lang="en-US" altLang="es-MX" sz="2800" dirty="0">
                <a:sym typeface="+mn-ea"/>
              </a:rPr>
              <a:t>Control de versiones y actualizaci</a:t>
            </a:r>
            <a:r>
              <a:rPr lang="en-US" altLang="en-US" sz="2800" dirty="0">
                <a:sym typeface="+mn-ea"/>
              </a:rPr>
              <a:t>ó</a:t>
            </a:r>
            <a:r>
              <a:rPr lang="en-US" altLang="es-MX" sz="2800" dirty="0">
                <a:sym typeface="+mn-ea"/>
              </a:rPr>
              <a:t>n de documentos en archivos de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5490"/>
            <a:ext cx="9603105" cy="3957955"/>
          </a:xfrm>
        </p:spPr>
        <p:txBody>
          <a:bodyPr>
            <a:normAutofit fontScale="4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7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s-AR" altLang="en-US" sz="7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️</a:t>
            </a:r>
            <a:r>
              <a:rPr lang="en-US" altLang="en-US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n-US" altLang="es-MX" sz="7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</a:t>
            </a:r>
            <a:r>
              <a:rPr lang="en-US" altLang="en-US" sz="7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7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el control de versiones</a:t>
            </a:r>
            <a:r>
              <a:rPr lang="en-US" altLang="es-MX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altLang="es-MX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control de versiones es el conjunto de procedimientos que permiten identificar, registrar y controlar los cambios que se realizan sobre documentos t</a:t>
            </a:r>
            <a:r>
              <a:rPr lang="en-US" alt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cnicos o de mantenimiento a lo largo del tiempo.</a:t>
            </a:r>
            <a:endParaRPr lang="en-US" altLang="es-MX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Ejemplo: Planos de una caldera, lista de repuestos, o plan de mantenimiento preventivo que se actualiza cada a</a:t>
            </a:r>
            <a:r>
              <a:rPr lang="en-US" alt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o.</a:t>
            </a:r>
            <a:endParaRPr lang="en-US" altLang="es-MX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3: </a:t>
            </a:r>
            <a:r>
              <a:rPr lang="en-US" altLang="es-MX" sz="2800" dirty="0">
                <a:sym typeface="+mn-ea"/>
              </a:rPr>
              <a:t>Control de versiones y actualizaci</a:t>
            </a:r>
            <a:r>
              <a:rPr lang="en-US" altLang="en-US" sz="2800" dirty="0">
                <a:sym typeface="+mn-ea"/>
              </a:rPr>
              <a:t>ó</a:t>
            </a:r>
            <a:r>
              <a:rPr lang="en-US" altLang="es-MX" sz="2800" dirty="0">
                <a:sym typeface="+mn-ea"/>
              </a:rPr>
              <a:t>n de documentos en archivos de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885315"/>
            <a:ext cx="9603105" cy="434848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 vez que se modifica un documento, se genera una nueva versi</a:t>
            </a:r>
            <a:r>
              <a:rPr lang="en-US" alt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n, manteniendo un historial de versiones anteriores para:</a:t>
            </a:r>
            <a:endParaRPr lang="en-US" altLang="es-MX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alt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Rastrear qu</a:t>
            </a:r>
            <a:r>
              <a:rPr lang="en-US" alt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cambios se hicieron.</a:t>
            </a:r>
            <a:endParaRPr lang="en-US" altLang="es-MX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Saber qui</a:t>
            </a:r>
            <a:r>
              <a:rPr lang="en-US" alt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los realiz</a:t>
            </a:r>
            <a:r>
              <a:rPr lang="en-US" alt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cu</a:t>
            </a:r>
            <a:r>
              <a:rPr lang="en-US" alt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ndo</a:t>
            </a:r>
            <a:endParaRPr lang="en-US" altLang="es-MX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Asegurar que todos los usuarios trabajen con la versi</a:t>
            </a:r>
            <a:r>
              <a:rPr lang="en-US" alt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vigente.</a:t>
            </a:r>
            <a:endParaRPr lang="en-US" altLang="es-MX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n-US" altLang="es-MX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3: </a:t>
            </a:r>
            <a:r>
              <a:rPr lang="en-US" altLang="es-MX" sz="2800" dirty="0">
                <a:sym typeface="+mn-ea"/>
              </a:rPr>
              <a:t>Control de versiones y actualizaci</a:t>
            </a:r>
            <a:r>
              <a:rPr lang="en-US" altLang="en-US" sz="2800" dirty="0">
                <a:sym typeface="+mn-ea"/>
              </a:rPr>
              <a:t>ó</a:t>
            </a:r>
            <a:r>
              <a:rPr lang="en-US" altLang="es-MX" sz="2800" dirty="0">
                <a:sym typeface="+mn-ea"/>
              </a:rPr>
              <a:t>n de documentos en archivos de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682750"/>
            <a:ext cx="9603105" cy="459486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AR" alt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9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en mantenimiento industrial</a:t>
            </a:r>
            <a:endParaRPr lang="en-US" altLang="es-MX" sz="29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un entorno industrial, los documentos deben ser exactos y actualizados, porque: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tareas cr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ticas (ajustes, inspecciones, reparaciones).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Sirven para auditor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y trazabilidad.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Evitan errores costosos o riesgos de seguridad.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 de problema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AR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t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 sigue un procedimiento de mantenimiento de versi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1.0 cuando ya existe la versi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2.2 con instrucciones de seguridad actualizadas 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→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riesgo operativo grave.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3: </a:t>
            </a:r>
            <a:r>
              <a:rPr lang="en-US" altLang="es-MX" sz="2800" dirty="0">
                <a:sym typeface="+mn-ea"/>
              </a:rPr>
              <a:t>Control de versiones y actualizaci</a:t>
            </a:r>
            <a:r>
              <a:rPr lang="en-US" altLang="en-US" sz="2800" dirty="0">
                <a:sym typeface="+mn-ea"/>
              </a:rPr>
              <a:t>ó</a:t>
            </a:r>
            <a:r>
              <a:rPr lang="en-US" altLang="es-MX" sz="2800" dirty="0">
                <a:sym typeface="+mn-ea"/>
              </a:rPr>
              <a:t>n de documentos en archivos de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885315"/>
            <a:ext cx="9603105" cy="434848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s-AR" alt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s-MX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9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Identificaci</a:t>
            </a:r>
            <a:r>
              <a:rPr lang="en-US" altLang="en-US" sz="29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9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versiones</a:t>
            </a:r>
            <a:r>
              <a:rPr lang="es-AR" alt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todos habituales de identificaci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n:</a:t>
            </a:r>
            <a:endParaRPr lang="en-US" altLang="es-MX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n-US" altLang="es-MX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/>
          <p:cNvGraphicFramePr/>
          <p:nvPr>
            <p:custDataLst>
              <p:tags r:id="rId1"/>
            </p:custDataLst>
          </p:nvPr>
        </p:nvGraphicFramePr>
        <p:xfrm>
          <a:off x="1672590" y="2651760"/>
          <a:ext cx="9665970" cy="2468880"/>
        </p:xfrm>
        <a:graphic>
          <a:graphicData uri="http://schemas.openxmlformats.org/drawingml/2006/table">
            <a:tbl>
              <a:tblPr/>
              <a:tblGrid>
                <a:gridCol w="3221990"/>
                <a:gridCol w="3221990"/>
                <a:gridCol w="3221990"/>
              </a:tblGrid>
              <a:tr h="42545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Método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Ejemplo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Comentario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4673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Numérico secuencial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V1.0 → V1.1 → V2.0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Simple, común en planes y manuales.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949960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Fecha de actualización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2025-03-15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Útil para control rápido, pero no muestra relación entre versiones.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4673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Código mixto</a:t>
                      </a:r>
                      <a:endParaRPr sz="1600" b="1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“PM-CAL-01_V3.0_2025”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Integra tipo de documento, número, versión y año.</a:t>
                      </a:r>
                      <a:endParaRPr sz="160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Cuadro de texto 4"/>
          <p:cNvSpPr txBox="1"/>
          <p:nvPr/>
        </p:nvSpPr>
        <p:spPr>
          <a:xfrm>
            <a:off x="1452245" y="5457190"/>
            <a:ext cx="9886950" cy="776605"/>
          </a:xfrm>
          <a:prstGeom prst="rect">
            <a:avLst/>
          </a:prstGeom>
        </p:spPr>
        <p:txBody>
          <a:bodyPr>
            <a:noAutofit/>
          </a:bodyPr>
          <a:p>
            <a:pPr defTabSz="266700"/>
            <a:r>
              <a:rPr sz="2000" b="1">
                <a:latin typeface="Times New Roman" panose="02020603050405020304"/>
                <a:ea typeface="Times New Roman" panose="02020603050405020304"/>
              </a:rPr>
              <a:t>Recomendación:</a:t>
            </a:r>
            <a:r>
              <a:rPr sz="2000">
                <a:latin typeface="Times New Roman" panose="02020603050405020304"/>
                <a:ea typeface="Times New Roman" panose="02020603050405020304"/>
              </a:rPr>
              <a:t> usar un formato estandarizado dentro del área de mantenimiento.</a:t>
            </a:r>
            <a:endParaRPr sz="2000"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3: </a:t>
            </a:r>
            <a:r>
              <a:rPr lang="en-US" altLang="es-MX" sz="2800" dirty="0">
                <a:sym typeface="+mn-ea"/>
              </a:rPr>
              <a:t>Control de versiones y actualizaci</a:t>
            </a:r>
            <a:r>
              <a:rPr lang="en-US" altLang="en-US" sz="2800" dirty="0">
                <a:sym typeface="+mn-ea"/>
              </a:rPr>
              <a:t>ó</a:t>
            </a:r>
            <a:r>
              <a:rPr lang="en-US" altLang="es-MX" sz="2800" dirty="0">
                <a:sym typeface="+mn-ea"/>
              </a:rPr>
              <a:t>n de documentos en archivos de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841500"/>
            <a:ext cx="9603105" cy="443611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s-AR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 de actualizaci</a:t>
            </a:r>
            <a:r>
              <a:rPr lang="en-US" altLang="en-US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documentos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Detecci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cambio necesario (ej. nuevo repuesto, cambio de frecuencia de mantenimiento).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Edici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controlada: solo personal autorizado puede modificar.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y aprobaci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por responsable t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 o jefe de mantenimiento.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Emisi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nueva versi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(numeraci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n, fecha, firma digital o c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digo).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Comunicaci</a:t>
            </a:r>
            <a:r>
              <a:rPr lang="en-US" alt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n: notificar a todos los usuarios del cambio.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Archivado: mantener versiones anteriores con marca de “OBSOLETA”.</a:t>
            </a:r>
            <a:endParaRPr lang="en-US" alt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3: </a:t>
            </a:r>
            <a:r>
              <a:rPr lang="en-US" altLang="es-MX" sz="2800" dirty="0">
                <a:sym typeface="+mn-ea"/>
              </a:rPr>
              <a:t>Control de versiones y actualizaci</a:t>
            </a:r>
            <a:r>
              <a:rPr lang="en-US" altLang="en-US" sz="2800" dirty="0">
                <a:sym typeface="+mn-ea"/>
              </a:rPr>
              <a:t>ó</a:t>
            </a:r>
            <a:r>
              <a:rPr lang="en-US" altLang="es-MX" sz="2800" dirty="0">
                <a:sym typeface="+mn-ea"/>
              </a:rPr>
              <a:t>n de documentos en archivos de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841500"/>
            <a:ext cx="9603105" cy="443611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s-AR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Herramientas de apoyo</a:t>
            </a:r>
            <a:endParaRPr lang="en-US" altLang="es-MX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Sistemas de gesti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documental (DMS): SharePoint, Alfresco, OpenKM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 de versiones t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cnico: Git, SVN (usados en software, pero aplicables a documentaci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t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cnica).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documental asistida por computadora: software que automatiza numeraci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n, control de acceso y actualizaci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UNIDAD Nº3. 3: </a:t>
            </a:r>
            <a:r>
              <a:rPr lang="en-US" altLang="es-MX" sz="2800" dirty="0">
                <a:sym typeface="+mn-ea"/>
              </a:rPr>
              <a:t>Control de versiones y actualizaci</a:t>
            </a:r>
            <a:r>
              <a:rPr lang="en-US" altLang="en-US" sz="2800" dirty="0">
                <a:sym typeface="+mn-ea"/>
              </a:rPr>
              <a:t>ó</a:t>
            </a:r>
            <a:r>
              <a:rPr lang="en-US" altLang="es-MX" sz="2800" dirty="0">
                <a:sym typeface="+mn-ea"/>
              </a:rPr>
              <a:t>n de documentos en archivos de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841500"/>
            <a:ext cx="9603105" cy="416052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s-AR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Buenas pr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cticas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Mantener un registro maestro de documentos vigentes.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Nombrar los archivos con un formato uniforme y legible.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Restringir permisos de edici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a usuarios </a:t>
            </a:r>
            <a:r>
              <a:rPr lang="es-AR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autorizados.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Incluir una hoja de control de revisiones en cada documento.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Archivar versiones obsoletas en una carpeta separada o comprimida.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Nº3. 4: </a:t>
            </a:r>
            <a:r>
              <a:rPr lang="en-US" altLang="es-MX" sz="2800" dirty="0"/>
              <a:t>Normas y buenas pr</a:t>
            </a:r>
            <a:r>
              <a:rPr lang="en-US" altLang="en-US" sz="2800" dirty="0"/>
              <a:t>á</a:t>
            </a:r>
            <a:r>
              <a:rPr lang="en-US" altLang="es-MX" sz="2800" dirty="0"/>
              <a:t>cticas para la </a:t>
            </a:r>
            <a:r>
              <a:rPr lang="en-US" altLang="es-MX" sz="2800" u="sng" dirty="0"/>
              <a:t>conservaci</a:t>
            </a:r>
            <a:r>
              <a:rPr lang="en-US" altLang="en-US" sz="2800" u="sng" dirty="0"/>
              <a:t>ó</a:t>
            </a:r>
            <a:r>
              <a:rPr lang="en-US" altLang="es-MX" sz="2800" u="sng" dirty="0"/>
              <a:t>n de registros</a:t>
            </a:r>
            <a:r>
              <a:rPr lang="en-US" altLang="es-MX" sz="2800" dirty="0"/>
              <a:t> en mantenimiento industrial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841500"/>
            <a:ext cx="9603105" cy="416052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</a:t>
            </a:r>
            <a:endParaRPr lang="en-US" altLang="es-MX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Comprender la importancia de conservar correctamente los registros de mantenimiento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Conocer las normas aplicables y los requisitos legales o t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buenas pr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cticas para asegurar la integridad, accesibilidad y trazabilidad de la informaci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761*194"/>
  <p:tag name="TABLE_ENDDRAG_RECT" val="131*208*761*194"/>
</p:tagLst>
</file>

<file path=ppt/tags/tag2.xml><?xml version="1.0" encoding="utf-8"?>
<p:tagLst xmlns:p="http://schemas.openxmlformats.org/presentationml/2006/main">
  <p:tag name="TABLE_ENDDRAG_ORIGIN_RECT" val="764*219"/>
  <p:tag name="TABLE_ENDDRAG_RECT" val="128*203*764*219"/>
</p:tagLst>
</file>

<file path=ppt/tags/tag3.xml><?xml version="1.0" encoding="utf-8"?>
<p:tagLst xmlns:p="http://schemas.openxmlformats.org/presentationml/2006/main">
  <p:tag name="TABLE_ENDDRAG_ORIGIN_RECT" val="778*269"/>
  <p:tag name="TABLE_ENDDRAG_RECT" val="114*206*778*269"/>
</p:tagLst>
</file>

<file path=ppt/tags/tag4.xml><?xml version="1.0" encoding="utf-8"?>
<p:tagLst xmlns:p="http://schemas.openxmlformats.org/presentationml/2006/main">
  <p:tag name="TABLE_ENDDRAG_ORIGIN_RECT" val="751*243"/>
  <p:tag name="TABLE_ENDDRAG_RECT" val="138*212*751*243"/>
</p:tagLst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0</TotalTime>
  <Words>8894</Words>
  <Application>WPS Presentation</Application>
  <PresentationFormat>Panorámica</PresentationFormat>
  <Paragraphs>260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Arial</vt:lpstr>
      <vt:lpstr>SimSun</vt:lpstr>
      <vt:lpstr>Wingdings</vt:lpstr>
      <vt:lpstr>Calibri</vt:lpstr>
      <vt:lpstr>Times New Roman</vt:lpstr>
      <vt:lpstr>Times New Roman</vt:lpstr>
      <vt:lpstr>Gill Sans MT</vt:lpstr>
      <vt:lpstr>Microsoft YaHei</vt:lpstr>
      <vt:lpstr>Arial Unicode MS</vt:lpstr>
      <vt:lpstr>Galería</vt:lpstr>
      <vt:lpstr>UNIDAD Nº3. 3: Control de versiones y actualización de documentos en archivos de mantenimiento industrial</vt:lpstr>
      <vt:lpstr>UNIDAD Nº3. 3: Control de versiones y actualización de documentos en archivos de mantenimiento industrial</vt:lpstr>
      <vt:lpstr>UNIDAD Nº3. 3: Control de versiones y actualización de documentos en archivos de mantenimiento industrial</vt:lpstr>
      <vt:lpstr>UNIDAD Nº3. 3: Control de versiones y actualización de documentos en archivos de mantenimiento industrial</vt:lpstr>
      <vt:lpstr>UNIDAD Nº3. 3: Control de versiones y actualización de documentos en archivos de mantenimiento industrial</vt:lpstr>
      <vt:lpstr>UNIDAD Nº3. 3: Control de versiones y actualización de documentos en archivos de mantenimiento industrial</vt:lpstr>
      <vt:lpstr>UNIDAD Nº3. 3: Control de versiones y actualización de documentos en archivos de mantenimiento industrial</vt:lpstr>
      <vt:lpstr>UNIDAD Nº3. 3: Control de versiones y actualización de documentos en archivos de mantenimiento industrial</vt:lpstr>
      <vt:lpstr>UNIDAD Nº3. 4: Normas y buenas prácticas para la conservación de registros en mantenimiento industrial</vt:lpstr>
      <vt:lpstr>UNIDAD Nº3. 4: Normas y buenas prácticas para la conservación de registros en mantenimiento industrial</vt:lpstr>
      <vt:lpstr>UNIDAD Nº3. 4: Normas y buenas prácticas para la conservación de registros en mantenimiento industrial</vt:lpstr>
      <vt:lpstr>UNIDAD Nº3. 4: Normas y buenas prácticas para la conservación de registros en mantenimiento industrial</vt:lpstr>
      <vt:lpstr>UNIDAD Nº3. 4: Normas y buenas prácticas para la conservación de registros en mantenimiento industrial</vt:lpstr>
      <vt:lpstr>UNIDAD Nº3. 4: Normas y buenas prácticas para la conservación de registros en mantenimiento industrial</vt:lpstr>
      <vt:lpstr>UNIDAD Nº3. 4: Normas y buenas prácticas para la conservación de registros en mantenimiento industrial</vt:lpstr>
      <vt:lpstr>UNIDAD Nº3. 4: Normas y buenas prácticas para la conservación de registros en mantenimiento industrial</vt:lpstr>
      <vt:lpstr>UNIDAD Nº3. 4: Normas y buenas prácticas para la conservación de registros en mantenimiento industrial</vt:lpstr>
      <vt:lpstr>UNIDAD Nº3. 4: Normas y buenas prácticas para la conservación de registros en mantenimiento industrial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juan_</cp:lastModifiedBy>
  <cp:revision>25</cp:revision>
  <dcterms:created xsi:type="dcterms:W3CDTF">2022-10-18T01:12:00Z</dcterms:created>
  <dcterms:modified xsi:type="dcterms:W3CDTF">2025-11-06T23:13:23Z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4FF84CF0EFD24698BBFA97F140E2B10D_13</vt:lpwstr>
  </property>
  <property fmtid="{D5CDD505-2E9C-101B-9397-08002B2CF9AE}" pid="3" name="KSOProductBuildVer">
    <vt:lpwstr>2058-12.2.0.23155</vt:lpwstr>
  </property>
</Properties>
</file>