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4" r:id="rId4"/>
    <p:sldId id="266" r:id="rId5"/>
    <p:sldId id="285" r:id="rId6"/>
    <p:sldId id="267" r:id="rId7"/>
    <p:sldId id="270" r:id="rId8"/>
    <p:sldId id="271" r:id="rId9"/>
    <p:sldId id="269" r:id="rId10"/>
    <p:sldId id="273" r:id="rId11"/>
    <p:sldId id="257" r:id="rId12"/>
    <p:sldId id="258" r:id="rId13"/>
    <p:sldId id="261" r:id="rId14"/>
    <p:sldId id="262" r:id="rId15"/>
    <p:sldId id="263" r:id="rId16"/>
    <p:sldId id="274" r:id="rId17"/>
    <p:sldId id="275" r:id="rId18"/>
    <p:sldId id="276" r:id="rId19"/>
    <p:sldId id="279" r:id="rId20"/>
    <p:sldId id="280" r:id="rId21"/>
    <p:sldId id="277" r:id="rId22"/>
    <p:sldId id="281" r:id="rId23"/>
    <p:sldId id="278" r:id="rId24"/>
    <p:sldId id="282" r:id="rId25"/>
    <p:sldId id="283" r:id="rId26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FC77F4-E916-40D1-8097-005BECA669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A2B91CF-E233-4DAD-B553-BA94A64300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3B3716D-926E-43BF-8C7A-6FB40A084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5183-B24A-488A-A00C-8B89957AC726}" type="datetimeFigureOut">
              <a:rPr lang="es-AR" smtClean="0"/>
              <a:t>3/6/2026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47B16A7-F86B-405B-B6E3-A46D9640B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57CCD6E-A9AA-4AF3-A727-17C951A2C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90EB4-57CD-47DE-99D3-DA7B8032A2D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85015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6D6504-8D6E-46DD-AF2F-F93F7E0AF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B9F23A7-9C5D-432F-B3E8-B724A6F805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5F1D6DE-421B-4822-8A24-00888CBA8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5183-B24A-488A-A00C-8B89957AC726}" type="datetimeFigureOut">
              <a:rPr lang="es-AR" smtClean="0"/>
              <a:t>3/6/2026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B6603D0-A908-4D90-A5C8-997AA2CAD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FEA85BB-74FA-4B06-9A28-9061E7A60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90EB4-57CD-47DE-99D3-DA7B8032A2D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0548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AF30EDB-37F7-4862-9745-71CBF2696F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A3B7462-2C7D-4194-AEFD-0CA72ADFD1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BDB61A-7F22-4EEF-97DB-76E79102A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5183-B24A-488A-A00C-8B89957AC726}" type="datetimeFigureOut">
              <a:rPr lang="es-AR" smtClean="0"/>
              <a:t>3/6/2026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B4FD89F-5F1E-423C-8B15-8C3C0447B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092A899-571F-4F8E-96BA-DDCA37ECB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90EB4-57CD-47DE-99D3-DA7B8032A2D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14211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99C1F7-D607-4A26-83B8-91E07C5CD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AC6BAC3-A7F2-4F6C-B973-06178A609E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905F57C-23D2-436D-A1BF-17EA8CC0D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5183-B24A-488A-A00C-8B89957AC726}" type="datetimeFigureOut">
              <a:rPr lang="es-AR" smtClean="0"/>
              <a:t>3/6/2026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F011DBA-2FEC-41C3-A48D-394FD2F50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44EF178-8014-4486-97C5-ECC2D1478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90EB4-57CD-47DE-99D3-DA7B8032A2D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90880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95082D-1F38-438E-AD89-B360E397B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E574CC8-2D4C-41F6-A268-E59A38637A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D4F307E-6298-4069-A9B2-DB47E8F49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5183-B24A-488A-A00C-8B89957AC726}" type="datetimeFigureOut">
              <a:rPr lang="es-AR" smtClean="0"/>
              <a:t>3/6/2026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6EBD0E5-A2F4-45A9-BB43-0C868B736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660A38-841D-4C96-91FB-63DEC0969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90EB4-57CD-47DE-99D3-DA7B8032A2D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55474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D1D96D-4941-409B-815C-5C1262601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81597B6-FE8B-4CB1-98EC-0851F55FD8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E31B21B-552D-42C5-8512-ED4F91FEDD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96B4164-8200-4EA4-909D-DBF1525C1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5183-B24A-488A-A00C-8B89957AC726}" type="datetimeFigureOut">
              <a:rPr lang="es-AR" smtClean="0"/>
              <a:t>3/6/2026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D03BA76-2BE0-4A90-89FA-E5C6823B3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DA14101-8E90-4897-A2DE-C2D95E4BF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90EB4-57CD-47DE-99D3-DA7B8032A2D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16278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0D4ED6-6C74-456F-9AE4-CA3171844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FC67827-A0B2-49E2-A2E7-B4613D8EC7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07D7370-29D9-42BD-9886-181A1F84CE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8E5C63F-506E-4A4B-8203-8E6F3848A7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BE93252-7405-453D-B2FF-5C79534974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A1B0237-05C7-4C2E-BAED-64F4C8468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5183-B24A-488A-A00C-8B89957AC726}" type="datetimeFigureOut">
              <a:rPr lang="es-AR" smtClean="0"/>
              <a:t>3/6/2026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927AAAD-6324-47F5-98BC-E92337DDF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1B6C3F8-D9AF-41C9-A016-603F3FF4A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90EB4-57CD-47DE-99D3-DA7B8032A2D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43716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F84B7C-B55B-4769-83D9-6966B09D4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056085C-F4CE-48B0-A0D2-CF665F2FB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5183-B24A-488A-A00C-8B89957AC726}" type="datetimeFigureOut">
              <a:rPr lang="es-AR" smtClean="0"/>
              <a:t>3/6/2026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5A53471-3B28-42C6-9096-EC8872AF0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2C78066-E641-4521-B65C-C9EF074AF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90EB4-57CD-47DE-99D3-DA7B8032A2D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72224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DCA15AD-744D-41C7-85AA-DAFBDB9E8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5183-B24A-488A-A00C-8B89957AC726}" type="datetimeFigureOut">
              <a:rPr lang="es-AR" smtClean="0"/>
              <a:t>3/6/2026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10ACF26-C617-4A2D-A419-6039DD868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7D7374E-2B76-4AB7-BD8A-A5689192C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90EB4-57CD-47DE-99D3-DA7B8032A2D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13660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7F2D9E-AAC3-4435-8EE8-0D72DBC74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0EB64ED-28F7-4894-BA99-BEA0BBAA7A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BFE6559-B2A0-4E12-880F-F2A7CA7F4B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9852CB5-9E1D-41E0-AA26-9CDDCBA53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5183-B24A-488A-A00C-8B89957AC726}" type="datetimeFigureOut">
              <a:rPr lang="es-AR" smtClean="0"/>
              <a:t>3/6/2026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8A628A7-BF27-49B8-818B-BEB687AB8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BCC50C0-9DEF-4681-ABFC-02BF10960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90EB4-57CD-47DE-99D3-DA7B8032A2D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61612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6A0991-8F16-45B0-BC44-0061593D13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BEA48AE-E563-4C44-9E36-3129CED97E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DD1BA58-0B54-451B-A720-8A85F0932B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579DFA2-CAF0-47E5-B715-0A96A1C91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5183-B24A-488A-A00C-8B89957AC726}" type="datetimeFigureOut">
              <a:rPr lang="es-AR" smtClean="0"/>
              <a:t>3/6/2026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293D8BD-3705-4A55-BD30-7833113CD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DDA974D-3AAC-4DA5-8AD2-28663C83A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90EB4-57CD-47DE-99D3-DA7B8032A2D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89246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7FE824C-9CEB-4381-9576-84048C139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1A27633-3839-468F-B53E-EB600D6A15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14E5B58-953D-4DE9-B52E-640B363734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E5183-B24A-488A-A00C-8B89957AC726}" type="datetimeFigureOut">
              <a:rPr lang="es-AR" smtClean="0"/>
              <a:t>3/6/2026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2828E49-8021-4B39-813E-B64DED8364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F9B4A22-0D41-4134-BAAA-336984ADE6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90EB4-57CD-47DE-99D3-DA7B8032A2D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97910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7" Type="http://schemas.openxmlformats.org/officeDocument/2006/relationships/image" Target="../media/image2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20.png"/><Relationship Id="rId4" Type="http://schemas.openxmlformats.org/officeDocument/2006/relationships/image" Target="../media/image2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image" Target="../media/image37.png"/><Relationship Id="rId7" Type="http://schemas.openxmlformats.org/officeDocument/2006/relationships/image" Target="../media/image43.png"/><Relationship Id="rId12" Type="http://schemas.openxmlformats.org/officeDocument/2006/relationships/image" Target="../media/image48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png"/><Relationship Id="rId11" Type="http://schemas.openxmlformats.org/officeDocument/2006/relationships/image" Target="../media/image47.png"/><Relationship Id="rId5" Type="http://schemas.openxmlformats.org/officeDocument/2006/relationships/image" Target="../media/image41.png"/><Relationship Id="rId10" Type="http://schemas.openxmlformats.org/officeDocument/2006/relationships/image" Target="../media/image46.png"/><Relationship Id="rId4" Type="http://schemas.openxmlformats.org/officeDocument/2006/relationships/image" Target="../media/image40.png"/><Relationship Id="rId9" Type="http://schemas.openxmlformats.org/officeDocument/2006/relationships/image" Target="../media/image45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E9279F-D5A7-4942-B314-C997490502F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Introducción a </a:t>
            </a:r>
            <a:r>
              <a:rPr lang="es-MX" dirty="0" err="1"/>
              <a:t>robotica</a:t>
            </a:r>
            <a:r>
              <a:rPr lang="es-MX" dirty="0"/>
              <a:t> </a:t>
            </a:r>
            <a:r>
              <a:rPr lang="es-MX" dirty="0" err="1"/>
              <a:t>movil</a:t>
            </a:r>
            <a:endParaRPr lang="es-A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0AA3ABF-F2F5-4D5F-9D01-E2BE5F8314A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err="1"/>
              <a:t>Mgter</a:t>
            </a:r>
            <a:r>
              <a:rPr lang="es-MX" dirty="0"/>
              <a:t> Ing. Neumann Miqueas Manuel</a:t>
            </a:r>
          </a:p>
          <a:p>
            <a:r>
              <a:rPr lang="es-AR" dirty="0"/>
              <a:t>Bibliografía: introducción a robots autónomos móviles de </a:t>
            </a:r>
            <a:r>
              <a:rPr lang="es-AR" dirty="0" err="1"/>
              <a:t>Siegwart</a:t>
            </a:r>
            <a:r>
              <a:rPr lang="es-AR" dirty="0"/>
              <a:t> y </a:t>
            </a:r>
            <a:r>
              <a:rPr lang="es-AR" dirty="0" err="1"/>
              <a:t>Nourbakhsh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0438877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98C781-58C2-4EFF-97F2-88E69C311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b="1" dirty="0"/>
              <a:t>“¿Puede moverse instantáneamente en cualquier dirección?”</a:t>
            </a:r>
            <a:br>
              <a:rPr lang="es-MX" b="1" dirty="0"/>
            </a:b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5C0DE9A-2608-4E1B-A756-5E3231FFB2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SI? HOLONÓMICO</a:t>
            </a:r>
          </a:p>
          <a:p>
            <a:r>
              <a:rPr lang="es-MX" dirty="0"/>
              <a:t>NO? NO HOLONÓMICO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6717785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87992E-C6B4-4F04-9E90-6E24BB2E7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Ruedas estándar fija </a:t>
            </a:r>
            <a:endParaRPr lang="es-AR" dirty="0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EDF916CA-EBD0-4031-A48E-4F657EE7AD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9866" y="1459675"/>
            <a:ext cx="4968671" cy="4198984"/>
          </a:xfr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2B9255D2-B18C-479D-8AD0-0C714BDA64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5619105"/>
            <a:ext cx="4237087" cy="495343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1308A028-51EE-40A6-9C08-0A17C8AE50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24796" y="4719274"/>
            <a:ext cx="3314987" cy="426757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A8B2C1C1-93B9-4D42-9F25-CB338CD55BE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48589" y="686981"/>
            <a:ext cx="5029636" cy="2674852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5AE8199A-DE24-42A4-94D4-921AED4150E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29271" y="3464396"/>
            <a:ext cx="2491956" cy="1005927"/>
          </a:xfrm>
          <a:prstGeom prst="rect">
            <a:avLst/>
          </a:prstGeom>
        </p:spPr>
      </p:pic>
      <p:sp>
        <p:nvSpPr>
          <p:cNvPr id="15" name="CuadroTexto 14">
            <a:extLst>
              <a:ext uri="{FF2B5EF4-FFF2-40B4-BE49-F238E27FC236}">
                <a16:creationId xmlns:a16="http://schemas.microsoft.com/office/drawing/2014/main" id="{14A29E39-B11F-4A0A-A001-6B9245A919B8}"/>
              </a:ext>
            </a:extLst>
          </p:cNvPr>
          <p:cNvSpPr txBox="1"/>
          <p:nvPr/>
        </p:nvSpPr>
        <p:spPr>
          <a:xfrm>
            <a:off x="6444075" y="5266613"/>
            <a:ext cx="609442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La velocidad lateral de la rueda debe ser cero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Esa ecuación proyecta la velocidad del robot sobre la dirección lateral de la rueda.</a:t>
            </a:r>
            <a:endParaRPr lang="es-AR" dirty="0"/>
          </a:p>
          <a:p>
            <a:endParaRPr lang="es-AR" dirty="0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DFC39A4B-850C-4F65-9603-69B6B548022A}"/>
              </a:ext>
            </a:extLst>
          </p:cNvPr>
          <p:cNvSpPr txBox="1"/>
          <p:nvPr/>
        </p:nvSpPr>
        <p:spPr>
          <a:xfrm>
            <a:off x="359789" y="6021227"/>
            <a:ext cx="626882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/>
              <a:t>La velocidad lineal en la dirección de rodadura debe coincidir con la velocidad tangencial de la rueda.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916506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AA45256A-F5E1-47EF-AEB0-9B99A429F5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34811" y="689238"/>
            <a:ext cx="3314987" cy="426757"/>
          </a:xfrm>
          <a:prstGeom prst="rect">
            <a:avLst/>
          </a:prstGeom>
        </p:spPr>
      </p:pic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66806D95-FFE4-40C1-9349-EAD6FCB39E16}"/>
              </a:ext>
            </a:extLst>
          </p:cNvPr>
          <p:cNvCxnSpPr/>
          <p:nvPr/>
        </p:nvCxnSpPr>
        <p:spPr>
          <a:xfrm>
            <a:off x="4477732" y="1115995"/>
            <a:ext cx="2177592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70EFEC85-F155-41DC-A1F2-1243CAF3F41F}"/>
              </a:ext>
            </a:extLst>
          </p:cNvPr>
          <p:cNvCxnSpPr>
            <a:cxnSpLocks/>
          </p:cNvCxnSpPr>
          <p:nvPr/>
        </p:nvCxnSpPr>
        <p:spPr>
          <a:xfrm>
            <a:off x="6751320" y="1115995"/>
            <a:ext cx="25908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3AD0678A-9DEA-49AE-AECF-40176EBE73E3}"/>
              </a:ext>
            </a:extLst>
          </p:cNvPr>
          <p:cNvCxnSpPr/>
          <p:nvPr/>
        </p:nvCxnSpPr>
        <p:spPr>
          <a:xfrm>
            <a:off x="7101840" y="1115995"/>
            <a:ext cx="19812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2" name="CuadroTexto 11">
            <a:extLst>
              <a:ext uri="{FF2B5EF4-FFF2-40B4-BE49-F238E27FC236}">
                <a16:creationId xmlns:a16="http://schemas.microsoft.com/office/drawing/2014/main" id="{DA544057-0C5C-4FA2-80E0-CF173EC4E943}"/>
              </a:ext>
            </a:extLst>
          </p:cNvPr>
          <p:cNvSpPr txBox="1"/>
          <p:nvPr/>
        </p:nvSpPr>
        <p:spPr>
          <a:xfrm>
            <a:off x="5254295" y="1115995"/>
            <a:ext cx="841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rgbClr val="0070C0"/>
                </a:solidFill>
              </a:rPr>
              <a:t>RUEDA</a:t>
            </a:r>
            <a:endParaRPr lang="es-AR" dirty="0">
              <a:solidFill>
                <a:srgbClr val="0070C0"/>
              </a:solidFill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163023A-B7BE-4B92-886D-CE52D7E5351D}"/>
              </a:ext>
            </a:extLst>
          </p:cNvPr>
          <p:cNvSpPr txBox="1"/>
          <p:nvPr/>
        </p:nvSpPr>
        <p:spPr>
          <a:xfrm>
            <a:off x="7200900" y="1259840"/>
            <a:ext cx="42079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chemeClr val="accent6"/>
                </a:solidFill>
              </a:rPr>
              <a:t>VELOCIDADES REFERIDAS A EJES GLOBALES</a:t>
            </a:r>
            <a:endParaRPr lang="es-AR" dirty="0">
              <a:solidFill>
                <a:schemeClr val="accent6"/>
              </a:solidFill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BABCCB1B-050E-484E-8C3C-3658620BCAB7}"/>
              </a:ext>
            </a:extLst>
          </p:cNvPr>
          <p:cNvSpPr txBox="1"/>
          <p:nvPr/>
        </p:nvSpPr>
        <p:spPr>
          <a:xfrm>
            <a:off x="7200900" y="1778192"/>
            <a:ext cx="45669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chemeClr val="accent2"/>
                </a:solidFill>
              </a:rPr>
              <a:t>CONVERSION VELOCIDADES DE EJES GLOBALES</a:t>
            </a:r>
            <a:br>
              <a:rPr lang="es-MX" dirty="0">
                <a:solidFill>
                  <a:schemeClr val="accent2"/>
                </a:solidFill>
              </a:rPr>
            </a:br>
            <a:r>
              <a:rPr lang="es-MX" dirty="0">
                <a:solidFill>
                  <a:schemeClr val="accent2"/>
                </a:solidFill>
              </a:rPr>
              <a:t>A EJES DEL ROBOT</a:t>
            </a:r>
            <a:endParaRPr lang="es-AR" dirty="0">
              <a:solidFill>
                <a:schemeClr val="accent2"/>
              </a:solidFill>
            </a:endParaRPr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DF0DEF01-519E-4E23-AF91-909DDFF020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025" y="30485"/>
            <a:ext cx="3401466" cy="3193044"/>
          </a:xfrm>
          <a:prstGeom prst="rect">
            <a:avLst/>
          </a:prstGeom>
        </p:spPr>
      </p:pic>
      <p:pic>
        <p:nvPicPr>
          <p:cNvPr id="17" name="Marcador de contenido 4">
            <a:extLst>
              <a:ext uri="{FF2B5EF4-FFF2-40B4-BE49-F238E27FC236}">
                <a16:creationId xmlns:a16="http://schemas.microsoft.com/office/drawing/2014/main" id="{8878DEC2-835E-44EE-ABF4-F87EF5A74C3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262" y="3368040"/>
            <a:ext cx="3401465" cy="2874550"/>
          </a:xfrm>
          <a:prstGeom prst="rect">
            <a:avLst/>
          </a:prstGeom>
        </p:spPr>
      </p:pic>
      <p:cxnSp>
        <p:nvCxnSpPr>
          <p:cNvPr id="19" name="Conector: angular 18">
            <a:extLst>
              <a:ext uri="{FF2B5EF4-FFF2-40B4-BE49-F238E27FC236}">
                <a16:creationId xmlns:a16="http://schemas.microsoft.com/office/drawing/2014/main" id="{01FE94CB-B1BA-43CB-973F-70DBC3709B42}"/>
              </a:ext>
            </a:extLst>
          </p:cNvPr>
          <p:cNvCxnSpPr>
            <a:cxnSpLocks/>
            <a:endCxn id="14" idx="1"/>
          </p:cNvCxnSpPr>
          <p:nvPr/>
        </p:nvCxnSpPr>
        <p:spPr>
          <a:xfrm rot="16200000" flipH="1">
            <a:off x="6559904" y="1460361"/>
            <a:ext cx="953655" cy="328337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Conector: angular 20">
            <a:extLst>
              <a:ext uri="{FF2B5EF4-FFF2-40B4-BE49-F238E27FC236}">
                <a16:creationId xmlns:a16="http://schemas.microsoft.com/office/drawing/2014/main" id="{218393FF-6335-403E-976E-95F1D4B7CD3F}"/>
              </a:ext>
            </a:extLst>
          </p:cNvPr>
          <p:cNvCxnSpPr>
            <a:cxnSpLocks/>
          </p:cNvCxnSpPr>
          <p:nvPr/>
        </p:nvCxnSpPr>
        <p:spPr>
          <a:xfrm rot="16200000" flipH="1">
            <a:off x="7052502" y="1249115"/>
            <a:ext cx="296802" cy="93980"/>
          </a:xfrm>
          <a:prstGeom prst="bentConnector3">
            <a:avLst>
              <a:gd name="adj1" fmla="val 100492"/>
            </a:avLst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3" name="CuadroTexto 32">
            <a:extLst>
              <a:ext uri="{FF2B5EF4-FFF2-40B4-BE49-F238E27FC236}">
                <a16:creationId xmlns:a16="http://schemas.microsoft.com/office/drawing/2014/main" id="{370D1C61-A941-427C-8D2D-9D7F60C86F9B}"/>
              </a:ext>
            </a:extLst>
          </p:cNvPr>
          <p:cNvSpPr txBox="1"/>
          <p:nvPr/>
        </p:nvSpPr>
        <p:spPr>
          <a:xfrm>
            <a:off x="5176267" y="2520525"/>
            <a:ext cx="1534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Ejemplo para:</a:t>
            </a:r>
            <a:endParaRPr lang="es-AR" dirty="0"/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8623467F-05FC-42A5-9BFA-21DB46AD3950}"/>
              </a:ext>
            </a:extLst>
          </p:cNvPr>
          <p:cNvSpPr txBox="1"/>
          <p:nvPr/>
        </p:nvSpPr>
        <p:spPr>
          <a:xfrm>
            <a:off x="6751320" y="2801784"/>
            <a:ext cx="107433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Alpha=90</a:t>
            </a:r>
            <a:br>
              <a:rPr lang="es-MX" dirty="0"/>
            </a:br>
            <a:r>
              <a:rPr lang="es-MX" dirty="0"/>
              <a:t>Beta=0</a:t>
            </a:r>
          </a:p>
          <a:p>
            <a:r>
              <a:rPr lang="es-MX" dirty="0"/>
              <a:t>Tita=0</a:t>
            </a:r>
            <a:endParaRPr lang="es-AR" dirty="0"/>
          </a:p>
        </p:txBody>
      </p:sp>
      <p:pic>
        <p:nvPicPr>
          <p:cNvPr id="38" name="Imagen 37">
            <a:extLst>
              <a:ext uri="{FF2B5EF4-FFF2-40B4-BE49-F238E27FC236}">
                <a16:creationId xmlns:a16="http://schemas.microsoft.com/office/drawing/2014/main" id="{8440013F-9B07-4F4C-80EB-40FB796D208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9286" y="3968144"/>
            <a:ext cx="6303194" cy="2066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81114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404160-0703-4172-ACBA-A71806C37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Interpretación física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04D05BA-8B3F-4BBA-A574-1C07B7BD5E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2963" y="3724477"/>
            <a:ext cx="10515600" cy="10923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sz="1050" dirty="0"/>
              <a:t>La velocidad en el sentido de rotación de la rueda no afecta a la restricción. </a:t>
            </a:r>
          </a:p>
          <a:p>
            <a:pPr marL="0" indent="0">
              <a:buNone/>
            </a:pPr>
            <a:endParaRPr lang="es-AR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F6367B6D-38EB-4229-8C07-5930F07AF79A}"/>
              </a:ext>
            </a:extLst>
          </p:cNvPr>
          <p:cNvSpPr txBox="1"/>
          <p:nvPr/>
        </p:nvSpPr>
        <p:spPr>
          <a:xfrm>
            <a:off x="3704499" y="4447541"/>
            <a:ext cx="60944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/>
              <a:t>la velocidad lateral total EN LA RUEDA debe ser cero</a:t>
            </a:r>
            <a:endParaRPr lang="es-AR" dirty="0"/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2B9E47F3-8B97-462B-BB6E-0CC89574C1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3079" y="1604863"/>
            <a:ext cx="4933556" cy="1617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6610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2C188E64-50C3-4EE0-8DA8-87DC4E054F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3684" y="577342"/>
            <a:ext cx="7398725" cy="864959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BB37BD85-BEC2-4873-9BF1-4A39375D17B7}"/>
              </a:ext>
            </a:extLst>
          </p:cNvPr>
          <p:cNvSpPr txBox="1"/>
          <p:nvPr/>
        </p:nvSpPr>
        <p:spPr>
          <a:xfrm>
            <a:off x="3950782" y="1393179"/>
            <a:ext cx="1534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Ejemplo para:</a:t>
            </a:r>
            <a:endParaRPr lang="es-AR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2BF55D0F-0331-4F61-8998-22229156D5B1}"/>
              </a:ext>
            </a:extLst>
          </p:cNvPr>
          <p:cNvSpPr txBox="1"/>
          <p:nvPr/>
        </p:nvSpPr>
        <p:spPr>
          <a:xfrm>
            <a:off x="5337928" y="1743356"/>
            <a:ext cx="609442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/>
              <a:t>Alpha=90</a:t>
            </a:r>
            <a:br>
              <a:rPr lang="es-MX" dirty="0"/>
            </a:br>
            <a:r>
              <a:rPr lang="es-MX" dirty="0"/>
              <a:t>Beta=0</a:t>
            </a:r>
          </a:p>
          <a:p>
            <a:r>
              <a:rPr lang="es-MX" dirty="0"/>
              <a:t>Tita=0</a:t>
            </a:r>
            <a:endParaRPr lang="es-AR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3260B9BF-C7CB-4127-99E9-ACC80EBF02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8011" y="2666686"/>
            <a:ext cx="2690670" cy="1220602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D2182DE7-09C8-4B6F-86DA-055040C5EFA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56462" y="3887288"/>
            <a:ext cx="1495590" cy="566652"/>
          </a:xfrm>
          <a:prstGeom prst="rect">
            <a:avLst/>
          </a:prstGeom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F95BE881-B29E-49E7-AD64-2D0E1316A123}"/>
              </a:ext>
            </a:extLst>
          </p:cNvPr>
          <p:cNvSpPr txBox="1"/>
          <p:nvPr/>
        </p:nvSpPr>
        <p:spPr>
          <a:xfrm>
            <a:off x="2924667" y="4625952"/>
            <a:ext cx="60944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/>
              <a:t>La velocidad de rodadura de la rueda depende de DOS cosas:</a:t>
            </a:r>
            <a:endParaRPr lang="es-AR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3AFD9AB0-CC63-43D6-887B-A7353025B208}"/>
              </a:ext>
            </a:extLst>
          </p:cNvPr>
          <p:cNvSpPr txBox="1"/>
          <p:nvPr/>
        </p:nvSpPr>
        <p:spPr>
          <a:xfrm>
            <a:off x="3160337" y="5220316"/>
            <a:ext cx="60944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dirty="0"/>
              <a:t>Traslación del robot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7A9B003D-48F9-4257-870E-2A47B996FB3B}"/>
              </a:ext>
            </a:extLst>
          </p:cNvPr>
          <p:cNvSpPr txBox="1"/>
          <p:nvPr/>
        </p:nvSpPr>
        <p:spPr>
          <a:xfrm>
            <a:off x="3160337" y="5661888"/>
            <a:ext cx="60944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dirty="0"/>
              <a:t>Rotación del robot</a:t>
            </a:r>
          </a:p>
        </p:txBody>
      </p:sp>
      <p:pic>
        <p:nvPicPr>
          <p:cNvPr id="19" name="Imagen 18">
            <a:extLst>
              <a:ext uri="{FF2B5EF4-FFF2-40B4-BE49-F238E27FC236}">
                <a16:creationId xmlns:a16="http://schemas.microsoft.com/office/drawing/2014/main" id="{E5C0548F-26B4-435B-9B05-5D22314B4B2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00756" y="5300957"/>
            <a:ext cx="274344" cy="236240"/>
          </a:xfrm>
          <a:prstGeom prst="rect">
            <a:avLst/>
          </a:prstGeom>
        </p:spPr>
      </p:pic>
      <p:pic>
        <p:nvPicPr>
          <p:cNvPr id="21" name="Imagen 20">
            <a:extLst>
              <a:ext uri="{FF2B5EF4-FFF2-40B4-BE49-F238E27FC236}">
                <a16:creationId xmlns:a16="http://schemas.microsoft.com/office/drawing/2014/main" id="{20CBDCF9-CFCC-4F7D-982B-579A7AAFB5A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24549" y="5705572"/>
            <a:ext cx="426757" cy="281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65517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8F036F-0F92-4AD9-B90A-8898C6282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s-MX" dirty="0"/>
              <a:t>¿Como dobla el robot?</a:t>
            </a:r>
            <a:endParaRPr lang="es-AR" dirty="0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F0CAF5B8-B112-44E9-8BBE-D5F7B14C00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299923" y="3504379"/>
            <a:ext cx="1290154" cy="577882"/>
          </a:xfr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92657903-AE4C-4B5F-9EBE-6B5CBC3726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6277" y="5352509"/>
            <a:ext cx="1740371" cy="659395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3E1FB9C9-C3A2-4DBF-B5B1-0D3A8BCFF5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5406" y="1430962"/>
            <a:ext cx="6303194" cy="206690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F7FB040A-BA29-497A-AF0F-B385942EC98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85406" y="4545455"/>
            <a:ext cx="6661496" cy="778774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425A1258-F3BE-4AF2-BDBE-30217F9F359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1493722"/>
            <a:ext cx="5006774" cy="4999153"/>
          </a:xfrm>
          <a:prstGeom prst="rect">
            <a:avLst/>
          </a:prstGeom>
        </p:spPr>
      </p:pic>
      <p:pic>
        <p:nvPicPr>
          <p:cNvPr id="8" name="Marcador de contenido 3">
            <a:extLst>
              <a:ext uri="{FF2B5EF4-FFF2-40B4-BE49-F238E27FC236}">
                <a16:creationId xmlns:a16="http://schemas.microsoft.com/office/drawing/2014/main" id="{11F8783D-A72C-46B7-845D-0671EC413DB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87506" y="1004205"/>
            <a:ext cx="3314987" cy="426757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B6E5BD2A-879D-424F-91D1-9BB57783772C}"/>
              </a:ext>
            </a:extLst>
          </p:cNvPr>
          <p:cNvSpPr txBox="1"/>
          <p:nvPr/>
        </p:nvSpPr>
        <p:spPr>
          <a:xfrm>
            <a:off x="8455843" y="3544795"/>
            <a:ext cx="703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robot</a:t>
            </a:r>
            <a:endParaRPr lang="es-AR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B9B57CF1-E596-41C8-B676-45034AD62DC3}"/>
              </a:ext>
            </a:extLst>
          </p:cNvPr>
          <p:cNvSpPr txBox="1"/>
          <p:nvPr/>
        </p:nvSpPr>
        <p:spPr>
          <a:xfrm>
            <a:off x="6549840" y="5484463"/>
            <a:ext cx="703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robot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6571546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11457D-5EC0-45F4-99A9-E9A04BC58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>Ya vimos como dobla el robot, entonces… ¿como generamos una trayectoria y como la seguimos?</a:t>
            </a:r>
            <a:endParaRPr lang="es-AR" dirty="0"/>
          </a:p>
        </p:txBody>
      </p:sp>
      <p:pic>
        <p:nvPicPr>
          <p:cNvPr id="6" name="Marcador de contenido 5">
            <a:extLst>
              <a:ext uri="{FF2B5EF4-FFF2-40B4-BE49-F238E27FC236}">
                <a16:creationId xmlns:a16="http://schemas.microsoft.com/office/drawing/2014/main" id="{15B76D28-B69B-436C-8C15-270D0606C7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141537"/>
            <a:ext cx="4623296" cy="4351338"/>
          </a:xfr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93806C7A-A773-4FE4-BB9A-86F4C6BD56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7312" y="1825625"/>
            <a:ext cx="4736488" cy="4729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7228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9474F5-4E4C-4C0D-AD30-CA87A411B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39028"/>
            <a:ext cx="10515600" cy="819872"/>
          </a:xfrm>
        </p:spPr>
        <p:txBody>
          <a:bodyPr/>
          <a:lstStyle/>
          <a:p>
            <a:pPr algn="ctr"/>
            <a:r>
              <a:rPr lang="es-MX" dirty="0"/>
              <a:t>Ejemplo futbol robot</a:t>
            </a:r>
            <a:endParaRPr lang="es-AR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535E1ED2-F17B-4AF2-A219-B1C9ADC9C5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4097" y="922245"/>
            <a:ext cx="4298623" cy="5867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8777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935095-A302-49DE-9D53-8664DA4B6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EA385831-A3B2-4095-A835-7623BFC7B9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4002" y="1168883"/>
            <a:ext cx="3571188" cy="4808898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05C1598D-DCD8-4C32-AF3B-0DB022550F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0992" y="1168883"/>
            <a:ext cx="3656473" cy="4916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7594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9782C0-927A-4DD3-986C-B40EBCE10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Ecuación de </a:t>
            </a:r>
            <a:r>
              <a:rPr lang="es-AR" dirty="0" err="1"/>
              <a:t>spline</a:t>
            </a:r>
            <a:r>
              <a:rPr lang="es-AR" dirty="0"/>
              <a:t> de </a:t>
            </a:r>
            <a:r>
              <a:rPr lang="es-AR" dirty="0" err="1"/>
              <a:t>Hermite</a:t>
            </a:r>
            <a:endParaRPr lang="es-AR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6ABA613-66D0-4755-8606-8C27D0A4F00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375528" y="2244535"/>
            <a:ext cx="3309594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altLang="es-A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AR" altLang="es-A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Punto inicial P0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AR" altLang="es-A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Punto final P1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AR" altLang="es-A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Tangente inicial M0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AR" altLang="es-A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Tangente final M1​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35A2FE2-37F8-410E-A161-95A09317607A}"/>
              </a:ext>
            </a:extLst>
          </p:cNvPr>
          <p:cNvSpPr txBox="1"/>
          <p:nvPr/>
        </p:nvSpPr>
        <p:spPr>
          <a:xfrm>
            <a:off x="1375528" y="1598204"/>
            <a:ext cx="903166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b="1" dirty="0"/>
              <a:t>A diferencia de una recta, además de los puntos también se especifica la dirección de entrada y salida.</a:t>
            </a:r>
            <a:endParaRPr lang="es-AR" b="1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500ACCCE-06E8-4C61-BBEF-A4747FC4E9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18315" y="2448623"/>
            <a:ext cx="1347569" cy="629602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8849719E-F2AA-4D71-92DE-69D3DF9260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5191" y="3198569"/>
            <a:ext cx="7384442" cy="694578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CB7FAEE9-9653-4BE1-96DB-1B92619378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33976" y="3902700"/>
            <a:ext cx="4040960" cy="2446010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E5209835-4EAD-435A-B35E-B2A1969719B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18315" y="4222656"/>
            <a:ext cx="2057578" cy="1806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2154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F81C13-D8BB-488F-9550-AC09C7F98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Ruedas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35712D-6A45-43E8-89C4-1D6C14E25A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440052" cy="4351338"/>
          </a:xfrm>
        </p:spPr>
        <p:txBody>
          <a:bodyPr/>
          <a:lstStyle/>
          <a:p>
            <a:pPr marL="0" indent="0">
              <a:buNone/>
            </a:pPr>
            <a:r>
              <a:rPr lang="es-MX" b="1" u="sng" dirty="0">
                <a:solidFill>
                  <a:schemeClr val="accent1"/>
                </a:solidFill>
              </a:rPr>
              <a:t>Ventajas</a:t>
            </a:r>
          </a:p>
          <a:p>
            <a:r>
              <a:rPr lang="es-MX" dirty="0"/>
              <a:t>Eficiencia</a:t>
            </a:r>
          </a:p>
          <a:p>
            <a:r>
              <a:rPr lang="es-MX" dirty="0"/>
              <a:t>Simplicidad mecánica</a:t>
            </a:r>
          </a:p>
          <a:p>
            <a:r>
              <a:rPr lang="es-MX" dirty="0"/>
              <a:t>Simplicidad en control</a:t>
            </a:r>
          </a:p>
          <a:p>
            <a:r>
              <a:rPr lang="es-MX" dirty="0"/>
              <a:t>Alta velocidad</a:t>
            </a:r>
          </a:p>
          <a:p>
            <a:r>
              <a:rPr lang="es-MX" dirty="0" err="1"/>
              <a:t>Presición</a:t>
            </a:r>
            <a:r>
              <a:rPr lang="es-MX" dirty="0"/>
              <a:t> (posibilidad de </a:t>
            </a:r>
            <a:r>
              <a:rPr lang="es-MX" dirty="0" err="1"/>
              <a:t>odometría</a:t>
            </a:r>
            <a:r>
              <a:rPr lang="es-MX" dirty="0"/>
              <a:t>)</a:t>
            </a:r>
            <a:endParaRPr lang="es-AR" dirty="0"/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1E2AE85B-28B3-4D27-9F4D-26DF669C2F29}"/>
              </a:ext>
            </a:extLst>
          </p:cNvPr>
          <p:cNvSpPr txBox="1">
            <a:spLocks/>
          </p:cNvSpPr>
          <p:nvPr/>
        </p:nvSpPr>
        <p:spPr>
          <a:xfrm>
            <a:off x="6096000" y="1825625"/>
            <a:ext cx="544005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MX" b="1" u="sng" dirty="0">
                <a:solidFill>
                  <a:schemeClr val="accent1"/>
                </a:solidFill>
              </a:rPr>
              <a:t>Desventajas</a:t>
            </a:r>
          </a:p>
          <a:p>
            <a:r>
              <a:rPr lang="es-AR" dirty="0"/>
              <a:t>Restricciones no </a:t>
            </a:r>
            <a:r>
              <a:rPr lang="es-AR" dirty="0" err="1"/>
              <a:t>holonómicas</a:t>
            </a:r>
            <a:endParaRPr lang="es-MX" dirty="0"/>
          </a:p>
          <a:p>
            <a:r>
              <a:rPr lang="es-AR" dirty="0"/>
              <a:t>Mal desempeño off-</a:t>
            </a:r>
            <a:r>
              <a:rPr lang="es-AR" dirty="0" err="1"/>
              <a:t>road</a:t>
            </a:r>
            <a:r>
              <a:rPr lang="es-MX" dirty="0"/>
              <a:t> (arena, piedras, lodo)</a:t>
            </a:r>
          </a:p>
          <a:p>
            <a:r>
              <a:rPr lang="es-AR" dirty="0"/>
              <a:t>Obstáculos verticales</a:t>
            </a:r>
          </a:p>
        </p:txBody>
      </p:sp>
    </p:spTree>
    <p:extLst>
      <p:ext uri="{BB962C8B-B14F-4D97-AF65-F5344CB8AC3E}">
        <p14:creationId xmlns:p14="http://schemas.microsoft.com/office/powerpoint/2010/main" val="16510755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D20DF3-550D-4EDC-8789-9D05EA918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Ejemplo </a:t>
            </a:r>
            <a:r>
              <a:rPr lang="es-MX" dirty="0" err="1"/>
              <a:t>Spline</a:t>
            </a:r>
            <a:r>
              <a:rPr lang="es-MX" dirty="0"/>
              <a:t> de </a:t>
            </a:r>
            <a:r>
              <a:rPr lang="es-MX" dirty="0" err="1"/>
              <a:t>Hermite</a:t>
            </a:r>
            <a:endParaRPr lang="es-AR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7640FBC9-8DAF-4514-902D-E965768954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2009" y="1672001"/>
            <a:ext cx="1347569" cy="629602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3FFC1B7-A27C-4C92-8D5A-0A3A7DC0A8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9019" y="2178306"/>
            <a:ext cx="7384442" cy="69457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89E5AAA5-47BE-4F84-9620-9DD310157E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5479" y="3227052"/>
            <a:ext cx="2095682" cy="403895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54C0D783-47EA-4FBE-A1C4-FCFC8BED709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67226" y="3034263"/>
            <a:ext cx="1066892" cy="701101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4722E007-41F0-442A-BB85-B6DA6DEE191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22168" y="4130918"/>
            <a:ext cx="1882303" cy="327688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C1E304D4-8CB9-4EF5-B07E-ADB4128589F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05617" y="3749885"/>
            <a:ext cx="1074513" cy="762066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3DCA5650-200C-4130-B5F6-2DC6FF43166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90755" y="4851975"/>
            <a:ext cx="1920406" cy="441998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BA793C39-7642-4447-8514-13E8FBA909C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59893" y="4611645"/>
            <a:ext cx="1120237" cy="777307"/>
          </a:xfrm>
          <a:prstGeom prst="rect">
            <a:avLst/>
          </a:prstGeom>
        </p:spPr>
      </p:pic>
      <p:pic>
        <p:nvPicPr>
          <p:cNvPr id="21" name="Imagen 20">
            <a:extLst>
              <a:ext uri="{FF2B5EF4-FFF2-40B4-BE49-F238E27FC236}">
                <a16:creationId xmlns:a16="http://schemas.microsoft.com/office/drawing/2014/main" id="{8DE66F09-70E2-4DD7-8DCF-7BCDB719D19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93632" y="5550259"/>
            <a:ext cx="1539373" cy="426757"/>
          </a:xfrm>
          <a:prstGeom prst="rect">
            <a:avLst/>
          </a:prstGeom>
        </p:spPr>
      </p:pic>
      <p:pic>
        <p:nvPicPr>
          <p:cNvPr id="23" name="Imagen 22">
            <a:extLst>
              <a:ext uri="{FF2B5EF4-FFF2-40B4-BE49-F238E27FC236}">
                <a16:creationId xmlns:a16="http://schemas.microsoft.com/office/drawing/2014/main" id="{C5EBCF74-87D3-4FFF-9B3C-4E052FBE950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392647" y="5488646"/>
            <a:ext cx="1044030" cy="762066"/>
          </a:xfrm>
          <a:prstGeom prst="rect">
            <a:avLst/>
          </a:prstGeom>
        </p:spPr>
      </p:pic>
      <p:pic>
        <p:nvPicPr>
          <p:cNvPr id="29" name="Imagen 28">
            <a:extLst>
              <a:ext uri="{FF2B5EF4-FFF2-40B4-BE49-F238E27FC236}">
                <a16:creationId xmlns:a16="http://schemas.microsoft.com/office/drawing/2014/main" id="{4F34A752-D9AA-49C8-A965-91E7E731AD6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300035" y="3831065"/>
            <a:ext cx="1476581" cy="1657581"/>
          </a:xfrm>
          <a:prstGeom prst="rect">
            <a:avLst/>
          </a:prstGeom>
        </p:spPr>
      </p:pic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D4B19698-9B1C-4E98-9CC0-99E2F4E49775}"/>
              </a:ext>
            </a:extLst>
          </p:cNvPr>
          <p:cNvCxnSpPr>
            <a:stCxn id="9" idx="3"/>
          </p:cNvCxnSpPr>
          <p:nvPr/>
        </p:nvCxnSpPr>
        <p:spPr>
          <a:xfrm flipV="1">
            <a:off x="5911161" y="3227052"/>
            <a:ext cx="481486" cy="2019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de flecha 32">
            <a:extLst>
              <a:ext uri="{FF2B5EF4-FFF2-40B4-BE49-F238E27FC236}">
                <a16:creationId xmlns:a16="http://schemas.microsoft.com/office/drawing/2014/main" id="{D2C624E4-5144-44F8-BA85-F9EDEF8F7B11}"/>
              </a:ext>
            </a:extLst>
          </p:cNvPr>
          <p:cNvCxnSpPr>
            <a:stCxn id="9" idx="3"/>
          </p:cNvCxnSpPr>
          <p:nvPr/>
        </p:nvCxnSpPr>
        <p:spPr>
          <a:xfrm>
            <a:off x="5911161" y="3429000"/>
            <a:ext cx="494456" cy="1118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de flecha 34">
            <a:extLst>
              <a:ext uri="{FF2B5EF4-FFF2-40B4-BE49-F238E27FC236}">
                <a16:creationId xmlns:a16="http://schemas.microsoft.com/office/drawing/2014/main" id="{6A1CDBF7-560A-46D9-B9A5-F9100060F42E}"/>
              </a:ext>
            </a:extLst>
          </p:cNvPr>
          <p:cNvCxnSpPr/>
          <p:nvPr/>
        </p:nvCxnSpPr>
        <p:spPr>
          <a:xfrm flipV="1">
            <a:off x="5911161" y="3968496"/>
            <a:ext cx="481486" cy="256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cto de flecha 36">
            <a:extLst>
              <a:ext uri="{FF2B5EF4-FFF2-40B4-BE49-F238E27FC236}">
                <a16:creationId xmlns:a16="http://schemas.microsoft.com/office/drawing/2014/main" id="{05ADC4EE-0534-4B10-BB61-DC6E1AFF7760}"/>
              </a:ext>
            </a:extLst>
          </p:cNvPr>
          <p:cNvCxnSpPr/>
          <p:nvPr/>
        </p:nvCxnSpPr>
        <p:spPr>
          <a:xfrm>
            <a:off x="5911161" y="4224528"/>
            <a:ext cx="481486" cy="1158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B2E68FAE-458C-451D-95DD-60C134233C0F}"/>
              </a:ext>
            </a:extLst>
          </p:cNvPr>
          <p:cNvCxnSpPr>
            <a:stCxn id="17" idx="3"/>
          </p:cNvCxnSpPr>
          <p:nvPr/>
        </p:nvCxnSpPr>
        <p:spPr>
          <a:xfrm flipV="1">
            <a:off x="5911161" y="4851975"/>
            <a:ext cx="494456" cy="2209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82375B7C-24F7-4D40-9217-FFA2B18537FA}"/>
              </a:ext>
            </a:extLst>
          </p:cNvPr>
          <p:cNvCxnSpPr>
            <a:stCxn id="17" idx="3"/>
          </p:cNvCxnSpPr>
          <p:nvPr/>
        </p:nvCxnSpPr>
        <p:spPr>
          <a:xfrm>
            <a:off x="5911161" y="5072974"/>
            <a:ext cx="481486" cy="1391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id="{4D4965F3-10BC-4DA8-87CE-33EE939F6DFF}"/>
              </a:ext>
            </a:extLst>
          </p:cNvPr>
          <p:cNvCxnSpPr>
            <a:stCxn id="21" idx="3"/>
          </p:cNvCxnSpPr>
          <p:nvPr/>
        </p:nvCxnSpPr>
        <p:spPr>
          <a:xfrm flipV="1">
            <a:off x="5633005" y="5650992"/>
            <a:ext cx="834221" cy="1126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de flecha 44">
            <a:extLst>
              <a:ext uri="{FF2B5EF4-FFF2-40B4-BE49-F238E27FC236}">
                <a16:creationId xmlns:a16="http://schemas.microsoft.com/office/drawing/2014/main" id="{F72BF018-0B11-4E41-B7D4-9D5CC61A974F}"/>
              </a:ext>
            </a:extLst>
          </p:cNvPr>
          <p:cNvCxnSpPr>
            <a:stCxn id="21" idx="3"/>
          </p:cNvCxnSpPr>
          <p:nvPr/>
        </p:nvCxnSpPr>
        <p:spPr>
          <a:xfrm>
            <a:off x="5633005" y="5763638"/>
            <a:ext cx="772612" cy="2896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uadroTexto 45">
            <a:extLst>
              <a:ext uri="{FF2B5EF4-FFF2-40B4-BE49-F238E27FC236}">
                <a16:creationId xmlns:a16="http://schemas.microsoft.com/office/drawing/2014/main" id="{848FB4F4-45E7-43AA-90A5-C8CCFD7C5A84}"/>
              </a:ext>
            </a:extLst>
          </p:cNvPr>
          <p:cNvSpPr txBox="1"/>
          <p:nvPr/>
        </p:nvSpPr>
        <p:spPr>
          <a:xfrm>
            <a:off x="10019518" y="6422509"/>
            <a:ext cx="21078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/>
              <a:t>Explicar </a:t>
            </a:r>
            <a:r>
              <a:rPr lang="es-MX" sz="1400" dirty="0" err="1"/>
              <a:t>gain</a:t>
            </a:r>
            <a:r>
              <a:rPr lang="es-MX" sz="1400" dirty="0"/>
              <a:t> de pendiente</a:t>
            </a:r>
            <a:endParaRPr lang="es-AR" sz="1400" dirty="0"/>
          </a:p>
        </p:txBody>
      </p:sp>
    </p:spTree>
    <p:extLst>
      <p:ext uri="{BB962C8B-B14F-4D97-AF65-F5344CB8AC3E}">
        <p14:creationId xmlns:p14="http://schemas.microsoft.com/office/powerpoint/2010/main" val="12273902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044819-A92F-418D-9059-D3FB4B8CE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¿Y a que velocidad seguimos esa trayectoria?</a:t>
            </a:r>
            <a:endParaRPr lang="es-AR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83BC40E-DC5E-4A66-8CDE-97C7D4152425}"/>
              </a:ext>
            </a:extLst>
          </p:cNvPr>
          <p:cNvSpPr txBox="1"/>
          <p:nvPr/>
        </p:nvSpPr>
        <p:spPr>
          <a:xfrm>
            <a:off x="4968240" y="1690688"/>
            <a:ext cx="1767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Perfil trapezoidal</a:t>
            </a:r>
            <a:endParaRPr lang="es-AR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88B10845-536F-42F7-8D5D-8C7F75A878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1748" y="3208001"/>
            <a:ext cx="1112616" cy="441998"/>
          </a:xfrm>
          <a:prstGeom prst="rect">
            <a:avLst/>
          </a:prstGeom>
        </p:spPr>
      </p:pic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AF614E76-FD68-4063-9158-0F69530A0F79}"/>
              </a:ext>
            </a:extLst>
          </p:cNvPr>
          <p:cNvCxnSpPr/>
          <p:nvPr/>
        </p:nvCxnSpPr>
        <p:spPr>
          <a:xfrm>
            <a:off x="2948940" y="3863340"/>
            <a:ext cx="53949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n 7">
            <a:extLst>
              <a:ext uri="{FF2B5EF4-FFF2-40B4-BE49-F238E27FC236}">
                <a16:creationId xmlns:a16="http://schemas.microsoft.com/office/drawing/2014/main" id="{4A69E803-2D7E-4C7B-9862-E113F3786B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9848" y="3208001"/>
            <a:ext cx="1112616" cy="441998"/>
          </a:xfrm>
          <a:prstGeom prst="rect">
            <a:avLst/>
          </a:prstGeom>
        </p:spPr>
      </p:pic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A215A1E6-0357-4DD7-BBB5-86C044450687}"/>
              </a:ext>
            </a:extLst>
          </p:cNvPr>
          <p:cNvCxnSpPr/>
          <p:nvPr/>
        </p:nvCxnSpPr>
        <p:spPr>
          <a:xfrm>
            <a:off x="2948940" y="3756660"/>
            <a:ext cx="1295424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C858492C-0A0F-4254-9200-8FB866BF1888}"/>
              </a:ext>
            </a:extLst>
          </p:cNvPr>
          <p:cNvCxnSpPr/>
          <p:nvPr/>
        </p:nvCxnSpPr>
        <p:spPr>
          <a:xfrm>
            <a:off x="7048476" y="3749040"/>
            <a:ext cx="1295424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CuadroTexto 11">
            <a:extLst>
              <a:ext uri="{FF2B5EF4-FFF2-40B4-BE49-F238E27FC236}">
                <a16:creationId xmlns:a16="http://schemas.microsoft.com/office/drawing/2014/main" id="{B897FCC6-3678-4D27-8027-7F1DAA07C170}"/>
              </a:ext>
            </a:extLst>
          </p:cNvPr>
          <p:cNvSpPr txBox="1"/>
          <p:nvPr/>
        </p:nvSpPr>
        <p:spPr>
          <a:xfrm>
            <a:off x="4861067" y="3309342"/>
            <a:ext cx="15020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err="1"/>
              <a:t>dv</a:t>
            </a:r>
            <a:r>
              <a:rPr lang="es-MX" dirty="0"/>
              <a:t>=dtotal-2da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8181803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4E4571-1E8D-4715-907D-5828AF00F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Control de trayectoria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FEB2C45-5C94-4350-8565-77E9748A01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dirty="0"/>
              <a:t>Puede funcionar con un proporcional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4121803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410430-E3AE-4B9C-B9D6-9E35540AC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7002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/>
              <a:t>Es necesario llegar al punto sin pasarse de largo y ser preciso? O solo quiero llegar al punto lo antes posible con una determinada posición?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3998491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ADA33D-CA87-45A6-8045-A397D3ECC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Seguimiento de trayectoria</a:t>
            </a:r>
            <a:br>
              <a:rPr lang="es-MX" dirty="0"/>
            </a:br>
            <a:r>
              <a:rPr lang="es-MX" dirty="0"/>
              <a:t>Pure </a:t>
            </a:r>
            <a:r>
              <a:rPr lang="es-MX" dirty="0" err="1"/>
              <a:t>persuit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3676D41-D941-494C-A042-13AEF3EBDB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009015"/>
          </a:xfrm>
        </p:spPr>
        <p:txBody>
          <a:bodyPr/>
          <a:lstStyle/>
          <a:p>
            <a:pPr marL="0" indent="0">
              <a:buNone/>
            </a:pPr>
            <a:r>
              <a:rPr lang="es-MX" dirty="0"/>
              <a:t>Si voy manejando un auto… miro debajo de la trompa  o miro para el horizonte para ver las curvas?</a:t>
            </a:r>
            <a:endParaRPr lang="es-AR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7483508-B2B7-491D-9F61-E027F73AE4EB}"/>
              </a:ext>
            </a:extLst>
          </p:cNvPr>
          <p:cNvSpPr txBox="1"/>
          <p:nvPr/>
        </p:nvSpPr>
        <p:spPr>
          <a:xfrm>
            <a:off x="899160" y="2643326"/>
            <a:ext cx="846582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/>
              <a:t>Supongamos que el camino ya está generado: P</a:t>
            </a:r>
            <a:r>
              <a:rPr lang="nn-NO" dirty="0"/>
              <a:t>0,P1,P2,P3,P4,P5,...</a:t>
            </a:r>
          </a:p>
          <a:p>
            <a:r>
              <a:rPr lang="es-MX" b="1" dirty="0"/>
              <a:t>Paso 1</a:t>
            </a:r>
          </a:p>
          <a:p>
            <a:r>
              <a:rPr lang="es-MX" dirty="0"/>
              <a:t>Encuentra dónde está el robot respecto al camino</a:t>
            </a:r>
          </a:p>
          <a:p>
            <a:r>
              <a:rPr lang="es-MX" b="1" dirty="0"/>
              <a:t>Paso 2</a:t>
            </a:r>
          </a:p>
          <a:p>
            <a:r>
              <a:rPr lang="es-MX" dirty="0"/>
              <a:t>Busca un punto a cierta distancia adelante.</a:t>
            </a:r>
          </a:p>
          <a:p>
            <a:r>
              <a:rPr lang="es-MX" dirty="0"/>
              <a:t>R robot, T target (objetivo)</a:t>
            </a:r>
          </a:p>
          <a:p>
            <a:r>
              <a:rPr lang="es-AR" b="1" dirty="0"/>
              <a:t>Paso 3</a:t>
            </a:r>
          </a:p>
          <a:p>
            <a:r>
              <a:rPr lang="es-AR" dirty="0"/>
              <a:t>Calcula: </a:t>
            </a:r>
            <a:r>
              <a:rPr lang="es-MX" dirty="0"/>
              <a:t>¿Qué tan cerrado debo girar para llegar a T?</a:t>
            </a:r>
          </a:p>
          <a:p>
            <a:r>
              <a:rPr lang="es-MX" b="1" dirty="0"/>
              <a:t>Paso 4</a:t>
            </a:r>
          </a:p>
          <a:p>
            <a:r>
              <a:rPr lang="es-MX" dirty="0"/>
              <a:t>Mueve el robot.</a:t>
            </a:r>
          </a:p>
          <a:p>
            <a:r>
              <a:rPr lang="es-MX" b="1" dirty="0"/>
              <a:t>Paso 5</a:t>
            </a:r>
          </a:p>
          <a:p>
            <a:r>
              <a:rPr lang="es-MX" dirty="0"/>
              <a:t>Vuelve a calcular </a:t>
            </a:r>
            <a:r>
              <a:rPr lang="es-MX" dirty="0" err="1"/>
              <a:t>todo.Muchas</a:t>
            </a:r>
            <a:r>
              <a:rPr lang="es-MX" dirty="0"/>
              <a:t> veces por segundo.</a:t>
            </a:r>
          </a:p>
          <a:p>
            <a:endParaRPr lang="es-AR" dirty="0"/>
          </a:p>
          <a:p>
            <a:endParaRPr lang="es-MX" dirty="0"/>
          </a:p>
          <a:p>
            <a:endParaRPr lang="es-AR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545BA441-49C2-4604-A607-C3D1D21471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7786" y="3658989"/>
            <a:ext cx="1691787" cy="632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71644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E2903B-CF5A-4CDF-984A-C6DA941F6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Pure </a:t>
            </a:r>
            <a:r>
              <a:rPr lang="es-MX" dirty="0" err="1"/>
              <a:t>persuit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8B655CF-AE57-440A-AB1A-9EF951A17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519555"/>
          </a:xfrm>
        </p:spPr>
        <p:txBody>
          <a:bodyPr>
            <a:normAutofit fontScale="85000" lnSpcReduction="20000"/>
          </a:bodyPr>
          <a:lstStyle/>
          <a:p>
            <a:r>
              <a:rPr lang="es-MX" dirty="0"/>
              <a:t>Simple y robusto. Aunque se desvié intenta volver a la posición</a:t>
            </a:r>
          </a:p>
          <a:p>
            <a:r>
              <a:rPr lang="es-MX" dirty="0"/>
              <a:t>Trayectorias suaves</a:t>
            </a:r>
          </a:p>
          <a:p>
            <a:r>
              <a:rPr lang="es-MX" dirty="0"/>
              <a:t>No garantiza posición final y puede recortar las curvas. </a:t>
            </a:r>
          </a:p>
          <a:p>
            <a:r>
              <a:rPr lang="es-MX" dirty="0"/>
              <a:t>No controla velocidad (velocidad fija) ni sabe nada sobre tiempos.</a:t>
            </a:r>
            <a:endParaRPr lang="es-AR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3392535-142E-49C5-A141-8773B2FAEF5B}"/>
              </a:ext>
            </a:extLst>
          </p:cNvPr>
          <p:cNvSpPr txBox="1"/>
          <p:nvPr/>
        </p:nvSpPr>
        <p:spPr>
          <a:xfrm>
            <a:off x="3909060" y="3429000"/>
            <a:ext cx="609600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dirty="0" err="1"/>
              <a:t>Spline</a:t>
            </a:r>
            <a:r>
              <a:rPr lang="es-AR" dirty="0"/>
              <a:t> </a:t>
            </a:r>
            <a:r>
              <a:rPr lang="es-AR" dirty="0" err="1"/>
              <a:t>Hermite</a:t>
            </a:r>
            <a:br>
              <a:rPr lang="es-AR" dirty="0"/>
            </a:br>
            <a:r>
              <a:rPr lang="es-AR" dirty="0"/>
              <a:t>↓</a:t>
            </a:r>
            <a:br>
              <a:rPr lang="es-AR" dirty="0"/>
            </a:br>
            <a:r>
              <a:rPr lang="es-AR" dirty="0"/>
              <a:t>Lista de puntos</a:t>
            </a:r>
            <a:br>
              <a:rPr lang="es-AR" dirty="0"/>
            </a:br>
            <a:r>
              <a:rPr lang="es-AR" dirty="0"/>
              <a:t>↓</a:t>
            </a:r>
            <a:br>
              <a:rPr lang="es-AR" dirty="0"/>
            </a:br>
            <a:r>
              <a:rPr lang="es-AR" dirty="0"/>
              <a:t>Pure </a:t>
            </a:r>
            <a:r>
              <a:rPr lang="es-AR" dirty="0" err="1"/>
              <a:t>Pursuit</a:t>
            </a:r>
            <a:br>
              <a:rPr lang="es-AR" dirty="0"/>
            </a:br>
            <a:r>
              <a:rPr lang="es-AR" dirty="0"/>
              <a:t>↓</a:t>
            </a:r>
            <a:br>
              <a:rPr lang="es-AR" dirty="0"/>
            </a:br>
            <a:r>
              <a:rPr lang="el-GR" dirty="0"/>
              <a:t>ω (</a:t>
            </a:r>
            <a:r>
              <a:rPr lang="es-AR" dirty="0"/>
              <a:t>velocidad angular)</a:t>
            </a:r>
            <a:br>
              <a:rPr lang="es-AR" dirty="0"/>
            </a:br>
            <a:r>
              <a:rPr lang="es-AR" dirty="0"/>
              <a:t>↓</a:t>
            </a:r>
          </a:p>
          <a:p>
            <a:r>
              <a:rPr lang="es-AR" dirty="0"/>
              <a:t>Cinemática inversa</a:t>
            </a:r>
          </a:p>
          <a:p>
            <a:r>
              <a:rPr lang="es-AR" dirty="0"/>
              <a:t>↓</a:t>
            </a:r>
            <a:br>
              <a:rPr lang="es-AR" dirty="0"/>
            </a:br>
            <a:r>
              <a:rPr lang="es-AR" dirty="0"/>
              <a:t>Motores VL y VR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747A5DD-F59A-42D2-A104-9869BA6D56BC}"/>
              </a:ext>
            </a:extLst>
          </p:cNvPr>
          <p:cNvSpPr txBox="1"/>
          <p:nvPr/>
        </p:nvSpPr>
        <p:spPr>
          <a:xfrm>
            <a:off x="6766560" y="4629328"/>
            <a:ext cx="4690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La velocidad del ROBOT queda fija, no se calcula</a:t>
            </a:r>
            <a:endParaRPr lang="es-AR" dirty="0"/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0FBEFAC6-9D81-4236-AC31-EE53055E5007}"/>
              </a:ext>
            </a:extLst>
          </p:cNvPr>
          <p:cNvCxnSpPr/>
          <p:nvPr/>
        </p:nvCxnSpPr>
        <p:spPr>
          <a:xfrm>
            <a:off x="3909060" y="6469380"/>
            <a:ext cx="89154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D779E920-286C-4500-8A44-96190EF59349}"/>
              </a:ext>
            </a:extLst>
          </p:cNvPr>
          <p:cNvCxnSpPr/>
          <p:nvPr/>
        </p:nvCxnSpPr>
        <p:spPr>
          <a:xfrm>
            <a:off x="8465820" y="4998660"/>
            <a:ext cx="5715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6929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7C1247-1880-413F-81DA-804FAB695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CONSIDERACIONES CINEMÁTICA DE ROBOTS MÓVILES CON RUEDAS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0613823-CB2D-4EE8-9C52-A9D165E3D3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5052"/>
            <a:ext cx="10515600" cy="4351338"/>
          </a:xfrm>
        </p:spPr>
        <p:txBody>
          <a:bodyPr/>
          <a:lstStyle/>
          <a:p>
            <a:r>
              <a:rPr lang="es-MX" dirty="0"/>
              <a:t>RODADURA PURA (no hay desplazamiento lateral ni deslizamiento)</a:t>
            </a:r>
          </a:p>
          <a:p>
            <a:r>
              <a:rPr lang="es-MX" dirty="0"/>
              <a:t>CUERPOS RIGIDOS</a:t>
            </a:r>
          </a:p>
          <a:p>
            <a:endParaRPr lang="es-MX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702011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225015-82BC-4BC3-8E03-CEE39F84F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Tipos de ruedas</a:t>
            </a:r>
            <a:endParaRPr lang="es-AR" dirty="0"/>
          </a:p>
        </p:txBody>
      </p:sp>
      <p:pic>
        <p:nvPicPr>
          <p:cNvPr id="5122" name="Picture 2" descr="Different kinds of conventional wheels: fixed wheels (a), steering... |  Download Scientific Diagram">
            <a:extLst>
              <a:ext uri="{FF2B5EF4-FFF2-40B4-BE49-F238E27FC236}">
                <a16:creationId xmlns:a16="http://schemas.microsoft.com/office/drawing/2014/main" id="{851A3162-A930-47C5-82E5-3C1230F58E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969711"/>
            <a:ext cx="4914900" cy="3295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rueda omnidireccional robot inteligente para varios usos inteligentes -  Alibaba.com">
            <a:extLst>
              <a:ext uri="{FF2B5EF4-FFF2-40B4-BE49-F238E27FC236}">
                <a16:creationId xmlns:a16="http://schemas.microsoft.com/office/drawing/2014/main" id="{A8C0BB37-AEAF-4810-9848-C29CE03D56E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2040" y="2211962"/>
            <a:ext cx="2434076" cy="2434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EC6C6FC7-6809-4AA5-8E1F-8D80ED59DB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38902" y="2306231"/>
            <a:ext cx="2546520" cy="2109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648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9A64DD-DC60-475B-86A3-63F2FB2F2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pic>
        <p:nvPicPr>
          <p:cNvPr id="1026" name="Picture 2" descr="Amazon.com: LewanSoul Mecanum - Kit de chasis de robot para automóvil con rueda  omnidireccional de 360°, marco de aleación de aluminio, motor TT, ruedas  omnidireccionales de 2.598 in, plataforma móvil robótica, kit">
            <a:extLst>
              <a:ext uri="{FF2B5EF4-FFF2-40B4-BE49-F238E27FC236}">
                <a16:creationId xmlns:a16="http://schemas.microsoft.com/office/drawing/2014/main" id="{D31E374D-E0D5-4417-88FA-254C118A97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7630" y="3244242"/>
            <a:ext cx="6287072" cy="3476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Robot con Omni Wheel controlado por Arduino">
            <a:extLst>
              <a:ext uri="{FF2B5EF4-FFF2-40B4-BE49-F238E27FC236}">
                <a16:creationId xmlns:a16="http://schemas.microsoft.com/office/drawing/2014/main" id="{182A499B-966D-4773-83DA-CF21C9B7E51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7298" y="423976"/>
            <a:ext cx="7618930" cy="2820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9848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516F2124-2329-4C69-A8A1-FCA1A9B2DA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2910" y="5453201"/>
            <a:ext cx="1196444" cy="495343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7546C8BA-22CE-44C9-87CB-DC194216F5EE}"/>
              </a:ext>
            </a:extLst>
          </p:cNvPr>
          <p:cNvSpPr txBox="1"/>
          <p:nvPr/>
        </p:nvSpPr>
        <p:spPr>
          <a:xfrm>
            <a:off x="4323739" y="58563"/>
            <a:ext cx="32567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b="1" dirty="0"/>
              <a:t>Grados de movilidad</a:t>
            </a:r>
            <a:endParaRPr lang="es-AR" sz="2800" b="1" dirty="0"/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EFA37BB0-B6F0-466A-8220-D524F16205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9654" y="869554"/>
            <a:ext cx="3330229" cy="518205"/>
          </a:xfrm>
          <a:prstGeom prst="rect">
            <a:avLst/>
          </a:prstGeom>
        </p:spPr>
      </p:pic>
      <p:sp>
        <p:nvSpPr>
          <p:cNvPr id="18" name="CuadroTexto 17">
            <a:extLst>
              <a:ext uri="{FF2B5EF4-FFF2-40B4-BE49-F238E27FC236}">
                <a16:creationId xmlns:a16="http://schemas.microsoft.com/office/drawing/2014/main" id="{E59753D6-244A-48DD-8903-EB37EC87B9AE}"/>
              </a:ext>
            </a:extLst>
          </p:cNvPr>
          <p:cNvSpPr txBox="1"/>
          <p:nvPr/>
        </p:nvSpPr>
        <p:spPr>
          <a:xfrm>
            <a:off x="2323955" y="547594"/>
            <a:ext cx="725628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/>
              <a:t>Cuántos movimientos instantáneos independientes puede hacer el robot.</a:t>
            </a:r>
            <a:endParaRPr lang="es-AR" dirty="0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ABADF459-D066-4B0C-B757-934D36CBDC1B}"/>
              </a:ext>
            </a:extLst>
          </p:cNvPr>
          <p:cNvSpPr txBox="1"/>
          <p:nvPr/>
        </p:nvSpPr>
        <p:spPr>
          <a:xfrm>
            <a:off x="1948205" y="1338806"/>
            <a:ext cx="829558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/>
              <a:t>Ejemplo= un robot diferencial puede avanzar y girar pero no desplazarse lateralmente</a:t>
            </a:r>
            <a:endParaRPr lang="es-AR" dirty="0"/>
          </a:p>
        </p:txBody>
      </p:sp>
      <p:pic>
        <p:nvPicPr>
          <p:cNvPr id="22" name="Imagen 21">
            <a:extLst>
              <a:ext uri="{FF2B5EF4-FFF2-40B4-BE49-F238E27FC236}">
                <a16:creationId xmlns:a16="http://schemas.microsoft.com/office/drawing/2014/main" id="{78CCE9EB-B71A-43C2-BF06-7FA11AB5C8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02479" y="1730377"/>
            <a:ext cx="777307" cy="289585"/>
          </a:xfrm>
          <a:prstGeom prst="rect">
            <a:avLst/>
          </a:prstGeom>
        </p:spPr>
      </p:pic>
      <p:sp>
        <p:nvSpPr>
          <p:cNvPr id="23" name="Rectangle 1">
            <a:extLst>
              <a:ext uri="{FF2B5EF4-FFF2-40B4-BE49-F238E27FC236}">
                <a16:creationId xmlns:a16="http://schemas.microsoft.com/office/drawing/2014/main" id="{64858FA6-2F3F-46DA-A3EA-23D25500D2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0578" y="2624470"/>
            <a:ext cx="775084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AR" altLang="es-AR" dirty="0">
                <a:latin typeface="Arial" panose="020B0604020202020204" pitchFamily="34" charset="0"/>
              </a:rPr>
              <a:t>C</a:t>
            </a:r>
            <a:r>
              <a:rPr kumimoji="0" lang="es-AR" altLang="es-A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uántos grados de libertad tienen las ruedas para cambiar su orientación.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F64589FC-E381-419F-9196-6B8F594174C7}"/>
              </a:ext>
            </a:extLst>
          </p:cNvPr>
          <p:cNvSpPr txBox="1"/>
          <p:nvPr/>
        </p:nvSpPr>
        <p:spPr>
          <a:xfrm>
            <a:off x="3925291" y="2165690"/>
            <a:ext cx="40536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b="1" dirty="0"/>
              <a:t>Grados de direccionalidad</a:t>
            </a:r>
            <a:endParaRPr lang="es-AR" sz="2800" b="1" dirty="0"/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5E4EB1E3-3711-4990-BD10-F1FFA54D3F44}"/>
              </a:ext>
            </a:extLst>
          </p:cNvPr>
          <p:cNvSpPr txBox="1"/>
          <p:nvPr/>
        </p:nvSpPr>
        <p:spPr>
          <a:xfrm>
            <a:off x="1867173" y="3547252"/>
            <a:ext cx="829558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/>
              <a:t>Ejemplo= un robot diferencial no puede mover las ruedas en diferentes direcciones</a:t>
            </a:r>
            <a:endParaRPr lang="es-AR" dirty="0"/>
          </a:p>
        </p:txBody>
      </p:sp>
      <p:pic>
        <p:nvPicPr>
          <p:cNvPr id="31" name="Imagen 30">
            <a:extLst>
              <a:ext uri="{FF2B5EF4-FFF2-40B4-BE49-F238E27FC236}">
                <a16:creationId xmlns:a16="http://schemas.microsoft.com/office/drawing/2014/main" id="{7AC8A6B0-1754-4456-9946-8F5A53729BA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3788" y="3901015"/>
            <a:ext cx="655377" cy="419136"/>
          </a:xfrm>
          <a:prstGeom prst="rect">
            <a:avLst/>
          </a:prstGeom>
        </p:spPr>
      </p:pic>
      <p:pic>
        <p:nvPicPr>
          <p:cNvPr id="32" name="Imagen 31">
            <a:extLst>
              <a:ext uri="{FF2B5EF4-FFF2-40B4-BE49-F238E27FC236}">
                <a16:creationId xmlns:a16="http://schemas.microsoft.com/office/drawing/2014/main" id="{F2DDE1FB-3848-4C32-BE2D-D269627DB4E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06202" y="2993770"/>
            <a:ext cx="1691787" cy="541067"/>
          </a:xfrm>
          <a:prstGeom prst="rect">
            <a:avLst/>
          </a:prstGeom>
        </p:spPr>
      </p:pic>
      <p:sp>
        <p:nvSpPr>
          <p:cNvPr id="33" name="CuadroTexto 32">
            <a:extLst>
              <a:ext uri="{FF2B5EF4-FFF2-40B4-BE49-F238E27FC236}">
                <a16:creationId xmlns:a16="http://schemas.microsoft.com/office/drawing/2014/main" id="{A3A01244-7DB6-4246-8D48-77110B1F2272}"/>
              </a:ext>
            </a:extLst>
          </p:cNvPr>
          <p:cNvSpPr txBox="1"/>
          <p:nvPr/>
        </p:nvSpPr>
        <p:spPr>
          <a:xfrm>
            <a:off x="3988161" y="4288257"/>
            <a:ext cx="42292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b="1" dirty="0"/>
              <a:t>Grados de maniobrabilidad</a:t>
            </a:r>
            <a:endParaRPr lang="es-AR" sz="2800" b="1" dirty="0"/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72DF59C1-4772-44ED-85B6-F91782622804}"/>
              </a:ext>
            </a:extLst>
          </p:cNvPr>
          <p:cNvSpPr txBox="1"/>
          <p:nvPr/>
        </p:nvSpPr>
        <p:spPr>
          <a:xfrm>
            <a:off x="1675831" y="4805980"/>
            <a:ext cx="82955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dirty="0"/>
              <a:t>La capacidad total de maniobra del robot. Combina movilidad instantánea y capacidad de mover las ruedas.</a:t>
            </a:r>
            <a:endParaRPr lang="es-AR" dirty="0"/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C3A3F59D-5E7A-4FD3-8144-1969A2670D5E}"/>
              </a:ext>
            </a:extLst>
          </p:cNvPr>
          <p:cNvSpPr txBox="1"/>
          <p:nvPr/>
        </p:nvSpPr>
        <p:spPr>
          <a:xfrm>
            <a:off x="1224864" y="5767831"/>
            <a:ext cx="93325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dirty="0"/>
              <a:t>Ejemplo= un robot diferencial no puede mover las ruedas en diferentes direcciones pero puede avanzar y girar. </a:t>
            </a:r>
            <a:endParaRPr lang="es-AR" dirty="0"/>
          </a:p>
        </p:txBody>
      </p:sp>
      <p:pic>
        <p:nvPicPr>
          <p:cNvPr id="39" name="Imagen 38">
            <a:extLst>
              <a:ext uri="{FF2B5EF4-FFF2-40B4-BE49-F238E27FC236}">
                <a16:creationId xmlns:a16="http://schemas.microsoft.com/office/drawing/2014/main" id="{FA6AABCD-0A83-42CC-B1F4-C6EA2291B2E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13608" y="6471328"/>
            <a:ext cx="823031" cy="365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3152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E3F1CB-07AA-49F8-9B52-2E37AEF57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Ejemplo </a:t>
            </a:r>
            <a:r>
              <a:rPr lang="es-AR" dirty="0" err="1"/>
              <a:t>swerve</a:t>
            </a:r>
            <a:r>
              <a:rPr lang="es-AR" dirty="0"/>
              <a:t> 4 ruedas independientes</a:t>
            </a:r>
          </a:p>
        </p:txBody>
      </p:sp>
      <p:pic>
        <p:nvPicPr>
          <p:cNvPr id="3074" name="Picture 2" descr="pic: A closup view of our prototype worm-crab drive system. - CD-Media:  Photos - Chief Delphi">
            <a:extLst>
              <a:ext uri="{FF2B5EF4-FFF2-40B4-BE49-F238E27FC236}">
                <a16:creationId xmlns:a16="http://schemas.microsoft.com/office/drawing/2014/main" id="{6EC850E1-7523-4407-AD7B-D755F2F7FB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801" y="1782832"/>
            <a:ext cx="5442408" cy="4081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49931603-EBA6-4019-84C9-D5763FA806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3654" y="1927190"/>
            <a:ext cx="1469603" cy="158665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84493C1C-6829-4D0A-BE93-6AC39F2423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48446" y="3513841"/>
            <a:ext cx="1200017" cy="61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186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60D476-B56F-4E2D-82A6-3CFF579FF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Ejemplo Auto</a:t>
            </a:r>
            <a:endParaRPr lang="es-AR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F1A6AD70-8924-4D9E-89BC-6630EF1F66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5993" y="1937204"/>
            <a:ext cx="2751058" cy="3718882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E5B2DD8A-FB11-4AFD-9DDD-FE8D4A0354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14537" y="2219620"/>
            <a:ext cx="1513362" cy="1654796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58A16882-9515-44D9-B42D-0AED340682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14537" y="3751868"/>
            <a:ext cx="1453303" cy="65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56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AA71A6-A663-4D4E-AA1C-3B443FD63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Otros ejemplos</a:t>
            </a:r>
            <a:endParaRPr lang="es-AR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01A51B0-5B53-49EC-9D28-41722BC923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9545" y="2544314"/>
            <a:ext cx="8452909" cy="302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1293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1031</TotalTime>
  <Words>640</Words>
  <Application>Microsoft Office PowerPoint</Application>
  <PresentationFormat>Panorámica</PresentationFormat>
  <Paragraphs>96</Paragraphs>
  <Slides>25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29" baseType="lpstr">
      <vt:lpstr>Arial</vt:lpstr>
      <vt:lpstr>Calibri</vt:lpstr>
      <vt:lpstr>Calibri Light</vt:lpstr>
      <vt:lpstr>Tema de Office</vt:lpstr>
      <vt:lpstr>Introducción a robotica movil</vt:lpstr>
      <vt:lpstr>Ruedas</vt:lpstr>
      <vt:lpstr>CONSIDERACIONES CINEMÁTICA DE ROBOTS MÓVILES CON RUEDAS</vt:lpstr>
      <vt:lpstr>Tipos de ruedas</vt:lpstr>
      <vt:lpstr>Presentación de PowerPoint</vt:lpstr>
      <vt:lpstr>Presentación de PowerPoint</vt:lpstr>
      <vt:lpstr>Ejemplo swerve 4 ruedas independientes</vt:lpstr>
      <vt:lpstr>Ejemplo Auto</vt:lpstr>
      <vt:lpstr>Otros ejemplos</vt:lpstr>
      <vt:lpstr>“¿Puede moverse instantáneamente en cualquier dirección?” </vt:lpstr>
      <vt:lpstr>Ruedas estándar fija </vt:lpstr>
      <vt:lpstr>Presentación de PowerPoint</vt:lpstr>
      <vt:lpstr>Interpretación física</vt:lpstr>
      <vt:lpstr>Presentación de PowerPoint</vt:lpstr>
      <vt:lpstr>¿Como dobla el robot?</vt:lpstr>
      <vt:lpstr>Ya vimos como dobla el robot, entonces… ¿como generamos una trayectoria y como la seguimos?</vt:lpstr>
      <vt:lpstr>Ejemplo futbol robot</vt:lpstr>
      <vt:lpstr>Presentación de PowerPoint</vt:lpstr>
      <vt:lpstr>Ecuación de spline de Hermite</vt:lpstr>
      <vt:lpstr>Ejemplo Spline de Hermite</vt:lpstr>
      <vt:lpstr>¿Y a que velocidad seguimos esa trayectoria?</vt:lpstr>
      <vt:lpstr>Control de trayectoria</vt:lpstr>
      <vt:lpstr>Es necesario llegar al punto sin pasarse de largo y ser preciso? O solo quiero llegar al punto lo antes posible con una determinada posición?</vt:lpstr>
      <vt:lpstr>Seguimiento de trayectoria Pure persuit</vt:lpstr>
      <vt:lpstr>Pure persuit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becario</dc:creator>
  <cp:lastModifiedBy>becario</cp:lastModifiedBy>
  <cp:revision>48</cp:revision>
  <dcterms:created xsi:type="dcterms:W3CDTF">2026-05-19T13:07:55Z</dcterms:created>
  <dcterms:modified xsi:type="dcterms:W3CDTF">2026-06-03T11:46:35Z</dcterms:modified>
</cp:coreProperties>
</file>