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12192000" cy="68580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678" y="10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jp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198880" y="1506856"/>
            <a:ext cx="10441305" cy="35560"/>
          </a:xfrm>
          <a:custGeom>
            <a:avLst/>
            <a:gdLst/>
            <a:ahLst/>
            <a:cxnLst/>
            <a:rect l="l" t="t" r="r" b="b"/>
            <a:pathLst>
              <a:path w="10441305" h="35559">
                <a:moveTo>
                  <a:pt x="10440924" y="0"/>
                </a:moveTo>
                <a:lnTo>
                  <a:pt x="0" y="0"/>
                </a:lnTo>
                <a:lnTo>
                  <a:pt x="0" y="35050"/>
                </a:lnTo>
                <a:lnTo>
                  <a:pt x="10440924" y="35050"/>
                </a:lnTo>
                <a:lnTo>
                  <a:pt x="10440924" y="0"/>
                </a:lnTo>
                <a:close/>
              </a:path>
            </a:pathLst>
          </a:custGeom>
          <a:solidFill>
            <a:srgbClr val="001F5F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7" name="bg object 17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670050" y="5793104"/>
            <a:ext cx="1899920" cy="806449"/>
          </a:xfrm>
          <a:prstGeom prst="rect">
            <a:avLst/>
          </a:prstGeom>
        </p:spPr>
      </p:pic>
      <p:pic>
        <p:nvPicPr>
          <p:cNvPr id="18" name="bg object 18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5429884" y="5814059"/>
            <a:ext cx="2697226" cy="763905"/>
          </a:xfrm>
          <a:prstGeom prst="rect">
            <a:avLst/>
          </a:prstGeom>
        </p:spPr>
      </p:pic>
      <p:pic>
        <p:nvPicPr>
          <p:cNvPr id="19" name="bg object 19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0192384" y="5777865"/>
            <a:ext cx="836295" cy="836294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4547742" y="684021"/>
            <a:ext cx="2926079" cy="5740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600" b="1" i="0">
                <a:solidFill>
                  <a:srgbClr val="001F5F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8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1/28/2025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1" i="0">
                <a:solidFill>
                  <a:srgbClr val="001F5F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8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1/28/2025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1" i="0">
                <a:solidFill>
                  <a:srgbClr val="001F5F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1/28/2025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1" i="0">
                <a:solidFill>
                  <a:srgbClr val="001F5F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1/28/2025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1/28/2025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198880" y="1506856"/>
            <a:ext cx="10441305" cy="35560"/>
          </a:xfrm>
          <a:custGeom>
            <a:avLst/>
            <a:gdLst/>
            <a:ahLst/>
            <a:cxnLst/>
            <a:rect l="l" t="t" r="r" b="b"/>
            <a:pathLst>
              <a:path w="10441305" h="35559">
                <a:moveTo>
                  <a:pt x="10440924" y="0"/>
                </a:moveTo>
                <a:lnTo>
                  <a:pt x="0" y="0"/>
                </a:lnTo>
                <a:lnTo>
                  <a:pt x="0" y="35050"/>
                </a:lnTo>
                <a:lnTo>
                  <a:pt x="10440924" y="35050"/>
                </a:lnTo>
                <a:lnTo>
                  <a:pt x="10440924" y="0"/>
                </a:lnTo>
                <a:close/>
              </a:path>
            </a:pathLst>
          </a:custGeom>
          <a:solidFill>
            <a:srgbClr val="001F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311910" y="684021"/>
            <a:ext cx="7141209" cy="596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600" b="1" i="0">
                <a:solidFill>
                  <a:srgbClr val="001F5F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311910" y="1874647"/>
            <a:ext cx="10247630" cy="428879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8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1/28/2025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670050" y="5790565"/>
            <a:ext cx="1899920" cy="806450"/>
          </a:xfrm>
          <a:prstGeom prst="rect">
            <a:avLst/>
          </a:prstGeom>
        </p:spPr>
      </p:pic>
      <p:pic>
        <p:nvPicPr>
          <p:cNvPr id="3" name="object 3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5429884" y="5812154"/>
            <a:ext cx="2697226" cy="763904"/>
          </a:xfrm>
          <a:prstGeom prst="rect">
            <a:avLst/>
          </a:prstGeom>
        </p:spPr>
      </p:pic>
      <p:pic>
        <p:nvPicPr>
          <p:cNvPr id="4" name="object 4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0192384" y="5775325"/>
            <a:ext cx="836295" cy="836294"/>
          </a:xfrm>
          <a:prstGeom prst="rect">
            <a:avLst/>
          </a:prstGeom>
        </p:spPr>
      </p:pic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248025">
              <a:lnSpc>
                <a:spcPct val="100000"/>
              </a:lnSpc>
              <a:spcBef>
                <a:spcPts val="100"/>
              </a:spcBef>
            </a:pPr>
            <a:r>
              <a:rPr spc="-25" dirty="0"/>
              <a:t>Tutorías</a:t>
            </a:r>
            <a:r>
              <a:rPr spc="-200" dirty="0"/>
              <a:t> </a:t>
            </a:r>
            <a:r>
              <a:rPr spc="-20" dirty="0"/>
              <a:t>2025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4009771" y="2479674"/>
            <a:ext cx="4141470" cy="17322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1750" algn="ctr">
              <a:lnSpc>
                <a:spcPct val="100000"/>
              </a:lnSpc>
              <a:spcBef>
                <a:spcPts val="95"/>
              </a:spcBef>
            </a:pPr>
            <a:r>
              <a:rPr sz="4000" dirty="0">
                <a:solidFill>
                  <a:srgbClr val="001F5F"/>
                </a:solidFill>
                <a:latin typeface="Arial MT"/>
                <a:cs typeface="Arial MT"/>
              </a:rPr>
              <a:t>Tipos</a:t>
            </a:r>
            <a:r>
              <a:rPr sz="4000" spc="-65" dirty="0">
                <a:solidFill>
                  <a:srgbClr val="001F5F"/>
                </a:solidFill>
                <a:latin typeface="Arial MT"/>
                <a:cs typeface="Arial MT"/>
              </a:rPr>
              <a:t> </a:t>
            </a:r>
            <a:r>
              <a:rPr sz="4000" dirty="0">
                <a:solidFill>
                  <a:srgbClr val="001F5F"/>
                </a:solidFill>
                <a:latin typeface="Arial MT"/>
                <a:cs typeface="Arial MT"/>
              </a:rPr>
              <a:t>de</a:t>
            </a:r>
            <a:r>
              <a:rPr sz="4000" spc="-80" dirty="0">
                <a:solidFill>
                  <a:srgbClr val="001F5F"/>
                </a:solidFill>
                <a:latin typeface="Arial MT"/>
                <a:cs typeface="Arial MT"/>
              </a:rPr>
              <a:t> </a:t>
            </a:r>
            <a:r>
              <a:rPr sz="4000" spc="-10" dirty="0">
                <a:solidFill>
                  <a:srgbClr val="001F5F"/>
                </a:solidFill>
                <a:latin typeface="Arial MT"/>
                <a:cs typeface="Arial MT"/>
              </a:rPr>
              <a:t>clases</a:t>
            </a:r>
            <a:endParaRPr sz="4000">
              <a:latin typeface="Arial MT"/>
              <a:cs typeface="Arial MT"/>
            </a:endParaRPr>
          </a:p>
          <a:p>
            <a:pPr algn="ctr">
              <a:lnSpc>
                <a:spcPct val="100000"/>
              </a:lnSpc>
              <a:spcBef>
                <a:spcPts val="3840"/>
              </a:spcBef>
            </a:pPr>
            <a:r>
              <a:rPr sz="4000" spc="-25" dirty="0">
                <a:solidFill>
                  <a:srgbClr val="001F5F"/>
                </a:solidFill>
                <a:latin typeface="Arial MT"/>
                <a:cs typeface="Arial MT"/>
              </a:rPr>
              <a:t>Trabajos</a:t>
            </a:r>
            <a:r>
              <a:rPr sz="4000" spc="-240" dirty="0">
                <a:solidFill>
                  <a:srgbClr val="001F5F"/>
                </a:solidFill>
                <a:latin typeface="Arial MT"/>
                <a:cs typeface="Arial MT"/>
              </a:rPr>
              <a:t> </a:t>
            </a:r>
            <a:r>
              <a:rPr sz="4000" spc="-10" dirty="0">
                <a:solidFill>
                  <a:srgbClr val="001F5F"/>
                </a:solidFill>
                <a:latin typeface="Arial MT"/>
                <a:cs typeface="Arial MT"/>
              </a:rPr>
              <a:t>prácticos</a:t>
            </a:r>
            <a:endParaRPr sz="4000">
              <a:latin typeface="Arial MT"/>
              <a:cs typeface="Arial MT"/>
            </a:endParaRPr>
          </a:p>
        </p:txBody>
      </p:sp>
      <p:grpSp>
        <p:nvGrpSpPr>
          <p:cNvPr id="7" name="object 7"/>
          <p:cNvGrpSpPr/>
          <p:nvPr/>
        </p:nvGrpSpPr>
        <p:grpSpPr>
          <a:xfrm>
            <a:off x="-6350" y="-6350"/>
            <a:ext cx="12204700" cy="415925"/>
            <a:chOff x="-6350" y="-6350"/>
            <a:chExt cx="12204700" cy="415925"/>
          </a:xfrm>
        </p:grpSpPr>
        <p:sp>
          <p:nvSpPr>
            <p:cNvPr id="8" name="object 8"/>
            <p:cNvSpPr/>
            <p:nvPr/>
          </p:nvSpPr>
          <p:spPr>
            <a:xfrm>
              <a:off x="0" y="-63"/>
              <a:ext cx="12192000" cy="295275"/>
            </a:xfrm>
            <a:custGeom>
              <a:avLst/>
              <a:gdLst/>
              <a:ahLst/>
              <a:cxnLst/>
              <a:rect l="l" t="t" r="r" b="b"/>
              <a:pathLst>
                <a:path w="12192000" h="295275">
                  <a:moveTo>
                    <a:pt x="12192000" y="0"/>
                  </a:moveTo>
                  <a:lnTo>
                    <a:pt x="0" y="0"/>
                  </a:lnTo>
                  <a:lnTo>
                    <a:pt x="0" y="295211"/>
                  </a:lnTo>
                  <a:lnTo>
                    <a:pt x="12192000" y="295211"/>
                  </a:lnTo>
                  <a:lnTo>
                    <a:pt x="12192000" y="0"/>
                  </a:lnTo>
                  <a:close/>
                </a:path>
              </a:pathLst>
            </a:custGeom>
            <a:solidFill>
              <a:srgbClr val="002B8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0" y="0"/>
              <a:ext cx="12192000" cy="295275"/>
            </a:xfrm>
            <a:custGeom>
              <a:avLst/>
              <a:gdLst/>
              <a:ahLst/>
              <a:cxnLst/>
              <a:rect l="l" t="t" r="r" b="b"/>
              <a:pathLst>
                <a:path w="12192000" h="295275">
                  <a:moveTo>
                    <a:pt x="0" y="0"/>
                  </a:moveTo>
                  <a:lnTo>
                    <a:pt x="0" y="295148"/>
                  </a:lnTo>
                  <a:lnTo>
                    <a:pt x="12192000" y="295148"/>
                  </a:lnTo>
                  <a:lnTo>
                    <a:pt x="12192000" y="0"/>
                  </a:lnTo>
                </a:path>
              </a:pathLst>
            </a:custGeom>
            <a:ln w="12700">
              <a:solidFill>
                <a:srgbClr val="002B82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0" y="295184"/>
              <a:ext cx="12192000" cy="108585"/>
            </a:xfrm>
            <a:custGeom>
              <a:avLst/>
              <a:gdLst/>
              <a:ahLst/>
              <a:cxnLst/>
              <a:rect l="l" t="t" r="r" b="b"/>
              <a:pathLst>
                <a:path w="12192000" h="108585">
                  <a:moveTo>
                    <a:pt x="12192000" y="0"/>
                  </a:moveTo>
                  <a:lnTo>
                    <a:pt x="0" y="0"/>
                  </a:lnTo>
                  <a:lnTo>
                    <a:pt x="0" y="108040"/>
                  </a:lnTo>
                  <a:lnTo>
                    <a:pt x="12192000" y="108040"/>
                  </a:lnTo>
                  <a:lnTo>
                    <a:pt x="12192000" y="0"/>
                  </a:lnTo>
                  <a:close/>
                </a:path>
              </a:pathLst>
            </a:custGeom>
            <a:solidFill>
              <a:srgbClr val="005FA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0" y="295184"/>
              <a:ext cx="12192000" cy="108585"/>
            </a:xfrm>
            <a:custGeom>
              <a:avLst/>
              <a:gdLst/>
              <a:ahLst/>
              <a:cxnLst/>
              <a:rect l="l" t="t" r="r" b="b"/>
              <a:pathLst>
                <a:path w="12192000" h="108585">
                  <a:moveTo>
                    <a:pt x="0" y="108040"/>
                  </a:moveTo>
                  <a:lnTo>
                    <a:pt x="12192000" y="108040"/>
                  </a:lnTo>
                  <a:lnTo>
                    <a:pt x="12192000" y="0"/>
                  </a:lnTo>
                  <a:lnTo>
                    <a:pt x="0" y="0"/>
                  </a:lnTo>
                  <a:lnTo>
                    <a:pt x="0" y="108040"/>
                  </a:lnTo>
                  <a:close/>
                </a:path>
              </a:pathLst>
            </a:custGeom>
            <a:ln w="12700">
              <a:solidFill>
                <a:srgbClr val="005FA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pic>
        <p:nvPicPr>
          <p:cNvPr id="12" name="object 12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0" y="5885181"/>
            <a:ext cx="752474" cy="971815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3200" dirty="0"/>
              <a:t>Tipos</a:t>
            </a:r>
            <a:r>
              <a:rPr sz="3200" spc="-140" dirty="0"/>
              <a:t> </a:t>
            </a:r>
            <a:r>
              <a:rPr sz="3200" dirty="0"/>
              <a:t>de</a:t>
            </a:r>
            <a:r>
              <a:rPr sz="3200" spc="-100" dirty="0"/>
              <a:t> </a:t>
            </a:r>
            <a:r>
              <a:rPr sz="3200" dirty="0"/>
              <a:t>Clases</a:t>
            </a:r>
            <a:r>
              <a:rPr sz="3200" spc="-114" dirty="0"/>
              <a:t> </a:t>
            </a:r>
            <a:r>
              <a:rPr sz="3200" dirty="0"/>
              <a:t>y</a:t>
            </a:r>
            <a:r>
              <a:rPr sz="3200" spc="-105" dirty="0"/>
              <a:t> </a:t>
            </a:r>
            <a:r>
              <a:rPr sz="3200" dirty="0"/>
              <a:t>Trabajos</a:t>
            </a:r>
            <a:r>
              <a:rPr sz="3200" spc="-110" dirty="0"/>
              <a:t> </a:t>
            </a:r>
            <a:r>
              <a:rPr sz="3200" spc="-10" dirty="0"/>
              <a:t>Prácticos</a:t>
            </a:r>
            <a:endParaRPr sz="3200"/>
          </a:p>
        </p:txBody>
      </p:sp>
      <p:sp>
        <p:nvSpPr>
          <p:cNvPr id="3" name="object 3"/>
          <p:cNvSpPr txBox="1"/>
          <p:nvPr/>
        </p:nvSpPr>
        <p:spPr>
          <a:xfrm>
            <a:off x="1313433" y="1927986"/>
            <a:ext cx="10134600" cy="429196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99085" indent="-285115">
              <a:lnSpc>
                <a:spcPct val="100000"/>
              </a:lnSpc>
              <a:spcBef>
                <a:spcPts val="95"/>
              </a:spcBef>
              <a:buChar char="•"/>
              <a:tabLst>
                <a:tab pos="299085" algn="l"/>
              </a:tabLst>
            </a:pPr>
            <a:r>
              <a:rPr sz="2800" dirty="0">
                <a:latin typeface="Arial MT"/>
                <a:cs typeface="Arial MT"/>
              </a:rPr>
              <a:t>Clases</a:t>
            </a:r>
            <a:r>
              <a:rPr sz="2800" spc="-90" dirty="0">
                <a:latin typeface="Arial MT"/>
                <a:cs typeface="Arial MT"/>
              </a:rPr>
              <a:t> </a:t>
            </a:r>
            <a:r>
              <a:rPr sz="2800" dirty="0">
                <a:latin typeface="Arial MT"/>
                <a:cs typeface="Arial MT"/>
              </a:rPr>
              <a:t>de</a:t>
            </a:r>
            <a:r>
              <a:rPr sz="2800" spc="-105" dirty="0">
                <a:latin typeface="Arial MT"/>
                <a:cs typeface="Arial MT"/>
              </a:rPr>
              <a:t> </a:t>
            </a:r>
            <a:r>
              <a:rPr sz="2800" b="1" spc="-10" dirty="0">
                <a:solidFill>
                  <a:srgbClr val="006EC0"/>
                </a:solidFill>
                <a:latin typeface="Arial"/>
                <a:cs typeface="Arial"/>
              </a:rPr>
              <a:t>TEORÍA</a:t>
            </a:r>
            <a:endParaRPr sz="28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40"/>
              </a:spcBef>
              <a:buFont typeface="Arial MT"/>
              <a:buChar char="•"/>
            </a:pPr>
            <a:endParaRPr sz="2800">
              <a:latin typeface="Arial"/>
              <a:cs typeface="Arial"/>
            </a:endParaRPr>
          </a:p>
          <a:p>
            <a:pPr marL="299085" indent="-285115">
              <a:lnSpc>
                <a:spcPct val="100000"/>
              </a:lnSpc>
              <a:buChar char="•"/>
              <a:tabLst>
                <a:tab pos="299085" algn="l"/>
              </a:tabLst>
            </a:pPr>
            <a:r>
              <a:rPr sz="2800" dirty="0">
                <a:latin typeface="Arial MT"/>
                <a:cs typeface="Arial MT"/>
              </a:rPr>
              <a:t>Clases</a:t>
            </a:r>
            <a:r>
              <a:rPr sz="2800" spc="-140" dirty="0">
                <a:latin typeface="Arial MT"/>
                <a:cs typeface="Arial MT"/>
              </a:rPr>
              <a:t> </a:t>
            </a:r>
            <a:r>
              <a:rPr sz="2800" dirty="0">
                <a:latin typeface="Arial MT"/>
                <a:cs typeface="Arial MT"/>
              </a:rPr>
              <a:t>de</a:t>
            </a:r>
            <a:r>
              <a:rPr sz="2800" spc="-120" dirty="0">
                <a:latin typeface="Arial MT"/>
                <a:cs typeface="Arial MT"/>
              </a:rPr>
              <a:t> </a:t>
            </a:r>
            <a:r>
              <a:rPr sz="2800" b="1" spc="-25" dirty="0">
                <a:solidFill>
                  <a:srgbClr val="006EC0"/>
                </a:solidFill>
                <a:latin typeface="Arial"/>
                <a:cs typeface="Arial"/>
              </a:rPr>
              <a:t>PRÁCTICA</a:t>
            </a:r>
            <a:r>
              <a:rPr sz="2800" b="1" spc="-170" dirty="0">
                <a:solidFill>
                  <a:srgbClr val="006EC0"/>
                </a:solidFill>
                <a:latin typeface="Arial"/>
                <a:cs typeface="Arial"/>
              </a:rPr>
              <a:t> </a:t>
            </a:r>
            <a:r>
              <a:rPr sz="2800" dirty="0">
                <a:latin typeface="Cambria Math"/>
                <a:cs typeface="Cambria Math"/>
              </a:rPr>
              <a:t>⟹</a:t>
            </a:r>
            <a:r>
              <a:rPr sz="2800" spc="10" dirty="0">
                <a:latin typeface="Cambria Math"/>
                <a:cs typeface="Cambria Math"/>
              </a:rPr>
              <a:t> </a:t>
            </a:r>
            <a:r>
              <a:rPr sz="2800" spc="-10" dirty="0">
                <a:latin typeface="Arial MT"/>
                <a:cs typeface="Arial MT"/>
              </a:rPr>
              <a:t>Trabajos</a:t>
            </a:r>
            <a:r>
              <a:rPr sz="2800" spc="-110" dirty="0">
                <a:latin typeface="Arial MT"/>
                <a:cs typeface="Arial MT"/>
              </a:rPr>
              <a:t> </a:t>
            </a:r>
            <a:r>
              <a:rPr sz="2800" spc="-10" dirty="0">
                <a:latin typeface="Arial MT"/>
                <a:cs typeface="Arial MT"/>
              </a:rPr>
              <a:t>Prácticos</a:t>
            </a:r>
            <a:endParaRPr sz="28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280"/>
              </a:spcBef>
              <a:buFont typeface="Arial MT"/>
              <a:buChar char="•"/>
            </a:pPr>
            <a:endParaRPr sz="2800">
              <a:latin typeface="Arial MT"/>
              <a:cs typeface="Arial MT"/>
            </a:endParaRPr>
          </a:p>
          <a:p>
            <a:pPr marL="299085" marR="5080" indent="-287020">
              <a:lnSpc>
                <a:spcPts val="3340"/>
              </a:lnSpc>
              <a:buChar char="•"/>
              <a:tabLst>
                <a:tab pos="300355" algn="l"/>
                <a:tab pos="1536065" algn="l"/>
                <a:tab pos="2080895" algn="l"/>
                <a:tab pos="4203700" algn="l"/>
                <a:tab pos="4785995" algn="l"/>
                <a:tab pos="5687060" algn="l"/>
                <a:tab pos="7103109" algn="l"/>
                <a:tab pos="8220075" algn="l"/>
                <a:tab pos="8884920" algn="l"/>
                <a:tab pos="9944100" algn="l"/>
              </a:tabLst>
            </a:pPr>
            <a:r>
              <a:rPr sz="2800" spc="-10" dirty="0">
                <a:latin typeface="Arial MT"/>
                <a:cs typeface="Arial MT"/>
              </a:rPr>
              <a:t>Clases</a:t>
            </a:r>
            <a:r>
              <a:rPr sz="2800" dirty="0">
                <a:latin typeface="Arial MT"/>
                <a:cs typeface="Arial MT"/>
              </a:rPr>
              <a:t>	</a:t>
            </a:r>
            <a:r>
              <a:rPr sz="2800" spc="-25" dirty="0">
                <a:latin typeface="Arial MT"/>
                <a:cs typeface="Arial MT"/>
              </a:rPr>
              <a:t>de</a:t>
            </a:r>
            <a:r>
              <a:rPr sz="2800" dirty="0">
                <a:latin typeface="Arial MT"/>
                <a:cs typeface="Arial MT"/>
              </a:rPr>
              <a:t>	</a:t>
            </a:r>
            <a:r>
              <a:rPr sz="2800" b="1" spc="-10" dirty="0">
                <a:solidFill>
                  <a:srgbClr val="00AE50"/>
                </a:solidFill>
                <a:latin typeface="Arial"/>
                <a:cs typeface="Arial"/>
              </a:rPr>
              <a:t>CONSULTA</a:t>
            </a:r>
            <a:r>
              <a:rPr sz="2800" b="1" dirty="0">
                <a:solidFill>
                  <a:srgbClr val="00AE50"/>
                </a:solidFill>
                <a:latin typeface="Arial"/>
                <a:cs typeface="Arial"/>
              </a:rPr>
              <a:t>	</a:t>
            </a:r>
            <a:r>
              <a:rPr sz="2800" spc="-50" dirty="0">
                <a:latin typeface="Cambria Math"/>
                <a:cs typeface="Cambria Math"/>
              </a:rPr>
              <a:t>⟹</a:t>
            </a:r>
            <a:r>
              <a:rPr sz="2800" dirty="0">
                <a:latin typeface="Cambria Math"/>
                <a:cs typeface="Cambria Math"/>
              </a:rPr>
              <a:t>	</a:t>
            </a:r>
            <a:r>
              <a:rPr sz="2800" spc="-20" dirty="0">
                <a:latin typeface="Arial MT"/>
                <a:cs typeface="Arial MT"/>
              </a:rPr>
              <a:t>Para</a:t>
            </a:r>
            <a:r>
              <a:rPr sz="2800" dirty="0">
                <a:latin typeface="Arial MT"/>
                <a:cs typeface="Arial MT"/>
              </a:rPr>
              <a:t>	</a:t>
            </a:r>
            <a:r>
              <a:rPr sz="2800" spc="-10" dirty="0">
                <a:latin typeface="Arial MT"/>
                <a:cs typeface="Arial MT"/>
              </a:rPr>
              <a:t>evacuar</a:t>
            </a:r>
            <a:r>
              <a:rPr sz="2800" dirty="0">
                <a:latin typeface="Arial MT"/>
                <a:cs typeface="Arial MT"/>
              </a:rPr>
              <a:t>	</a:t>
            </a:r>
            <a:r>
              <a:rPr sz="2800" spc="-10" dirty="0">
                <a:latin typeface="Arial MT"/>
                <a:cs typeface="Arial MT"/>
              </a:rPr>
              <a:t>dudas</a:t>
            </a:r>
            <a:r>
              <a:rPr sz="2800" dirty="0">
                <a:latin typeface="Arial MT"/>
                <a:cs typeface="Arial MT"/>
              </a:rPr>
              <a:t>	</a:t>
            </a:r>
            <a:r>
              <a:rPr sz="2800" spc="-25" dirty="0">
                <a:latin typeface="Arial MT"/>
                <a:cs typeface="Arial MT"/>
              </a:rPr>
              <a:t>(de</a:t>
            </a:r>
            <a:r>
              <a:rPr sz="2800" dirty="0">
                <a:latin typeface="Arial MT"/>
                <a:cs typeface="Arial MT"/>
              </a:rPr>
              <a:t>	</a:t>
            </a:r>
            <a:r>
              <a:rPr sz="2800" spc="-10" dirty="0">
                <a:latin typeface="Arial MT"/>
                <a:cs typeface="Arial MT"/>
              </a:rPr>
              <a:t>teoría</a:t>
            </a:r>
            <a:r>
              <a:rPr sz="2800" dirty="0">
                <a:latin typeface="Arial MT"/>
                <a:cs typeface="Arial MT"/>
              </a:rPr>
              <a:t>	</a:t>
            </a:r>
            <a:r>
              <a:rPr sz="2800" spc="-50" dirty="0">
                <a:latin typeface="Arial MT"/>
                <a:cs typeface="Arial MT"/>
              </a:rPr>
              <a:t>y 	</a:t>
            </a:r>
            <a:r>
              <a:rPr sz="2800" spc="-10" dirty="0">
                <a:latin typeface="Arial MT"/>
                <a:cs typeface="Arial MT"/>
              </a:rPr>
              <a:t>práctica)</a:t>
            </a:r>
            <a:endParaRPr sz="2800">
              <a:latin typeface="Arial MT"/>
              <a:cs typeface="Arial MT"/>
            </a:endParaRPr>
          </a:p>
          <a:p>
            <a:pPr marL="471170" marR="8255" indent="457200">
              <a:lnSpc>
                <a:spcPts val="3350"/>
              </a:lnSpc>
              <a:spcBef>
                <a:spcPts val="25"/>
              </a:spcBef>
            </a:pPr>
            <a:r>
              <a:rPr sz="2800" dirty="0">
                <a:latin typeface="Arial MT"/>
                <a:cs typeface="Arial MT"/>
              </a:rPr>
              <a:t>-</a:t>
            </a:r>
            <a:r>
              <a:rPr sz="2800" spc="145" dirty="0">
                <a:latin typeface="Arial MT"/>
                <a:cs typeface="Arial MT"/>
              </a:rPr>
              <a:t> </a:t>
            </a:r>
            <a:r>
              <a:rPr sz="2800" dirty="0">
                <a:latin typeface="Arial MT"/>
                <a:cs typeface="Arial MT"/>
              </a:rPr>
              <a:t>Ver</a:t>
            </a:r>
            <a:r>
              <a:rPr sz="2800" spc="145" dirty="0">
                <a:latin typeface="Arial MT"/>
                <a:cs typeface="Arial MT"/>
              </a:rPr>
              <a:t> </a:t>
            </a:r>
            <a:r>
              <a:rPr sz="2800" dirty="0">
                <a:latin typeface="Arial MT"/>
                <a:cs typeface="Arial MT"/>
              </a:rPr>
              <a:t>horarios</a:t>
            </a:r>
            <a:r>
              <a:rPr sz="2800" spc="145" dirty="0">
                <a:latin typeface="Arial MT"/>
                <a:cs typeface="Arial MT"/>
              </a:rPr>
              <a:t> </a:t>
            </a:r>
            <a:r>
              <a:rPr sz="2800" dirty="0">
                <a:latin typeface="Arial MT"/>
                <a:cs typeface="Arial MT"/>
              </a:rPr>
              <a:t>de</a:t>
            </a:r>
            <a:r>
              <a:rPr sz="2800" spc="125" dirty="0">
                <a:latin typeface="Arial MT"/>
                <a:cs typeface="Arial MT"/>
              </a:rPr>
              <a:t> </a:t>
            </a:r>
            <a:r>
              <a:rPr sz="2800" dirty="0">
                <a:latin typeface="Arial MT"/>
                <a:cs typeface="Arial MT"/>
              </a:rPr>
              <a:t>cada</a:t>
            </a:r>
            <a:r>
              <a:rPr sz="2800" spc="145" dirty="0">
                <a:latin typeface="Arial MT"/>
                <a:cs typeface="Arial MT"/>
              </a:rPr>
              <a:t> </a:t>
            </a:r>
            <a:r>
              <a:rPr sz="2800" dirty="0">
                <a:latin typeface="Arial MT"/>
                <a:cs typeface="Arial MT"/>
              </a:rPr>
              <a:t>materia</a:t>
            </a:r>
            <a:r>
              <a:rPr sz="2800" spc="140" dirty="0">
                <a:latin typeface="Arial MT"/>
                <a:cs typeface="Arial MT"/>
              </a:rPr>
              <a:t> </a:t>
            </a:r>
            <a:r>
              <a:rPr sz="2800" dirty="0">
                <a:latin typeface="Arial MT"/>
                <a:cs typeface="Arial MT"/>
              </a:rPr>
              <a:t>y</a:t>
            </a:r>
            <a:r>
              <a:rPr sz="2800" spc="135" dirty="0">
                <a:latin typeface="Arial MT"/>
                <a:cs typeface="Arial MT"/>
              </a:rPr>
              <a:t> </a:t>
            </a:r>
            <a:r>
              <a:rPr sz="2800" dirty="0">
                <a:latin typeface="Arial MT"/>
                <a:cs typeface="Arial MT"/>
              </a:rPr>
              <a:t>cada</a:t>
            </a:r>
            <a:r>
              <a:rPr sz="2800" spc="155" dirty="0">
                <a:latin typeface="Arial MT"/>
                <a:cs typeface="Arial MT"/>
              </a:rPr>
              <a:t> </a:t>
            </a:r>
            <a:r>
              <a:rPr sz="2800" dirty="0">
                <a:latin typeface="Arial MT"/>
                <a:cs typeface="Arial MT"/>
              </a:rPr>
              <a:t>profesor</a:t>
            </a:r>
            <a:r>
              <a:rPr sz="2800" spc="145" dirty="0">
                <a:latin typeface="Arial MT"/>
                <a:cs typeface="Arial MT"/>
              </a:rPr>
              <a:t> </a:t>
            </a:r>
            <a:r>
              <a:rPr sz="2800" dirty="0">
                <a:latin typeface="Arial MT"/>
                <a:cs typeface="Arial MT"/>
              </a:rPr>
              <a:t>(no</a:t>
            </a:r>
            <a:r>
              <a:rPr sz="2800" spc="150" dirty="0">
                <a:latin typeface="Arial MT"/>
                <a:cs typeface="Arial MT"/>
              </a:rPr>
              <a:t> </a:t>
            </a:r>
            <a:r>
              <a:rPr sz="2800" spc="-10" dirty="0">
                <a:latin typeface="Arial MT"/>
                <a:cs typeface="Arial MT"/>
              </a:rPr>
              <a:t>están </a:t>
            </a:r>
            <a:r>
              <a:rPr sz="2800" dirty="0">
                <a:latin typeface="Arial MT"/>
                <a:cs typeface="Arial MT"/>
              </a:rPr>
              <a:t>en</a:t>
            </a:r>
            <a:r>
              <a:rPr sz="2800" spc="-60" dirty="0">
                <a:latin typeface="Arial MT"/>
                <a:cs typeface="Arial MT"/>
              </a:rPr>
              <a:t> </a:t>
            </a:r>
            <a:r>
              <a:rPr sz="2800" dirty="0">
                <a:latin typeface="Arial MT"/>
                <a:cs typeface="Arial MT"/>
              </a:rPr>
              <a:t>el</a:t>
            </a:r>
            <a:r>
              <a:rPr sz="2800" spc="-55" dirty="0">
                <a:latin typeface="Arial MT"/>
                <a:cs typeface="Arial MT"/>
              </a:rPr>
              <a:t> </a:t>
            </a:r>
            <a:r>
              <a:rPr sz="2800" dirty="0">
                <a:latin typeface="Arial MT"/>
                <a:cs typeface="Arial MT"/>
              </a:rPr>
              <a:t>horario</a:t>
            </a:r>
            <a:r>
              <a:rPr sz="2800" spc="-50" dirty="0">
                <a:latin typeface="Arial MT"/>
                <a:cs typeface="Arial MT"/>
              </a:rPr>
              <a:t> </a:t>
            </a:r>
            <a:r>
              <a:rPr sz="2800" spc="-10" dirty="0">
                <a:latin typeface="Arial MT"/>
                <a:cs typeface="Arial MT"/>
              </a:rPr>
              <a:t>general)</a:t>
            </a:r>
            <a:endParaRPr sz="28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2800">
              <a:latin typeface="Arial MT"/>
              <a:cs typeface="Arial MT"/>
            </a:endParaRPr>
          </a:p>
          <a:p>
            <a:pPr marL="279400" indent="-265430">
              <a:lnSpc>
                <a:spcPct val="100000"/>
              </a:lnSpc>
              <a:buFont typeface="Arial MT"/>
              <a:buChar char="•"/>
              <a:tabLst>
                <a:tab pos="279400" algn="l"/>
              </a:tabLst>
            </a:pPr>
            <a:r>
              <a:rPr sz="2800" b="1" spc="-30" dirty="0">
                <a:solidFill>
                  <a:srgbClr val="EB7B2F"/>
                </a:solidFill>
                <a:latin typeface="Arial"/>
                <a:cs typeface="Arial"/>
              </a:rPr>
              <a:t>LABORATORIOS</a:t>
            </a:r>
            <a:r>
              <a:rPr sz="2800" b="1" spc="-125" dirty="0">
                <a:solidFill>
                  <a:srgbClr val="EB7B2F"/>
                </a:solidFill>
                <a:latin typeface="Arial"/>
                <a:cs typeface="Arial"/>
              </a:rPr>
              <a:t> </a:t>
            </a:r>
            <a:r>
              <a:rPr sz="2800" spc="-25" dirty="0">
                <a:latin typeface="Arial MT"/>
                <a:cs typeface="Arial MT"/>
              </a:rPr>
              <a:t>(algunas</a:t>
            </a:r>
            <a:r>
              <a:rPr sz="2800" spc="-120" dirty="0">
                <a:latin typeface="Arial MT"/>
                <a:cs typeface="Arial MT"/>
              </a:rPr>
              <a:t> </a:t>
            </a:r>
            <a:r>
              <a:rPr sz="2800" spc="-10" dirty="0">
                <a:latin typeface="Arial MT"/>
                <a:cs typeface="Arial MT"/>
              </a:rPr>
              <a:t>materias)</a:t>
            </a:r>
            <a:endParaRPr sz="2800">
              <a:latin typeface="Arial MT"/>
              <a:cs typeface="Arial MT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1161394" y="5882576"/>
            <a:ext cx="838200" cy="838200"/>
          </a:xfrm>
          <a:prstGeom prst="rect">
            <a:avLst/>
          </a:prstGeom>
        </p:spPr>
      </p:pic>
      <p:grpSp>
        <p:nvGrpSpPr>
          <p:cNvPr id="5" name="object 5"/>
          <p:cNvGrpSpPr/>
          <p:nvPr/>
        </p:nvGrpSpPr>
        <p:grpSpPr>
          <a:xfrm>
            <a:off x="-6350" y="-6350"/>
            <a:ext cx="12204700" cy="415925"/>
            <a:chOff x="-6350" y="-6350"/>
            <a:chExt cx="12204700" cy="415925"/>
          </a:xfrm>
        </p:grpSpPr>
        <p:sp>
          <p:nvSpPr>
            <p:cNvPr id="6" name="object 6"/>
            <p:cNvSpPr/>
            <p:nvPr/>
          </p:nvSpPr>
          <p:spPr>
            <a:xfrm>
              <a:off x="0" y="-63"/>
              <a:ext cx="12192000" cy="295275"/>
            </a:xfrm>
            <a:custGeom>
              <a:avLst/>
              <a:gdLst/>
              <a:ahLst/>
              <a:cxnLst/>
              <a:rect l="l" t="t" r="r" b="b"/>
              <a:pathLst>
                <a:path w="12192000" h="295275">
                  <a:moveTo>
                    <a:pt x="12192000" y="0"/>
                  </a:moveTo>
                  <a:lnTo>
                    <a:pt x="0" y="0"/>
                  </a:lnTo>
                  <a:lnTo>
                    <a:pt x="0" y="295211"/>
                  </a:lnTo>
                  <a:lnTo>
                    <a:pt x="12192000" y="295211"/>
                  </a:lnTo>
                  <a:lnTo>
                    <a:pt x="12192000" y="0"/>
                  </a:lnTo>
                  <a:close/>
                </a:path>
              </a:pathLst>
            </a:custGeom>
            <a:solidFill>
              <a:srgbClr val="002B8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0" y="0"/>
              <a:ext cx="12192000" cy="295275"/>
            </a:xfrm>
            <a:custGeom>
              <a:avLst/>
              <a:gdLst/>
              <a:ahLst/>
              <a:cxnLst/>
              <a:rect l="l" t="t" r="r" b="b"/>
              <a:pathLst>
                <a:path w="12192000" h="295275">
                  <a:moveTo>
                    <a:pt x="0" y="0"/>
                  </a:moveTo>
                  <a:lnTo>
                    <a:pt x="0" y="295148"/>
                  </a:lnTo>
                  <a:lnTo>
                    <a:pt x="12192000" y="295148"/>
                  </a:lnTo>
                  <a:lnTo>
                    <a:pt x="12192000" y="0"/>
                  </a:lnTo>
                </a:path>
              </a:pathLst>
            </a:custGeom>
            <a:ln w="12700">
              <a:solidFill>
                <a:srgbClr val="002B82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0" y="295184"/>
              <a:ext cx="12192000" cy="108585"/>
            </a:xfrm>
            <a:custGeom>
              <a:avLst/>
              <a:gdLst/>
              <a:ahLst/>
              <a:cxnLst/>
              <a:rect l="l" t="t" r="r" b="b"/>
              <a:pathLst>
                <a:path w="12192000" h="108585">
                  <a:moveTo>
                    <a:pt x="12192000" y="0"/>
                  </a:moveTo>
                  <a:lnTo>
                    <a:pt x="0" y="0"/>
                  </a:lnTo>
                  <a:lnTo>
                    <a:pt x="0" y="108040"/>
                  </a:lnTo>
                  <a:lnTo>
                    <a:pt x="12192000" y="108040"/>
                  </a:lnTo>
                  <a:lnTo>
                    <a:pt x="12192000" y="0"/>
                  </a:lnTo>
                  <a:close/>
                </a:path>
              </a:pathLst>
            </a:custGeom>
            <a:solidFill>
              <a:srgbClr val="005FA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0" y="295184"/>
              <a:ext cx="12192000" cy="108585"/>
            </a:xfrm>
            <a:custGeom>
              <a:avLst/>
              <a:gdLst/>
              <a:ahLst/>
              <a:cxnLst/>
              <a:rect l="l" t="t" r="r" b="b"/>
              <a:pathLst>
                <a:path w="12192000" h="108585">
                  <a:moveTo>
                    <a:pt x="0" y="108040"/>
                  </a:moveTo>
                  <a:lnTo>
                    <a:pt x="12192000" y="108040"/>
                  </a:lnTo>
                  <a:lnTo>
                    <a:pt x="12192000" y="0"/>
                  </a:lnTo>
                  <a:lnTo>
                    <a:pt x="0" y="0"/>
                  </a:lnTo>
                  <a:lnTo>
                    <a:pt x="0" y="108040"/>
                  </a:lnTo>
                  <a:close/>
                </a:path>
              </a:pathLst>
            </a:custGeom>
            <a:ln w="12700">
              <a:solidFill>
                <a:srgbClr val="005FA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pic>
        <p:nvPicPr>
          <p:cNvPr id="10" name="object 10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0" y="5885181"/>
            <a:ext cx="752474" cy="971815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ject 8"/>
          <p:cNvSpPr/>
          <p:nvPr/>
        </p:nvSpPr>
        <p:spPr>
          <a:xfrm>
            <a:off x="8647176" y="6615683"/>
            <a:ext cx="262255" cy="0"/>
          </a:xfrm>
          <a:custGeom>
            <a:avLst/>
            <a:gdLst/>
            <a:ahLst/>
            <a:cxnLst/>
            <a:rect l="l" t="t" r="r" b="b"/>
            <a:pathLst>
              <a:path w="262254">
                <a:moveTo>
                  <a:pt x="0" y="0"/>
                </a:moveTo>
                <a:lnTo>
                  <a:pt x="262128" y="0"/>
                </a:lnTo>
              </a:path>
            </a:pathLst>
          </a:custGeom>
          <a:ln w="9144">
            <a:solidFill>
              <a:srgbClr val="2F342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46" name="Imagen 45">
            <a:extLst>
              <a:ext uri="{FF2B5EF4-FFF2-40B4-BE49-F238E27FC236}">
                <a16:creationId xmlns:a16="http://schemas.microsoft.com/office/drawing/2014/main" id="{DBC016D6-ED2E-4022-861D-D32479AA5B5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32224"/>
            <a:ext cx="12192000" cy="6393552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547484" y="210197"/>
            <a:ext cx="4756150" cy="6378447"/>
          </a:xfrm>
          <a:prstGeom prst="rect">
            <a:avLst/>
          </a:prstGeom>
        </p:spPr>
      </p:pic>
      <p:sp>
        <p:nvSpPr>
          <p:cNvPr id="3" name="object 3"/>
          <p:cNvSpPr txBox="1"/>
          <p:nvPr/>
        </p:nvSpPr>
        <p:spPr>
          <a:xfrm>
            <a:off x="6729221" y="1224191"/>
            <a:ext cx="4773295" cy="5486400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840"/>
              </a:spcBef>
            </a:pPr>
            <a:endParaRPr sz="2400">
              <a:latin typeface="Times New Roman"/>
              <a:cs typeface="Times New Roman"/>
            </a:endParaRPr>
          </a:p>
          <a:p>
            <a:pPr marL="3057525">
              <a:lnSpc>
                <a:spcPct val="100000"/>
              </a:lnSpc>
              <a:spcBef>
                <a:spcPts val="5"/>
              </a:spcBef>
            </a:pPr>
            <a:r>
              <a:rPr sz="2400" b="1" spc="-10" dirty="0">
                <a:solidFill>
                  <a:srgbClr val="FF0000"/>
                </a:solidFill>
                <a:latin typeface="Arial"/>
                <a:cs typeface="Arial"/>
              </a:rPr>
              <a:t>Difíciles</a:t>
            </a:r>
            <a:endParaRPr sz="2400">
              <a:latin typeface="Arial"/>
              <a:cs typeface="Arial"/>
            </a:endParaRPr>
          </a:p>
        </p:txBody>
      </p:sp>
      <p:grpSp>
        <p:nvGrpSpPr>
          <p:cNvPr id="4" name="object 4"/>
          <p:cNvGrpSpPr/>
          <p:nvPr/>
        </p:nvGrpSpPr>
        <p:grpSpPr>
          <a:xfrm>
            <a:off x="825500" y="188607"/>
            <a:ext cx="4973320" cy="6379845"/>
            <a:chOff x="825500" y="188607"/>
            <a:chExt cx="4973320" cy="6379845"/>
          </a:xfrm>
        </p:grpSpPr>
        <p:pic>
          <p:nvPicPr>
            <p:cNvPr id="5" name="object 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825500" y="188607"/>
              <a:ext cx="4778883" cy="6379337"/>
            </a:xfrm>
            <a:prstGeom prst="rect">
              <a:avLst/>
            </a:prstGeom>
          </p:spPr>
        </p:pic>
        <p:sp>
          <p:nvSpPr>
            <p:cNvPr id="6" name="object 6"/>
            <p:cNvSpPr/>
            <p:nvPr/>
          </p:nvSpPr>
          <p:spPr>
            <a:xfrm>
              <a:off x="1009561" y="1224534"/>
              <a:ext cx="4775200" cy="3549650"/>
            </a:xfrm>
            <a:custGeom>
              <a:avLst/>
              <a:gdLst/>
              <a:ahLst/>
              <a:cxnLst/>
              <a:rect l="l" t="t" r="r" b="b"/>
              <a:pathLst>
                <a:path w="4775200" h="3549650">
                  <a:moveTo>
                    <a:pt x="0" y="3549396"/>
                  </a:moveTo>
                  <a:lnTo>
                    <a:pt x="4774692" y="3549396"/>
                  </a:lnTo>
                  <a:lnTo>
                    <a:pt x="4774692" y="0"/>
                  </a:lnTo>
                  <a:lnTo>
                    <a:pt x="0" y="0"/>
                  </a:lnTo>
                  <a:lnTo>
                    <a:pt x="0" y="3549396"/>
                  </a:lnTo>
                  <a:close/>
                </a:path>
              </a:pathLst>
            </a:custGeom>
            <a:ln w="28575">
              <a:solidFill>
                <a:srgbClr val="00AE5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" name="object 7"/>
          <p:cNvSpPr txBox="1"/>
          <p:nvPr/>
        </p:nvSpPr>
        <p:spPr>
          <a:xfrm>
            <a:off x="1009561" y="4774298"/>
            <a:ext cx="4775200" cy="1938655"/>
          </a:xfrm>
          <a:prstGeom prst="rect">
            <a:avLst/>
          </a:prstGeom>
          <a:ln w="28575">
            <a:solidFill>
              <a:srgbClr val="EB7B2F"/>
            </a:solidFill>
          </a:ln>
        </p:spPr>
        <p:txBody>
          <a:bodyPr vert="horz" wrap="square" lIns="0" tIns="55244" rIns="0" bIns="0" rtlCol="0">
            <a:spAutoFit/>
          </a:bodyPr>
          <a:lstStyle/>
          <a:p>
            <a:pPr marL="3480435" marR="173355" indent="-264160">
              <a:lnSpc>
                <a:spcPts val="2860"/>
              </a:lnSpc>
              <a:spcBef>
                <a:spcPts val="434"/>
              </a:spcBef>
            </a:pPr>
            <a:r>
              <a:rPr sz="2400" b="1" spc="-20" dirty="0">
                <a:solidFill>
                  <a:srgbClr val="EB7B2F"/>
                </a:solidFill>
                <a:latin typeface="Arial"/>
                <a:cs typeface="Arial"/>
              </a:rPr>
              <a:t>Dificultad </a:t>
            </a:r>
            <a:r>
              <a:rPr sz="2400" b="1" spc="-10" dirty="0">
                <a:solidFill>
                  <a:srgbClr val="EB7B2F"/>
                </a:solidFill>
                <a:latin typeface="Arial"/>
                <a:cs typeface="Arial"/>
              </a:rPr>
              <a:t>Media</a:t>
            </a:r>
            <a:endParaRPr sz="2400">
              <a:latin typeface="Arial"/>
              <a:cs typeface="Arial"/>
            </a:endParaRPr>
          </a:p>
        </p:txBody>
      </p:sp>
      <p:sp>
        <p:nvSpPr>
          <p:cNvPr id="8" name="object 8"/>
          <p:cNvSpPr txBox="1">
            <a:spLocks noGrp="1"/>
          </p:cNvSpPr>
          <p:nvPr>
            <p:ph type="title"/>
          </p:nvPr>
        </p:nvSpPr>
        <p:spPr>
          <a:xfrm>
            <a:off x="1023848" y="1512773"/>
            <a:ext cx="4746625" cy="3917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961640">
              <a:lnSpc>
                <a:spcPct val="100000"/>
              </a:lnSpc>
              <a:spcBef>
                <a:spcPts val="100"/>
              </a:spcBef>
            </a:pPr>
            <a:r>
              <a:rPr sz="2400" spc="-10" dirty="0">
                <a:solidFill>
                  <a:srgbClr val="00AE50"/>
                </a:solidFill>
              </a:rPr>
              <a:t>Sencillos</a:t>
            </a:r>
            <a:endParaRPr sz="240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200785" y="1506856"/>
            <a:ext cx="10439400" cy="35560"/>
          </a:xfrm>
          <a:custGeom>
            <a:avLst/>
            <a:gdLst/>
            <a:ahLst/>
            <a:cxnLst/>
            <a:rect l="l" t="t" r="r" b="b"/>
            <a:pathLst>
              <a:path w="10439400" h="35559">
                <a:moveTo>
                  <a:pt x="10439400" y="0"/>
                </a:moveTo>
                <a:lnTo>
                  <a:pt x="0" y="0"/>
                </a:lnTo>
                <a:lnTo>
                  <a:pt x="0" y="35050"/>
                </a:lnTo>
                <a:lnTo>
                  <a:pt x="10439400" y="35050"/>
                </a:lnTo>
                <a:lnTo>
                  <a:pt x="10439400" y="0"/>
                </a:lnTo>
                <a:close/>
              </a:path>
            </a:pathLst>
          </a:custGeom>
          <a:solidFill>
            <a:srgbClr val="001F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10" dirty="0"/>
              <a:t>Recomendaciones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99085" indent="-286385">
              <a:lnSpc>
                <a:spcPct val="100000"/>
              </a:lnSpc>
              <a:spcBef>
                <a:spcPts val="95"/>
              </a:spcBef>
              <a:buChar char="•"/>
              <a:tabLst>
                <a:tab pos="299085" algn="l"/>
              </a:tabLst>
            </a:pPr>
            <a:r>
              <a:rPr dirty="0"/>
              <a:t>Ser</a:t>
            </a:r>
            <a:r>
              <a:rPr spc="-120" dirty="0"/>
              <a:t> </a:t>
            </a:r>
            <a:r>
              <a:rPr dirty="0"/>
              <a:t>prolijo</a:t>
            </a:r>
            <a:r>
              <a:rPr spc="-100" dirty="0"/>
              <a:t> </a:t>
            </a:r>
            <a:r>
              <a:rPr dirty="0"/>
              <a:t>y</a:t>
            </a:r>
            <a:r>
              <a:rPr spc="-114" dirty="0"/>
              <a:t> </a:t>
            </a:r>
            <a:r>
              <a:rPr dirty="0"/>
              <a:t>ordenado</a:t>
            </a:r>
            <a:r>
              <a:rPr spc="-100" dirty="0"/>
              <a:t> </a:t>
            </a:r>
            <a:r>
              <a:rPr dirty="0"/>
              <a:t>al</a:t>
            </a:r>
            <a:r>
              <a:rPr spc="-120" dirty="0"/>
              <a:t> </a:t>
            </a:r>
            <a:r>
              <a:rPr dirty="0"/>
              <a:t>desarrollar</a:t>
            </a:r>
            <a:r>
              <a:rPr spc="-110" dirty="0"/>
              <a:t> </a:t>
            </a:r>
            <a:r>
              <a:rPr dirty="0"/>
              <a:t>en</a:t>
            </a:r>
            <a:r>
              <a:rPr spc="-105" dirty="0"/>
              <a:t> </a:t>
            </a:r>
            <a:r>
              <a:rPr dirty="0"/>
              <a:t>la</a:t>
            </a:r>
            <a:r>
              <a:rPr spc="-110" dirty="0"/>
              <a:t> </a:t>
            </a:r>
            <a:r>
              <a:rPr spc="-10" dirty="0"/>
              <a:t>hoja</a:t>
            </a:r>
            <a:r>
              <a:rPr b="1" spc="-10" dirty="0">
                <a:latin typeface="Arial"/>
                <a:cs typeface="Arial"/>
              </a:rPr>
              <a:t>.</a:t>
            </a:r>
          </a:p>
          <a:p>
            <a:pPr marL="279400" indent="-266700">
              <a:lnSpc>
                <a:spcPct val="100000"/>
              </a:lnSpc>
              <a:spcBef>
                <a:spcPts val="2685"/>
              </a:spcBef>
              <a:buChar char="•"/>
              <a:tabLst>
                <a:tab pos="279400" algn="l"/>
              </a:tabLst>
            </a:pPr>
            <a:r>
              <a:rPr dirty="0"/>
              <a:t>Tipo</a:t>
            </a:r>
            <a:r>
              <a:rPr spc="-95" dirty="0"/>
              <a:t> </a:t>
            </a:r>
            <a:r>
              <a:rPr dirty="0"/>
              <a:t>de</a:t>
            </a:r>
            <a:r>
              <a:rPr spc="-110" dirty="0"/>
              <a:t> </a:t>
            </a:r>
            <a:r>
              <a:rPr dirty="0"/>
              <a:t>hoja</a:t>
            </a:r>
            <a:r>
              <a:rPr spc="-105" dirty="0"/>
              <a:t> </a:t>
            </a:r>
            <a:r>
              <a:rPr spc="-10" dirty="0"/>
              <a:t>cuadriculada</a:t>
            </a:r>
            <a:r>
              <a:rPr spc="-65" dirty="0"/>
              <a:t> </a:t>
            </a:r>
            <a:r>
              <a:rPr dirty="0"/>
              <a:t>o</a:t>
            </a:r>
            <a:r>
              <a:rPr spc="-110" dirty="0"/>
              <a:t> </a:t>
            </a:r>
            <a:r>
              <a:rPr dirty="0"/>
              <a:t>lisa</a:t>
            </a:r>
            <a:r>
              <a:rPr spc="-110" dirty="0"/>
              <a:t> </a:t>
            </a:r>
            <a:r>
              <a:rPr spc="-10" dirty="0"/>
              <a:t>dependiendo</a:t>
            </a:r>
            <a:r>
              <a:rPr spc="-75" dirty="0"/>
              <a:t> </a:t>
            </a:r>
            <a:r>
              <a:rPr dirty="0"/>
              <a:t>de</a:t>
            </a:r>
            <a:r>
              <a:rPr spc="-125" dirty="0"/>
              <a:t> </a:t>
            </a:r>
            <a:r>
              <a:rPr dirty="0"/>
              <a:t>la</a:t>
            </a:r>
            <a:r>
              <a:rPr spc="-100" dirty="0"/>
              <a:t> </a:t>
            </a:r>
            <a:r>
              <a:rPr spc="-10" dirty="0"/>
              <a:t>materia.</a:t>
            </a:r>
          </a:p>
          <a:p>
            <a:pPr marL="278765" marR="5080" indent="-266700">
              <a:lnSpc>
                <a:spcPts val="3020"/>
              </a:lnSpc>
              <a:spcBef>
                <a:spcPts val="3065"/>
              </a:spcBef>
              <a:buChar char="•"/>
              <a:tabLst>
                <a:tab pos="280670" algn="l"/>
                <a:tab pos="1676400" algn="l"/>
                <a:tab pos="2381250" algn="l"/>
                <a:tab pos="4174490" algn="l"/>
                <a:tab pos="4681220" algn="l"/>
                <a:tab pos="5840730" algn="l"/>
                <a:tab pos="7279640" algn="l"/>
                <a:tab pos="7983855" algn="l"/>
                <a:tab pos="9041765" algn="l"/>
                <a:tab pos="9745980" algn="l"/>
              </a:tabLst>
            </a:pPr>
            <a:r>
              <a:rPr spc="-10" dirty="0"/>
              <a:t>Utilizar</a:t>
            </a:r>
            <a:r>
              <a:rPr dirty="0"/>
              <a:t>	</a:t>
            </a:r>
            <a:r>
              <a:rPr spc="-25" dirty="0"/>
              <a:t>un</a:t>
            </a:r>
            <a:r>
              <a:rPr dirty="0"/>
              <a:t>	</a:t>
            </a:r>
            <a:r>
              <a:rPr spc="-10" dirty="0"/>
              <a:t>cuaderno</a:t>
            </a:r>
            <a:r>
              <a:rPr dirty="0"/>
              <a:t>	</a:t>
            </a:r>
            <a:r>
              <a:rPr spc="-50" dirty="0"/>
              <a:t>u</a:t>
            </a:r>
            <a:r>
              <a:rPr dirty="0"/>
              <a:t>	</a:t>
            </a:r>
            <a:r>
              <a:rPr spc="-10" dirty="0"/>
              <a:t>hojas</a:t>
            </a:r>
            <a:r>
              <a:rPr dirty="0"/>
              <a:t>	</a:t>
            </a:r>
            <a:r>
              <a:rPr spc="-10" dirty="0"/>
              <a:t>sueltas</a:t>
            </a:r>
            <a:r>
              <a:rPr dirty="0"/>
              <a:t>	</a:t>
            </a:r>
            <a:r>
              <a:rPr spc="-25" dirty="0"/>
              <a:t>en</a:t>
            </a:r>
            <a:r>
              <a:rPr dirty="0"/>
              <a:t>	</a:t>
            </a:r>
            <a:r>
              <a:rPr spc="-20" dirty="0"/>
              <a:t>caso</a:t>
            </a:r>
            <a:r>
              <a:rPr dirty="0"/>
              <a:t>	</a:t>
            </a:r>
            <a:r>
              <a:rPr spc="-25" dirty="0"/>
              <a:t>de</a:t>
            </a:r>
            <a:r>
              <a:rPr dirty="0"/>
              <a:t>	</a:t>
            </a:r>
            <a:r>
              <a:rPr spc="-40" dirty="0"/>
              <a:t>ser 	</a:t>
            </a:r>
            <a:r>
              <a:rPr spc="-10" dirty="0">
                <a:solidFill>
                  <a:srgbClr val="EB7B2F"/>
                </a:solidFill>
              </a:rPr>
              <a:t>organizado</a:t>
            </a:r>
            <a:r>
              <a:rPr spc="-10" dirty="0"/>
              <a:t>.</a:t>
            </a:r>
          </a:p>
          <a:p>
            <a:pPr marL="299085" marR="231140" indent="-287020">
              <a:lnSpc>
                <a:spcPts val="3020"/>
              </a:lnSpc>
              <a:spcBef>
                <a:spcPts val="3020"/>
              </a:spcBef>
              <a:buChar char="•"/>
              <a:tabLst>
                <a:tab pos="299085" algn="l"/>
              </a:tabLst>
            </a:pPr>
            <a:r>
              <a:rPr dirty="0"/>
              <a:t>En</a:t>
            </a:r>
            <a:r>
              <a:rPr spc="150" dirty="0"/>
              <a:t> </a:t>
            </a:r>
            <a:r>
              <a:rPr dirty="0"/>
              <a:t>lo</a:t>
            </a:r>
            <a:r>
              <a:rPr spc="155" dirty="0"/>
              <a:t> </a:t>
            </a:r>
            <a:r>
              <a:rPr dirty="0"/>
              <a:t>posible</a:t>
            </a:r>
            <a:r>
              <a:rPr spc="155" dirty="0"/>
              <a:t> </a:t>
            </a:r>
            <a:r>
              <a:rPr dirty="0"/>
              <a:t>hacer</a:t>
            </a:r>
            <a:r>
              <a:rPr spc="150" dirty="0"/>
              <a:t> </a:t>
            </a:r>
            <a:r>
              <a:rPr dirty="0"/>
              <a:t>todo</a:t>
            </a:r>
            <a:r>
              <a:rPr spc="160" dirty="0"/>
              <a:t> </a:t>
            </a:r>
            <a:r>
              <a:rPr dirty="0"/>
              <a:t>el</a:t>
            </a:r>
            <a:r>
              <a:rPr spc="125" dirty="0"/>
              <a:t> </a:t>
            </a:r>
            <a:r>
              <a:rPr dirty="0"/>
              <a:t>TP,</a:t>
            </a:r>
            <a:r>
              <a:rPr spc="150" dirty="0"/>
              <a:t> </a:t>
            </a:r>
            <a:r>
              <a:rPr dirty="0"/>
              <a:t>y</a:t>
            </a:r>
            <a:r>
              <a:rPr spc="150" dirty="0"/>
              <a:t> </a:t>
            </a:r>
            <a:r>
              <a:rPr dirty="0">
                <a:solidFill>
                  <a:srgbClr val="FF0000"/>
                </a:solidFill>
              </a:rPr>
              <a:t>siempre</a:t>
            </a:r>
            <a:r>
              <a:rPr spc="165" dirty="0">
                <a:solidFill>
                  <a:srgbClr val="FF0000"/>
                </a:solidFill>
              </a:rPr>
              <a:t> </a:t>
            </a:r>
            <a:r>
              <a:rPr dirty="0"/>
              <a:t>los</a:t>
            </a:r>
            <a:r>
              <a:rPr spc="140" dirty="0"/>
              <a:t> </a:t>
            </a:r>
            <a:r>
              <a:rPr dirty="0"/>
              <a:t>últimos</a:t>
            </a:r>
            <a:r>
              <a:rPr spc="145" dirty="0"/>
              <a:t> </a:t>
            </a:r>
            <a:r>
              <a:rPr spc="-10" dirty="0"/>
              <a:t>puntos </a:t>
            </a:r>
            <a:r>
              <a:rPr dirty="0">
                <a:solidFill>
                  <a:srgbClr val="FF0000"/>
                </a:solidFill>
              </a:rPr>
              <a:t>(suelen</a:t>
            </a:r>
            <a:r>
              <a:rPr spc="-65" dirty="0">
                <a:solidFill>
                  <a:srgbClr val="FF0000"/>
                </a:solidFill>
              </a:rPr>
              <a:t> </a:t>
            </a:r>
            <a:r>
              <a:rPr dirty="0">
                <a:solidFill>
                  <a:srgbClr val="FF0000"/>
                </a:solidFill>
              </a:rPr>
              <a:t>entrar</a:t>
            </a:r>
            <a:r>
              <a:rPr spc="-60" dirty="0">
                <a:solidFill>
                  <a:srgbClr val="FF0000"/>
                </a:solidFill>
              </a:rPr>
              <a:t> </a:t>
            </a:r>
            <a:r>
              <a:rPr dirty="0">
                <a:solidFill>
                  <a:srgbClr val="FF0000"/>
                </a:solidFill>
              </a:rPr>
              <a:t>en</a:t>
            </a:r>
            <a:r>
              <a:rPr spc="-55" dirty="0">
                <a:solidFill>
                  <a:srgbClr val="FF0000"/>
                </a:solidFill>
              </a:rPr>
              <a:t> </a:t>
            </a:r>
            <a:r>
              <a:rPr dirty="0">
                <a:solidFill>
                  <a:srgbClr val="FF0000"/>
                </a:solidFill>
              </a:rPr>
              <a:t>el</a:t>
            </a:r>
            <a:r>
              <a:rPr spc="-45" dirty="0">
                <a:solidFill>
                  <a:srgbClr val="FF0000"/>
                </a:solidFill>
              </a:rPr>
              <a:t> </a:t>
            </a:r>
            <a:r>
              <a:rPr spc="-10" dirty="0">
                <a:solidFill>
                  <a:srgbClr val="FF0000"/>
                </a:solidFill>
              </a:rPr>
              <a:t>parcial)</a:t>
            </a:r>
            <a:r>
              <a:rPr spc="-10" dirty="0"/>
              <a:t>.</a:t>
            </a:r>
          </a:p>
          <a:p>
            <a:pPr marL="279400" indent="-266700">
              <a:lnSpc>
                <a:spcPct val="100000"/>
              </a:lnSpc>
              <a:spcBef>
                <a:spcPts val="2640"/>
              </a:spcBef>
              <a:buChar char="•"/>
              <a:tabLst>
                <a:tab pos="279400" algn="l"/>
              </a:tabLst>
            </a:pPr>
            <a:r>
              <a:rPr spc="-10" dirty="0"/>
              <a:t>Tomarse</a:t>
            </a:r>
            <a:r>
              <a:rPr spc="-120" dirty="0"/>
              <a:t> </a:t>
            </a:r>
            <a:r>
              <a:rPr dirty="0"/>
              <a:t>el</a:t>
            </a:r>
            <a:r>
              <a:rPr spc="-135" dirty="0"/>
              <a:t> </a:t>
            </a:r>
            <a:r>
              <a:rPr spc="-10" dirty="0"/>
              <a:t>tiempo</a:t>
            </a:r>
            <a:r>
              <a:rPr spc="-150" dirty="0"/>
              <a:t> </a:t>
            </a:r>
            <a:r>
              <a:rPr dirty="0"/>
              <a:t>de</a:t>
            </a:r>
            <a:r>
              <a:rPr spc="-145" dirty="0"/>
              <a:t> </a:t>
            </a:r>
            <a:r>
              <a:rPr spc="-10" dirty="0"/>
              <a:t>hacerlo</a:t>
            </a:r>
            <a:r>
              <a:rPr spc="-125" dirty="0"/>
              <a:t> </a:t>
            </a:r>
            <a:r>
              <a:rPr dirty="0"/>
              <a:t>a</a:t>
            </a:r>
            <a:r>
              <a:rPr spc="-140" dirty="0"/>
              <a:t> </a:t>
            </a:r>
            <a:r>
              <a:rPr spc="-10" dirty="0"/>
              <a:t>consciencia.</a:t>
            </a:r>
          </a:p>
        </p:txBody>
      </p:sp>
      <p:pic>
        <p:nvPicPr>
          <p:cNvPr id="5" name="object 5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1161394" y="5881166"/>
            <a:ext cx="838200" cy="838200"/>
          </a:xfrm>
          <a:prstGeom prst="rect">
            <a:avLst/>
          </a:prstGeom>
        </p:spPr>
      </p:pic>
      <p:grpSp>
        <p:nvGrpSpPr>
          <p:cNvPr id="6" name="object 6"/>
          <p:cNvGrpSpPr/>
          <p:nvPr/>
        </p:nvGrpSpPr>
        <p:grpSpPr>
          <a:xfrm>
            <a:off x="-6350" y="-6350"/>
            <a:ext cx="12204700" cy="415925"/>
            <a:chOff x="-6350" y="-6350"/>
            <a:chExt cx="12204700" cy="415925"/>
          </a:xfrm>
        </p:grpSpPr>
        <p:sp>
          <p:nvSpPr>
            <p:cNvPr id="7" name="object 7"/>
            <p:cNvSpPr/>
            <p:nvPr/>
          </p:nvSpPr>
          <p:spPr>
            <a:xfrm>
              <a:off x="0" y="-63"/>
              <a:ext cx="12192000" cy="295275"/>
            </a:xfrm>
            <a:custGeom>
              <a:avLst/>
              <a:gdLst/>
              <a:ahLst/>
              <a:cxnLst/>
              <a:rect l="l" t="t" r="r" b="b"/>
              <a:pathLst>
                <a:path w="12192000" h="295275">
                  <a:moveTo>
                    <a:pt x="12192000" y="0"/>
                  </a:moveTo>
                  <a:lnTo>
                    <a:pt x="0" y="0"/>
                  </a:lnTo>
                  <a:lnTo>
                    <a:pt x="0" y="295211"/>
                  </a:lnTo>
                  <a:lnTo>
                    <a:pt x="12192000" y="295211"/>
                  </a:lnTo>
                  <a:lnTo>
                    <a:pt x="12192000" y="0"/>
                  </a:lnTo>
                  <a:close/>
                </a:path>
              </a:pathLst>
            </a:custGeom>
            <a:solidFill>
              <a:srgbClr val="002B8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0" y="0"/>
              <a:ext cx="12192000" cy="295275"/>
            </a:xfrm>
            <a:custGeom>
              <a:avLst/>
              <a:gdLst/>
              <a:ahLst/>
              <a:cxnLst/>
              <a:rect l="l" t="t" r="r" b="b"/>
              <a:pathLst>
                <a:path w="12192000" h="295275">
                  <a:moveTo>
                    <a:pt x="0" y="0"/>
                  </a:moveTo>
                  <a:lnTo>
                    <a:pt x="0" y="295148"/>
                  </a:lnTo>
                  <a:lnTo>
                    <a:pt x="12192000" y="295148"/>
                  </a:lnTo>
                  <a:lnTo>
                    <a:pt x="12192000" y="0"/>
                  </a:lnTo>
                </a:path>
              </a:pathLst>
            </a:custGeom>
            <a:ln w="12700">
              <a:solidFill>
                <a:srgbClr val="002B82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0" y="295184"/>
              <a:ext cx="12192000" cy="108585"/>
            </a:xfrm>
            <a:custGeom>
              <a:avLst/>
              <a:gdLst/>
              <a:ahLst/>
              <a:cxnLst/>
              <a:rect l="l" t="t" r="r" b="b"/>
              <a:pathLst>
                <a:path w="12192000" h="108585">
                  <a:moveTo>
                    <a:pt x="12192000" y="0"/>
                  </a:moveTo>
                  <a:lnTo>
                    <a:pt x="0" y="0"/>
                  </a:lnTo>
                  <a:lnTo>
                    <a:pt x="0" y="108040"/>
                  </a:lnTo>
                  <a:lnTo>
                    <a:pt x="12192000" y="108040"/>
                  </a:lnTo>
                  <a:lnTo>
                    <a:pt x="12192000" y="0"/>
                  </a:lnTo>
                  <a:close/>
                </a:path>
              </a:pathLst>
            </a:custGeom>
            <a:solidFill>
              <a:srgbClr val="005FA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0" y="295184"/>
              <a:ext cx="12192000" cy="108585"/>
            </a:xfrm>
            <a:custGeom>
              <a:avLst/>
              <a:gdLst/>
              <a:ahLst/>
              <a:cxnLst/>
              <a:rect l="l" t="t" r="r" b="b"/>
              <a:pathLst>
                <a:path w="12192000" h="108585">
                  <a:moveTo>
                    <a:pt x="0" y="108040"/>
                  </a:moveTo>
                  <a:lnTo>
                    <a:pt x="12192000" y="108040"/>
                  </a:lnTo>
                  <a:lnTo>
                    <a:pt x="12192000" y="0"/>
                  </a:lnTo>
                  <a:lnTo>
                    <a:pt x="0" y="0"/>
                  </a:lnTo>
                  <a:lnTo>
                    <a:pt x="0" y="108040"/>
                  </a:lnTo>
                  <a:close/>
                </a:path>
              </a:pathLst>
            </a:custGeom>
            <a:ln w="12700">
              <a:solidFill>
                <a:srgbClr val="005FA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pic>
        <p:nvPicPr>
          <p:cNvPr id="11" name="object 11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0" y="5885181"/>
            <a:ext cx="752474" cy="971815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ctr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25" dirty="0"/>
              <a:t>Tutorías</a:t>
            </a:r>
            <a:r>
              <a:rPr spc="-200" dirty="0"/>
              <a:t> </a:t>
            </a:r>
            <a:r>
              <a:rPr spc="-20" dirty="0"/>
              <a:t>2025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025144" y="2932252"/>
            <a:ext cx="10111105" cy="84899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5400" dirty="0">
                <a:solidFill>
                  <a:srgbClr val="001F5F"/>
                </a:solidFill>
                <a:latin typeface="Arial MT"/>
                <a:cs typeface="Arial MT"/>
              </a:rPr>
              <a:t>¡Muchas</a:t>
            </a:r>
            <a:r>
              <a:rPr sz="5400" spc="-40" dirty="0">
                <a:solidFill>
                  <a:srgbClr val="001F5F"/>
                </a:solidFill>
                <a:latin typeface="Arial MT"/>
                <a:cs typeface="Arial MT"/>
              </a:rPr>
              <a:t> </a:t>
            </a:r>
            <a:r>
              <a:rPr sz="5400" dirty="0">
                <a:solidFill>
                  <a:srgbClr val="001F5F"/>
                </a:solidFill>
                <a:latin typeface="Arial MT"/>
                <a:cs typeface="Arial MT"/>
              </a:rPr>
              <a:t>gracias</a:t>
            </a:r>
            <a:r>
              <a:rPr sz="5400" spc="-30" dirty="0">
                <a:solidFill>
                  <a:srgbClr val="001F5F"/>
                </a:solidFill>
                <a:latin typeface="Arial MT"/>
                <a:cs typeface="Arial MT"/>
              </a:rPr>
              <a:t> </a:t>
            </a:r>
            <a:r>
              <a:rPr sz="5400" dirty="0">
                <a:solidFill>
                  <a:srgbClr val="001F5F"/>
                </a:solidFill>
                <a:latin typeface="Arial MT"/>
                <a:cs typeface="Arial MT"/>
              </a:rPr>
              <a:t>por su</a:t>
            </a:r>
            <a:r>
              <a:rPr sz="5400" spc="-5" dirty="0">
                <a:solidFill>
                  <a:srgbClr val="001F5F"/>
                </a:solidFill>
                <a:latin typeface="Arial MT"/>
                <a:cs typeface="Arial MT"/>
              </a:rPr>
              <a:t> </a:t>
            </a:r>
            <a:r>
              <a:rPr sz="5400" spc="-10" dirty="0">
                <a:solidFill>
                  <a:srgbClr val="001F5F"/>
                </a:solidFill>
                <a:latin typeface="Arial MT"/>
                <a:cs typeface="Arial MT"/>
              </a:rPr>
              <a:t>atención!</a:t>
            </a:r>
            <a:endParaRPr sz="5400">
              <a:latin typeface="Arial MT"/>
              <a:cs typeface="Arial MT"/>
            </a:endParaRPr>
          </a:p>
        </p:txBody>
      </p:sp>
      <p:grpSp>
        <p:nvGrpSpPr>
          <p:cNvPr id="4" name="object 4"/>
          <p:cNvGrpSpPr/>
          <p:nvPr/>
        </p:nvGrpSpPr>
        <p:grpSpPr>
          <a:xfrm>
            <a:off x="-6350" y="-6350"/>
            <a:ext cx="12204700" cy="415925"/>
            <a:chOff x="-6350" y="-6350"/>
            <a:chExt cx="12204700" cy="415925"/>
          </a:xfrm>
        </p:grpSpPr>
        <p:sp>
          <p:nvSpPr>
            <p:cNvPr id="5" name="object 5"/>
            <p:cNvSpPr/>
            <p:nvPr/>
          </p:nvSpPr>
          <p:spPr>
            <a:xfrm>
              <a:off x="0" y="-63"/>
              <a:ext cx="12192000" cy="295275"/>
            </a:xfrm>
            <a:custGeom>
              <a:avLst/>
              <a:gdLst/>
              <a:ahLst/>
              <a:cxnLst/>
              <a:rect l="l" t="t" r="r" b="b"/>
              <a:pathLst>
                <a:path w="12192000" h="295275">
                  <a:moveTo>
                    <a:pt x="12192000" y="0"/>
                  </a:moveTo>
                  <a:lnTo>
                    <a:pt x="0" y="0"/>
                  </a:lnTo>
                  <a:lnTo>
                    <a:pt x="0" y="295211"/>
                  </a:lnTo>
                  <a:lnTo>
                    <a:pt x="12192000" y="295211"/>
                  </a:lnTo>
                  <a:lnTo>
                    <a:pt x="12192000" y="0"/>
                  </a:lnTo>
                  <a:close/>
                </a:path>
              </a:pathLst>
            </a:custGeom>
            <a:solidFill>
              <a:srgbClr val="002B8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0" y="0"/>
              <a:ext cx="12192000" cy="295275"/>
            </a:xfrm>
            <a:custGeom>
              <a:avLst/>
              <a:gdLst/>
              <a:ahLst/>
              <a:cxnLst/>
              <a:rect l="l" t="t" r="r" b="b"/>
              <a:pathLst>
                <a:path w="12192000" h="295275">
                  <a:moveTo>
                    <a:pt x="0" y="0"/>
                  </a:moveTo>
                  <a:lnTo>
                    <a:pt x="0" y="295148"/>
                  </a:lnTo>
                  <a:lnTo>
                    <a:pt x="12192000" y="295148"/>
                  </a:lnTo>
                  <a:lnTo>
                    <a:pt x="12192000" y="0"/>
                  </a:lnTo>
                </a:path>
              </a:pathLst>
            </a:custGeom>
            <a:ln w="12700">
              <a:solidFill>
                <a:srgbClr val="002B82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0" y="295184"/>
              <a:ext cx="12192000" cy="108585"/>
            </a:xfrm>
            <a:custGeom>
              <a:avLst/>
              <a:gdLst/>
              <a:ahLst/>
              <a:cxnLst/>
              <a:rect l="l" t="t" r="r" b="b"/>
              <a:pathLst>
                <a:path w="12192000" h="108585">
                  <a:moveTo>
                    <a:pt x="12192000" y="0"/>
                  </a:moveTo>
                  <a:lnTo>
                    <a:pt x="0" y="0"/>
                  </a:lnTo>
                  <a:lnTo>
                    <a:pt x="0" y="108040"/>
                  </a:lnTo>
                  <a:lnTo>
                    <a:pt x="12192000" y="108040"/>
                  </a:lnTo>
                  <a:lnTo>
                    <a:pt x="12192000" y="0"/>
                  </a:lnTo>
                  <a:close/>
                </a:path>
              </a:pathLst>
            </a:custGeom>
            <a:solidFill>
              <a:srgbClr val="005FA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0" y="295184"/>
              <a:ext cx="12192000" cy="108585"/>
            </a:xfrm>
            <a:custGeom>
              <a:avLst/>
              <a:gdLst/>
              <a:ahLst/>
              <a:cxnLst/>
              <a:rect l="l" t="t" r="r" b="b"/>
              <a:pathLst>
                <a:path w="12192000" h="108585">
                  <a:moveTo>
                    <a:pt x="0" y="108040"/>
                  </a:moveTo>
                  <a:lnTo>
                    <a:pt x="12192000" y="108040"/>
                  </a:lnTo>
                  <a:lnTo>
                    <a:pt x="12192000" y="0"/>
                  </a:lnTo>
                  <a:lnTo>
                    <a:pt x="0" y="0"/>
                  </a:lnTo>
                  <a:lnTo>
                    <a:pt x="0" y="108040"/>
                  </a:lnTo>
                  <a:close/>
                </a:path>
              </a:pathLst>
            </a:custGeom>
            <a:ln w="12700">
              <a:solidFill>
                <a:srgbClr val="005FA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pic>
        <p:nvPicPr>
          <p:cNvPr id="9" name="object 9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5885181"/>
            <a:ext cx="752474" cy="971815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</TotalTime>
  <Words>152</Words>
  <Application>Microsoft Office PowerPoint</Application>
  <PresentationFormat>Panorámica</PresentationFormat>
  <Paragraphs>28</Paragraphs>
  <Slides>6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11" baseType="lpstr">
      <vt:lpstr>Arial</vt:lpstr>
      <vt:lpstr>Arial MT</vt:lpstr>
      <vt:lpstr>Cambria Math</vt:lpstr>
      <vt:lpstr>Times New Roman</vt:lpstr>
      <vt:lpstr>Office Theme</vt:lpstr>
      <vt:lpstr>Tutorías 2025</vt:lpstr>
      <vt:lpstr>Tipos de Clases y Trabajos Prácticos</vt:lpstr>
      <vt:lpstr>Presentación de PowerPoint</vt:lpstr>
      <vt:lpstr>Sencillos</vt:lpstr>
      <vt:lpstr>Recomendaciones</vt:lpstr>
      <vt:lpstr>Tutorías 2025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Windows User</dc:creator>
  <cp:lastModifiedBy>BraianDefinitivo</cp:lastModifiedBy>
  <cp:revision>1</cp:revision>
  <dcterms:created xsi:type="dcterms:W3CDTF">2025-01-28T22:55:01Z</dcterms:created>
  <dcterms:modified xsi:type="dcterms:W3CDTF">2025-01-28T23:09:08Z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2024-12-24T00:00:00Z</vt:filetime>
  </property>
  <property fmtid="{D5CDD505-2E9C-101B-9397-08002B2CF9AE}" pid="3" name="Creator">
    <vt:lpwstr>Microsoft® Word para Microsoft 365</vt:lpwstr>
  </property>
  <property fmtid="{D5CDD505-2E9C-101B-9397-08002B2CF9AE}" pid="4" name="LastSaved">
    <vt:filetime>2025-01-28T00:00:00Z</vt:filetime>
  </property>
  <property fmtid="{D5CDD505-2E9C-101B-9397-08002B2CF9AE}" pid="5" name="Producer">
    <vt:lpwstr>Microsoft® Word para Microsoft 365</vt:lpwstr>
  </property>
</Properties>
</file>