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 SECADO DE GRANOS EN LECHO FIJO A BAJAS TEMPERATURAS DE AIRE </a:t>
            </a:r>
            <a:endParaRPr lang="es-AR" dirty="0"/>
          </a:p>
        </p:txBody>
      </p:sp>
      <p:sp>
        <p:nvSpPr>
          <p:cNvPr id="3" name="Subtítulo 2"/>
          <p:cNvSpPr>
            <a:spLocks noGrp="1"/>
          </p:cNvSpPr>
          <p:nvPr>
            <p:ph type="subTitle" idx="1"/>
          </p:nvPr>
        </p:nvSpPr>
        <p:spPr/>
        <p:txBody>
          <a:bodyPr>
            <a:normAutofit/>
          </a:bodyPr>
          <a:lstStyle/>
          <a:p>
            <a:r>
              <a:rPr lang="es-ES" sz="5400" dirty="0" smtClean="0">
                <a:solidFill>
                  <a:schemeClr val="accent1"/>
                </a:solidFill>
                <a:latin typeface="+mj-lt"/>
                <a:ea typeface="+mj-ea"/>
                <a:cs typeface="+mj-cs"/>
              </a:rPr>
              <a:t>Maíz</a:t>
            </a:r>
            <a:endParaRPr lang="es-AR" sz="5400" dirty="0">
              <a:solidFill>
                <a:schemeClr val="accent1"/>
              </a:solidFill>
              <a:latin typeface="+mj-lt"/>
              <a:ea typeface="+mj-ea"/>
              <a:cs typeface="+mj-cs"/>
            </a:endParaRPr>
          </a:p>
        </p:txBody>
      </p:sp>
    </p:spTree>
    <p:extLst>
      <p:ext uri="{BB962C8B-B14F-4D97-AF65-F5344CB8AC3E}">
        <p14:creationId xmlns:p14="http://schemas.microsoft.com/office/powerpoint/2010/main" val="171186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AR"/>
          </a:p>
        </p:txBody>
      </p:sp>
      <p:sp>
        <p:nvSpPr>
          <p:cNvPr id="5"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
        <p:nvSpPr>
          <p:cNvPr id="6" name="Rectángulo 5"/>
          <p:cNvSpPr/>
          <p:nvPr/>
        </p:nvSpPr>
        <p:spPr>
          <a:xfrm>
            <a:off x="793712" y="1791257"/>
            <a:ext cx="2667718" cy="369332"/>
          </a:xfrm>
          <a:prstGeom prst="rect">
            <a:avLst/>
          </a:prstGeom>
        </p:spPr>
        <p:txBody>
          <a:bodyPr wrap="none">
            <a:spAutoFit/>
          </a:bodyPr>
          <a:lstStyle/>
          <a:p>
            <a:r>
              <a:rPr lang="es-ES" dirty="0"/>
              <a:t>El equipamiento básico:</a:t>
            </a:r>
          </a:p>
        </p:txBody>
      </p:sp>
      <p:pic>
        <p:nvPicPr>
          <p:cNvPr id="2" name="Imagen 1"/>
          <p:cNvPicPr>
            <a:picLocks noChangeAspect="1"/>
          </p:cNvPicPr>
          <p:nvPr/>
        </p:nvPicPr>
        <p:blipFill>
          <a:blip r:embed="rId2"/>
          <a:stretch>
            <a:fillRect/>
          </a:stretch>
        </p:blipFill>
        <p:spPr>
          <a:xfrm>
            <a:off x="677334" y="2160589"/>
            <a:ext cx="8524855" cy="4643820"/>
          </a:xfrm>
          <a:prstGeom prst="rect">
            <a:avLst/>
          </a:prstGeom>
        </p:spPr>
      </p:pic>
    </p:spTree>
    <p:extLst>
      <p:ext uri="{BB962C8B-B14F-4D97-AF65-F5344CB8AC3E}">
        <p14:creationId xmlns:p14="http://schemas.microsoft.com/office/powerpoint/2010/main" val="38932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spTree>
    <p:extLst>
      <p:ext uri="{BB962C8B-B14F-4D97-AF65-F5344CB8AC3E}">
        <p14:creationId xmlns:p14="http://schemas.microsoft.com/office/powerpoint/2010/main" val="318682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95180" y="986819"/>
            <a:ext cx="7889889" cy="5871181"/>
          </a:xfrm>
          <a:prstGeom prst="rect">
            <a:avLst/>
          </a:prstGeom>
        </p:spPr>
      </p:pic>
      <p:sp>
        <p:nvSpPr>
          <p:cNvPr id="5" name="Título 1"/>
          <p:cNvSpPr txBox="1">
            <a:spLocks/>
          </p:cNvSpPr>
          <p:nvPr/>
        </p:nvSpPr>
        <p:spPr>
          <a:xfrm>
            <a:off x="793712" y="213694"/>
            <a:ext cx="859666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dirty="0" smtClean="0"/>
              <a:t/>
            </a:r>
            <a:br>
              <a:rPr lang="es-AR" sz="2000" dirty="0" smtClean="0"/>
            </a:br>
            <a:r>
              <a:rPr lang="es-ES" sz="2000" dirty="0" smtClean="0"/>
              <a:t> SECADO DE GRANOS EN LECHO FIJO A BAJAS TEMPERATURAS DE AIRE </a:t>
            </a:r>
            <a:endParaRPr lang="es-AR" sz="2000" dirty="0"/>
          </a:p>
        </p:txBody>
      </p:sp>
    </p:spTree>
    <p:extLst>
      <p:ext uri="{BB962C8B-B14F-4D97-AF65-F5344CB8AC3E}">
        <p14:creationId xmlns:p14="http://schemas.microsoft.com/office/powerpoint/2010/main" val="212054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986778" y="908399"/>
            <a:ext cx="9603301" cy="5949601"/>
          </a:xfrm>
          <a:prstGeom prst="rect">
            <a:avLst/>
          </a:prstGeom>
        </p:spPr>
      </p:pic>
    </p:spTree>
    <p:extLst>
      <p:ext uri="{BB962C8B-B14F-4D97-AF65-F5344CB8AC3E}">
        <p14:creationId xmlns:p14="http://schemas.microsoft.com/office/powerpoint/2010/main" val="325459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r>
              <a:rPr lang="es-ES" dirty="0"/>
              <a:t>El maíz se utiliza en tres tipos diferentes de aplicaciones: </a:t>
            </a:r>
          </a:p>
          <a:p>
            <a:pPr marL="0" indent="0">
              <a:buNone/>
            </a:pPr>
            <a:r>
              <a:rPr lang="es-ES" dirty="0"/>
              <a:t>i. Como </a:t>
            </a:r>
            <a:r>
              <a:rPr lang="es-ES" b="1" dirty="0"/>
              <a:t>alimento balanceado </a:t>
            </a:r>
            <a:r>
              <a:rPr lang="es-ES" dirty="0"/>
              <a:t>para la alimentación de aves, de porcinos y de vacunos. </a:t>
            </a:r>
          </a:p>
          <a:p>
            <a:pPr marL="0" indent="0">
              <a:buNone/>
            </a:pPr>
            <a:r>
              <a:rPr lang="es-ES" dirty="0"/>
              <a:t>ii. Como materia prima de la </a:t>
            </a:r>
            <a:r>
              <a:rPr lang="es-ES" b="1" dirty="0"/>
              <a:t>molienda seca en la producción de alimentos </a:t>
            </a:r>
            <a:r>
              <a:rPr lang="es-ES" dirty="0"/>
              <a:t>para consumo humano y otras materias primas intermedias usadas por la </a:t>
            </a:r>
            <a:r>
              <a:rPr lang="es-ES" b="1" dirty="0"/>
              <a:t>industria alimentaria. </a:t>
            </a:r>
          </a:p>
          <a:p>
            <a:pPr marL="0" indent="0">
              <a:buNone/>
            </a:pPr>
            <a:r>
              <a:rPr lang="es-AR" dirty="0"/>
              <a:t>iii. Como materia prima de la </a:t>
            </a:r>
            <a:r>
              <a:rPr lang="es-AR" b="1" dirty="0"/>
              <a:t>molienda húmeda</a:t>
            </a:r>
            <a:r>
              <a:rPr lang="es-AR" dirty="0"/>
              <a:t>, destinada a obtener una variedad de </a:t>
            </a:r>
            <a:r>
              <a:rPr lang="es-AR" b="1" dirty="0"/>
              <a:t>productos alimenticios e insumos empleados por industrias diferentes</a:t>
            </a:r>
            <a:r>
              <a:rPr lang="es-AR" dirty="0"/>
              <a:t> a la alimentaria. </a:t>
            </a:r>
          </a:p>
          <a:p>
            <a:endParaRPr lang="es-AR" dirty="0"/>
          </a:p>
          <a:p>
            <a:pPr marL="0" indent="0">
              <a:buNone/>
            </a:pPr>
            <a:r>
              <a:rPr lang="es-ES" dirty="0"/>
              <a:t>Además, en ambos tipos de molienda se separa el germen de maíz que es utilizado en la extracción del aceite. </a:t>
            </a:r>
          </a:p>
          <a:p>
            <a:pPr marL="0" indent="0">
              <a:buNone/>
            </a:pPr>
            <a:r>
              <a:rPr lang="es-ES" dirty="0"/>
              <a:t>Por otra parte, en los últimos años, la transformación del maíz en etanol, ya en el ámbito de los biocombustibles, demuestra la gran variedad de usos y aplicaciones de este cereal. </a:t>
            </a:r>
            <a:endParaRPr lang="es-ES" dirty="0" smtClean="0"/>
          </a:p>
          <a:p>
            <a:pPr marL="0" indent="0">
              <a:buNone/>
            </a:pPr>
            <a:r>
              <a:rPr lang="es-ES" dirty="0" smtClean="0">
                <a:solidFill>
                  <a:srgbClr val="00B0F0"/>
                </a:solidFill>
              </a:rPr>
              <a:t>(</a:t>
            </a:r>
            <a:r>
              <a:rPr lang="es-ES" dirty="0" err="1" smtClean="0">
                <a:solidFill>
                  <a:srgbClr val="00B0F0"/>
                </a:solidFill>
              </a:rPr>
              <a:t>Arcor</a:t>
            </a:r>
            <a:r>
              <a:rPr lang="es-ES" dirty="0" smtClean="0">
                <a:solidFill>
                  <a:srgbClr val="00B0F0"/>
                </a:solidFill>
              </a:rPr>
              <a:t>) Esta </a:t>
            </a:r>
            <a:r>
              <a:rPr lang="es-ES" dirty="0">
                <a:solidFill>
                  <a:srgbClr val="00B0F0"/>
                </a:solidFill>
              </a:rPr>
              <a:t>planta de última generación está dedicada principalmente a la elaboración de jarabe de alta fructosa, un insumo orientado a la producción de bebidas gaseosas, aguas </a:t>
            </a:r>
            <a:r>
              <a:rPr lang="es-ES" dirty="0" err="1">
                <a:solidFill>
                  <a:srgbClr val="00B0F0"/>
                </a:solidFill>
              </a:rPr>
              <a:t>saborizadas</a:t>
            </a:r>
            <a:r>
              <a:rPr lang="es-ES" dirty="0">
                <a:solidFill>
                  <a:srgbClr val="00B0F0"/>
                </a:solidFill>
              </a:rPr>
              <a:t> y jugos, entre otros. Además, se producen subproductos de maíz (germen, fibra y proteínas) que se utilizan como materia prima de otras industrias y como base para la producción de alimento balanceado para mascotas, ganado vacuno, porcino y aves.</a:t>
            </a:r>
            <a:endParaRPr lang="es-AR" dirty="0">
              <a:solidFill>
                <a:srgbClr val="00B0F0"/>
              </a:solidFill>
            </a:endParaRPr>
          </a:p>
        </p:txBody>
      </p:sp>
      <p:sp>
        <p:nvSpPr>
          <p:cNvPr id="4"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Tree>
    <p:extLst>
      <p:ext uri="{BB962C8B-B14F-4D97-AF65-F5344CB8AC3E}">
        <p14:creationId xmlns:p14="http://schemas.microsoft.com/office/powerpoint/2010/main" val="40028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860959" y="3420586"/>
            <a:ext cx="5726090" cy="3437414"/>
          </a:xfrm>
          <a:prstGeom prst="rect">
            <a:avLst/>
          </a:prstGeom>
        </p:spPr>
      </p:pic>
      <p:sp>
        <p:nvSpPr>
          <p:cNvPr id="3" name="Marcador de contenido 2"/>
          <p:cNvSpPr>
            <a:spLocks noGrp="1"/>
          </p:cNvSpPr>
          <p:nvPr>
            <p:ph idx="1"/>
          </p:nvPr>
        </p:nvSpPr>
        <p:spPr>
          <a:xfrm>
            <a:off x="-33329" y="1038371"/>
            <a:ext cx="9767533" cy="3880773"/>
          </a:xfrm>
        </p:spPr>
        <p:txBody>
          <a:bodyPr/>
          <a:lstStyle/>
          <a:p>
            <a:r>
              <a:rPr lang="es-ES" dirty="0"/>
              <a:t>El secado de granos se define como la operación unitaria responsable de la reducción de su contenido de humedad, generalmente por evaporación en una corriente de aire, hasta un nivel considerado seguro para el almacenamiento. Se entiende que un nivel de humedad es seguro cuando reduce la actividad respiratoria de los granos y se dificulta el desarrollo de hongos e insectos. Ese nivel depende del tipo de grano, pero en general está en el rango 10 - 14% de humedad en base húmeda (</a:t>
            </a:r>
            <a:r>
              <a:rPr lang="es-ES" dirty="0" err="1"/>
              <a:t>b.h</a:t>
            </a:r>
            <a:r>
              <a:rPr lang="es-ES" dirty="0"/>
              <a:t>.) (Informe FAO, 2010). </a:t>
            </a:r>
            <a:endParaRPr lang="es-AR" dirty="0"/>
          </a:p>
        </p:txBody>
      </p:sp>
      <p:sp>
        <p:nvSpPr>
          <p:cNvPr id="4"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Tree>
    <p:extLst>
      <p:ext uri="{BB962C8B-B14F-4D97-AF65-F5344CB8AC3E}">
        <p14:creationId xmlns:p14="http://schemas.microsoft.com/office/powerpoint/2010/main" val="26745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El SBT, que recibe otras denominaciones equivalentes, además de secado a baja temperatura (“</a:t>
            </a:r>
            <a:r>
              <a:rPr lang="es-ES" dirty="0" err="1"/>
              <a:t>low</a:t>
            </a:r>
            <a:r>
              <a:rPr lang="es-ES" dirty="0"/>
              <a:t> </a:t>
            </a:r>
            <a:r>
              <a:rPr lang="es-ES" dirty="0" err="1"/>
              <a:t>temperature</a:t>
            </a:r>
            <a:r>
              <a:rPr lang="es-ES" dirty="0"/>
              <a:t> </a:t>
            </a:r>
            <a:r>
              <a:rPr lang="es-ES" dirty="0" err="1"/>
              <a:t>drying</a:t>
            </a:r>
            <a:r>
              <a:rPr lang="es-ES" dirty="0"/>
              <a:t>”), como secado natural (“natural air </a:t>
            </a:r>
            <a:r>
              <a:rPr lang="es-ES" dirty="0" err="1"/>
              <a:t>drying</a:t>
            </a:r>
            <a:r>
              <a:rPr lang="es-ES" dirty="0"/>
              <a:t>”), secado casi ambiente </a:t>
            </a:r>
            <a:r>
              <a:rPr lang="es-ES" dirty="0" err="1"/>
              <a:t>ó</a:t>
            </a:r>
            <a:r>
              <a:rPr lang="es-ES" dirty="0"/>
              <a:t> (“</a:t>
            </a:r>
            <a:r>
              <a:rPr lang="es-ES" dirty="0" err="1"/>
              <a:t>near</a:t>
            </a:r>
            <a:r>
              <a:rPr lang="es-ES" dirty="0"/>
              <a:t> </a:t>
            </a:r>
            <a:r>
              <a:rPr lang="es-ES" dirty="0" err="1"/>
              <a:t>ambient</a:t>
            </a:r>
            <a:r>
              <a:rPr lang="es-ES" dirty="0"/>
              <a:t> </a:t>
            </a:r>
            <a:r>
              <a:rPr lang="es-ES" dirty="0" err="1"/>
              <a:t>drying</a:t>
            </a:r>
            <a:r>
              <a:rPr lang="es-ES" dirty="0"/>
              <a:t>”) </a:t>
            </a:r>
            <a:r>
              <a:rPr lang="es-ES" dirty="0" err="1"/>
              <a:t>ó</a:t>
            </a:r>
            <a:r>
              <a:rPr lang="es-ES" dirty="0"/>
              <a:t> simplemente secado “con aire”, es un método de secado que se lleva a cabo en silos de almacenamiento </a:t>
            </a:r>
            <a:r>
              <a:rPr lang="es-ES" dirty="0" err="1"/>
              <a:t>ó</a:t>
            </a:r>
            <a:r>
              <a:rPr lang="es-ES" dirty="0"/>
              <a:t> celdas especialmente acondicionadas usando aire ambiente. </a:t>
            </a:r>
            <a:endParaRPr lang="es-AR" dirty="0"/>
          </a:p>
        </p:txBody>
      </p:sp>
      <p:sp>
        <p:nvSpPr>
          <p:cNvPr id="4"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Tree>
    <p:extLst>
      <p:ext uri="{BB962C8B-B14F-4D97-AF65-F5344CB8AC3E}">
        <p14:creationId xmlns:p14="http://schemas.microsoft.com/office/powerpoint/2010/main" val="236967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827612" y="1044598"/>
            <a:ext cx="8557457" cy="5813401"/>
          </a:xfrm>
          <a:prstGeom prst="rect">
            <a:avLst/>
          </a:prstGeom>
        </p:spPr>
      </p:pic>
      <p:sp>
        <p:nvSpPr>
          <p:cNvPr id="5"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Tree>
    <p:extLst>
      <p:ext uri="{BB962C8B-B14F-4D97-AF65-F5344CB8AC3E}">
        <p14:creationId xmlns:p14="http://schemas.microsoft.com/office/powerpoint/2010/main" val="299613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El equipamiento </a:t>
            </a:r>
            <a:r>
              <a:rPr lang="es-ES" dirty="0" smtClean="0"/>
              <a:t>básico:</a:t>
            </a:r>
          </a:p>
          <a:p>
            <a:pPr marL="0" indent="0">
              <a:buNone/>
            </a:pPr>
            <a:r>
              <a:rPr lang="es-ES" dirty="0" smtClean="0"/>
              <a:t>SBT </a:t>
            </a:r>
            <a:r>
              <a:rPr lang="es-ES" dirty="0"/>
              <a:t>consiste en un silo con fondo perforado o provisto de caños perforados de distribución de aire, un ventilador y un sistema de distribución de aire y venteo y, como equipos adicionales, agitadores de granos e intercambiadores para calentar el aire. El calentamiento del aire (recomendado en no más de 2-3ºC) puede ser necesario dependiendo de las condiciones climáticas, </a:t>
            </a:r>
            <a:endParaRPr lang="es-AR" dirty="0"/>
          </a:p>
        </p:txBody>
      </p:sp>
      <p:sp>
        <p:nvSpPr>
          <p:cNvPr id="4"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Tree>
    <p:extLst>
      <p:ext uri="{BB962C8B-B14F-4D97-AF65-F5344CB8AC3E}">
        <p14:creationId xmlns:p14="http://schemas.microsoft.com/office/powerpoint/2010/main" val="61074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801967" y="2123333"/>
            <a:ext cx="9174901" cy="4734667"/>
          </a:xfrm>
          <a:prstGeom prst="rect">
            <a:avLst/>
          </a:prstGeom>
        </p:spPr>
      </p:pic>
      <p:sp>
        <p:nvSpPr>
          <p:cNvPr id="5" name="Título 1"/>
          <p:cNvSpPr>
            <a:spLocks noGrp="1"/>
          </p:cNvSpPr>
          <p:nvPr>
            <p:ph type="title"/>
          </p:nvPr>
        </p:nvSpPr>
        <p:spPr>
          <a:xfrm>
            <a:off x="793712" y="213694"/>
            <a:ext cx="8596668" cy="1320800"/>
          </a:xfrm>
        </p:spPr>
        <p:txBody>
          <a:bodyPr>
            <a:noAutofit/>
          </a:bodyPr>
          <a:lstStyle/>
          <a:p>
            <a:r>
              <a:rPr lang="es-AR" sz="2000" dirty="0"/>
              <a:t/>
            </a:r>
            <a:br>
              <a:rPr lang="es-AR" sz="2000" dirty="0"/>
            </a:br>
            <a:r>
              <a:rPr lang="es-ES" sz="2000" dirty="0"/>
              <a:t> SECADO DE GRANOS EN LECHO FIJO A BAJAS TEMPERATURAS DE AIRE </a:t>
            </a:r>
            <a:endParaRPr lang="es-AR" sz="2000" dirty="0"/>
          </a:p>
        </p:txBody>
      </p:sp>
      <p:sp>
        <p:nvSpPr>
          <p:cNvPr id="6" name="Rectángulo 5"/>
          <p:cNvSpPr/>
          <p:nvPr/>
        </p:nvSpPr>
        <p:spPr>
          <a:xfrm>
            <a:off x="793712" y="1791257"/>
            <a:ext cx="2667718" cy="369332"/>
          </a:xfrm>
          <a:prstGeom prst="rect">
            <a:avLst/>
          </a:prstGeom>
        </p:spPr>
        <p:txBody>
          <a:bodyPr wrap="none">
            <a:spAutoFit/>
          </a:bodyPr>
          <a:lstStyle/>
          <a:p>
            <a:r>
              <a:rPr lang="es-ES" dirty="0"/>
              <a:t>El equipamiento básico:</a:t>
            </a:r>
          </a:p>
        </p:txBody>
      </p:sp>
    </p:spTree>
    <p:extLst>
      <p:ext uri="{BB962C8B-B14F-4D97-AF65-F5344CB8AC3E}">
        <p14:creationId xmlns:p14="http://schemas.microsoft.com/office/powerpoint/2010/main" val="2029299256"/>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TotalTime>
  <Words>477</Words>
  <Application>Microsoft Office PowerPoint</Application>
  <PresentationFormat>Panorámica</PresentationFormat>
  <Paragraphs>25</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Trebuchet MS</vt:lpstr>
      <vt:lpstr>Wingdings 3</vt:lpstr>
      <vt:lpstr>Faceta</vt:lpstr>
      <vt:lpstr> SECADO DE GRANOS EN LECHO FIJO A BAJAS TEMPERATURAS DE AIRE </vt:lpstr>
      <vt:lpstr>Presentación de PowerPoint</vt:lpstr>
      <vt:lpstr>  SECADO DE GRANOS EN LECHO FIJO A BAJAS TEMPERATURAS DE AIRE </vt:lpstr>
      <vt:lpstr>  SECADO DE GRANOS EN LECHO FIJO A BAJAS TEMPERATURAS DE AIRE </vt:lpstr>
      <vt:lpstr>  SECADO DE GRANOS EN LECHO FIJO A BAJAS TEMPERATURAS DE AIRE </vt:lpstr>
      <vt:lpstr>  SECADO DE GRANOS EN LECHO FIJO A BAJAS TEMPERATURAS DE AIRE </vt:lpstr>
      <vt:lpstr>  SECADO DE GRANOS EN LECHO FIJO A BAJAS TEMPERATURAS DE AIRE </vt:lpstr>
      <vt:lpstr>  SECADO DE GRANOS EN LECHO FIJO A BAJAS TEMPERATURAS DE AIRE </vt:lpstr>
      <vt:lpstr>  SECADO DE GRANOS EN LECHO FIJO A BAJAS TEMPERATURAS DE AIRE </vt:lpstr>
      <vt:lpstr>  SECADO DE GRANOS EN LECHO FIJO A BAJAS TEMPERATURAS DE AIRE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Ramon Benitez</dc:creator>
  <cp:lastModifiedBy>Leonardo Ramon Benitez</cp:lastModifiedBy>
  <cp:revision>5</cp:revision>
  <dcterms:created xsi:type="dcterms:W3CDTF">2020-10-24T11:38:31Z</dcterms:created>
  <dcterms:modified xsi:type="dcterms:W3CDTF">2020-10-24T12:13:42Z</dcterms:modified>
</cp:coreProperties>
</file>