
<file path=[Content_Types].xml><?xml version="1.0" encoding="utf-8"?>
<Types xmlns="http://schemas.openxmlformats.org/package/2006/content-types">
  <Default Extension="jpeg" ContentType="image/jpeg"/>
  <Default Extension="JPG" ContentType="image/.jp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7"/>
  </p:notesMasterIdLst>
  <p:sldIdLst>
    <p:sldId id="256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  <p:sldId id="279" r:id="rId14"/>
    <p:sldId id="280" r:id="rId15"/>
    <p:sldId id="281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81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0" Type="http://schemas.openxmlformats.org/officeDocument/2006/relationships/tableStyles" Target="tableStyles.xml"/><Relationship Id="rId2" Type="http://schemas.openxmlformats.org/officeDocument/2006/relationships/theme" Target="theme/theme1.xml"/><Relationship Id="rId19" Type="http://schemas.openxmlformats.org/officeDocument/2006/relationships/viewProps" Target="viewProps.xml"/><Relationship Id="rId18" Type="http://schemas.openxmlformats.org/officeDocument/2006/relationships/presProps" Target="presProps.xml"/><Relationship Id="rId17" Type="http://schemas.openxmlformats.org/officeDocument/2006/relationships/notesMaster" Target="notesMasters/notesMaster1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DBBF6F9-2C25-415E-8722-7F3CF759A5E8}" type="datetimeFigureOut">
              <a:rPr lang="es-AR" smtClean="0"/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5E5433-33B7-47E8-B69B-A11CF74F8762}" type="slidenum">
              <a:rPr lang="es-AR" smtClean="0"/>
            </a:fld>
            <a:endParaRPr lang="es-A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“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 panose="020B0604020202020204"/>
              </a:rPr>
              <a:t>”</a:t>
            </a:r>
            <a:endParaRPr lang="en-US" sz="8000" baseline="0" dirty="0">
              <a:ln w="3175" cmpd="sng">
                <a:noFill/>
              </a:ln>
              <a:solidFill>
                <a:schemeClr val="accent1"/>
              </a:solidFill>
              <a:effectLst/>
              <a:latin typeface="Arial" panose="020B0604020202020204"/>
            </a:endParaRP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 hasCustomPrompt="1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los estilos de texto del patrón</a:t>
            </a:r>
            <a:endParaRPr lang="es-E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7" Type="http://schemas.openxmlformats.org/officeDocument/2006/relationships/theme" Target="../theme/theme1.xml"/><Relationship Id="rId16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15.xml"/><Relationship Id="rId14" Type="http://schemas.openxmlformats.org/officeDocument/2006/relationships/slideLayout" Target="../slideLayouts/slideLayout14.xml"/><Relationship Id="rId13" Type="http://schemas.openxmlformats.org/officeDocument/2006/relationships/slideLayout" Target="../slideLayouts/slideLayout13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  <a:endParaRPr lang="es-ES"/>
          </a:p>
          <a:p>
            <a:pPr lvl="1"/>
            <a:r>
              <a:rPr lang="es-ES"/>
              <a:t>Segundo nivel</a:t>
            </a:r>
            <a:endParaRPr lang="es-ES"/>
          </a:p>
          <a:p>
            <a:pPr lvl="2"/>
            <a:r>
              <a:rPr lang="es-ES"/>
              <a:t>Tercer nivel</a:t>
            </a:r>
            <a:endParaRPr lang="es-ES"/>
          </a:p>
          <a:p>
            <a:pPr lvl="3"/>
            <a:r>
              <a:rPr lang="es-ES"/>
              <a:t>Cuarto nivel</a:t>
            </a:r>
            <a:endParaRPr lang="es-ES"/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  <p:sldLayoutId id="2147483663" r:id="rId15"/>
    <p:sldLayoutId id="214748366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panose="05040102010807070707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s-MX" sz="4400" b="1" dirty="0"/>
              <a:t>SISTEMAS INTEGRADOS DE HIGIENE, SEGURIDAD Y MEDIO AMBIENTE</a:t>
            </a:r>
            <a:endParaRPr lang="en-US" altLang="es-MX" sz="44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s-AR" sz="3600" u="sng" dirty="0"/>
              <a:t>UNIDAD 1</a:t>
            </a:r>
            <a:r>
              <a:rPr lang="es-AR" sz="3600" dirty="0"/>
              <a:t>: </a:t>
            </a:r>
            <a:r>
              <a:rPr lang="en-US" altLang="es-MX" sz="3600" dirty="0"/>
              <a:t>RIESGOS LABORALES E IMPACTOS AMBIENTALES EN LA FORESTO INDUSTRIA</a:t>
            </a:r>
            <a:endParaRPr lang="en-US" altLang="es-MX" sz="3600" dirty="0"/>
          </a:p>
          <a:p>
            <a:r>
              <a:rPr lang="en-US" altLang="es-MX" sz="3600" dirty="0"/>
              <a:t>1 Protecciones en m</a:t>
            </a:r>
            <a:r>
              <a:rPr lang="en-US" altLang="en-US" sz="3600" dirty="0"/>
              <a:t>á</a:t>
            </a:r>
            <a:r>
              <a:rPr lang="en-US" altLang="es-MX" sz="3600" dirty="0"/>
              <a:t>quinas e instalaciones.</a:t>
            </a:r>
            <a:endParaRPr lang="en-US" altLang="es-MX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6785" y="313690"/>
            <a:ext cx="9975215" cy="178816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Ejemplo aplicado a mantenimiento industrial</a:t>
            </a:r>
            <a:br>
              <a:rPr lang="es-AR" altLang="en-US" sz="4000" u="sng" dirty="0">
                <a:sym typeface="+mn-ea"/>
              </a:rPr>
            </a:br>
            <a:endParaRPr lang="es-AR" altLang="en-US" sz="4000" b="1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2102485"/>
            <a:ext cx="9619615" cy="3907155"/>
          </a:xfrm>
        </p:spPr>
        <p:txBody>
          <a:bodyPr>
            <a:noAutofit/>
          </a:bodyPr>
          <a:lstStyle/>
          <a:p>
            <a:r>
              <a:rPr lang="en-US" altLang="es-MX" sz="3600" u="sng" dirty="0"/>
              <a:t>Caso</a:t>
            </a:r>
            <a:r>
              <a:rPr lang="en-US" altLang="es-MX" sz="3600" dirty="0"/>
              <a:t>: motor con transmisi</a:t>
            </a:r>
            <a:r>
              <a:rPr lang="en-US" altLang="en-US" sz="3600" dirty="0"/>
              <a:t>ó</a:t>
            </a:r>
            <a:r>
              <a:rPr lang="en-US" altLang="es-MX" sz="3600" dirty="0"/>
              <a:t>n por correa</a:t>
            </a:r>
            <a:r>
              <a:rPr lang="es-AR" altLang="en-US" sz="3600" dirty="0"/>
              <a:t> </a:t>
            </a:r>
            <a:endParaRPr lang="es-AR" altLang="en-US" sz="3600" dirty="0"/>
          </a:p>
          <a:p>
            <a:pPr marL="0" indent="0">
              <a:buNone/>
            </a:pPr>
            <a:r>
              <a:rPr lang="en-US" altLang="es-MX" sz="3600" u="sng" dirty="0"/>
              <a:t>Riesgos</a:t>
            </a:r>
            <a:r>
              <a:rPr lang="en-US" altLang="es-MX" sz="3600" dirty="0"/>
              <a:t>:</a:t>
            </a:r>
            <a:r>
              <a:rPr lang="es-AR" altLang="en-US" sz="3600" dirty="0"/>
              <a:t> </a:t>
            </a:r>
            <a:r>
              <a:rPr lang="en-US" altLang="es-MX" sz="3600" b="1" dirty="0"/>
              <a:t>atrapamiento</a:t>
            </a:r>
            <a:r>
              <a:rPr lang="es-AR" altLang="en-US" sz="3600" dirty="0"/>
              <a:t>, </a:t>
            </a:r>
            <a:r>
              <a:rPr lang="en-US" altLang="es-MX" sz="3600" b="1" dirty="0"/>
              <a:t>arrastre de ropa</a:t>
            </a:r>
            <a:r>
              <a:rPr lang="es-AR" altLang="en-US" sz="3600" dirty="0"/>
              <a:t>, </a:t>
            </a:r>
            <a:r>
              <a:rPr lang="en-US" altLang="es-MX" sz="3600" b="1" dirty="0"/>
              <a:t>contacto accidental</a:t>
            </a:r>
            <a:r>
              <a:rPr lang="es-AR" altLang="en-US" sz="3600" dirty="0"/>
              <a:t>.</a:t>
            </a:r>
            <a:endParaRPr lang="es-AR" altLang="en-US" sz="3600" dirty="0"/>
          </a:p>
          <a:p>
            <a:pPr marL="0" indent="0">
              <a:buNone/>
            </a:pPr>
            <a:r>
              <a:rPr lang="en-US" altLang="es-MX" sz="3600" u="sng" dirty="0"/>
              <a:t>Protecciones necesarias</a:t>
            </a:r>
            <a:r>
              <a:rPr lang="en-US" altLang="es-MX" sz="3600" dirty="0"/>
              <a:t>:</a:t>
            </a:r>
            <a:r>
              <a:rPr lang="es-AR" altLang="en-US" sz="3600" dirty="0"/>
              <a:t> </a:t>
            </a:r>
            <a:r>
              <a:rPr lang="en-US" altLang="es-MX" sz="3600" b="1" dirty="0"/>
              <a:t>cubierta met</a:t>
            </a:r>
            <a:r>
              <a:rPr lang="en-US" altLang="en-US" sz="3600" b="1" dirty="0"/>
              <a:t>á</a:t>
            </a:r>
            <a:r>
              <a:rPr lang="en-US" altLang="es-MX" sz="3600" b="1" dirty="0"/>
              <a:t>lica fija</a:t>
            </a:r>
            <a:r>
              <a:rPr lang="es-AR" altLang="en-US" sz="3600" dirty="0"/>
              <a:t>, </a:t>
            </a:r>
            <a:r>
              <a:rPr lang="en-US" altLang="es-MX" sz="3600" b="1" dirty="0"/>
              <a:t>bloqueo el</a:t>
            </a:r>
            <a:r>
              <a:rPr lang="en-US" altLang="en-US" sz="3600" b="1" dirty="0"/>
              <a:t>é</a:t>
            </a:r>
            <a:r>
              <a:rPr lang="en-US" altLang="es-MX" sz="3600" b="1" dirty="0"/>
              <a:t>ctrico</a:t>
            </a:r>
            <a:r>
              <a:rPr lang="es-AR" altLang="en-US" sz="3600" dirty="0"/>
              <a:t>, </a:t>
            </a:r>
            <a:r>
              <a:rPr lang="en-US" altLang="es-MX" sz="3600" b="1" dirty="0"/>
              <a:t>se</a:t>
            </a:r>
            <a:r>
              <a:rPr lang="en-US" altLang="en-US" sz="3600" b="1" dirty="0"/>
              <a:t>ñ</a:t>
            </a:r>
            <a:r>
              <a:rPr lang="en-US" altLang="es-MX" sz="3600" b="1" dirty="0"/>
              <a:t>alizaci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 de intervenci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</a:t>
            </a:r>
            <a:r>
              <a:rPr lang="es-AR" altLang="en-US" sz="3600" dirty="0"/>
              <a:t>.</a:t>
            </a:r>
            <a:endParaRPr lang="en-US" altLang="es-MX" sz="3600" dirty="0"/>
          </a:p>
          <a:p>
            <a:pPr marL="0" indent="0">
              <a:buNone/>
            </a:pPr>
            <a:endParaRPr lang="en-US" altLang="es-MX" sz="3600" dirty="0"/>
          </a:p>
          <a:p>
            <a:pPr marL="0" indent="0">
              <a:buNone/>
            </a:pPr>
            <a:endParaRPr lang="es-AR" altLang="en-US" sz="36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6785" y="313690"/>
            <a:ext cx="9975215" cy="141097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Protecciones en tableros el</a:t>
            </a:r>
            <a:r>
              <a:rPr lang="en-US" altLang="en-US" sz="4000" u="sng" dirty="0">
                <a:sym typeface="+mn-ea"/>
              </a:rPr>
              <a:t>é</a:t>
            </a:r>
            <a:r>
              <a:rPr lang="en-US" altLang="es-MX" sz="4000" u="sng" dirty="0">
                <a:sym typeface="+mn-ea"/>
              </a:rPr>
              <a:t>ctricos</a:t>
            </a:r>
            <a:br>
              <a:rPr lang="es-AR" altLang="en-US" sz="4000" u="sng" dirty="0">
                <a:sym typeface="+mn-ea"/>
              </a:rPr>
            </a:br>
            <a:endParaRPr lang="es-AR" altLang="en-US" sz="4000" b="1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2102485"/>
            <a:ext cx="9619615" cy="3907155"/>
          </a:xfrm>
        </p:spPr>
        <p:txBody>
          <a:bodyPr>
            <a:noAutofit/>
          </a:bodyPr>
          <a:lstStyle/>
          <a:p>
            <a:r>
              <a:rPr lang="en-US" altLang="es-MX" sz="3600" u="sng" dirty="0"/>
              <a:t>Deben incluir</a:t>
            </a:r>
            <a:r>
              <a:rPr lang="en-US" altLang="es-MX" sz="3600" dirty="0"/>
              <a:t>: 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b="1" dirty="0"/>
              <a:t>puerta cerrad</a:t>
            </a:r>
            <a:r>
              <a:rPr lang="es-AR" altLang="en-US" sz="3600" b="1" dirty="0"/>
              <a:t>a</a:t>
            </a:r>
            <a:endParaRPr lang="es-AR" altLang="en-US" sz="3600" b="1" dirty="0"/>
          </a:p>
          <a:p>
            <a:pPr marL="0" indent="0">
              <a:buNone/>
            </a:pPr>
            <a:r>
              <a:rPr lang="en-US" altLang="es-MX" sz="3600" b="1" dirty="0"/>
              <a:t>interruptor general</a:t>
            </a:r>
            <a:endParaRPr lang="en-US" altLang="es-MX" sz="3600" b="1" dirty="0"/>
          </a:p>
          <a:p>
            <a:pPr marL="0" indent="0">
              <a:buNone/>
            </a:pPr>
            <a:r>
              <a:rPr lang="en-US" altLang="es-MX" sz="3600" b="1" dirty="0"/>
              <a:t>identificaci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 de circuitos</a:t>
            </a:r>
            <a:endParaRPr lang="en-US" altLang="es-MX" sz="3600" b="1" dirty="0"/>
          </a:p>
          <a:p>
            <a:pPr marL="0" indent="0">
              <a:buNone/>
            </a:pPr>
            <a:r>
              <a:rPr lang="en-US" altLang="es-MX" sz="3600" b="1" dirty="0"/>
              <a:t>puesta a tierra</a:t>
            </a:r>
            <a:endParaRPr lang="en-US" altLang="es-MX" sz="3600" b="1" dirty="0"/>
          </a:p>
          <a:p>
            <a:pPr marL="0" indent="0">
              <a:buNone/>
            </a:pPr>
            <a:r>
              <a:rPr lang="en-US" altLang="es-MX" sz="3600" b="1" dirty="0"/>
              <a:t>protecci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 diferencial</a:t>
            </a:r>
            <a:endParaRPr lang="en-US" altLang="es-MX" sz="3600" b="1" dirty="0"/>
          </a:p>
          <a:p>
            <a:pPr marL="0" indent="0">
              <a:buNone/>
            </a:pPr>
            <a:endParaRPr lang="es-AR" altLang="en-US" sz="3600" b="1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6785" y="313690"/>
            <a:ext cx="9975215" cy="141097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b="1" u="sng" dirty="0">
                <a:sym typeface="+mn-ea"/>
              </a:rPr>
              <a:t>Errores frecuentes en planta</a:t>
            </a:r>
            <a:endParaRPr lang="en-US" altLang="es-MX" sz="4000" b="1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1725295"/>
            <a:ext cx="9619615" cy="4284345"/>
          </a:xfrm>
        </p:spPr>
        <p:txBody>
          <a:bodyPr>
            <a:noAutofit/>
          </a:bodyPr>
          <a:lstStyle/>
          <a:p>
            <a:r>
              <a:rPr lang="es-AR" altLang="en-US" sz="3600" dirty="0"/>
              <a:t> R</a:t>
            </a:r>
            <a:r>
              <a:rPr lang="en-US" altLang="es-MX" sz="3600" dirty="0"/>
              <a:t>etirar protecciones para trabajar m</a:t>
            </a:r>
            <a:r>
              <a:rPr lang="en-US" altLang="en-US" sz="3600" dirty="0"/>
              <a:t>á</a:t>
            </a:r>
            <a:r>
              <a:rPr lang="en-US" altLang="es-MX" sz="3600" dirty="0"/>
              <a:t>s r</a:t>
            </a:r>
            <a:r>
              <a:rPr lang="en-US" altLang="en-US" sz="3600" dirty="0"/>
              <a:t>á</a:t>
            </a:r>
            <a:r>
              <a:rPr lang="en-US" altLang="es-MX" sz="3600" dirty="0"/>
              <a:t>pido</a:t>
            </a:r>
            <a:r>
              <a:rPr lang="es-AR" altLang="en-US" sz="3600" dirty="0"/>
              <a:t>.</a:t>
            </a:r>
            <a:endParaRPr lang="es-AR" altLang="en-US" sz="3600" dirty="0"/>
          </a:p>
          <a:p>
            <a:r>
              <a:rPr lang="es-AR" altLang="en-US" sz="3600" dirty="0"/>
              <a:t> N</a:t>
            </a:r>
            <a:r>
              <a:rPr lang="en-US" altLang="es-MX" sz="3600" dirty="0"/>
              <a:t>o reinstalar resguardos</a:t>
            </a:r>
            <a:r>
              <a:rPr lang="es-AR" altLang="en-US" sz="3600" dirty="0"/>
              <a:t>.</a:t>
            </a:r>
            <a:endParaRPr lang="es-AR" altLang="en-US" sz="3600" dirty="0"/>
          </a:p>
          <a:p>
            <a:r>
              <a:rPr lang="es-AR" altLang="en-US" sz="3600" dirty="0"/>
              <a:t> A</a:t>
            </a:r>
            <a:r>
              <a:rPr lang="en-US" altLang="es-MX" sz="3600" dirty="0"/>
              <a:t>nular sensores</a:t>
            </a:r>
            <a:r>
              <a:rPr lang="es-AR" altLang="en-US" sz="3600" dirty="0"/>
              <a:t>.</a:t>
            </a:r>
            <a:endParaRPr lang="es-AR" altLang="en-US" sz="3600" dirty="0"/>
          </a:p>
          <a:p>
            <a:r>
              <a:rPr lang="es-AR" altLang="en-US" sz="3600" dirty="0"/>
              <a:t>P</a:t>
            </a:r>
            <a:r>
              <a:rPr lang="en-US" altLang="es-MX" sz="3600" dirty="0"/>
              <a:t>uentear dispositivos de seguridad</a:t>
            </a:r>
            <a:r>
              <a:rPr lang="es-AR" altLang="en-US" sz="3600" dirty="0"/>
              <a:t>.</a:t>
            </a:r>
            <a:endParaRPr lang="es-AR" altLang="en-US" sz="3600" dirty="0"/>
          </a:p>
          <a:p>
            <a:pPr marL="0" indent="0">
              <a:buNone/>
            </a:pPr>
            <a:r>
              <a:rPr lang="en-US" altLang="es-MX" sz="3600" b="1" dirty="0"/>
              <a:t>Esto genera alto riesgo de accidente grave.</a:t>
            </a:r>
            <a:endParaRPr lang="en-US" altLang="es-MX" sz="3600" b="1" dirty="0"/>
          </a:p>
          <a:p>
            <a:pPr marL="0" indent="0">
              <a:buNone/>
            </a:pPr>
            <a:endParaRPr lang="en-US" altLang="es-MX" sz="3600" dirty="0"/>
          </a:p>
          <a:p>
            <a:pPr marL="0" indent="0">
              <a:buNone/>
            </a:pPr>
            <a:endParaRPr lang="es-AR" altLang="en-US" sz="3600" b="1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6785" y="313690"/>
            <a:ext cx="9975215" cy="141097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Relaci</a:t>
            </a:r>
            <a:r>
              <a:rPr lang="en-US" altLang="en-US" sz="4000" u="sng" dirty="0">
                <a:sym typeface="+mn-ea"/>
              </a:rPr>
              <a:t>ó</a:t>
            </a:r>
            <a:r>
              <a:rPr lang="en-US" altLang="es-MX" sz="4000" u="sng" dirty="0">
                <a:sym typeface="+mn-ea"/>
              </a:rPr>
              <a:t>n con mantenimiento</a:t>
            </a:r>
            <a:endParaRPr lang="en-US" altLang="es-MX" sz="4000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2265680"/>
            <a:ext cx="9619615" cy="3743960"/>
          </a:xfrm>
        </p:spPr>
        <p:txBody>
          <a:bodyPr>
            <a:noAutofit/>
          </a:bodyPr>
          <a:lstStyle/>
          <a:p>
            <a:r>
              <a:rPr lang="es-AR" altLang="en-US" sz="3600" dirty="0"/>
              <a:t> </a:t>
            </a:r>
            <a:r>
              <a:rPr lang="en-US" altLang="es-MX" sz="3600" dirty="0"/>
              <a:t>El personal de mantenimiento debe:</a:t>
            </a:r>
            <a:r>
              <a:rPr lang="es-AR" altLang="en-US" sz="3600" dirty="0"/>
              <a:t>      </a:t>
            </a:r>
            <a:r>
              <a:rPr lang="en-US" altLang="es-MX" sz="3600" b="1" dirty="0"/>
              <a:t>verificar protecciones peri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dicamente</a:t>
            </a:r>
            <a:endParaRPr lang="en-US" altLang="es-MX" sz="3600" b="1" dirty="0"/>
          </a:p>
          <a:p>
            <a:pPr marL="0" indent="457200">
              <a:buNone/>
            </a:pPr>
            <a:r>
              <a:rPr lang="en-US" altLang="es-MX" sz="3600" b="1" dirty="0"/>
              <a:t>controlar desgaste</a:t>
            </a:r>
            <a:endParaRPr lang="en-US" altLang="es-MX" sz="3600" b="1" dirty="0"/>
          </a:p>
          <a:p>
            <a:pPr marL="0" indent="457200">
              <a:buNone/>
            </a:pPr>
            <a:r>
              <a:rPr lang="en-US" altLang="es-MX" sz="3600" b="1" dirty="0"/>
              <a:t>corregir fallas</a:t>
            </a:r>
            <a:endParaRPr lang="en-US" altLang="es-MX" sz="3600" b="1" dirty="0"/>
          </a:p>
          <a:p>
            <a:pPr marL="0" indent="457200">
              <a:buNone/>
            </a:pPr>
            <a:r>
              <a:rPr lang="en-US" altLang="es-MX" sz="3600" b="1" dirty="0"/>
              <a:t>registrar intervenciones</a:t>
            </a:r>
            <a:endParaRPr lang="en-US" altLang="es-MX" sz="3600" b="1" dirty="0"/>
          </a:p>
          <a:p>
            <a:pPr marL="0" indent="0">
              <a:buNone/>
            </a:pPr>
            <a:endParaRPr lang="en-US" altLang="es-MX" sz="3600" dirty="0"/>
          </a:p>
          <a:p>
            <a:pPr marL="0" indent="0">
              <a:buNone/>
            </a:pPr>
            <a:endParaRPr lang="es-AR" altLang="en-US" sz="3600" b="1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6785" y="313690"/>
            <a:ext cx="9975215" cy="141097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Caso para analizar en clase</a:t>
            </a:r>
            <a:endParaRPr lang="en-US" altLang="es-MX" sz="4000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1626870"/>
            <a:ext cx="9619615" cy="4382770"/>
          </a:xfrm>
        </p:spPr>
        <p:txBody>
          <a:bodyPr>
            <a:noAutofit/>
          </a:bodyPr>
          <a:lstStyle/>
          <a:p>
            <a:r>
              <a:rPr lang="es-AR" altLang="en-US" sz="3600" dirty="0"/>
              <a:t> </a:t>
            </a:r>
            <a:r>
              <a:rPr lang="en-US" altLang="es-MX" sz="3600" b="1" dirty="0"/>
              <a:t>Situaci</a:t>
            </a:r>
            <a:r>
              <a:rPr lang="en-US" altLang="en-US" sz="3600" b="1" dirty="0"/>
              <a:t>ó</a:t>
            </a:r>
            <a:r>
              <a:rPr lang="en-US" altLang="es-MX" sz="3600" b="1" dirty="0"/>
              <a:t>n</a:t>
            </a:r>
            <a:r>
              <a:rPr lang="en-US" altLang="es-MX" sz="3600" dirty="0"/>
              <a:t>:</a:t>
            </a:r>
            <a:r>
              <a:rPr lang="es-AR" altLang="en-US" sz="3600" dirty="0"/>
              <a:t> </a:t>
            </a:r>
            <a:r>
              <a:rPr lang="en-US" altLang="es-MX" sz="3600" dirty="0"/>
              <a:t>Un operario cambia una correa sin detener completamente el equipo.</a:t>
            </a:r>
            <a:endParaRPr lang="en-US" altLang="es-MX" sz="3600" dirty="0"/>
          </a:p>
          <a:p>
            <a:r>
              <a:rPr lang="es-AR" altLang="en-US" sz="3600" dirty="0"/>
              <a:t> </a:t>
            </a:r>
            <a:r>
              <a:rPr lang="en-US" altLang="es-MX" sz="3600" b="1" dirty="0"/>
              <a:t>Preguntas:</a:t>
            </a:r>
            <a:endParaRPr lang="en-US" altLang="es-MX" sz="3600" b="1" dirty="0"/>
          </a:p>
          <a:p>
            <a:pPr marL="0" indent="0">
              <a:buNone/>
            </a:pPr>
            <a:r>
              <a:rPr lang="es-AR" altLang="en-US" sz="3600" dirty="0"/>
              <a:t>1. </a:t>
            </a:r>
            <a:r>
              <a:rPr lang="en-US" altLang="en-US" sz="3600" dirty="0"/>
              <a:t>¿</a:t>
            </a:r>
            <a:r>
              <a:rPr lang="en-US" altLang="es-MX" sz="3600" dirty="0"/>
              <a:t>Qu</a:t>
            </a:r>
            <a:r>
              <a:rPr lang="en-US" altLang="en-US" sz="3600" dirty="0"/>
              <a:t>é</a:t>
            </a:r>
            <a:r>
              <a:rPr lang="en-US" altLang="es-MX" sz="3600" dirty="0"/>
              <a:t> protecci</a:t>
            </a:r>
            <a:r>
              <a:rPr lang="en-US" altLang="en-US" sz="3600" dirty="0"/>
              <a:t>ó</a:t>
            </a:r>
            <a:r>
              <a:rPr lang="en-US" altLang="es-MX" sz="3600" dirty="0"/>
              <a:t>n falt</a:t>
            </a:r>
            <a:r>
              <a:rPr lang="en-US" altLang="en-US" sz="3600" dirty="0"/>
              <a:t>ó</a:t>
            </a:r>
            <a:r>
              <a:rPr lang="en-US" altLang="es-MX" sz="3600" dirty="0"/>
              <a:t> aplicar?</a:t>
            </a:r>
            <a:endParaRPr lang="en-US" altLang="es-MX" sz="3600" dirty="0"/>
          </a:p>
          <a:p>
            <a:pPr marL="0" indent="0">
              <a:buNone/>
            </a:pPr>
            <a:r>
              <a:rPr lang="es-AR" altLang="en-US" sz="3600" dirty="0"/>
              <a:t>2. </a:t>
            </a:r>
            <a:r>
              <a:rPr lang="en-US" altLang="en-US" sz="3600" dirty="0"/>
              <a:t>¿</a:t>
            </a:r>
            <a:r>
              <a:rPr lang="en-US" altLang="es-MX" sz="3600" dirty="0"/>
              <a:t>Qu</a:t>
            </a:r>
            <a:r>
              <a:rPr lang="en-US" altLang="en-US" sz="3600" dirty="0"/>
              <a:t>é</a:t>
            </a:r>
            <a:r>
              <a:rPr lang="en-US" altLang="es-MX" sz="3600" dirty="0"/>
              <a:t> procedimiento corresponde?</a:t>
            </a:r>
            <a:endParaRPr lang="en-US" altLang="es-MX" sz="3600" dirty="0"/>
          </a:p>
          <a:p>
            <a:pPr marL="0" indent="0">
              <a:buNone/>
            </a:pPr>
            <a:r>
              <a:rPr lang="es-AR" altLang="en-US" sz="3600" dirty="0"/>
              <a:t>3. </a:t>
            </a:r>
            <a:r>
              <a:rPr lang="en-US" altLang="en-US" sz="3600" dirty="0"/>
              <a:t>¿</a:t>
            </a:r>
            <a:r>
              <a:rPr lang="en-US" altLang="es-MX" sz="3600" dirty="0"/>
              <a:t>Qu</a:t>
            </a:r>
            <a:r>
              <a:rPr lang="en-US" altLang="en-US" sz="3600" dirty="0"/>
              <a:t>é</a:t>
            </a:r>
            <a:r>
              <a:rPr lang="en-US" altLang="es-MX" sz="3600" dirty="0"/>
              <a:t> riesgo principal aparece?</a:t>
            </a:r>
            <a:endParaRPr lang="en-US" altLang="es-MX" sz="3600" dirty="0"/>
          </a:p>
          <a:p>
            <a:pPr marL="0" indent="0">
              <a:buNone/>
            </a:pPr>
            <a:endParaRPr lang="en-US" altLang="es-MX" sz="3600" dirty="0"/>
          </a:p>
          <a:p>
            <a:pPr marL="0" indent="0">
              <a:buNone/>
            </a:pPr>
            <a:endParaRPr lang="es-AR" altLang="en-US" sz="36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068830" y="624205"/>
            <a:ext cx="10025380" cy="1280795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br>
              <a:rPr lang="en-US" altLang="es-MX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Introducci</a:t>
            </a:r>
            <a:r>
              <a:rPr lang="en-US" altLang="en-US" sz="4000" u="sng" dirty="0">
                <a:sym typeface="+mn-ea"/>
              </a:rPr>
              <a:t>ó</a:t>
            </a:r>
            <a:r>
              <a:rPr lang="en-US" altLang="es-MX" sz="4000" u="sng" dirty="0">
                <a:sym typeface="+mn-ea"/>
              </a:rPr>
              <a:t>n</a:t>
            </a:r>
            <a:endParaRPr lang="en-US" altLang="es-MX" sz="4000" b="1" dirty="0"/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en-US" altLang="es-MX" sz="4000" dirty="0"/>
              <a:t>En toda instalaci</a:t>
            </a:r>
            <a:r>
              <a:rPr lang="en-US" altLang="en-US" sz="4000" dirty="0"/>
              <a:t>ó</a:t>
            </a:r>
            <a:r>
              <a:rPr lang="en-US" altLang="es-MX" sz="4000" dirty="0"/>
              <a:t>n industrial existen riesgos asociados al funcionamiento de m</a:t>
            </a:r>
            <a:r>
              <a:rPr lang="en-US" altLang="en-US" sz="4000" dirty="0"/>
              <a:t>á</a:t>
            </a:r>
            <a:r>
              <a:rPr lang="en-US" altLang="es-MX" sz="4000" dirty="0"/>
              <a:t>quinas, equipos y sistemas el</a:t>
            </a:r>
            <a:r>
              <a:rPr lang="en-US" altLang="en-US" sz="4000" dirty="0"/>
              <a:t>é</a:t>
            </a:r>
            <a:r>
              <a:rPr lang="en-US" altLang="es-MX" sz="4000" dirty="0"/>
              <a:t>ctricos.</a:t>
            </a:r>
            <a:endParaRPr lang="en-US" altLang="es-MX" sz="4000" dirty="0"/>
          </a:p>
          <a:p>
            <a:r>
              <a:rPr lang="en-US" altLang="es-MX" sz="4000" dirty="0"/>
              <a:t>Las protecciones tienen como finalidad:</a:t>
            </a:r>
            <a:endParaRPr lang="en-US" altLang="es-MX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690"/>
            <a:ext cx="8911590" cy="2099310"/>
          </a:xfrm>
        </p:spPr>
        <p:txBody>
          <a:bodyPr>
            <a:normAutofit fontScale="90000"/>
          </a:bodyPr>
          <a:lstStyle/>
          <a:p>
            <a:r>
              <a:rPr lang="en-US" altLang="es-MX" sz="4400" dirty="0">
                <a:sym typeface="+mn-ea"/>
              </a:rPr>
              <a:t>Protecciones en m</a:t>
            </a:r>
            <a:r>
              <a:rPr lang="en-US" altLang="en-US" sz="4400" dirty="0">
                <a:sym typeface="+mn-ea"/>
              </a:rPr>
              <a:t>á</a:t>
            </a:r>
            <a:r>
              <a:rPr lang="en-US" altLang="es-MX" sz="4400" dirty="0">
                <a:sym typeface="+mn-ea"/>
              </a:rPr>
              <a:t>quinas e instalaciones</a:t>
            </a:r>
            <a:r>
              <a:rPr lang="es-AR" altLang="en-US" sz="4400" dirty="0">
                <a:sym typeface="+mn-ea"/>
              </a:rPr>
              <a:t> </a:t>
            </a:r>
            <a:br>
              <a:rPr lang="es-AR" altLang="en-US" sz="4400" dirty="0">
                <a:sym typeface="+mn-ea"/>
              </a:rPr>
            </a:br>
            <a:r>
              <a:rPr lang="es-AR" altLang="en-US" sz="4400" u="sng" dirty="0">
                <a:sym typeface="+mn-ea"/>
              </a:rPr>
              <a:t>Finalidad de las protecciones</a:t>
            </a:r>
            <a:br>
              <a:rPr lang="es-AR" altLang="en-US" sz="4400" dirty="0">
                <a:sym typeface="+mn-ea"/>
              </a:rPr>
            </a:br>
            <a:endParaRPr lang="es-AR" altLang="en-US" sz="4400" b="1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412365"/>
            <a:ext cx="8915400" cy="3498850"/>
          </a:xfrm>
        </p:spPr>
        <p:txBody>
          <a:bodyPr>
            <a:noAutofit/>
          </a:bodyPr>
          <a:lstStyle/>
          <a:p>
            <a:r>
              <a:rPr lang="en-US" altLang="es-MX" sz="3600" dirty="0"/>
              <a:t>1. evitar accidentes</a:t>
            </a:r>
            <a:endParaRPr lang="en-US" altLang="es-MX" sz="3600" dirty="0"/>
          </a:p>
          <a:p>
            <a:r>
              <a:rPr lang="es-AR" altLang="en-US" sz="3600" dirty="0"/>
              <a:t>2. </a:t>
            </a:r>
            <a:r>
              <a:rPr lang="en-US" altLang="es-MX" sz="3600" dirty="0"/>
              <a:t>reducir da</a:t>
            </a:r>
            <a:r>
              <a:rPr lang="en-US" altLang="en-US" sz="3600" dirty="0"/>
              <a:t>ñ</a:t>
            </a:r>
            <a:r>
              <a:rPr lang="en-US" altLang="es-MX" sz="3600" dirty="0"/>
              <a:t>os al persona</a:t>
            </a:r>
            <a:r>
              <a:rPr lang="es-AR" altLang="en-US" sz="3600" dirty="0"/>
              <a:t>l</a:t>
            </a:r>
            <a:r>
              <a:rPr lang="en-US" altLang="es-MX" sz="3600" dirty="0"/>
              <a:t>.</a:t>
            </a:r>
            <a:endParaRPr lang="en-US" altLang="es-MX" sz="3600" dirty="0"/>
          </a:p>
          <a:p>
            <a:r>
              <a:rPr lang="es-AR" altLang="en-US" sz="3600" dirty="0"/>
              <a:t>3. </a:t>
            </a:r>
            <a:r>
              <a:rPr lang="en-US" altLang="es-MX" sz="3600" dirty="0"/>
              <a:t>proteger equipos</a:t>
            </a:r>
            <a:endParaRPr lang="en-US" altLang="es-MX" sz="3600" dirty="0"/>
          </a:p>
          <a:p>
            <a:r>
              <a:rPr lang="es-AR" altLang="en-US" sz="3600" dirty="0"/>
              <a:t>4. </a:t>
            </a:r>
            <a:r>
              <a:rPr lang="en-US" altLang="es-MX" sz="3600" dirty="0"/>
              <a:t>asegurar continuidad operativa</a:t>
            </a:r>
            <a:endParaRPr lang="en-US" altLang="es-MX" sz="3600" dirty="0"/>
          </a:p>
          <a:p>
            <a:pPr marL="0" indent="0">
              <a:buNone/>
            </a:pPr>
            <a:r>
              <a:rPr lang="en-US" altLang="es-MX" sz="3600" b="1" dirty="0"/>
              <a:t>Una m</a:t>
            </a:r>
            <a:r>
              <a:rPr lang="en-US" altLang="en-US" sz="3600" b="1" dirty="0"/>
              <a:t>á</a:t>
            </a:r>
            <a:r>
              <a:rPr lang="en-US" altLang="es-MX" sz="3600" b="1" dirty="0"/>
              <a:t>quina segura no elimina el riesgo, pero lo controla.</a:t>
            </a:r>
            <a:endParaRPr lang="en-US" altLang="es-MX" sz="360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690"/>
            <a:ext cx="8911590" cy="2770505"/>
          </a:xfrm>
        </p:spPr>
        <p:txBody>
          <a:bodyPr>
            <a:normAutofit fontScale="90000"/>
          </a:bodyPr>
          <a:lstStyle/>
          <a:p>
            <a:r>
              <a:rPr lang="en-US" altLang="es-MX" sz="4400" dirty="0">
                <a:sym typeface="+mn-ea"/>
              </a:rPr>
              <a:t>Protecciones en m</a:t>
            </a:r>
            <a:r>
              <a:rPr lang="en-US" altLang="en-US" sz="4400" dirty="0">
                <a:sym typeface="+mn-ea"/>
              </a:rPr>
              <a:t>á</a:t>
            </a:r>
            <a:r>
              <a:rPr lang="en-US" altLang="es-MX" sz="4400" dirty="0">
                <a:sym typeface="+mn-ea"/>
              </a:rPr>
              <a:t>quinas e instalaciones</a:t>
            </a:r>
            <a:r>
              <a:rPr lang="es-AR" altLang="en-US" sz="4400" dirty="0">
                <a:sym typeface="+mn-ea"/>
              </a:rPr>
              <a:t> </a:t>
            </a:r>
            <a:br>
              <a:rPr lang="es-AR" altLang="en-US" sz="4400" dirty="0">
                <a:sym typeface="+mn-ea"/>
              </a:rPr>
            </a:br>
            <a:r>
              <a:rPr lang="en-US" altLang="en-US" sz="4400" dirty="0">
                <a:sym typeface="+mn-ea"/>
              </a:rPr>
              <a:t>¿</a:t>
            </a:r>
            <a:r>
              <a:rPr lang="en-US" altLang="es-MX" sz="4400" u="sng" dirty="0">
                <a:sym typeface="+mn-ea"/>
              </a:rPr>
              <a:t>Qu</a:t>
            </a:r>
            <a:r>
              <a:rPr lang="en-US" altLang="en-US" sz="4400" u="sng" dirty="0">
                <a:sym typeface="+mn-ea"/>
              </a:rPr>
              <a:t>é</a:t>
            </a:r>
            <a:r>
              <a:rPr lang="en-US" altLang="es-MX" sz="4400" u="sng" dirty="0">
                <a:sym typeface="+mn-ea"/>
              </a:rPr>
              <a:t> son las protecciones industriales</a:t>
            </a:r>
            <a:r>
              <a:rPr lang="en-US" altLang="es-MX" sz="4400" dirty="0">
                <a:sym typeface="+mn-ea"/>
              </a:rPr>
              <a:t>?</a:t>
            </a:r>
            <a:br>
              <a:rPr lang="es-AR" altLang="en-US" sz="4400" dirty="0">
                <a:sym typeface="+mn-ea"/>
              </a:rPr>
            </a:br>
            <a:endParaRPr lang="es-AR" altLang="en-US" sz="4400" b="1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952750"/>
            <a:ext cx="8915400" cy="2958465"/>
          </a:xfrm>
        </p:spPr>
        <p:txBody>
          <a:bodyPr>
            <a:noAutofit/>
          </a:bodyPr>
          <a:lstStyle/>
          <a:p>
            <a:r>
              <a:rPr lang="en-US" altLang="es-MX" sz="4000" b="1" dirty="0"/>
              <a:t>Son dispositivos, elementos o sistemas dise</a:t>
            </a:r>
            <a:r>
              <a:rPr lang="en-US" altLang="en-US" sz="4000" b="1" dirty="0"/>
              <a:t>ñ</a:t>
            </a:r>
            <a:r>
              <a:rPr lang="en-US" altLang="es-MX" sz="4000" b="1" dirty="0"/>
              <a:t>ados para impedir el contacto peligroso con partes energizadas, m</a:t>
            </a:r>
            <a:r>
              <a:rPr lang="en-US" altLang="en-US" sz="4000" b="1" dirty="0"/>
              <a:t>ó</a:t>
            </a:r>
            <a:r>
              <a:rPr lang="en-US" altLang="es-MX" sz="4000" b="1" dirty="0"/>
              <a:t>viles o peligrosas</a:t>
            </a:r>
            <a:r>
              <a:rPr lang="es-AR" altLang="en-US" sz="4000" b="1" dirty="0"/>
              <a:t>.</a:t>
            </a:r>
            <a:endParaRPr lang="es-AR" altLang="en-US" sz="40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690"/>
            <a:ext cx="8911590" cy="229489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Tipos de riesgos que se buscan controlar</a:t>
            </a:r>
            <a:br>
              <a:rPr lang="es-AR" altLang="en-US" sz="4000" dirty="0">
                <a:sym typeface="+mn-ea"/>
              </a:rPr>
            </a:br>
            <a:endParaRPr lang="es-AR" altLang="en-US" sz="4000" b="1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88895" y="2608580"/>
            <a:ext cx="8915400" cy="3302635"/>
          </a:xfrm>
        </p:spPr>
        <p:txBody>
          <a:bodyPr>
            <a:noAutofit/>
          </a:bodyPr>
          <a:lstStyle/>
          <a:p>
            <a:r>
              <a:rPr lang="en-US" altLang="es-MX" sz="3200" b="1" dirty="0"/>
              <a:t>Riesgos mec</a:t>
            </a:r>
            <a:r>
              <a:rPr lang="en-US" altLang="en-US" sz="3200" b="1" dirty="0"/>
              <a:t>á</a:t>
            </a:r>
            <a:r>
              <a:rPr lang="en-US" altLang="es-MX" sz="3200" b="1" dirty="0"/>
              <a:t>nicos</a:t>
            </a:r>
            <a:r>
              <a:rPr lang="es-AR" altLang="en-US" sz="3200" b="1" dirty="0"/>
              <a:t>:</a:t>
            </a:r>
            <a:r>
              <a:rPr lang="es-AR" altLang="en-US" sz="4000" b="1" dirty="0"/>
              <a:t> </a:t>
            </a:r>
            <a:r>
              <a:rPr lang="en-US" altLang="es-MX" sz="3200" dirty="0"/>
              <a:t>atrapamiento</a:t>
            </a:r>
            <a:r>
              <a:rPr lang="es-AR" altLang="en-US" sz="3200" dirty="0"/>
              <a:t>, </a:t>
            </a:r>
            <a:r>
              <a:rPr lang="en-US" altLang="es-MX" sz="3200" dirty="0"/>
              <a:t>corte</a:t>
            </a:r>
            <a:r>
              <a:rPr lang="es-AR" altLang="en-US" sz="3200" dirty="0"/>
              <a:t>, </a:t>
            </a:r>
            <a:r>
              <a:rPr lang="en-US" altLang="es-MX" sz="3200" dirty="0"/>
              <a:t>aplastamiento</a:t>
            </a:r>
            <a:r>
              <a:rPr lang="es-AR" altLang="en-US" sz="3200" dirty="0"/>
              <a:t>, </a:t>
            </a:r>
            <a:r>
              <a:rPr lang="en-US" altLang="es-MX" sz="3200" dirty="0"/>
              <a:t>arrastre</a:t>
            </a:r>
            <a:r>
              <a:rPr lang="es-AR" altLang="en-US" sz="3200" dirty="0"/>
              <a:t>, </a:t>
            </a:r>
            <a:r>
              <a:rPr lang="en-US" altLang="es-MX" sz="3200" dirty="0"/>
              <a:t>impacto</a:t>
            </a:r>
            <a:r>
              <a:rPr lang="es-AR" altLang="en-US" sz="3200" dirty="0"/>
              <a:t>.</a:t>
            </a:r>
            <a:endParaRPr lang="es-AR" altLang="en-US" sz="3200" dirty="0"/>
          </a:p>
          <a:p>
            <a:r>
              <a:rPr lang="en-US" altLang="es-MX" sz="3200" b="1" dirty="0"/>
              <a:t>Riesgos el</a:t>
            </a:r>
            <a:r>
              <a:rPr lang="en-US" altLang="en-US" sz="3200" b="1" dirty="0"/>
              <a:t>é</a:t>
            </a:r>
            <a:r>
              <a:rPr lang="en-US" altLang="es-MX" sz="3200" b="1" dirty="0"/>
              <a:t>ctricos</a:t>
            </a:r>
            <a:r>
              <a:rPr lang="es-AR" altLang="en-US" sz="3200" b="1" dirty="0"/>
              <a:t>: </a:t>
            </a:r>
            <a:r>
              <a:rPr lang="en-US" altLang="es-MX" sz="3200" dirty="0"/>
              <a:t>contacto directo</a:t>
            </a:r>
            <a:r>
              <a:rPr lang="es-AR" altLang="en-US" sz="3200" dirty="0"/>
              <a:t>, </a:t>
            </a:r>
            <a:r>
              <a:rPr lang="en-US" altLang="es-MX" sz="3200" dirty="0"/>
              <a:t>contacto indirecto</a:t>
            </a:r>
            <a:r>
              <a:rPr lang="es-AR" altLang="en-US" sz="3200" dirty="0"/>
              <a:t>, </a:t>
            </a:r>
            <a:r>
              <a:rPr lang="en-US" altLang="es-MX" sz="3200" dirty="0"/>
              <a:t>cortocircuito</a:t>
            </a:r>
            <a:r>
              <a:rPr lang="es-AR" altLang="en-US" sz="3200" dirty="0"/>
              <a:t>, </a:t>
            </a:r>
            <a:r>
              <a:rPr lang="en-US" altLang="es-MX" sz="3200" dirty="0"/>
              <a:t>sobrecarga</a:t>
            </a:r>
            <a:r>
              <a:rPr lang="es-AR" altLang="en-US" sz="3200" dirty="0"/>
              <a:t>.</a:t>
            </a:r>
            <a:endParaRPr lang="es-AR" altLang="en-US" sz="3200" dirty="0"/>
          </a:p>
          <a:p>
            <a:r>
              <a:rPr lang="en-US" altLang="es-MX" sz="3200" b="1" dirty="0"/>
              <a:t>Otros riesgos</a:t>
            </a:r>
            <a:r>
              <a:rPr lang="es-AR" altLang="en-US" sz="3200" b="1" dirty="0"/>
              <a:t>: </a:t>
            </a:r>
            <a:r>
              <a:rPr lang="en-US" altLang="es-MX" sz="3200" dirty="0"/>
              <a:t>t</a:t>
            </a:r>
            <a:r>
              <a:rPr lang="en-US" altLang="en-US" sz="3200" dirty="0"/>
              <a:t>é</a:t>
            </a:r>
            <a:r>
              <a:rPr lang="en-US" altLang="es-MX" sz="3200" dirty="0"/>
              <a:t>rmicos</a:t>
            </a:r>
            <a:r>
              <a:rPr lang="es-AR" altLang="en-US" sz="3200" dirty="0"/>
              <a:t>, </a:t>
            </a:r>
            <a:r>
              <a:rPr lang="en-US" altLang="es-MX" sz="3200" dirty="0"/>
              <a:t>presi</a:t>
            </a:r>
            <a:r>
              <a:rPr lang="en-US" altLang="en-US" sz="3200" dirty="0"/>
              <a:t>ó</a:t>
            </a:r>
            <a:r>
              <a:rPr lang="en-US" altLang="es-MX" sz="3200" dirty="0"/>
              <a:t>n</a:t>
            </a:r>
            <a:r>
              <a:rPr lang="es-AR" altLang="en-US" sz="3200" dirty="0"/>
              <a:t>, </a:t>
            </a:r>
            <a:r>
              <a:rPr lang="en-US" altLang="es-MX" sz="3200" dirty="0"/>
              <a:t>qu</a:t>
            </a:r>
            <a:r>
              <a:rPr lang="en-US" altLang="en-US" sz="3200" dirty="0"/>
              <a:t>í</a:t>
            </a:r>
            <a:r>
              <a:rPr lang="en-US" altLang="es-MX" sz="3200" dirty="0"/>
              <a:t>micos</a:t>
            </a:r>
            <a:r>
              <a:rPr lang="es-AR" altLang="en-US" sz="3200" dirty="0"/>
              <a:t>.</a:t>
            </a:r>
            <a:endParaRPr lang="es-AR" alt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690"/>
            <a:ext cx="8911590" cy="190246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Protecciones mec</a:t>
            </a:r>
            <a:r>
              <a:rPr lang="en-US" altLang="en-US" sz="4000" u="sng" dirty="0">
                <a:sym typeface="+mn-ea"/>
              </a:rPr>
              <a:t>á</a:t>
            </a:r>
            <a:r>
              <a:rPr lang="en-US" altLang="es-MX" sz="4000" u="sng" dirty="0">
                <a:sym typeface="+mn-ea"/>
              </a:rPr>
              <a:t>nicas en m</a:t>
            </a:r>
            <a:r>
              <a:rPr lang="en-US" altLang="en-US" sz="4000" u="sng" dirty="0">
                <a:sym typeface="+mn-ea"/>
              </a:rPr>
              <a:t>á</a:t>
            </a:r>
            <a:r>
              <a:rPr lang="en-US" altLang="es-MX" sz="4000" u="sng" dirty="0">
                <a:sym typeface="+mn-ea"/>
              </a:rPr>
              <a:t>quinas</a:t>
            </a:r>
            <a:br>
              <a:rPr lang="es-AR" altLang="en-US" sz="4000" u="sng" dirty="0">
                <a:sym typeface="+mn-ea"/>
              </a:rPr>
            </a:br>
            <a:endParaRPr lang="es-AR" altLang="en-US" sz="4000" b="1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2592705" y="2313940"/>
            <a:ext cx="8915400" cy="3695700"/>
          </a:xfrm>
        </p:spPr>
        <p:txBody>
          <a:bodyPr>
            <a:noAutofit/>
          </a:bodyPr>
          <a:lstStyle/>
          <a:p>
            <a:r>
              <a:rPr lang="en-US" altLang="es-MX" sz="2800" b="1" dirty="0"/>
              <a:t>Resguardos fijos</a:t>
            </a:r>
            <a:r>
              <a:rPr lang="es-AR" altLang="en-US" sz="2800" b="1" dirty="0"/>
              <a:t>: </a:t>
            </a:r>
            <a:r>
              <a:rPr lang="en-US" altLang="es-MX" sz="2800" dirty="0"/>
              <a:t>Son cubiertas que </a:t>
            </a:r>
            <a:r>
              <a:rPr lang="en-US" altLang="es-MX" sz="2800" u="sng" dirty="0"/>
              <a:t>no</a:t>
            </a:r>
            <a:r>
              <a:rPr lang="en-US" altLang="es-MX" sz="2800" dirty="0"/>
              <a:t> se retiran f</a:t>
            </a:r>
            <a:r>
              <a:rPr lang="en-US" altLang="en-US" sz="2800" dirty="0"/>
              <a:t>á</a:t>
            </a:r>
            <a:r>
              <a:rPr lang="en-US" altLang="es-MX" sz="2800" dirty="0"/>
              <a:t>cilmente.</a:t>
            </a:r>
            <a:r>
              <a:rPr lang="es-AR" altLang="en-US" sz="2800" dirty="0"/>
              <a:t> Ejemplos: </a:t>
            </a:r>
            <a:r>
              <a:rPr lang="en-US" altLang="es-MX" sz="2800" dirty="0"/>
              <a:t>tapas de poleas</a:t>
            </a:r>
            <a:r>
              <a:rPr lang="es-AR" altLang="en-US" sz="2800" dirty="0"/>
              <a:t>, </a:t>
            </a:r>
            <a:r>
              <a:rPr lang="en-US" altLang="es-MX" sz="2800" dirty="0"/>
              <a:t>cubiertas de engranajes</a:t>
            </a:r>
            <a:r>
              <a:rPr lang="es-AR" altLang="en-US" sz="2800" dirty="0"/>
              <a:t>, </a:t>
            </a:r>
            <a:r>
              <a:rPr lang="en-US" altLang="es-MX" sz="2800" dirty="0"/>
              <a:t>cerramientos de correas</a:t>
            </a:r>
            <a:r>
              <a:rPr lang="es-AR" altLang="en-US" sz="2800" dirty="0"/>
              <a:t>.</a:t>
            </a:r>
            <a:endParaRPr lang="es-AR" altLang="en-US" sz="2800" dirty="0"/>
          </a:p>
          <a:p>
            <a:pPr marL="0" indent="0">
              <a:buNone/>
            </a:pPr>
            <a:r>
              <a:rPr lang="en-US" altLang="es-MX" sz="2800" u="sng" dirty="0"/>
              <a:t>Ventaja</a:t>
            </a:r>
            <a:r>
              <a:rPr lang="en-US" altLang="es-MX" sz="2800" dirty="0"/>
              <a:t>:</a:t>
            </a:r>
            <a:r>
              <a:rPr lang="es-AR" altLang="en-US" sz="2800" dirty="0"/>
              <a:t> </a:t>
            </a:r>
            <a:r>
              <a:rPr lang="en-US" altLang="es-MX" sz="2800" b="1" dirty="0"/>
              <a:t>m</a:t>
            </a:r>
            <a:r>
              <a:rPr lang="en-US" altLang="en-US" sz="2800" b="1" dirty="0"/>
              <a:t>á</a:t>
            </a:r>
            <a:r>
              <a:rPr lang="en-US" altLang="es-MX" sz="2800" b="1" dirty="0"/>
              <a:t>xima seguridad</a:t>
            </a:r>
            <a:r>
              <a:rPr lang="en-US" altLang="es-MX" sz="2800" dirty="0"/>
              <a:t>.</a:t>
            </a:r>
            <a:endParaRPr lang="en-US" altLang="es-MX" sz="2800" dirty="0"/>
          </a:p>
          <a:p>
            <a:r>
              <a:rPr lang="en-US" altLang="es-MX" sz="2800" b="1" dirty="0"/>
              <a:t>Resguardos m</a:t>
            </a:r>
            <a:r>
              <a:rPr lang="en-US" altLang="en-US" sz="2800" b="1" dirty="0"/>
              <a:t>ó</a:t>
            </a:r>
            <a:r>
              <a:rPr lang="en-US" altLang="es-MX" sz="2800" b="1" dirty="0"/>
              <a:t>viles</a:t>
            </a:r>
            <a:r>
              <a:rPr lang="es-AR" altLang="en-US" sz="2800" b="1" dirty="0"/>
              <a:t>: </a:t>
            </a:r>
            <a:r>
              <a:rPr lang="en-US" altLang="es-MX" sz="2800" dirty="0"/>
              <a:t>Permiten acceso controlado.</a:t>
            </a:r>
            <a:r>
              <a:rPr lang="es-AR" altLang="en-US" sz="2800" dirty="0"/>
              <a:t> </a:t>
            </a:r>
            <a:r>
              <a:rPr lang="en-US" altLang="es-MX" sz="2800" dirty="0"/>
              <a:t>Ejemplos:</a:t>
            </a:r>
            <a:r>
              <a:rPr lang="es-AR" altLang="en-US" sz="2800" dirty="0"/>
              <a:t> </a:t>
            </a:r>
            <a:r>
              <a:rPr lang="en-US" altLang="es-MX" sz="2800" dirty="0"/>
              <a:t>puertas de acceso con interruptor de seguridad</a:t>
            </a:r>
            <a:r>
              <a:rPr lang="es-AR" altLang="en-US" sz="2800" dirty="0"/>
              <a:t>, </a:t>
            </a:r>
            <a:r>
              <a:rPr lang="en-US" altLang="es-MX" sz="2800" dirty="0"/>
              <a:t>tapas articuladas</a:t>
            </a:r>
            <a:r>
              <a:rPr lang="es-AR" altLang="en-US" sz="2800" dirty="0"/>
              <a:t>.</a:t>
            </a:r>
            <a:endParaRPr lang="es-AR" altLang="en-US" sz="2800" dirty="0"/>
          </a:p>
          <a:p>
            <a:pPr marL="0" indent="0">
              <a:buNone/>
            </a:pPr>
            <a:r>
              <a:rPr lang="en-US" altLang="es-MX" sz="2800" u="sng" dirty="0"/>
              <a:t>Importante</a:t>
            </a:r>
            <a:r>
              <a:rPr lang="en-US" altLang="es-MX" sz="2800" dirty="0"/>
              <a:t>:</a:t>
            </a:r>
            <a:r>
              <a:rPr lang="es-AR" altLang="en-US" sz="2800" dirty="0"/>
              <a:t> </a:t>
            </a:r>
            <a:r>
              <a:rPr lang="en-US" altLang="es-MX" sz="2800" b="1" dirty="0"/>
              <a:t>la m</a:t>
            </a:r>
            <a:r>
              <a:rPr lang="en-US" altLang="en-US" sz="2800" b="1" dirty="0"/>
              <a:t>á</a:t>
            </a:r>
            <a:r>
              <a:rPr lang="en-US" altLang="es-MX" sz="2800" b="1" dirty="0"/>
              <a:t>quina debe detenerse al abrir.</a:t>
            </a:r>
            <a:endParaRPr lang="en-US" altLang="es-MX" sz="2800" dirty="0"/>
          </a:p>
          <a:p>
            <a:pPr marL="0" indent="0">
              <a:buNone/>
            </a:pPr>
            <a:endParaRPr lang="es-AR" altLang="en-US" sz="2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92705" y="313690"/>
            <a:ext cx="8911590" cy="190246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Protecciones mec</a:t>
            </a:r>
            <a:r>
              <a:rPr lang="en-US" altLang="en-US" sz="4000" u="sng" dirty="0">
                <a:sym typeface="+mn-ea"/>
              </a:rPr>
              <a:t>á</a:t>
            </a:r>
            <a:r>
              <a:rPr lang="en-US" altLang="es-MX" sz="4000" u="sng" dirty="0">
                <a:sym typeface="+mn-ea"/>
              </a:rPr>
              <a:t>nicas en m</a:t>
            </a:r>
            <a:r>
              <a:rPr lang="en-US" altLang="en-US" sz="4000" u="sng" dirty="0">
                <a:sym typeface="+mn-ea"/>
              </a:rPr>
              <a:t>á</a:t>
            </a:r>
            <a:r>
              <a:rPr lang="en-US" altLang="es-MX" sz="4000" u="sng" dirty="0">
                <a:sym typeface="+mn-ea"/>
              </a:rPr>
              <a:t>quinas</a:t>
            </a:r>
            <a:br>
              <a:rPr lang="es-AR" altLang="en-US" sz="4000" u="sng" dirty="0">
                <a:sym typeface="+mn-ea"/>
              </a:rPr>
            </a:br>
            <a:endParaRPr lang="es-AR" altLang="en-US" sz="4000" b="1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2313940"/>
            <a:ext cx="9619615" cy="3695700"/>
          </a:xfrm>
        </p:spPr>
        <p:txBody>
          <a:bodyPr>
            <a:noAutofit/>
          </a:bodyPr>
          <a:lstStyle/>
          <a:p>
            <a:r>
              <a:rPr lang="en-US" altLang="es-MX" sz="2800" b="1" dirty="0"/>
              <a:t>Enclavamientos</a:t>
            </a:r>
            <a:r>
              <a:rPr lang="es-AR" altLang="en-US" sz="2800" b="1" dirty="0"/>
              <a:t>: </a:t>
            </a:r>
            <a:r>
              <a:rPr lang="en-US" altLang="es-MX" sz="2800" dirty="0"/>
              <a:t>Sistema que impide funcionamiento si la protecci</a:t>
            </a:r>
            <a:r>
              <a:rPr lang="en-US" altLang="en-US" sz="2800" dirty="0"/>
              <a:t>ó</a:t>
            </a:r>
            <a:r>
              <a:rPr lang="en-US" altLang="es-MX" sz="2800" dirty="0"/>
              <a:t>n est</a:t>
            </a:r>
            <a:r>
              <a:rPr lang="en-US" altLang="en-US" sz="2800" dirty="0"/>
              <a:t>á</a:t>
            </a:r>
            <a:r>
              <a:rPr lang="en-US" altLang="es-MX" sz="2800" dirty="0"/>
              <a:t> abierta.</a:t>
            </a:r>
            <a:r>
              <a:rPr lang="es-AR" altLang="en-US" sz="2800" dirty="0"/>
              <a:t> Ejemplo: </a:t>
            </a:r>
            <a:r>
              <a:rPr lang="en-US" altLang="es-MX" sz="2800" dirty="0"/>
              <a:t>Una prensa no arranca si la puerta est</a:t>
            </a:r>
            <a:r>
              <a:rPr lang="en-US" altLang="en-US" sz="2800" dirty="0"/>
              <a:t>á</a:t>
            </a:r>
            <a:r>
              <a:rPr lang="en-US" altLang="es-MX" sz="2800" dirty="0"/>
              <a:t> abierta.</a:t>
            </a:r>
            <a:endParaRPr lang="en-US" altLang="es-MX" sz="2800" dirty="0"/>
          </a:p>
          <a:p>
            <a:r>
              <a:rPr lang="en-US" altLang="es-MX" sz="2800" b="1" dirty="0"/>
              <a:t>Barreras fotoel</a:t>
            </a:r>
            <a:r>
              <a:rPr lang="en-US" altLang="en-US" sz="2800" b="1" dirty="0"/>
              <a:t>é</a:t>
            </a:r>
            <a:r>
              <a:rPr lang="en-US" altLang="es-MX" sz="2800" b="1" dirty="0"/>
              <a:t>ctricas</a:t>
            </a:r>
            <a:r>
              <a:rPr lang="es-AR" altLang="en-US" sz="2800" b="1" dirty="0"/>
              <a:t>: </a:t>
            </a:r>
            <a:r>
              <a:rPr lang="en-US" altLang="es-MX" sz="2800" dirty="0"/>
              <a:t>Detectan presencia humana y detienen el equipo.</a:t>
            </a:r>
            <a:r>
              <a:rPr lang="es-AR" altLang="en-US" sz="2800" dirty="0"/>
              <a:t> </a:t>
            </a:r>
            <a:r>
              <a:rPr lang="en-US" altLang="es-MX" sz="2800" dirty="0"/>
              <a:t>Muy usadas en:</a:t>
            </a:r>
            <a:r>
              <a:rPr lang="es-AR" altLang="en-US" sz="2800" dirty="0"/>
              <a:t> </a:t>
            </a:r>
            <a:r>
              <a:rPr lang="en-US" altLang="es-MX" sz="2800" dirty="0"/>
              <a:t>prensas</a:t>
            </a:r>
            <a:r>
              <a:rPr lang="es-AR" altLang="en-US" sz="2800" dirty="0"/>
              <a:t>, </a:t>
            </a:r>
            <a:r>
              <a:rPr lang="en-US" altLang="es-MX" sz="2800" dirty="0"/>
              <a:t>l</a:t>
            </a:r>
            <a:r>
              <a:rPr lang="en-US" altLang="en-US" sz="2800" dirty="0"/>
              <a:t>í</a:t>
            </a:r>
            <a:r>
              <a:rPr lang="en-US" altLang="es-MX" sz="2800" dirty="0"/>
              <a:t>neas autom</a:t>
            </a:r>
            <a:r>
              <a:rPr lang="en-US" altLang="en-US" sz="2800" dirty="0"/>
              <a:t>á</a:t>
            </a:r>
            <a:r>
              <a:rPr lang="en-US" altLang="es-MX" sz="2800" dirty="0"/>
              <a:t>ticas</a:t>
            </a:r>
            <a:r>
              <a:rPr lang="es-AR" altLang="en-US" sz="2800" dirty="0"/>
              <a:t>, </a:t>
            </a:r>
            <a:r>
              <a:rPr lang="en-US" altLang="es-MX" sz="2800" dirty="0"/>
              <a:t>robots industriales</a:t>
            </a:r>
            <a:r>
              <a:rPr lang="es-AR" altLang="en-US" sz="2800" dirty="0"/>
              <a:t>.</a:t>
            </a:r>
            <a:endParaRPr lang="en-US" altLang="es-MX" sz="2800" dirty="0"/>
          </a:p>
          <a:p>
            <a:pPr marL="0" indent="0">
              <a:buNone/>
            </a:pPr>
            <a:endParaRPr lang="es-AR" altLang="en-US" sz="2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6785" y="313690"/>
            <a:ext cx="9975215" cy="144399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Protecciones el</a:t>
            </a:r>
            <a:r>
              <a:rPr lang="en-US" altLang="en-US" sz="4000" u="sng" dirty="0">
                <a:sym typeface="+mn-ea"/>
              </a:rPr>
              <a:t>é</a:t>
            </a:r>
            <a:r>
              <a:rPr lang="en-US" altLang="es-MX" sz="4000" u="sng" dirty="0">
                <a:sym typeface="+mn-ea"/>
              </a:rPr>
              <a:t>ctricas en instalaciones</a:t>
            </a:r>
            <a:br>
              <a:rPr lang="es-AR" altLang="en-US" sz="4000" u="sng" dirty="0">
                <a:sym typeface="+mn-ea"/>
              </a:rPr>
            </a:br>
            <a:endParaRPr lang="es-AR" altLang="en-US" sz="4000" b="1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1757680"/>
            <a:ext cx="9619615" cy="4251960"/>
          </a:xfrm>
        </p:spPr>
        <p:txBody>
          <a:bodyPr>
            <a:noAutofit/>
          </a:bodyPr>
          <a:lstStyle/>
          <a:p>
            <a:r>
              <a:rPr lang="en-US" altLang="es-MX" sz="3600" b="1" dirty="0"/>
              <a:t>Fusibles</a:t>
            </a:r>
            <a:r>
              <a:rPr lang="es-AR" altLang="en-US" sz="3600" b="1" dirty="0"/>
              <a:t>: </a:t>
            </a:r>
            <a:r>
              <a:rPr lang="en-US" altLang="es-MX" sz="3600" dirty="0"/>
              <a:t>Protegen contra sobrecorriente</a:t>
            </a:r>
            <a:r>
              <a:rPr lang="en-US" altLang="es-MX" sz="3600" dirty="0"/>
              <a:t>.</a:t>
            </a:r>
            <a:endParaRPr lang="en-US" altLang="es-MX" sz="3600" dirty="0"/>
          </a:p>
          <a:p>
            <a:r>
              <a:rPr lang="es-AR" altLang="en-US" sz="3600" b="1" dirty="0"/>
              <a:t>I</a:t>
            </a:r>
            <a:r>
              <a:rPr lang="en-US" altLang="es-MX" sz="3600" b="1" dirty="0"/>
              <a:t>nterruptores termomagn</a:t>
            </a:r>
            <a:r>
              <a:rPr lang="en-US" altLang="en-US" sz="3600" b="1" dirty="0"/>
              <a:t>é</a:t>
            </a:r>
            <a:r>
              <a:rPr lang="en-US" altLang="es-MX" sz="3600" b="1" dirty="0"/>
              <a:t>ticos</a:t>
            </a:r>
            <a:r>
              <a:rPr lang="es-AR" altLang="en-US" sz="3600" b="1" dirty="0"/>
              <a:t>: </a:t>
            </a:r>
            <a:r>
              <a:rPr lang="en-US" altLang="es-MX" sz="3600" dirty="0"/>
              <a:t>Protegen por:</a:t>
            </a:r>
            <a:r>
              <a:rPr lang="es-AR" altLang="en-US" sz="3600" dirty="0"/>
              <a:t> </a:t>
            </a:r>
            <a:r>
              <a:rPr lang="en-US" altLang="es-MX" sz="3600" dirty="0"/>
              <a:t>sobrecarga</a:t>
            </a:r>
            <a:r>
              <a:rPr lang="es-AR" altLang="en-US" sz="3600" dirty="0"/>
              <a:t>, </a:t>
            </a:r>
            <a:r>
              <a:rPr lang="en-US" altLang="es-MX" sz="3600" dirty="0"/>
              <a:t>cortocircuito</a:t>
            </a:r>
            <a:r>
              <a:rPr lang="es-AR" altLang="en-US" sz="3600" dirty="0"/>
              <a:t>.</a:t>
            </a:r>
            <a:endParaRPr lang="es-AR" altLang="en-US" sz="3600" dirty="0"/>
          </a:p>
          <a:p>
            <a:r>
              <a:rPr lang="en-US" altLang="es-MX" sz="3600" b="1" dirty="0"/>
              <a:t>Disyuntor diferencial</a:t>
            </a:r>
            <a:r>
              <a:rPr lang="es-AR" altLang="en-US" sz="3600" b="1" dirty="0"/>
              <a:t>: </a:t>
            </a:r>
            <a:r>
              <a:rPr lang="en-US" altLang="es-MX" sz="3600" dirty="0"/>
              <a:t>Protege a las personas ante fugas de corriente.</a:t>
            </a:r>
            <a:endParaRPr lang="en-US" altLang="es-MX" sz="3600" dirty="0"/>
          </a:p>
          <a:p>
            <a:r>
              <a:rPr lang="en-US" altLang="es-MX" sz="3600" b="1" dirty="0"/>
              <a:t>Puesta a tierra</a:t>
            </a:r>
            <a:r>
              <a:rPr lang="es-AR" altLang="en-US" sz="3600" b="1" dirty="0"/>
              <a:t>: </a:t>
            </a:r>
            <a:r>
              <a:rPr lang="en-US" altLang="es-MX" sz="3600" dirty="0"/>
              <a:t>Deriva corrientes peligrosas.</a:t>
            </a:r>
            <a:endParaRPr lang="en-US" altLang="es-MX" sz="3600" dirty="0"/>
          </a:p>
          <a:p>
            <a:pPr marL="0" indent="0">
              <a:buNone/>
            </a:pPr>
            <a:endParaRPr lang="en-US" altLang="es-MX" sz="3600" dirty="0"/>
          </a:p>
          <a:p>
            <a:pPr marL="0" indent="0">
              <a:buNone/>
            </a:pPr>
            <a:endParaRPr lang="es-AR" altLang="en-US" sz="3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20">
          <a:fgClr>
            <a:schemeClr val="accent2">
              <a:lumMod val="60000"/>
              <a:lumOff val="40000"/>
            </a:schemeClr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16785" y="313690"/>
            <a:ext cx="9975215" cy="1443990"/>
          </a:xfrm>
        </p:spPr>
        <p:txBody>
          <a:bodyPr>
            <a:normAutofit fontScale="90000"/>
          </a:bodyPr>
          <a:lstStyle/>
          <a:p>
            <a:r>
              <a:rPr lang="en-US" altLang="es-MX" sz="4000" dirty="0">
                <a:sym typeface="+mn-ea"/>
              </a:rPr>
              <a:t>Protecciones en m</a:t>
            </a:r>
            <a:r>
              <a:rPr lang="en-US" altLang="en-US" sz="4000" dirty="0">
                <a:sym typeface="+mn-ea"/>
              </a:rPr>
              <a:t>á</a:t>
            </a:r>
            <a:r>
              <a:rPr lang="en-US" altLang="es-MX" sz="4000" dirty="0">
                <a:sym typeface="+mn-ea"/>
              </a:rPr>
              <a:t>quinas e instalaciones</a:t>
            </a:r>
            <a:r>
              <a:rPr lang="es-AR" altLang="en-US" sz="4000" dirty="0">
                <a:sym typeface="+mn-ea"/>
              </a:rPr>
              <a:t> </a:t>
            </a:r>
            <a:br>
              <a:rPr lang="es-AR" altLang="en-US" sz="4000" dirty="0">
                <a:sym typeface="+mn-ea"/>
              </a:rPr>
            </a:br>
            <a:r>
              <a:rPr lang="en-US" altLang="es-MX" sz="4000" u="sng" dirty="0">
                <a:sym typeface="+mn-ea"/>
              </a:rPr>
              <a:t>Protecciones complementarias</a:t>
            </a:r>
            <a:br>
              <a:rPr lang="es-AR" altLang="en-US" sz="4000" u="sng" dirty="0">
                <a:sym typeface="+mn-ea"/>
              </a:rPr>
            </a:br>
            <a:endParaRPr lang="es-AR" altLang="en-US" sz="4000" b="1" u="sng" dirty="0">
              <a:sym typeface="+mn-ea"/>
            </a:endParaRPr>
          </a:p>
        </p:txBody>
      </p:sp>
      <p:sp>
        <p:nvSpPr>
          <p:cNvPr id="3" name="Marcador de posición de contenido 2"/>
          <p:cNvSpPr>
            <a:spLocks noGrp="1"/>
          </p:cNvSpPr>
          <p:nvPr>
            <p:ph idx="1"/>
          </p:nvPr>
        </p:nvSpPr>
        <p:spPr>
          <a:xfrm>
            <a:off x="1986915" y="1757680"/>
            <a:ext cx="9619615" cy="4251960"/>
          </a:xfrm>
        </p:spPr>
        <p:txBody>
          <a:bodyPr>
            <a:noAutofit/>
          </a:bodyPr>
          <a:lstStyle/>
          <a:p>
            <a:r>
              <a:rPr lang="en-US" altLang="es-MX" sz="4000" b="1" dirty="0"/>
              <a:t>Bot</a:t>
            </a:r>
            <a:r>
              <a:rPr lang="en-US" altLang="en-US" sz="4000" b="1" dirty="0"/>
              <a:t>ó</a:t>
            </a:r>
            <a:r>
              <a:rPr lang="en-US" altLang="es-MX" sz="4000" b="1" dirty="0"/>
              <a:t>n de parada de emergencia</a:t>
            </a:r>
            <a:r>
              <a:rPr lang="es-AR" altLang="en-US" sz="4000" b="1" dirty="0"/>
              <a:t>: </a:t>
            </a:r>
            <a:r>
              <a:rPr lang="en-US" altLang="es-MX" sz="4000" dirty="0"/>
              <a:t>Debe ser:</a:t>
            </a:r>
            <a:r>
              <a:rPr lang="es-AR" altLang="en-US" sz="4000" dirty="0"/>
              <a:t> </a:t>
            </a:r>
            <a:r>
              <a:rPr lang="en-US" altLang="es-MX" sz="4000" dirty="0"/>
              <a:t>visible</a:t>
            </a:r>
            <a:r>
              <a:rPr lang="es-AR" altLang="en-US" sz="4000" dirty="0"/>
              <a:t>, </a:t>
            </a:r>
            <a:r>
              <a:rPr lang="en-US" altLang="es-MX" sz="4000" dirty="0"/>
              <a:t>accesible</a:t>
            </a:r>
            <a:r>
              <a:rPr lang="es-AR" altLang="en-US" sz="4000" dirty="0"/>
              <a:t>, </a:t>
            </a:r>
            <a:r>
              <a:rPr lang="en-US" altLang="es-MX" sz="4000" dirty="0"/>
              <a:t>r</a:t>
            </a:r>
            <a:r>
              <a:rPr lang="en-US" altLang="en-US" sz="4000" dirty="0"/>
              <a:t>á</a:t>
            </a:r>
            <a:r>
              <a:rPr lang="en-US" altLang="es-MX" sz="4000" dirty="0"/>
              <a:t>pido de accionar</a:t>
            </a:r>
            <a:r>
              <a:rPr lang="es-AR" altLang="en-US" sz="4000" dirty="0"/>
              <a:t>. </a:t>
            </a:r>
            <a:endParaRPr lang="en-US" altLang="es-MX" sz="4000" dirty="0"/>
          </a:p>
          <a:p>
            <a:r>
              <a:rPr lang="en-US" altLang="es-MX" sz="4000" b="1" dirty="0"/>
              <a:t>Se</a:t>
            </a:r>
            <a:r>
              <a:rPr lang="en-US" altLang="en-US" sz="4000" b="1" dirty="0"/>
              <a:t>ñ</a:t>
            </a:r>
            <a:r>
              <a:rPr lang="en-US" altLang="es-MX" sz="4000" b="1" dirty="0"/>
              <a:t>alizaci</a:t>
            </a:r>
            <a:r>
              <a:rPr lang="en-US" altLang="en-US" sz="4000" b="1" dirty="0"/>
              <a:t>ó</a:t>
            </a:r>
            <a:r>
              <a:rPr lang="en-US" altLang="es-MX" sz="4000" b="1" dirty="0"/>
              <a:t>n</a:t>
            </a:r>
            <a:r>
              <a:rPr lang="es-AR" altLang="en-US" sz="4000" b="1" dirty="0"/>
              <a:t>: </a:t>
            </a:r>
            <a:r>
              <a:rPr lang="en-US" altLang="es-MX" sz="4000" dirty="0"/>
              <a:t>Ejemplos:</a:t>
            </a:r>
            <a:r>
              <a:rPr lang="es-AR" altLang="en-US" sz="4000" dirty="0"/>
              <a:t> </a:t>
            </a:r>
            <a:r>
              <a:rPr lang="en-US" altLang="es-MX" sz="4000" dirty="0"/>
              <a:t>alto voltaje</a:t>
            </a:r>
            <a:r>
              <a:rPr lang="es-AR" altLang="en-US" sz="4000" dirty="0"/>
              <a:t>, </a:t>
            </a:r>
            <a:r>
              <a:rPr lang="en-US" altLang="es-MX" sz="4000" dirty="0"/>
              <a:t>partes m</a:t>
            </a:r>
            <a:r>
              <a:rPr lang="en-US" altLang="en-US" sz="4000" dirty="0"/>
              <a:t>ó</a:t>
            </a:r>
            <a:r>
              <a:rPr lang="en-US" altLang="es-MX" sz="4000" dirty="0"/>
              <a:t>viles</a:t>
            </a:r>
            <a:r>
              <a:rPr lang="es-AR" altLang="en-US" sz="4000" dirty="0"/>
              <a:t>, </a:t>
            </a:r>
            <a:r>
              <a:rPr lang="en-US" altLang="es-MX" sz="4000" dirty="0"/>
              <a:t>uso obligatorio de EPP</a:t>
            </a:r>
            <a:r>
              <a:rPr lang="es-AR" altLang="en-US" sz="4000" dirty="0"/>
              <a:t>.</a:t>
            </a:r>
            <a:endParaRPr lang="en-US" altLang="es-MX" sz="4000" dirty="0"/>
          </a:p>
          <a:p>
            <a:pPr marL="0" indent="0">
              <a:buNone/>
            </a:pPr>
            <a:endParaRPr lang="es-AR" altLang="en-US" sz="4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0</TotalTime>
  <Words>3586</Words>
  <Application>WPS Presentation</Application>
  <PresentationFormat>Panorámica</PresentationFormat>
  <Paragraphs>104</Paragraphs>
  <Slides>14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12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14</vt:i4>
      </vt:variant>
    </vt:vector>
  </HeadingPairs>
  <TitlesOfParts>
    <vt:vector size="27" baseType="lpstr">
      <vt:lpstr>Arial</vt:lpstr>
      <vt:lpstr>SimSun</vt:lpstr>
      <vt:lpstr>Wingdings</vt:lpstr>
      <vt:lpstr>Wingdings 3</vt:lpstr>
      <vt:lpstr>Arial</vt:lpstr>
      <vt:lpstr>Calibri</vt:lpstr>
      <vt:lpstr>Times New Roman</vt:lpstr>
      <vt:lpstr>Symbol</vt:lpstr>
      <vt:lpstr>Roboto</vt:lpstr>
      <vt:lpstr>Century Gothic</vt:lpstr>
      <vt:lpstr>Microsoft YaHei</vt:lpstr>
      <vt:lpstr>Arial Unicode MS</vt:lpstr>
      <vt:lpstr>Espiral</vt:lpstr>
      <vt:lpstr>GESTIÓN DE MANTENIMIENTO II</vt:lpstr>
      <vt:lpstr>SISTEMAS INTEGRADOS DE HIGIENE, SEGURIDAD Y MEDIO AMBIENTE</vt:lpstr>
      <vt:lpstr>Protecciones en máquinas e instalaciones</vt:lpstr>
      <vt:lpstr>Protecciones en máquinas e instalaciones  Finalidad de las protecciones </vt:lpstr>
      <vt:lpstr>Protecciones en máquinas e instalaciones  ¿Qué son las protecciones industriales? </vt:lpstr>
      <vt:lpstr>Protecciones en máquinas e instalaciones  Tipos de riesgos que se buscan controlar </vt:lpstr>
      <vt:lpstr>Protecciones en máquinas e instalaciones  Protecciones mecánicas en máquinas </vt:lpstr>
      <vt:lpstr>Protecciones en máquinas e instalaciones  Protecciones mecánicas en máquinas </vt:lpstr>
      <vt:lpstr>Protecciones en máquinas e instalaciones  Protecciones eléctricas en instalaciones </vt:lpstr>
      <vt:lpstr>Protecciones en máquinas e instalaciones  Protecciones complementarias </vt:lpstr>
      <vt:lpstr>Protecciones en máquinas e instalaciones  Ejemplo aplicado a mantenimiento industrial </vt:lpstr>
      <vt:lpstr>Protecciones en máquinas e instalaciones  Protecciones en tableros eléctricos </vt:lpstr>
      <vt:lpstr>Protecciones en máquinas e instalaciones  Errores frecuentes en planta</vt:lpstr>
      <vt:lpstr>Protecciones en máquinas e instalaciones  Relación con mantenimiento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Juan Carlos Muñoz</dc:creator>
  <cp:lastModifiedBy>Juan Muñoz</cp:lastModifiedBy>
  <cp:revision>12</cp:revision>
  <dcterms:created xsi:type="dcterms:W3CDTF">2025-08-19T22:15:00Z</dcterms:created>
  <dcterms:modified xsi:type="dcterms:W3CDTF">2026-03-25T18:10:15Z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0ED595ACC51C462D91E7AC5D76E985A7_13</vt:lpwstr>
  </property>
  <property fmtid="{D5CDD505-2E9C-101B-9397-08002B2CF9AE}" pid="3" name="KSOProductBuildVer">
    <vt:lpwstr>2058-12.2.0.23196</vt:lpwstr>
  </property>
</Properties>
</file>