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73" r:id="rId4"/>
    <p:sldId id="274" r:id="rId5"/>
    <p:sldId id="275" r:id="rId6"/>
    <p:sldId id="277" r:id="rId7"/>
    <p:sldId id="278" r:id="rId8"/>
    <p:sldId id="279" r:id="rId9"/>
    <p:sldId id="280" r:id="rId10"/>
    <p:sldId id="276" r:id="rId11"/>
    <p:sldId id="281" r:id="rId12"/>
    <p:sldId id="282" r:id="rId13"/>
    <p:sldId id="283" r:id="rId14"/>
    <p:sldId id="298" r:id="rId15"/>
    <p:sldId id="284" r:id="rId16"/>
    <p:sldId id="286" r:id="rId17"/>
    <p:sldId id="285" r:id="rId18"/>
    <p:sldId id="287" r:id="rId19"/>
    <p:sldId id="288" r:id="rId20"/>
    <p:sldId id="289" r:id="rId21"/>
    <p:sldId id="290" r:id="rId22"/>
    <p:sldId id="291" r:id="rId23"/>
    <p:sldId id="292" r:id="rId24"/>
    <p:sldId id="299" r:id="rId25"/>
    <p:sldId id="293" r:id="rId26"/>
    <p:sldId id="295" r:id="rId27"/>
    <p:sldId id="296" r:id="rId28"/>
    <p:sldId id="297" r:id="rId2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8" autoAdjust="0"/>
    <p:restoredTop sz="94660"/>
  </p:normalViewPr>
  <p:slideViewPr>
    <p:cSldViewPr snapToGrid="0">
      <p:cViewPr varScale="1">
        <p:scale>
          <a:sx n="109" d="100"/>
          <a:sy n="109" d="100"/>
        </p:scale>
        <p:origin x="570" y="108"/>
      </p:cViewPr>
      <p:guideLst/>
    </p:cSldViewPr>
  </p:slideViewPr>
  <p:notesTextViewPr>
    <p:cViewPr>
      <p:scale>
        <a:sx n="1" d="1"/>
        <a:sy n="1" d="1"/>
      </p:scale>
      <p:origin x="0" y="0"/>
    </p:cViewPr>
  </p:notesTextViewPr>
  <p:sorterViewPr>
    <p:cViewPr>
      <p:scale>
        <a:sx n="100" d="100"/>
        <a:sy n="100" d="100"/>
      </p:scale>
      <p:origin x="0" y="-6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C6477D-34AA-4F7F-ABF7-9D36B65B3F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77D56154-47E9-4EDE-A5D2-7935DC4084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7F81155F-F72E-42B8-A7E9-0538745F49BC}"/>
              </a:ext>
            </a:extLst>
          </p:cNvPr>
          <p:cNvSpPr>
            <a:spLocks noGrp="1"/>
          </p:cNvSpPr>
          <p:nvPr>
            <p:ph type="dt" sz="half" idx="10"/>
          </p:nvPr>
        </p:nvSpPr>
        <p:spPr/>
        <p:txBody>
          <a:bodyPr/>
          <a:lstStyle/>
          <a:p>
            <a:fld id="{D8E53B73-2120-4E15-8D0B-D0DF2D100A20}" type="datetimeFigureOut">
              <a:rPr lang="es-AR" smtClean="0"/>
              <a:t>6/4/2026</a:t>
            </a:fld>
            <a:endParaRPr lang="es-AR"/>
          </a:p>
        </p:txBody>
      </p:sp>
      <p:sp>
        <p:nvSpPr>
          <p:cNvPr id="5" name="Marcador de pie de página 4">
            <a:extLst>
              <a:ext uri="{FF2B5EF4-FFF2-40B4-BE49-F238E27FC236}">
                <a16:creationId xmlns:a16="http://schemas.microsoft.com/office/drawing/2014/main" id="{A56363FC-5A80-48E4-92F8-E9F93956B45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C313D153-C714-49E9-BB9A-EC587434FBA8}"/>
              </a:ext>
            </a:extLst>
          </p:cNvPr>
          <p:cNvSpPr>
            <a:spLocks noGrp="1"/>
          </p:cNvSpPr>
          <p:nvPr>
            <p:ph type="sldNum" sz="quarter" idx="12"/>
          </p:nvPr>
        </p:nvSpPr>
        <p:spPr/>
        <p:txBody>
          <a:bodyPr/>
          <a:lstStyle/>
          <a:p>
            <a:fld id="{5E30FCFB-9A90-43D8-85A6-B22081C90A1C}" type="slidenum">
              <a:rPr lang="es-AR" smtClean="0"/>
              <a:t>‹Nº›</a:t>
            </a:fld>
            <a:endParaRPr lang="es-AR"/>
          </a:p>
        </p:txBody>
      </p:sp>
    </p:spTree>
    <p:extLst>
      <p:ext uri="{BB962C8B-B14F-4D97-AF65-F5344CB8AC3E}">
        <p14:creationId xmlns:p14="http://schemas.microsoft.com/office/powerpoint/2010/main" val="220774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DFA462-B81D-4ADA-8E72-995942F8CC5D}"/>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FBE99E68-2292-4747-811E-67EB0A8C8ED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7FF78114-E70A-43E9-BD29-2116EFB6E619}"/>
              </a:ext>
            </a:extLst>
          </p:cNvPr>
          <p:cNvSpPr>
            <a:spLocks noGrp="1"/>
          </p:cNvSpPr>
          <p:nvPr>
            <p:ph type="dt" sz="half" idx="10"/>
          </p:nvPr>
        </p:nvSpPr>
        <p:spPr/>
        <p:txBody>
          <a:bodyPr/>
          <a:lstStyle/>
          <a:p>
            <a:fld id="{D8E53B73-2120-4E15-8D0B-D0DF2D100A20}" type="datetimeFigureOut">
              <a:rPr lang="es-AR" smtClean="0"/>
              <a:t>6/4/2026</a:t>
            </a:fld>
            <a:endParaRPr lang="es-AR"/>
          </a:p>
        </p:txBody>
      </p:sp>
      <p:sp>
        <p:nvSpPr>
          <p:cNvPr id="5" name="Marcador de pie de página 4">
            <a:extLst>
              <a:ext uri="{FF2B5EF4-FFF2-40B4-BE49-F238E27FC236}">
                <a16:creationId xmlns:a16="http://schemas.microsoft.com/office/drawing/2014/main" id="{E079FADE-9769-4AD9-A4E6-F17510F1419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AE70CD9A-AE9A-44A1-A658-7667AA5D94D7}"/>
              </a:ext>
            </a:extLst>
          </p:cNvPr>
          <p:cNvSpPr>
            <a:spLocks noGrp="1"/>
          </p:cNvSpPr>
          <p:nvPr>
            <p:ph type="sldNum" sz="quarter" idx="12"/>
          </p:nvPr>
        </p:nvSpPr>
        <p:spPr/>
        <p:txBody>
          <a:bodyPr/>
          <a:lstStyle/>
          <a:p>
            <a:fld id="{5E30FCFB-9A90-43D8-85A6-B22081C90A1C}" type="slidenum">
              <a:rPr lang="es-AR" smtClean="0"/>
              <a:t>‹Nº›</a:t>
            </a:fld>
            <a:endParaRPr lang="es-AR"/>
          </a:p>
        </p:txBody>
      </p:sp>
    </p:spTree>
    <p:extLst>
      <p:ext uri="{BB962C8B-B14F-4D97-AF65-F5344CB8AC3E}">
        <p14:creationId xmlns:p14="http://schemas.microsoft.com/office/powerpoint/2010/main" val="3146658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2B587B-C386-408F-925B-0797ED9CE14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F2B84D17-C8D8-46D5-AE00-9F92C3C44B8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FD66A659-CE06-4FD4-A22E-A9DF0B5C7DF3}"/>
              </a:ext>
            </a:extLst>
          </p:cNvPr>
          <p:cNvSpPr>
            <a:spLocks noGrp="1"/>
          </p:cNvSpPr>
          <p:nvPr>
            <p:ph type="dt" sz="half" idx="10"/>
          </p:nvPr>
        </p:nvSpPr>
        <p:spPr/>
        <p:txBody>
          <a:bodyPr/>
          <a:lstStyle/>
          <a:p>
            <a:fld id="{D8E53B73-2120-4E15-8D0B-D0DF2D100A20}" type="datetimeFigureOut">
              <a:rPr lang="es-AR" smtClean="0"/>
              <a:t>6/4/2026</a:t>
            </a:fld>
            <a:endParaRPr lang="es-AR"/>
          </a:p>
        </p:txBody>
      </p:sp>
      <p:sp>
        <p:nvSpPr>
          <p:cNvPr id="5" name="Marcador de pie de página 4">
            <a:extLst>
              <a:ext uri="{FF2B5EF4-FFF2-40B4-BE49-F238E27FC236}">
                <a16:creationId xmlns:a16="http://schemas.microsoft.com/office/drawing/2014/main" id="{7819D2FD-FB60-4947-A7A3-EC31ECF89E6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63F75C08-59C5-45AD-B128-B436C1C3D9A2}"/>
              </a:ext>
            </a:extLst>
          </p:cNvPr>
          <p:cNvSpPr>
            <a:spLocks noGrp="1"/>
          </p:cNvSpPr>
          <p:nvPr>
            <p:ph type="sldNum" sz="quarter" idx="12"/>
          </p:nvPr>
        </p:nvSpPr>
        <p:spPr/>
        <p:txBody>
          <a:bodyPr/>
          <a:lstStyle/>
          <a:p>
            <a:fld id="{5E30FCFB-9A90-43D8-85A6-B22081C90A1C}" type="slidenum">
              <a:rPr lang="es-AR" smtClean="0"/>
              <a:t>‹Nº›</a:t>
            </a:fld>
            <a:endParaRPr lang="es-AR"/>
          </a:p>
        </p:txBody>
      </p:sp>
    </p:spTree>
    <p:extLst>
      <p:ext uri="{BB962C8B-B14F-4D97-AF65-F5344CB8AC3E}">
        <p14:creationId xmlns:p14="http://schemas.microsoft.com/office/powerpoint/2010/main" val="64123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833A1-1522-467C-B392-C25E4003CC73}"/>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D50F76B6-CA90-48A6-9B22-BFD7F245324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26964D0B-8CD9-4092-8D39-25A691386E71}"/>
              </a:ext>
            </a:extLst>
          </p:cNvPr>
          <p:cNvSpPr>
            <a:spLocks noGrp="1"/>
          </p:cNvSpPr>
          <p:nvPr>
            <p:ph type="dt" sz="half" idx="10"/>
          </p:nvPr>
        </p:nvSpPr>
        <p:spPr/>
        <p:txBody>
          <a:bodyPr/>
          <a:lstStyle/>
          <a:p>
            <a:fld id="{D8E53B73-2120-4E15-8D0B-D0DF2D100A20}" type="datetimeFigureOut">
              <a:rPr lang="es-AR" smtClean="0"/>
              <a:t>6/4/2026</a:t>
            </a:fld>
            <a:endParaRPr lang="es-AR"/>
          </a:p>
        </p:txBody>
      </p:sp>
      <p:sp>
        <p:nvSpPr>
          <p:cNvPr id="5" name="Marcador de pie de página 4">
            <a:extLst>
              <a:ext uri="{FF2B5EF4-FFF2-40B4-BE49-F238E27FC236}">
                <a16:creationId xmlns:a16="http://schemas.microsoft.com/office/drawing/2014/main" id="{18E42A64-FA7C-4E80-9519-126A616A7DB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BC2DF679-5F3B-4808-AA25-92AB236C418A}"/>
              </a:ext>
            </a:extLst>
          </p:cNvPr>
          <p:cNvSpPr>
            <a:spLocks noGrp="1"/>
          </p:cNvSpPr>
          <p:nvPr>
            <p:ph type="sldNum" sz="quarter" idx="12"/>
          </p:nvPr>
        </p:nvSpPr>
        <p:spPr/>
        <p:txBody>
          <a:bodyPr/>
          <a:lstStyle/>
          <a:p>
            <a:fld id="{5E30FCFB-9A90-43D8-85A6-B22081C90A1C}" type="slidenum">
              <a:rPr lang="es-AR" smtClean="0"/>
              <a:t>‹Nº›</a:t>
            </a:fld>
            <a:endParaRPr lang="es-AR"/>
          </a:p>
        </p:txBody>
      </p:sp>
    </p:spTree>
    <p:extLst>
      <p:ext uri="{BB962C8B-B14F-4D97-AF65-F5344CB8AC3E}">
        <p14:creationId xmlns:p14="http://schemas.microsoft.com/office/powerpoint/2010/main" val="2862283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B16021-0C73-4903-8A42-D66FC902B9F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56824C7E-DA1D-4D44-B817-0DDEEC5F88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4B85080-69AF-4BBD-8204-863197676A3D}"/>
              </a:ext>
            </a:extLst>
          </p:cNvPr>
          <p:cNvSpPr>
            <a:spLocks noGrp="1"/>
          </p:cNvSpPr>
          <p:nvPr>
            <p:ph type="dt" sz="half" idx="10"/>
          </p:nvPr>
        </p:nvSpPr>
        <p:spPr/>
        <p:txBody>
          <a:bodyPr/>
          <a:lstStyle/>
          <a:p>
            <a:fld id="{D8E53B73-2120-4E15-8D0B-D0DF2D100A20}" type="datetimeFigureOut">
              <a:rPr lang="es-AR" smtClean="0"/>
              <a:t>6/4/2026</a:t>
            </a:fld>
            <a:endParaRPr lang="es-AR"/>
          </a:p>
        </p:txBody>
      </p:sp>
      <p:sp>
        <p:nvSpPr>
          <p:cNvPr id="5" name="Marcador de pie de página 4">
            <a:extLst>
              <a:ext uri="{FF2B5EF4-FFF2-40B4-BE49-F238E27FC236}">
                <a16:creationId xmlns:a16="http://schemas.microsoft.com/office/drawing/2014/main" id="{41F2C6BB-F9CC-4EC2-9552-6EC5F11C59C3}"/>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6C40DE0-834A-470A-AA00-C13407724B46}"/>
              </a:ext>
            </a:extLst>
          </p:cNvPr>
          <p:cNvSpPr>
            <a:spLocks noGrp="1"/>
          </p:cNvSpPr>
          <p:nvPr>
            <p:ph type="sldNum" sz="quarter" idx="12"/>
          </p:nvPr>
        </p:nvSpPr>
        <p:spPr/>
        <p:txBody>
          <a:bodyPr/>
          <a:lstStyle/>
          <a:p>
            <a:fld id="{5E30FCFB-9A90-43D8-85A6-B22081C90A1C}" type="slidenum">
              <a:rPr lang="es-AR" smtClean="0"/>
              <a:t>‹Nº›</a:t>
            </a:fld>
            <a:endParaRPr lang="es-AR"/>
          </a:p>
        </p:txBody>
      </p:sp>
    </p:spTree>
    <p:extLst>
      <p:ext uri="{BB962C8B-B14F-4D97-AF65-F5344CB8AC3E}">
        <p14:creationId xmlns:p14="http://schemas.microsoft.com/office/powerpoint/2010/main" val="275102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95311-706B-4075-8E7C-9C322B327F4D}"/>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F95B6913-70B3-4525-B3AF-2536FF1DD4E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62229725-BF6D-4559-9537-54A66C52199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501CBD3B-987C-43A6-BE56-258CE0ED5E69}"/>
              </a:ext>
            </a:extLst>
          </p:cNvPr>
          <p:cNvSpPr>
            <a:spLocks noGrp="1"/>
          </p:cNvSpPr>
          <p:nvPr>
            <p:ph type="dt" sz="half" idx="10"/>
          </p:nvPr>
        </p:nvSpPr>
        <p:spPr/>
        <p:txBody>
          <a:bodyPr/>
          <a:lstStyle/>
          <a:p>
            <a:fld id="{D8E53B73-2120-4E15-8D0B-D0DF2D100A20}" type="datetimeFigureOut">
              <a:rPr lang="es-AR" smtClean="0"/>
              <a:t>6/4/2026</a:t>
            </a:fld>
            <a:endParaRPr lang="es-AR"/>
          </a:p>
        </p:txBody>
      </p:sp>
      <p:sp>
        <p:nvSpPr>
          <p:cNvPr id="6" name="Marcador de pie de página 5">
            <a:extLst>
              <a:ext uri="{FF2B5EF4-FFF2-40B4-BE49-F238E27FC236}">
                <a16:creationId xmlns:a16="http://schemas.microsoft.com/office/drawing/2014/main" id="{E3C48065-C9C9-4AA5-94E9-2351A5E78D47}"/>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6A8FF7B7-3AB2-4293-83E5-AFAA5A3799C1}"/>
              </a:ext>
            </a:extLst>
          </p:cNvPr>
          <p:cNvSpPr>
            <a:spLocks noGrp="1"/>
          </p:cNvSpPr>
          <p:nvPr>
            <p:ph type="sldNum" sz="quarter" idx="12"/>
          </p:nvPr>
        </p:nvSpPr>
        <p:spPr/>
        <p:txBody>
          <a:bodyPr/>
          <a:lstStyle/>
          <a:p>
            <a:fld id="{5E30FCFB-9A90-43D8-85A6-B22081C90A1C}" type="slidenum">
              <a:rPr lang="es-AR" smtClean="0"/>
              <a:t>‹Nº›</a:t>
            </a:fld>
            <a:endParaRPr lang="es-AR"/>
          </a:p>
        </p:txBody>
      </p:sp>
    </p:spTree>
    <p:extLst>
      <p:ext uri="{BB962C8B-B14F-4D97-AF65-F5344CB8AC3E}">
        <p14:creationId xmlns:p14="http://schemas.microsoft.com/office/powerpoint/2010/main" val="179633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67BAAF-60FC-46D2-AD2A-B0F48DD37D3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6519C9E4-DF7A-4DB4-943D-2BF458475E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DF2D9A5-D35F-4505-B7F2-2202B1EE0AB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8F2ECDFD-9C13-4F97-B37B-8050826D4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58D8848-7EC1-46D2-B82E-F10283C3951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782AB91E-39B0-49AC-96FB-ED2EEDFF769A}"/>
              </a:ext>
            </a:extLst>
          </p:cNvPr>
          <p:cNvSpPr>
            <a:spLocks noGrp="1"/>
          </p:cNvSpPr>
          <p:nvPr>
            <p:ph type="dt" sz="half" idx="10"/>
          </p:nvPr>
        </p:nvSpPr>
        <p:spPr/>
        <p:txBody>
          <a:bodyPr/>
          <a:lstStyle/>
          <a:p>
            <a:fld id="{D8E53B73-2120-4E15-8D0B-D0DF2D100A20}" type="datetimeFigureOut">
              <a:rPr lang="es-AR" smtClean="0"/>
              <a:t>6/4/2026</a:t>
            </a:fld>
            <a:endParaRPr lang="es-AR"/>
          </a:p>
        </p:txBody>
      </p:sp>
      <p:sp>
        <p:nvSpPr>
          <p:cNvPr id="8" name="Marcador de pie de página 7">
            <a:extLst>
              <a:ext uri="{FF2B5EF4-FFF2-40B4-BE49-F238E27FC236}">
                <a16:creationId xmlns:a16="http://schemas.microsoft.com/office/drawing/2014/main" id="{0003FFD8-888F-49A0-8B3E-C7CD9FFF9A0F}"/>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A824D434-85B7-4502-BD59-C87DB7017756}"/>
              </a:ext>
            </a:extLst>
          </p:cNvPr>
          <p:cNvSpPr>
            <a:spLocks noGrp="1"/>
          </p:cNvSpPr>
          <p:nvPr>
            <p:ph type="sldNum" sz="quarter" idx="12"/>
          </p:nvPr>
        </p:nvSpPr>
        <p:spPr/>
        <p:txBody>
          <a:bodyPr/>
          <a:lstStyle/>
          <a:p>
            <a:fld id="{5E30FCFB-9A90-43D8-85A6-B22081C90A1C}" type="slidenum">
              <a:rPr lang="es-AR" smtClean="0"/>
              <a:t>‹Nº›</a:t>
            </a:fld>
            <a:endParaRPr lang="es-AR"/>
          </a:p>
        </p:txBody>
      </p:sp>
    </p:spTree>
    <p:extLst>
      <p:ext uri="{BB962C8B-B14F-4D97-AF65-F5344CB8AC3E}">
        <p14:creationId xmlns:p14="http://schemas.microsoft.com/office/powerpoint/2010/main" val="405819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21C2A-BC7D-478A-8922-C935F4BE714A}"/>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146F44FD-F20A-40E1-856D-92FEB4E39748}"/>
              </a:ext>
            </a:extLst>
          </p:cNvPr>
          <p:cNvSpPr>
            <a:spLocks noGrp="1"/>
          </p:cNvSpPr>
          <p:nvPr>
            <p:ph type="dt" sz="half" idx="10"/>
          </p:nvPr>
        </p:nvSpPr>
        <p:spPr/>
        <p:txBody>
          <a:bodyPr/>
          <a:lstStyle/>
          <a:p>
            <a:fld id="{D8E53B73-2120-4E15-8D0B-D0DF2D100A20}" type="datetimeFigureOut">
              <a:rPr lang="es-AR" smtClean="0"/>
              <a:t>6/4/2026</a:t>
            </a:fld>
            <a:endParaRPr lang="es-AR"/>
          </a:p>
        </p:txBody>
      </p:sp>
      <p:sp>
        <p:nvSpPr>
          <p:cNvPr id="4" name="Marcador de pie de página 3">
            <a:extLst>
              <a:ext uri="{FF2B5EF4-FFF2-40B4-BE49-F238E27FC236}">
                <a16:creationId xmlns:a16="http://schemas.microsoft.com/office/drawing/2014/main" id="{4EC300F8-ECA1-4DE4-AA7D-F3260364FD99}"/>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3FAD4EE4-0E01-428F-8CC1-70DA35AE098F}"/>
              </a:ext>
            </a:extLst>
          </p:cNvPr>
          <p:cNvSpPr>
            <a:spLocks noGrp="1"/>
          </p:cNvSpPr>
          <p:nvPr>
            <p:ph type="sldNum" sz="quarter" idx="12"/>
          </p:nvPr>
        </p:nvSpPr>
        <p:spPr/>
        <p:txBody>
          <a:bodyPr/>
          <a:lstStyle/>
          <a:p>
            <a:fld id="{5E30FCFB-9A90-43D8-85A6-B22081C90A1C}" type="slidenum">
              <a:rPr lang="es-AR" smtClean="0"/>
              <a:t>‹Nº›</a:t>
            </a:fld>
            <a:endParaRPr lang="es-AR"/>
          </a:p>
        </p:txBody>
      </p:sp>
    </p:spTree>
    <p:extLst>
      <p:ext uri="{BB962C8B-B14F-4D97-AF65-F5344CB8AC3E}">
        <p14:creationId xmlns:p14="http://schemas.microsoft.com/office/powerpoint/2010/main" val="410176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6888A16-2B91-4653-81F9-9199441F9064}"/>
              </a:ext>
            </a:extLst>
          </p:cNvPr>
          <p:cNvSpPr>
            <a:spLocks noGrp="1"/>
          </p:cNvSpPr>
          <p:nvPr>
            <p:ph type="dt" sz="half" idx="10"/>
          </p:nvPr>
        </p:nvSpPr>
        <p:spPr/>
        <p:txBody>
          <a:bodyPr/>
          <a:lstStyle/>
          <a:p>
            <a:fld id="{D8E53B73-2120-4E15-8D0B-D0DF2D100A20}" type="datetimeFigureOut">
              <a:rPr lang="es-AR" smtClean="0"/>
              <a:t>6/4/2026</a:t>
            </a:fld>
            <a:endParaRPr lang="es-AR"/>
          </a:p>
        </p:txBody>
      </p:sp>
      <p:sp>
        <p:nvSpPr>
          <p:cNvPr id="3" name="Marcador de pie de página 2">
            <a:extLst>
              <a:ext uri="{FF2B5EF4-FFF2-40B4-BE49-F238E27FC236}">
                <a16:creationId xmlns:a16="http://schemas.microsoft.com/office/drawing/2014/main" id="{48AE4B9D-F190-4313-BBCD-D4C17839F111}"/>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6AC31D0F-90E8-4496-8E6C-FFB1886EC16A}"/>
              </a:ext>
            </a:extLst>
          </p:cNvPr>
          <p:cNvSpPr>
            <a:spLocks noGrp="1"/>
          </p:cNvSpPr>
          <p:nvPr>
            <p:ph type="sldNum" sz="quarter" idx="12"/>
          </p:nvPr>
        </p:nvSpPr>
        <p:spPr/>
        <p:txBody>
          <a:bodyPr/>
          <a:lstStyle/>
          <a:p>
            <a:fld id="{5E30FCFB-9A90-43D8-85A6-B22081C90A1C}" type="slidenum">
              <a:rPr lang="es-AR" smtClean="0"/>
              <a:t>‹Nº›</a:t>
            </a:fld>
            <a:endParaRPr lang="es-AR"/>
          </a:p>
        </p:txBody>
      </p:sp>
    </p:spTree>
    <p:extLst>
      <p:ext uri="{BB962C8B-B14F-4D97-AF65-F5344CB8AC3E}">
        <p14:creationId xmlns:p14="http://schemas.microsoft.com/office/powerpoint/2010/main" val="71948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33180-7BFD-491C-87F8-83D0190D26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2836DCFD-5CB5-4319-BC42-4705CD4CB8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DB991B4B-6C8F-4025-96CA-72AEA8A1A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1E7F72-30E1-4FF1-8CD8-F7AEA8295705}"/>
              </a:ext>
            </a:extLst>
          </p:cNvPr>
          <p:cNvSpPr>
            <a:spLocks noGrp="1"/>
          </p:cNvSpPr>
          <p:nvPr>
            <p:ph type="dt" sz="half" idx="10"/>
          </p:nvPr>
        </p:nvSpPr>
        <p:spPr/>
        <p:txBody>
          <a:bodyPr/>
          <a:lstStyle/>
          <a:p>
            <a:fld id="{D8E53B73-2120-4E15-8D0B-D0DF2D100A20}" type="datetimeFigureOut">
              <a:rPr lang="es-AR" smtClean="0"/>
              <a:t>6/4/2026</a:t>
            </a:fld>
            <a:endParaRPr lang="es-AR"/>
          </a:p>
        </p:txBody>
      </p:sp>
      <p:sp>
        <p:nvSpPr>
          <p:cNvPr id="6" name="Marcador de pie de página 5">
            <a:extLst>
              <a:ext uri="{FF2B5EF4-FFF2-40B4-BE49-F238E27FC236}">
                <a16:creationId xmlns:a16="http://schemas.microsoft.com/office/drawing/2014/main" id="{0F24AB66-542D-4EF9-B222-A9A8350D4E22}"/>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F722EAF7-055A-4234-B930-B075F12BEF21}"/>
              </a:ext>
            </a:extLst>
          </p:cNvPr>
          <p:cNvSpPr>
            <a:spLocks noGrp="1"/>
          </p:cNvSpPr>
          <p:nvPr>
            <p:ph type="sldNum" sz="quarter" idx="12"/>
          </p:nvPr>
        </p:nvSpPr>
        <p:spPr/>
        <p:txBody>
          <a:bodyPr/>
          <a:lstStyle/>
          <a:p>
            <a:fld id="{5E30FCFB-9A90-43D8-85A6-B22081C90A1C}" type="slidenum">
              <a:rPr lang="es-AR" smtClean="0"/>
              <a:t>‹Nº›</a:t>
            </a:fld>
            <a:endParaRPr lang="es-AR"/>
          </a:p>
        </p:txBody>
      </p:sp>
    </p:spTree>
    <p:extLst>
      <p:ext uri="{BB962C8B-B14F-4D97-AF65-F5344CB8AC3E}">
        <p14:creationId xmlns:p14="http://schemas.microsoft.com/office/powerpoint/2010/main" val="191360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91480B-44C3-40B2-8208-9DA417E7172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F2B5FBF3-0A83-41C4-A7E4-5E755E982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403C2867-A484-453B-96F7-C1F677F56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4123C55-A6CE-429D-9887-EA25307E80D2}"/>
              </a:ext>
            </a:extLst>
          </p:cNvPr>
          <p:cNvSpPr>
            <a:spLocks noGrp="1"/>
          </p:cNvSpPr>
          <p:nvPr>
            <p:ph type="dt" sz="half" idx="10"/>
          </p:nvPr>
        </p:nvSpPr>
        <p:spPr/>
        <p:txBody>
          <a:bodyPr/>
          <a:lstStyle/>
          <a:p>
            <a:fld id="{D8E53B73-2120-4E15-8D0B-D0DF2D100A20}" type="datetimeFigureOut">
              <a:rPr lang="es-AR" smtClean="0"/>
              <a:t>6/4/2026</a:t>
            </a:fld>
            <a:endParaRPr lang="es-AR"/>
          </a:p>
        </p:txBody>
      </p:sp>
      <p:sp>
        <p:nvSpPr>
          <p:cNvPr id="6" name="Marcador de pie de página 5">
            <a:extLst>
              <a:ext uri="{FF2B5EF4-FFF2-40B4-BE49-F238E27FC236}">
                <a16:creationId xmlns:a16="http://schemas.microsoft.com/office/drawing/2014/main" id="{9FEF47AC-0C2B-456C-ABEC-B43203534298}"/>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60D868E3-9335-4A2A-863C-C12B78C8D3B9}"/>
              </a:ext>
            </a:extLst>
          </p:cNvPr>
          <p:cNvSpPr>
            <a:spLocks noGrp="1"/>
          </p:cNvSpPr>
          <p:nvPr>
            <p:ph type="sldNum" sz="quarter" idx="12"/>
          </p:nvPr>
        </p:nvSpPr>
        <p:spPr/>
        <p:txBody>
          <a:bodyPr/>
          <a:lstStyle/>
          <a:p>
            <a:fld id="{5E30FCFB-9A90-43D8-85A6-B22081C90A1C}" type="slidenum">
              <a:rPr lang="es-AR" smtClean="0"/>
              <a:t>‹Nº›</a:t>
            </a:fld>
            <a:endParaRPr lang="es-AR"/>
          </a:p>
        </p:txBody>
      </p:sp>
    </p:spTree>
    <p:extLst>
      <p:ext uri="{BB962C8B-B14F-4D97-AF65-F5344CB8AC3E}">
        <p14:creationId xmlns:p14="http://schemas.microsoft.com/office/powerpoint/2010/main" val="46685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B897585-9F58-42B1-A51F-8D862EAB8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49DBE8E8-CD3F-405C-A321-1E617FAAFD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4B31165-F476-42E7-BE5E-9600357CC0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53B73-2120-4E15-8D0B-D0DF2D100A20}" type="datetimeFigureOut">
              <a:rPr lang="es-AR" smtClean="0"/>
              <a:t>6/4/2026</a:t>
            </a:fld>
            <a:endParaRPr lang="es-AR"/>
          </a:p>
        </p:txBody>
      </p:sp>
      <p:sp>
        <p:nvSpPr>
          <p:cNvPr id="5" name="Marcador de pie de página 4">
            <a:extLst>
              <a:ext uri="{FF2B5EF4-FFF2-40B4-BE49-F238E27FC236}">
                <a16:creationId xmlns:a16="http://schemas.microsoft.com/office/drawing/2014/main" id="{60ACDB96-4187-4773-A691-DF620E99CF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60B5C1B1-B8B7-4C0F-AFD3-CFB018D185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0FCFB-9A90-43D8-85A6-B22081C90A1C}" type="slidenum">
              <a:rPr lang="es-AR" smtClean="0"/>
              <a:t>‹Nº›</a:t>
            </a:fld>
            <a:endParaRPr lang="es-AR"/>
          </a:p>
        </p:txBody>
      </p:sp>
    </p:spTree>
    <p:extLst>
      <p:ext uri="{BB962C8B-B14F-4D97-AF65-F5344CB8AC3E}">
        <p14:creationId xmlns:p14="http://schemas.microsoft.com/office/powerpoint/2010/main" val="2963455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robotics101-viscircuit.web.app/robotics/dh-model" TargetMode="External"/><Relationship Id="rId2" Type="http://schemas.openxmlformats.org/officeDocument/2006/relationships/hyperlink" Target="https://demonstrations.wolfram.com/DenavitHartenbergParametersForAThreeLinkRobo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F4ECDF1-4B08-4F4E-A8C5-2667C59D7A1C}"/>
              </a:ext>
            </a:extLst>
          </p:cNvPr>
          <p:cNvPicPr>
            <a:picLocks noChangeAspect="1"/>
          </p:cNvPicPr>
          <p:nvPr/>
        </p:nvPicPr>
        <p:blipFill>
          <a:blip r:embed="rId2"/>
          <a:stretch>
            <a:fillRect/>
          </a:stretch>
        </p:blipFill>
        <p:spPr>
          <a:xfrm>
            <a:off x="1712259" y="2607006"/>
            <a:ext cx="8588188" cy="3637792"/>
          </a:xfrm>
          <a:prstGeom prst="rect">
            <a:avLst/>
          </a:prstGeom>
        </p:spPr>
      </p:pic>
      <p:sp>
        <p:nvSpPr>
          <p:cNvPr id="2" name="Title 1"/>
          <p:cNvSpPr>
            <a:spLocks noGrp="1"/>
          </p:cNvSpPr>
          <p:nvPr>
            <p:ph type="title"/>
          </p:nvPr>
        </p:nvSpPr>
        <p:spPr/>
        <p:txBody>
          <a:bodyPr>
            <a:normAutofit/>
          </a:bodyPr>
          <a:lstStyle/>
          <a:p>
            <a:pPr algn="ctr"/>
            <a:r>
              <a:rPr lang="es-MX" dirty="0"/>
              <a:t>Parámetros de </a:t>
            </a:r>
            <a:r>
              <a:rPr lang="es-MX" dirty="0" err="1"/>
              <a:t>Denavid</a:t>
            </a:r>
            <a:r>
              <a:rPr lang="es-MX" dirty="0"/>
              <a:t> Hartenberg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88D67E-29F7-4433-B0AE-286737DA3CF6}"/>
              </a:ext>
            </a:extLst>
          </p:cNvPr>
          <p:cNvSpPr>
            <a:spLocks noGrp="1"/>
          </p:cNvSpPr>
          <p:nvPr>
            <p:ph type="title"/>
          </p:nvPr>
        </p:nvSpPr>
        <p:spPr/>
        <p:txBody>
          <a:bodyPr>
            <a:noAutofit/>
          </a:bodyPr>
          <a:lstStyle/>
          <a:p>
            <a:pPr algn="ctr"/>
            <a:r>
              <a:rPr lang="es-AR" b="0" i="0" dirty="0">
                <a:solidFill>
                  <a:srgbClr val="000000"/>
                </a:solidFill>
                <a:effectLst/>
              </a:rPr>
              <a:t>Procedimiento estandarizado </a:t>
            </a:r>
            <a:r>
              <a:rPr lang="es-AR" b="0" i="0" dirty="0" err="1">
                <a:solidFill>
                  <a:srgbClr val="000000"/>
                </a:solidFill>
                <a:effectLst/>
              </a:rPr>
              <a:t>Denavit</a:t>
            </a:r>
            <a:r>
              <a:rPr lang="es-AR" b="0" i="0" dirty="0">
                <a:solidFill>
                  <a:srgbClr val="000000"/>
                </a:solidFill>
                <a:effectLst/>
              </a:rPr>
              <a:t> Hartenberg</a:t>
            </a:r>
            <a:r>
              <a:rPr lang="es-AR" dirty="0"/>
              <a:t> </a:t>
            </a:r>
          </a:p>
        </p:txBody>
      </p:sp>
      <p:sp>
        <p:nvSpPr>
          <p:cNvPr id="3" name="Marcador de contenido 2">
            <a:extLst>
              <a:ext uri="{FF2B5EF4-FFF2-40B4-BE49-F238E27FC236}">
                <a16:creationId xmlns:a16="http://schemas.microsoft.com/office/drawing/2014/main" id="{DAD1B461-6051-4609-B6A0-9CEF51A44E8B}"/>
              </a:ext>
            </a:extLst>
          </p:cNvPr>
          <p:cNvSpPr>
            <a:spLocks noGrp="1"/>
          </p:cNvSpPr>
          <p:nvPr>
            <p:ph idx="1"/>
          </p:nvPr>
        </p:nvSpPr>
        <p:spPr>
          <a:xfrm>
            <a:off x="838200" y="5080769"/>
            <a:ext cx="11029950" cy="1096193"/>
          </a:xfrm>
        </p:spPr>
        <p:txBody>
          <a:bodyPr>
            <a:normAutofit fontScale="92500" lnSpcReduction="10000"/>
          </a:bodyPr>
          <a:lstStyle/>
          <a:p>
            <a:pPr marL="0" indent="0">
              <a:buNone/>
            </a:pPr>
            <a:r>
              <a:rPr lang="es-MX" sz="1800" b="0" i="0" dirty="0">
                <a:solidFill>
                  <a:srgbClr val="C00000"/>
                </a:solidFill>
                <a:effectLst/>
                <a:latin typeface="ArialMT"/>
              </a:rPr>
              <a:t>1. </a:t>
            </a:r>
            <a:r>
              <a:rPr lang="es-MX" sz="1800" b="0" i="0" dirty="0">
                <a:solidFill>
                  <a:srgbClr val="000000"/>
                </a:solidFill>
                <a:effectLst/>
                <a:latin typeface="ArialMT"/>
              </a:rPr>
              <a:t>Determina los ejes articulares de z0 a zn-1 (ejemplo: n=4)</a:t>
            </a:r>
          </a:p>
          <a:p>
            <a:pPr marL="0" indent="0">
              <a:buNone/>
            </a:pPr>
            <a:r>
              <a:rPr lang="es-MX" sz="1800" b="0" i="0" dirty="0">
                <a:solidFill>
                  <a:srgbClr val="C00000"/>
                </a:solidFill>
                <a:effectLst/>
                <a:latin typeface="ArialMT"/>
              </a:rPr>
              <a:t>2. </a:t>
            </a:r>
            <a:r>
              <a:rPr lang="es-MX" sz="1800" b="0" i="0" dirty="0">
                <a:solidFill>
                  <a:srgbClr val="000000"/>
                </a:solidFill>
                <a:effectLst/>
                <a:latin typeface="ArialMT"/>
              </a:rPr>
              <a:t>Elige un sistema de coordenadas con el eje z0, que debería ser, a ser posible, el sistema base.</a:t>
            </a:r>
            <a:r>
              <a:rPr lang="es-MX" dirty="0"/>
              <a:t> </a:t>
            </a:r>
            <a:br>
              <a:rPr lang="es-MX" dirty="0"/>
            </a:br>
            <a:endParaRPr lang="es-AR" dirty="0"/>
          </a:p>
        </p:txBody>
      </p:sp>
      <p:pic>
        <p:nvPicPr>
          <p:cNvPr id="9" name="Imagen 8">
            <a:extLst>
              <a:ext uri="{FF2B5EF4-FFF2-40B4-BE49-F238E27FC236}">
                <a16:creationId xmlns:a16="http://schemas.microsoft.com/office/drawing/2014/main" id="{486B3877-69CC-4FA9-BD0A-6B0239CF66F4}"/>
              </a:ext>
            </a:extLst>
          </p:cNvPr>
          <p:cNvPicPr>
            <a:picLocks noChangeAspect="1"/>
          </p:cNvPicPr>
          <p:nvPr/>
        </p:nvPicPr>
        <p:blipFill>
          <a:blip r:embed="rId2"/>
          <a:stretch>
            <a:fillRect/>
          </a:stretch>
        </p:blipFill>
        <p:spPr>
          <a:xfrm>
            <a:off x="4840474" y="1690688"/>
            <a:ext cx="3025402" cy="3132091"/>
          </a:xfrm>
          <a:prstGeom prst="rect">
            <a:avLst/>
          </a:prstGeom>
        </p:spPr>
      </p:pic>
    </p:spTree>
    <p:extLst>
      <p:ext uri="{BB962C8B-B14F-4D97-AF65-F5344CB8AC3E}">
        <p14:creationId xmlns:p14="http://schemas.microsoft.com/office/powerpoint/2010/main" val="2574268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1FF3AC-311B-427A-BDB3-BC151B461CC3}"/>
              </a:ext>
            </a:extLst>
          </p:cNvPr>
          <p:cNvSpPr>
            <a:spLocks noGrp="1"/>
          </p:cNvSpPr>
          <p:nvPr>
            <p:ph type="title"/>
          </p:nvPr>
        </p:nvSpPr>
        <p:spPr/>
        <p:txBody>
          <a:bodyPr>
            <a:normAutofit/>
          </a:bodyPr>
          <a:lstStyle/>
          <a:p>
            <a:pPr algn="ctr"/>
            <a:r>
              <a:rPr lang="es-AR" b="0" i="0" dirty="0">
                <a:solidFill>
                  <a:srgbClr val="000000"/>
                </a:solidFill>
                <a:effectLst/>
              </a:rPr>
              <a:t>Procedimiento estandarizado </a:t>
            </a:r>
            <a:r>
              <a:rPr lang="es-AR" b="0" i="0" dirty="0" err="1">
                <a:solidFill>
                  <a:srgbClr val="000000"/>
                </a:solidFill>
                <a:effectLst/>
              </a:rPr>
              <a:t>Denavit</a:t>
            </a:r>
            <a:r>
              <a:rPr lang="es-AR" b="0" i="0" dirty="0">
                <a:solidFill>
                  <a:srgbClr val="000000"/>
                </a:solidFill>
                <a:effectLst/>
              </a:rPr>
              <a:t> Hartenberg</a:t>
            </a:r>
            <a:r>
              <a:rPr lang="es-AR" dirty="0"/>
              <a:t> </a:t>
            </a:r>
          </a:p>
        </p:txBody>
      </p:sp>
      <p:sp>
        <p:nvSpPr>
          <p:cNvPr id="3" name="Marcador de contenido 2">
            <a:extLst>
              <a:ext uri="{FF2B5EF4-FFF2-40B4-BE49-F238E27FC236}">
                <a16:creationId xmlns:a16="http://schemas.microsoft.com/office/drawing/2014/main" id="{872D6D51-B390-4E5F-816C-97CC5D2D5CB4}"/>
              </a:ext>
            </a:extLst>
          </p:cNvPr>
          <p:cNvSpPr>
            <a:spLocks noGrp="1"/>
          </p:cNvSpPr>
          <p:nvPr>
            <p:ph idx="1"/>
          </p:nvPr>
        </p:nvSpPr>
        <p:spPr>
          <a:xfrm>
            <a:off x="838200" y="4575809"/>
            <a:ext cx="10658475" cy="1624013"/>
          </a:xfrm>
        </p:spPr>
        <p:txBody>
          <a:bodyPr>
            <a:normAutofit fontScale="92500" lnSpcReduction="10000"/>
          </a:bodyPr>
          <a:lstStyle/>
          <a:p>
            <a:pPr marL="0" indent="0">
              <a:buNone/>
            </a:pPr>
            <a:r>
              <a:rPr lang="es-MX" sz="1800" b="0" i="0" dirty="0">
                <a:solidFill>
                  <a:srgbClr val="C00000"/>
                </a:solidFill>
                <a:effectLst/>
                <a:latin typeface="ArialMT"/>
              </a:rPr>
              <a:t>3. </a:t>
            </a:r>
            <a:r>
              <a:rPr lang="es-MX" sz="1800" b="0" i="0" dirty="0">
                <a:solidFill>
                  <a:srgbClr val="000000"/>
                </a:solidFill>
                <a:effectLst/>
                <a:latin typeface="ArialMT"/>
              </a:rPr>
              <a:t>Determina el </a:t>
            </a:r>
            <a:r>
              <a:rPr lang="es-MX" sz="1800" b="0" i="0" dirty="0" err="1">
                <a:solidFill>
                  <a:srgbClr val="000000"/>
                </a:solidFill>
                <a:effectLst/>
                <a:latin typeface="ArialMT"/>
              </a:rPr>
              <a:t>Oi</a:t>
            </a:r>
            <a:r>
              <a:rPr lang="es-MX" sz="1800" b="0" i="0" dirty="0">
                <a:solidFill>
                  <a:srgbClr val="000000"/>
                </a:solidFill>
                <a:effectLst/>
                <a:latin typeface="ArialMT"/>
              </a:rPr>
              <a:t> conectando los ejes z a través de los ejes x (normales a los dos ejes z). Si dos ejes z son paralelos y se trata de una articulación de revoluta</a:t>
            </a:r>
            <a:r>
              <a:rPr lang="es-MX" sz="1800" b="0" i="0" dirty="0">
                <a:solidFill>
                  <a:srgbClr val="000000"/>
                </a:solidFill>
                <a:effectLst/>
                <a:latin typeface="NotoSansSymbols2-Regular"/>
              </a:rPr>
              <a:t> </a:t>
            </a:r>
            <a:r>
              <a:rPr lang="es-MX" sz="1800" b="0" i="0" dirty="0">
                <a:solidFill>
                  <a:srgbClr val="000000"/>
                </a:solidFill>
                <a:effectLst/>
                <a:latin typeface="ArialMT"/>
              </a:rPr>
              <a:t>di =0. Si se trata se trata de una articulación </a:t>
            </a:r>
            <a:r>
              <a:rPr lang="es-MX" sz="1800" b="0" i="0" dirty="0" err="1">
                <a:solidFill>
                  <a:srgbClr val="000000"/>
                </a:solidFill>
                <a:effectLst/>
                <a:latin typeface="ArialMT"/>
              </a:rPr>
              <a:t>prismatica</a:t>
            </a:r>
            <a:r>
              <a:rPr lang="es-MX" sz="1800" b="0" i="0" dirty="0">
                <a:solidFill>
                  <a:srgbClr val="000000"/>
                </a:solidFill>
                <a:effectLst/>
                <a:latin typeface="ArialMT"/>
              </a:rPr>
              <a:t>.</a:t>
            </a:r>
            <a:r>
              <a:rPr lang="es-MX" sz="1800" b="0" i="0" dirty="0">
                <a:solidFill>
                  <a:srgbClr val="000000"/>
                </a:solidFill>
                <a:effectLst/>
                <a:latin typeface="NotoSansSymbols2-Regular"/>
              </a:rPr>
              <a:t> </a:t>
            </a:r>
            <a:r>
              <a:rPr lang="es-MX" sz="1800" b="0" i="0" dirty="0">
                <a:solidFill>
                  <a:srgbClr val="000000"/>
                </a:solidFill>
                <a:effectLst/>
                <a:latin typeface="ArialMT"/>
              </a:rPr>
              <a:t>Utiliza di para describir la variable de articulación.</a:t>
            </a:r>
          </a:p>
          <a:p>
            <a:pPr marL="0" indent="0">
              <a:buNone/>
            </a:pPr>
            <a:r>
              <a:rPr lang="es-MX" sz="1800" b="0" i="0" dirty="0">
                <a:solidFill>
                  <a:srgbClr val="C00000"/>
                </a:solidFill>
                <a:effectLst/>
                <a:latin typeface="ArialMT"/>
              </a:rPr>
              <a:t>4. </a:t>
            </a:r>
            <a:r>
              <a:rPr lang="es-MX" sz="1800" b="0" i="0" dirty="0">
                <a:solidFill>
                  <a:srgbClr val="000000"/>
                </a:solidFill>
                <a:effectLst/>
                <a:latin typeface="ArialMT"/>
              </a:rPr>
              <a:t>Elige </a:t>
            </a:r>
            <a:r>
              <a:rPr lang="es-MX" sz="1800" b="0" i="0" dirty="0" err="1">
                <a:solidFill>
                  <a:srgbClr val="000000"/>
                </a:solidFill>
                <a:effectLst/>
                <a:latin typeface="ArialMT"/>
              </a:rPr>
              <a:t>yi</a:t>
            </a:r>
            <a:r>
              <a:rPr lang="es-MX" sz="1800" b="0" i="0" dirty="0">
                <a:solidFill>
                  <a:srgbClr val="000000"/>
                </a:solidFill>
                <a:effectLst/>
                <a:latin typeface="ArialMT"/>
              </a:rPr>
              <a:t> de tal manera que se obtenga un sistema ortogonal</a:t>
            </a:r>
            <a:r>
              <a:rPr lang="es-MX" dirty="0"/>
              <a:t> </a:t>
            </a:r>
            <a:br>
              <a:rPr lang="es-MX" dirty="0"/>
            </a:br>
            <a:endParaRPr lang="es-AR" dirty="0"/>
          </a:p>
        </p:txBody>
      </p:sp>
      <p:pic>
        <p:nvPicPr>
          <p:cNvPr id="7" name="Imagen 6">
            <a:extLst>
              <a:ext uri="{FF2B5EF4-FFF2-40B4-BE49-F238E27FC236}">
                <a16:creationId xmlns:a16="http://schemas.microsoft.com/office/drawing/2014/main" id="{0EDD1A08-0144-4D5A-89F3-5E7C5ECE182F}"/>
              </a:ext>
            </a:extLst>
          </p:cNvPr>
          <p:cNvPicPr>
            <a:picLocks noChangeAspect="1"/>
          </p:cNvPicPr>
          <p:nvPr/>
        </p:nvPicPr>
        <p:blipFill>
          <a:blip r:embed="rId2"/>
          <a:stretch>
            <a:fillRect/>
          </a:stretch>
        </p:blipFill>
        <p:spPr>
          <a:xfrm>
            <a:off x="2415541" y="1690688"/>
            <a:ext cx="7178038" cy="2725836"/>
          </a:xfrm>
          <a:prstGeom prst="rect">
            <a:avLst/>
          </a:prstGeom>
        </p:spPr>
      </p:pic>
    </p:spTree>
    <p:extLst>
      <p:ext uri="{BB962C8B-B14F-4D97-AF65-F5344CB8AC3E}">
        <p14:creationId xmlns:p14="http://schemas.microsoft.com/office/powerpoint/2010/main" val="356393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77A1F1-6605-45F6-AB07-8BBC9C533AD3}"/>
              </a:ext>
            </a:extLst>
          </p:cNvPr>
          <p:cNvSpPr>
            <a:spLocks noGrp="1"/>
          </p:cNvSpPr>
          <p:nvPr>
            <p:ph type="title"/>
          </p:nvPr>
        </p:nvSpPr>
        <p:spPr/>
        <p:txBody>
          <a:bodyPr>
            <a:normAutofit/>
          </a:bodyPr>
          <a:lstStyle/>
          <a:p>
            <a:pPr algn="ctr"/>
            <a:r>
              <a:rPr lang="es-AR" b="0" i="0" dirty="0">
                <a:solidFill>
                  <a:srgbClr val="000000"/>
                </a:solidFill>
                <a:effectLst/>
              </a:rPr>
              <a:t>Procedimiento estandarizado </a:t>
            </a:r>
            <a:r>
              <a:rPr lang="es-AR" b="0" i="0" dirty="0" err="1">
                <a:solidFill>
                  <a:srgbClr val="000000"/>
                </a:solidFill>
                <a:effectLst/>
              </a:rPr>
              <a:t>Denavit</a:t>
            </a:r>
            <a:r>
              <a:rPr lang="es-AR" b="0" i="0" dirty="0">
                <a:solidFill>
                  <a:srgbClr val="000000"/>
                </a:solidFill>
                <a:effectLst/>
              </a:rPr>
              <a:t> Hartenberg</a:t>
            </a:r>
            <a:r>
              <a:rPr lang="es-AR" dirty="0"/>
              <a:t> </a:t>
            </a:r>
          </a:p>
        </p:txBody>
      </p:sp>
      <p:sp>
        <p:nvSpPr>
          <p:cNvPr id="3" name="Marcador de contenido 2">
            <a:extLst>
              <a:ext uri="{FF2B5EF4-FFF2-40B4-BE49-F238E27FC236}">
                <a16:creationId xmlns:a16="http://schemas.microsoft.com/office/drawing/2014/main" id="{BD9FA49C-AB9E-4FE1-9041-7EEA9FE0DAE7}"/>
              </a:ext>
            </a:extLst>
          </p:cNvPr>
          <p:cNvSpPr>
            <a:spLocks noGrp="1"/>
          </p:cNvSpPr>
          <p:nvPr>
            <p:ph idx="1"/>
          </p:nvPr>
        </p:nvSpPr>
        <p:spPr>
          <a:xfrm>
            <a:off x="838200" y="4488179"/>
            <a:ext cx="10515600" cy="1688783"/>
          </a:xfrm>
        </p:spPr>
        <p:txBody>
          <a:bodyPr>
            <a:normAutofit fontScale="92500" lnSpcReduction="20000"/>
          </a:bodyPr>
          <a:lstStyle/>
          <a:p>
            <a:pPr marL="0" indent="0">
              <a:buNone/>
            </a:pPr>
            <a:r>
              <a:rPr lang="es-MX" sz="1800" b="0" i="0" dirty="0">
                <a:solidFill>
                  <a:srgbClr val="C00000"/>
                </a:solidFill>
                <a:effectLst/>
                <a:latin typeface="ArialMT"/>
              </a:rPr>
              <a:t>5. </a:t>
            </a:r>
            <a:r>
              <a:rPr lang="es-MX" sz="1800" b="0" i="0" dirty="0">
                <a:solidFill>
                  <a:srgbClr val="000000"/>
                </a:solidFill>
                <a:effectLst/>
                <a:latin typeface="ArialMT"/>
              </a:rPr>
              <a:t>Elección del sistema de efectores finales n:</a:t>
            </a:r>
          </a:p>
          <a:p>
            <a:pPr marL="0" indent="0">
              <a:buNone/>
            </a:pPr>
            <a:r>
              <a:rPr lang="es-MX" sz="1800" b="0" i="0" dirty="0">
                <a:solidFill>
                  <a:srgbClr val="C00000"/>
                </a:solidFill>
                <a:effectLst/>
                <a:latin typeface="ArialMT"/>
              </a:rPr>
              <a:t>• </a:t>
            </a:r>
            <a:r>
              <a:rPr lang="es-MX" sz="1800" b="0" i="0" dirty="0">
                <a:solidFill>
                  <a:srgbClr val="000000"/>
                </a:solidFill>
                <a:effectLst/>
                <a:latin typeface="ArialMT"/>
              </a:rPr>
              <a:t>Si n es una articulación giratoria: </a:t>
            </a:r>
            <a:r>
              <a:rPr lang="es-MX" sz="1800" b="0" i="0" dirty="0" err="1">
                <a:solidFill>
                  <a:srgbClr val="000000"/>
                </a:solidFill>
                <a:effectLst/>
                <a:latin typeface="ArialMT"/>
              </a:rPr>
              <a:t>znapunta</a:t>
            </a:r>
            <a:r>
              <a:rPr lang="es-MX" sz="1800" b="0" i="0" dirty="0">
                <a:solidFill>
                  <a:srgbClr val="000000"/>
                </a:solidFill>
                <a:effectLst/>
                <a:latin typeface="ArialMT"/>
              </a:rPr>
              <a:t> en dirección a zn-1</a:t>
            </a:r>
          </a:p>
          <a:p>
            <a:pPr marL="0" indent="0">
              <a:buNone/>
            </a:pPr>
            <a:r>
              <a:rPr lang="es-MX" sz="1800" b="0" i="0" dirty="0">
                <a:solidFill>
                  <a:srgbClr val="C00000"/>
                </a:solidFill>
                <a:effectLst/>
                <a:latin typeface="ArialMT"/>
              </a:rPr>
              <a:t>• </a:t>
            </a:r>
            <a:r>
              <a:rPr lang="es-MX" sz="1800" b="0" i="0" dirty="0">
                <a:solidFill>
                  <a:srgbClr val="000000"/>
                </a:solidFill>
                <a:effectLst/>
                <a:latin typeface="ArialMT"/>
              </a:rPr>
              <a:t>Si n es una articulación de empuje, la dirección de </a:t>
            </a:r>
            <a:r>
              <a:rPr lang="es-MX" sz="1800" b="0" i="0" dirty="0" err="1">
                <a:solidFill>
                  <a:srgbClr val="000000"/>
                </a:solidFill>
                <a:effectLst/>
                <a:latin typeface="ArialMT"/>
              </a:rPr>
              <a:t>zn</a:t>
            </a:r>
            <a:r>
              <a:rPr lang="es-MX" sz="1800" b="0" i="0" dirty="0">
                <a:solidFill>
                  <a:srgbClr val="000000"/>
                </a:solidFill>
                <a:effectLst/>
                <a:latin typeface="ArialMT"/>
              </a:rPr>
              <a:t> se puede elegir libremente</a:t>
            </a:r>
          </a:p>
          <a:p>
            <a:pPr marL="0" indent="0">
              <a:buNone/>
            </a:pPr>
            <a:r>
              <a:rPr lang="es-MX" sz="1800" b="0" i="0" dirty="0">
                <a:solidFill>
                  <a:srgbClr val="C00000"/>
                </a:solidFill>
                <a:effectLst/>
                <a:latin typeface="ArialMT"/>
              </a:rPr>
              <a:t>6. </a:t>
            </a:r>
            <a:r>
              <a:rPr lang="es-MX" sz="1800" b="0" i="0" dirty="0">
                <a:solidFill>
                  <a:srgbClr val="000000"/>
                </a:solidFill>
                <a:effectLst/>
                <a:latin typeface="ArialMT"/>
              </a:rPr>
              <a:t>Determine los parámetros de </a:t>
            </a:r>
            <a:r>
              <a:rPr lang="es-MX" sz="1800" b="0" i="0" dirty="0" err="1">
                <a:solidFill>
                  <a:srgbClr val="000000"/>
                </a:solidFill>
                <a:effectLst/>
                <a:latin typeface="ArialMT"/>
              </a:rPr>
              <a:t>Denavit</a:t>
            </a:r>
            <a:r>
              <a:rPr lang="es-MX" sz="1800" b="0" i="0" dirty="0">
                <a:solidFill>
                  <a:srgbClr val="000000"/>
                </a:solidFill>
                <a:effectLst/>
                <a:latin typeface="ArialMT"/>
              </a:rPr>
              <a:t>-Hartenberg.</a:t>
            </a:r>
            <a:r>
              <a:rPr lang="es-MX" dirty="0"/>
              <a:t> </a:t>
            </a:r>
            <a:br>
              <a:rPr lang="es-MX" dirty="0"/>
            </a:br>
            <a:endParaRPr lang="es-AR" dirty="0"/>
          </a:p>
        </p:txBody>
      </p:sp>
      <p:pic>
        <p:nvPicPr>
          <p:cNvPr id="7" name="Imagen 6">
            <a:extLst>
              <a:ext uri="{FF2B5EF4-FFF2-40B4-BE49-F238E27FC236}">
                <a16:creationId xmlns:a16="http://schemas.microsoft.com/office/drawing/2014/main" id="{CE295A7B-E968-4A03-9873-B9E9C176008D}"/>
              </a:ext>
            </a:extLst>
          </p:cNvPr>
          <p:cNvPicPr>
            <a:picLocks noChangeAspect="1"/>
          </p:cNvPicPr>
          <p:nvPr/>
        </p:nvPicPr>
        <p:blipFill>
          <a:blip r:embed="rId2"/>
          <a:stretch>
            <a:fillRect/>
          </a:stretch>
        </p:blipFill>
        <p:spPr>
          <a:xfrm>
            <a:off x="2415541" y="1690688"/>
            <a:ext cx="7178038" cy="2725836"/>
          </a:xfrm>
          <a:prstGeom prst="rect">
            <a:avLst/>
          </a:prstGeom>
        </p:spPr>
      </p:pic>
    </p:spTree>
    <p:extLst>
      <p:ext uri="{BB962C8B-B14F-4D97-AF65-F5344CB8AC3E}">
        <p14:creationId xmlns:p14="http://schemas.microsoft.com/office/powerpoint/2010/main" val="423347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332ED-7E83-4825-B652-2E744CAD239F}"/>
              </a:ext>
            </a:extLst>
          </p:cNvPr>
          <p:cNvSpPr>
            <a:spLocks noGrp="1"/>
          </p:cNvSpPr>
          <p:nvPr>
            <p:ph type="title"/>
          </p:nvPr>
        </p:nvSpPr>
        <p:spPr/>
        <p:txBody>
          <a:bodyPr/>
          <a:lstStyle/>
          <a:p>
            <a:pPr algn="ctr"/>
            <a:r>
              <a:rPr lang="es-AR" b="0" i="0" dirty="0">
                <a:solidFill>
                  <a:srgbClr val="000000"/>
                </a:solidFill>
                <a:effectLst/>
              </a:rPr>
              <a:t>Procedimiento estandarizado </a:t>
            </a:r>
            <a:r>
              <a:rPr lang="es-AR" b="0" i="0" dirty="0" err="1">
                <a:solidFill>
                  <a:srgbClr val="000000"/>
                </a:solidFill>
                <a:effectLst/>
              </a:rPr>
              <a:t>Denavit</a:t>
            </a:r>
            <a:r>
              <a:rPr lang="es-AR" b="0" i="0" dirty="0">
                <a:solidFill>
                  <a:srgbClr val="000000"/>
                </a:solidFill>
                <a:effectLst/>
              </a:rPr>
              <a:t> Hartenberg</a:t>
            </a:r>
            <a:r>
              <a:rPr lang="es-AR" dirty="0"/>
              <a:t> </a:t>
            </a:r>
          </a:p>
        </p:txBody>
      </p:sp>
      <p:pic>
        <p:nvPicPr>
          <p:cNvPr id="6" name="Marcador de contenido 5">
            <a:extLst>
              <a:ext uri="{FF2B5EF4-FFF2-40B4-BE49-F238E27FC236}">
                <a16:creationId xmlns:a16="http://schemas.microsoft.com/office/drawing/2014/main" id="{FD84B064-7D79-4D34-A33B-A0482216F6A2}"/>
              </a:ext>
            </a:extLst>
          </p:cNvPr>
          <p:cNvPicPr>
            <a:picLocks noGrp="1" noChangeAspect="1"/>
          </p:cNvPicPr>
          <p:nvPr>
            <p:ph idx="1"/>
          </p:nvPr>
        </p:nvPicPr>
        <p:blipFill>
          <a:blip r:embed="rId2"/>
          <a:stretch>
            <a:fillRect/>
          </a:stretch>
        </p:blipFill>
        <p:spPr>
          <a:xfrm>
            <a:off x="4004031" y="4524111"/>
            <a:ext cx="4001058" cy="1514686"/>
          </a:xfrm>
        </p:spPr>
      </p:pic>
      <p:pic>
        <p:nvPicPr>
          <p:cNvPr id="4" name="Imagen 3">
            <a:extLst>
              <a:ext uri="{FF2B5EF4-FFF2-40B4-BE49-F238E27FC236}">
                <a16:creationId xmlns:a16="http://schemas.microsoft.com/office/drawing/2014/main" id="{47BAD548-72BF-493D-A4B2-07EBF41851D2}"/>
              </a:ext>
            </a:extLst>
          </p:cNvPr>
          <p:cNvPicPr>
            <a:picLocks noChangeAspect="1"/>
          </p:cNvPicPr>
          <p:nvPr/>
        </p:nvPicPr>
        <p:blipFill>
          <a:blip r:embed="rId3"/>
          <a:stretch>
            <a:fillRect/>
          </a:stretch>
        </p:blipFill>
        <p:spPr>
          <a:xfrm>
            <a:off x="2415541" y="1690688"/>
            <a:ext cx="7178038" cy="2725836"/>
          </a:xfrm>
          <a:prstGeom prst="rect">
            <a:avLst/>
          </a:prstGeom>
        </p:spPr>
      </p:pic>
    </p:spTree>
    <p:extLst>
      <p:ext uri="{BB962C8B-B14F-4D97-AF65-F5344CB8AC3E}">
        <p14:creationId xmlns:p14="http://schemas.microsoft.com/office/powerpoint/2010/main" val="1158794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0BC2-B55B-9222-EE05-E4919A6908DE}"/>
              </a:ext>
            </a:extLst>
          </p:cNvPr>
          <p:cNvSpPr>
            <a:spLocks noGrp="1"/>
          </p:cNvSpPr>
          <p:nvPr>
            <p:ph type="title"/>
          </p:nvPr>
        </p:nvSpPr>
        <p:spPr/>
        <p:txBody>
          <a:bodyPr/>
          <a:lstStyle/>
          <a:p>
            <a:pPr algn="ctr"/>
            <a:r>
              <a:rPr lang="es-AR" dirty="0"/>
              <a:t>Simuladores Online </a:t>
            </a:r>
            <a:endParaRPr lang="en-US" dirty="0"/>
          </a:p>
        </p:txBody>
      </p:sp>
      <p:sp>
        <p:nvSpPr>
          <p:cNvPr id="3" name="Content Placeholder 2">
            <a:extLst>
              <a:ext uri="{FF2B5EF4-FFF2-40B4-BE49-F238E27FC236}">
                <a16:creationId xmlns:a16="http://schemas.microsoft.com/office/drawing/2014/main" id="{CC0234E7-BD06-46CB-1285-CF63F7077AC2}"/>
              </a:ext>
            </a:extLst>
          </p:cNvPr>
          <p:cNvSpPr>
            <a:spLocks noGrp="1"/>
          </p:cNvSpPr>
          <p:nvPr>
            <p:ph idx="1"/>
          </p:nvPr>
        </p:nvSpPr>
        <p:spPr/>
        <p:txBody>
          <a:bodyPr/>
          <a:lstStyle/>
          <a:p>
            <a:r>
              <a:rPr lang="en-US" dirty="0">
                <a:hlinkClick r:id="rId2"/>
              </a:rPr>
              <a:t>https://demonstrations.wolfram.com/DenavitHartenbergParametersForAThreeLinkRobot/</a:t>
            </a:r>
            <a:endParaRPr lang="en-US" dirty="0"/>
          </a:p>
          <a:p>
            <a:endParaRPr lang="en-US" dirty="0"/>
          </a:p>
          <a:p>
            <a:r>
              <a:rPr lang="en-US" dirty="0">
                <a:hlinkClick r:id="rId3"/>
              </a:rPr>
              <a:t>https://robotics101-viscircuit.web.app/robotics/dh-model</a:t>
            </a:r>
            <a:endParaRPr lang="en-US" dirty="0"/>
          </a:p>
          <a:p>
            <a:endParaRPr lang="en-US" dirty="0"/>
          </a:p>
        </p:txBody>
      </p:sp>
    </p:spTree>
    <p:extLst>
      <p:ext uri="{BB962C8B-B14F-4D97-AF65-F5344CB8AC3E}">
        <p14:creationId xmlns:p14="http://schemas.microsoft.com/office/powerpoint/2010/main" val="1519094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9FC7E-B178-427A-A481-35C860A810B0}"/>
              </a:ext>
            </a:extLst>
          </p:cNvPr>
          <p:cNvSpPr>
            <a:spLocks noGrp="1"/>
          </p:cNvSpPr>
          <p:nvPr>
            <p:ph type="title"/>
          </p:nvPr>
        </p:nvSpPr>
        <p:spPr/>
        <p:txBody>
          <a:bodyPr/>
          <a:lstStyle/>
          <a:p>
            <a:pPr algn="ctr"/>
            <a:r>
              <a:rPr lang="es-MX" dirty="0"/>
              <a:t>Ejemplo</a:t>
            </a:r>
            <a:endParaRPr lang="es-AR" dirty="0"/>
          </a:p>
        </p:txBody>
      </p:sp>
      <p:pic>
        <p:nvPicPr>
          <p:cNvPr id="5" name="Marcador de contenido 4">
            <a:extLst>
              <a:ext uri="{FF2B5EF4-FFF2-40B4-BE49-F238E27FC236}">
                <a16:creationId xmlns:a16="http://schemas.microsoft.com/office/drawing/2014/main" id="{7633063D-2385-4A8B-8370-3449872DBCF9}"/>
              </a:ext>
            </a:extLst>
          </p:cNvPr>
          <p:cNvPicPr>
            <a:picLocks noGrp="1" noChangeAspect="1"/>
          </p:cNvPicPr>
          <p:nvPr>
            <p:ph idx="1"/>
          </p:nvPr>
        </p:nvPicPr>
        <p:blipFill>
          <a:blip r:embed="rId2"/>
          <a:stretch>
            <a:fillRect/>
          </a:stretch>
        </p:blipFill>
        <p:spPr>
          <a:xfrm>
            <a:off x="2609363" y="2576926"/>
            <a:ext cx="6973273" cy="2505425"/>
          </a:xfrm>
        </p:spPr>
      </p:pic>
      <p:sp>
        <p:nvSpPr>
          <p:cNvPr id="7" name="CuadroTexto 6">
            <a:extLst>
              <a:ext uri="{FF2B5EF4-FFF2-40B4-BE49-F238E27FC236}">
                <a16:creationId xmlns:a16="http://schemas.microsoft.com/office/drawing/2014/main" id="{5A503AEB-93B0-45C4-B861-ADCBEE3695A5}"/>
              </a:ext>
            </a:extLst>
          </p:cNvPr>
          <p:cNvSpPr txBox="1"/>
          <p:nvPr/>
        </p:nvSpPr>
        <p:spPr>
          <a:xfrm>
            <a:off x="3192780" y="1406318"/>
            <a:ext cx="6096000" cy="369332"/>
          </a:xfrm>
          <a:prstGeom prst="rect">
            <a:avLst/>
          </a:prstGeom>
          <a:noFill/>
        </p:spPr>
        <p:txBody>
          <a:bodyPr wrap="square">
            <a:spAutoFit/>
          </a:bodyPr>
          <a:lstStyle/>
          <a:p>
            <a:r>
              <a:rPr lang="es-MX" sz="1800" b="0" i="0" dirty="0">
                <a:solidFill>
                  <a:srgbClr val="000000"/>
                </a:solidFill>
                <a:effectLst/>
                <a:latin typeface="ArialMT"/>
              </a:rPr>
              <a:t>Calcular los DHP (</a:t>
            </a:r>
            <a:r>
              <a:rPr lang="es-MX" sz="1800" b="0" i="0" dirty="0" err="1">
                <a:solidFill>
                  <a:srgbClr val="000000"/>
                </a:solidFill>
                <a:effectLst/>
                <a:latin typeface="ArialMT"/>
              </a:rPr>
              <a:t>Denavit</a:t>
            </a:r>
            <a:r>
              <a:rPr lang="es-MX" sz="1800" b="0" i="0" dirty="0">
                <a:solidFill>
                  <a:srgbClr val="000000"/>
                </a:solidFill>
                <a:effectLst/>
                <a:latin typeface="ArialMT"/>
              </a:rPr>
              <a:t> Hartenberg </a:t>
            </a:r>
            <a:r>
              <a:rPr lang="es-MX" sz="1800" b="0" i="0" dirty="0" err="1">
                <a:solidFill>
                  <a:srgbClr val="000000"/>
                </a:solidFill>
                <a:effectLst/>
                <a:latin typeface="ArialMT"/>
              </a:rPr>
              <a:t>Parameters</a:t>
            </a:r>
            <a:r>
              <a:rPr lang="es-MX" sz="1800" b="0" i="0" dirty="0">
                <a:solidFill>
                  <a:srgbClr val="000000"/>
                </a:solidFill>
                <a:effectLst/>
                <a:latin typeface="ArialMT"/>
              </a:rPr>
              <a:t>)</a:t>
            </a:r>
            <a:endParaRPr lang="es-AR" dirty="0"/>
          </a:p>
        </p:txBody>
      </p:sp>
      <p:sp>
        <p:nvSpPr>
          <p:cNvPr id="9" name="CuadroTexto 8">
            <a:extLst>
              <a:ext uri="{FF2B5EF4-FFF2-40B4-BE49-F238E27FC236}">
                <a16:creationId xmlns:a16="http://schemas.microsoft.com/office/drawing/2014/main" id="{C1693C3A-0944-4A33-927C-85CC9809EA46}"/>
              </a:ext>
            </a:extLst>
          </p:cNvPr>
          <p:cNvSpPr txBox="1"/>
          <p:nvPr/>
        </p:nvSpPr>
        <p:spPr>
          <a:xfrm>
            <a:off x="0" y="6405483"/>
            <a:ext cx="6096000" cy="369332"/>
          </a:xfrm>
          <a:prstGeom prst="rect">
            <a:avLst/>
          </a:prstGeom>
          <a:noFill/>
        </p:spPr>
        <p:txBody>
          <a:bodyPr wrap="square">
            <a:spAutoFit/>
          </a:bodyPr>
          <a:lstStyle/>
          <a:p>
            <a:r>
              <a:rPr lang="es-MX" sz="1800" b="0" i="0" dirty="0">
                <a:solidFill>
                  <a:srgbClr val="000000"/>
                </a:solidFill>
                <a:effectLst/>
                <a:latin typeface="ArialMT"/>
              </a:rPr>
              <a:t>Nota: el punto de origen ya esta asignado.</a:t>
            </a:r>
            <a:endParaRPr lang="es-AR" dirty="0"/>
          </a:p>
        </p:txBody>
      </p:sp>
    </p:spTree>
    <p:extLst>
      <p:ext uri="{BB962C8B-B14F-4D97-AF65-F5344CB8AC3E}">
        <p14:creationId xmlns:p14="http://schemas.microsoft.com/office/powerpoint/2010/main" val="42065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9FC7E-B178-427A-A481-35C860A810B0}"/>
              </a:ext>
            </a:extLst>
          </p:cNvPr>
          <p:cNvSpPr>
            <a:spLocks noGrp="1"/>
          </p:cNvSpPr>
          <p:nvPr>
            <p:ph type="title"/>
          </p:nvPr>
        </p:nvSpPr>
        <p:spPr/>
        <p:txBody>
          <a:bodyPr/>
          <a:lstStyle/>
          <a:p>
            <a:pPr algn="ctr"/>
            <a:r>
              <a:rPr lang="es-MX" dirty="0"/>
              <a:t>Ejemplo resuelto</a:t>
            </a:r>
            <a:endParaRPr lang="es-AR" dirty="0"/>
          </a:p>
        </p:txBody>
      </p:sp>
      <p:pic>
        <p:nvPicPr>
          <p:cNvPr id="5" name="Marcador de contenido 4">
            <a:extLst>
              <a:ext uri="{FF2B5EF4-FFF2-40B4-BE49-F238E27FC236}">
                <a16:creationId xmlns:a16="http://schemas.microsoft.com/office/drawing/2014/main" id="{7633063D-2385-4A8B-8370-3449872DBCF9}"/>
              </a:ext>
            </a:extLst>
          </p:cNvPr>
          <p:cNvPicPr>
            <a:picLocks noGrp="1" noChangeAspect="1"/>
          </p:cNvPicPr>
          <p:nvPr>
            <p:ph idx="1"/>
          </p:nvPr>
        </p:nvPicPr>
        <p:blipFill>
          <a:blip r:embed="rId2"/>
          <a:stretch>
            <a:fillRect/>
          </a:stretch>
        </p:blipFill>
        <p:spPr>
          <a:xfrm>
            <a:off x="2609363" y="2603801"/>
            <a:ext cx="6973273" cy="2505425"/>
          </a:xfrm>
        </p:spPr>
      </p:pic>
      <p:sp>
        <p:nvSpPr>
          <p:cNvPr id="7" name="CuadroTexto 6">
            <a:extLst>
              <a:ext uri="{FF2B5EF4-FFF2-40B4-BE49-F238E27FC236}">
                <a16:creationId xmlns:a16="http://schemas.microsoft.com/office/drawing/2014/main" id="{5A503AEB-93B0-45C4-B861-ADCBEE3695A5}"/>
              </a:ext>
            </a:extLst>
          </p:cNvPr>
          <p:cNvSpPr txBox="1"/>
          <p:nvPr/>
        </p:nvSpPr>
        <p:spPr>
          <a:xfrm>
            <a:off x="3192780" y="1406318"/>
            <a:ext cx="6096000" cy="369332"/>
          </a:xfrm>
          <a:prstGeom prst="rect">
            <a:avLst/>
          </a:prstGeom>
          <a:noFill/>
        </p:spPr>
        <p:txBody>
          <a:bodyPr wrap="square">
            <a:spAutoFit/>
          </a:bodyPr>
          <a:lstStyle/>
          <a:p>
            <a:r>
              <a:rPr lang="es-MX" sz="1800" b="0" i="0" dirty="0">
                <a:solidFill>
                  <a:srgbClr val="000000"/>
                </a:solidFill>
                <a:effectLst/>
                <a:latin typeface="ArialMT"/>
              </a:rPr>
              <a:t>Calcular los DHP (</a:t>
            </a:r>
            <a:r>
              <a:rPr lang="es-MX" sz="1800" b="0" i="0" dirty="0" err="1">
                <a:solidFill>
                  <a:srgbClr val="000000"/>
                </a:solidFill>
                <a:effectLst/>
                <a:latin typeface="ArialMT"/>
              </a:rPr>
              <a:t>Denavit</a:t>
            </a:r>
            <a:r>
              <a:rPr lang="es-MX" sz="1800" b="0" i="0" dirty="0">
                <a:solidFill>
                  <a:srgbClr val="000000"/>
                </a:solidFill>
                <a:effectLst/>
                <a:latin typeface="ArialMT"/>
              </a:rPr>
              <a:t> Hartenberg </a:t>
            </a:r>
            <a:r>
              <a:rPr lang="es-MX" sz="1800" b="0" i="0" dirty="0" err="1">
                <a:solidFill>
                  <a:srgbClr val="000000"/>
                </a:solidFill>
                <a:effectLst/>
                <a:latin typeface="ArialMT"/>
              </a:rPr>
              <a:t>Parameters</a:t>
            </a:r>
            <a:r>
              <a:rPr lang="es-MX" sz="1800" b="0" i="0" dirty="0">
                <a:solidFill>
                  <a:srgbClr val="000000"/>
                </a:solidFill>
                <a:effectLst/>
                <a:latin typeface="ArialMT"/>
              </a:rPr>
              <a:t>)</a:t>
            </a:r>
            <a:endParaRPr lang="es-AR" dirty="0"/>
          </a:p>
        </p:txBody>
      </p:sp>
      <p:sp>
        <p:nvSpPr>
          <p:cNvPr id="9" name="CuadroTexto 8">
            <a:extLst>
              <a:ext uri="{FF2B5EF4-FFF2-40B4-BE49-F238E27FC236}">
                <a16:creationId xmlns:a16="http://schemas.microsoft.com/office/drawing/2014/main" id="{C1693C3A-0944-4A33-927C-85CC9809EA46}"/>
              </a:ext>
            </a:extLst>
          </p:cNvPr>
          <p:cNvSpPr txBox="1"/>
          <p:nvPr/>
        </p:nvSpPr>
        <p:spPr>
          <a:xfrm>
            <a:off x="0" y="6405483"/>
            <a:ext cx="6096000" cy="369332"/>
          </a:xfrm>
          <a:prstGeom prst="rect">
            <a:avLst/>
          </a:prstGeom>
          <a:noFill/>
        </p:spPr>
        <p:txBody>
          <a:bodyPr wrap="square">
            <a:spAutoFit/>
          </a:bodyPr>
          <a:lstStyle/>
          <a:p>
            <a:r>
              <a:rPr lang="es-MX" sz="1800" b="0" i="0" dirty="0">
                <a:solidFill>
                  <a:srgbClr val="000000"/>
                </a:solidFill>
                <a:effectLst/>
                <a:latin typeface="ArialMT"/>
              </a:rPr>
              <a:t>Nota: el punto de origen ya esta asignado.</a:t>
            </a:r>
            <a:endParaRPr lang="es-AR" dirty="0"/>
          </a:p>
        </p:txBody>
      </p:sp>
      <p:pic>
        <p:nvPicPr>
          <p:cNvPr id="4" name="Imagen 3">
            <a:extLst>
              <a:ext uri="{FF2B5EF4-FFF2-40B4-BE49-F238E27FC236}">
                <a16:creationId xmlns:a16="http://schemas.microsoft.com/office/drawing/2014/main" id="{BC98749D-5B1E-4C83-AFB6-C1D36A6DEB7C}"/>
              </a:ext>
            </a:extLst>
          </p:cNvPr>
          <p:cNvPicPr>
            <a:picLocks noChangeAspect="1"/>
          </p:cNvPicPr>
          <p:nvPr/>
        </p:nvPicPr>
        <p:blipFill>
          <a:blip r:embed="rId3"/>
          <a:stretch>
            <a:fillRect/>
          </a:stretch>
        </p:blipFill>
        <p:spPr>
          <a:xfrm>
            <a:off x="6372152" y="3245739"/>
            <a:ext cx="3362884" cy="1486816"/>
          </a:xfrm>
          <a:prstGeom prst="rect">
            <a:avLst/>
          </a:prstGeom>
        </p:spPr>
      </p:pic>
      <p:pic>
        <p:nvPicPr>
          <p:cNvPr id="8" name="Imagen 7">
            <a:extLst>
              <a:ext uri="{FF2B5EF4-FFF2-40B4-BE49-F238E27FC236}">
                <a16:creationId xmlns:a16="http://schemas.microsoft.com/office/drawing/2014/main" id="{453CAE8B-3EB7-44B5-A605-84D5DA6BFDFE}"/>
              </a:ext>
            </a:extLst>
          </p:cNvPr>
          <p:cNvPicPr>
            <a:picLocks noChangeAspect="1"/>
          </p:cNvPicPr>
          <p:nvPr/>
        </p:nvPicPr>
        <p:blipFill>
          <a:blip r:embed="rId4"/>
          <a:stretch>
            <a:fillRect/>
          </a:stretch>
        </p:blipFill>
        <p:spPr>
          <a:xfrm>
            <a:off x="6372152" y="3245739"/>
            <a:ext cx="3424442" cy="1520758"/>
          </a:xfrm>
          <a:prstGeom prst="rect">
            <a:avLst/>
          </a:prstGeom>
        </p:spPr>
      </p:pic>
    </p:spTree>
    <p:extLst>
      <p:ext uri="{BB962C8B-B14F-4D97-AF65-F5344CB8AC3E}">
        <p14:creationId xmlns:p14="http://schemas.microsoft.com/office/powerpoint/2010/main" val="425337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1FD2D9-CFE3-4189-85D8-BA62FAEC6397}"/>
              </a:ext>
            </a:extLst>
          </p:cNvPr>
          <p:cNvSpPr>
            <a:spLocks noGrp="1"/>
          </p:cNvSpPr>
          <p:nvPr>
            <p:ph type="title"/>
          </p:nvPr>
        </p:nvSpPr>
        <p:spPr/>
        <p:txBody>
          <a:bodyPr/>
          <a:lstStyle/>
          <a:p>
            <a:pPr algn="ctr"/>
            <a:r>
              <a:rPr lang="es-MX" dirty="0"/>
              <a:t>Ejemplo</a:t>
            </a:r>
            <a:endParaRPr lang="es-AR" dirty="0"/>
          </a:p>
        </p:txBody>
      </p:sp>
      <p:sp>
        <p:nvSpPr>
          <p:cNvPr id="3" name="Marcador de contenido 2">
            <a:extLst>
              <a:ext uri="{FF2B5EF4-FFF2-40B4-BE49-F238E27FC236}">
                <a16:creationId xmlns:a16="http://schemas.microsoft.com/office/drawing/2014/main" id="{25DCEEC1-76CA-4B1A-BC20-311D22DD656F}"/>
              </a:ext>
            </a:extLst>
          </p:cNvPr>
          <p:cNvSpPr>
            <a:spLocks noGrp="1"/>
          </p:cNvSpPr>
          <p:nvPr>
            <p:ph idx="1"/>
          </p:nvPr>
        </p:nvSpPr>
        <p:spPr/>
        <p:txBody>
          <a:bodyPr/>
          <a:lstStyle/>
          <a:p>
            <a:pPr marL="0" indent="0">
              <a:buNone/>
            </a:pPr>
            <a:r>
              <a:rPr lang="es-MX" dirty="0"/>
              <a:t>Al ejercicio anterior cambie el origen a la base del robot y calcule los DHP de nuevo</a:t>
            </a:r>
            <a:endParaRPr lang="es-AR" dirty="0"/>
          </a:p>
        </p:txBody>
      </p:sp>
      <p:pic>
        <p:nvPicPr>
          <p:cNvPr id="7" name="Imagen 6">
            <a:extLst>
              <a:ext uri="{FF2B5EF4-FFF2-40B4-BE49-F238E27FC236}">
                <a16:creationId xmlns:a16="http://schemas.microsoft.com/office/drawing/2014/main" id="{D2C94C82-B6B9-4A20-A114-1F60F855B313}"/>
              </a:ext>
            </a:extLst>
          </p:cNvPr>
          <p:cNvPicPr>
            <a:picLocks noChangeAspect="1"/>
          </p:cNvPicPr>
          <p:nvPr/>
        </p:nvPicPr>
        <p:blipFill>
          <a:blip r:embed="rId2"/>
          <a:stretch>
            <a:fillRect/>
          </a:stretch>
        </p:blipFill>
        <p:spPr>
          <a:xfrm>
            <a:off x="1192117" y="2770528"/>
            <a:ext cx="9533446" cy="3406435"/>
          </a:xfrm>
          <a:prstGeom prst="rect">
            <a:avLst/>
          </a:prstGeom>
        </p:spPr>
      </p:pic>
    </p:spTree>
    <p:extLst>
      <p:ext uri="{BB962C8B-B14F-4D97-AF65-F5344CB8AC3E}">
        <p14:creationId xmlns:p14="http://schemas.microsoft.com/office/powerpoint/2010/main" val="55711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537DE4-E284-4A8A-AD90-941549C20AAB}"/>
              </a:ext>
            </a:extLst>
          </p:cNvPr>
          <p:cNvSpPr>
            <a:spLocks noGrp="1"/>
          </p:cNvSpPr>
          <p:nvPr>
            <p:ph type="title"/>
          </p:nvPr>
        </p:nvSpPr>
        <p:spPr/>
        <p:txBody>
          <a:bodyPr/>
          <a:lstStyle/>
          <a:p>
            <a:pPr algn="ctr"/>
            <a:r>
              <a:rPr lang="es-MX" dirty="0"/>
              <a:t>Ejemplo</a:t>
            </a:r>
            <a:endParaRPr lang="es-AR" dirty="0"/>
          </a:p>
        </p:txBody>
      </p:sp>
      <p:pic>
        <p:nvPicPr>
          <p:cNvPr id="7" name="Imagen 6">
            <a:extLst>
              <a:ext uri="{FF2B5EF4-FFF2-40B4-BE49-F238E27FC236}">
                <a16:creationId xmlns:a16="http://schemas.microsoft.com/office/drawing/2014/main" id="{24A40CB8-3F61-464E-93EC-5DD5DD42C784}"/>
              </a:ext>
            </a:extLst>
          </p:cNvPr>
          <p:cNvPicPr>
            <a:picLocks noChangeAspect="1"/>
          </p:cNvPicPr>
          <p:nvPr/>
        </p:nvPicPr>
        <p:blipFill>
          <a:blip r:embed="rId2"/>
          <a:stretch>
            <a:fillRect/>
          </a:stretch>
        </p:blipFill>
        <p:spPr>
          <a:xfrm>
            <a:off x="2030544" y="1925003"/>
            <a:ext cx="8329032" cy="4251960"/>
          </a:xfrm>
          <a:prstGeom prst="rect">
            <a:avLst/>
          </a:prstGeom>
        </p:spPr>
      </p:pic>
    </p:spTree>
    <p:extLst>
      <p:ext uri="{BB962C8B-B14F-4D97-AF65-F5344CB8AC3E}">
        <p14:creationId xmlns:p14="http://schemas.microsoft.com/office/powerpoint/2010/main" val="4101179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2F413C-D87E-4918-8DB4-20F531D16EA8}"/>
              </a:ext>
            </a:extLst>
          </p:cNvPr>
          <p:cNvSpPr>
            <a:spLocks noGrp="1"/>
          </p:cNvSpPr>
          <p:nvPr>
            <p:ph type="title"/>
          </p:nvPr>
        </p:nvSpPr>
        <p:spPr/>
        <p:txBody>
          <a:bodyPr/>
          <a:lstStyle/>
          <a:p>
            <a:pPr algn="ctr"/>
            <a:r>
              <a:rPr lang="es-MX" dirty="0"/>
              <a:t>Ejemplo resuelto</a:t>
            </a:r>
            <a:endParaRPr lang="es-AR" dirty="0"/>
          </a:p>
        </p:txBody>
      </p:sp>
      <p:sp>
        <p:nvSpPr>
          <p:cNvPr id="3" name="Marcador de contenido 2">
            <a:extLst>
              <a:ext uri="{FF2B5EF4-FFF2-40B4-BE49-F238E27FC236}">
                <a16:creationId xmlns:a16="http://schemas.microsoft.com/office/drawing/2014/main" id="{EAC3A68E-97B2-4158-8F20-E7F1D7954643}"/>
              </a:ext>
            </a:extLst>
          </p:cNvPr>
          <p:cNvSpPr>
            <a:spLocks noGrp="1"/>
          </p:cNvSpPr>
          <p:nvPr>
            <p:ph idx="1"/>
          </p:nvPr>
        </p:nvSpPr>
        <p:spPr/>
        <p:txBody>
          <a:bodyPr/>
          <a:lstStyle/>
          <a:p>
            <a:endParaRPr lang="es-AR"/>
          </a:p>
        </p:txBody>
      </p:sp>
      <p:pic>
        <p:nvPicPr>
          <p:cNvPr id="6" name="Imagen 5">
            <a:extLst>
              <a:ext uri="{FF2B5EF4-FFF2-40B4-BE49-F238E27FC236}">
                <a16:creationId xmlns:a16="http://schemas.microsoft.com/office/drawing/2014/main" id="{E8D05C27-7695-4B64-8F04-F064E5DAAB4B}"/>
              </a:ext>
            </a:extLst>
          </p:cNvPr>
          <p:cNvPicPr>
            <a:picLocks noChangeAspect="1"/>
          </p:cNvPicPr>
          <p:nvPr/>
        </p:nvPicPr>
        <p:blipFill>
          <a:blip r:embed="rId2"/>
          <a:stretch>
            <a:fillRect/>
          </a:stretch>
        </p:blipFill>
        <p:spPr>
          <a:xfrm>
            <a:off x="2118757" y="1872605"/>
            <a:ext cx="7954485" cy="4620270"/>
          </a:xfrm>
          <a:prstGeom prst="rect">
            <a:avLst/>
          </a:prstGeom>
        </p:spPr>
      </p:pic>
    </p:spTree>
    <p:extLst>
      <p:ext uri="{BB962C8B-B14F-4D97-AF65-F5344CB8AC3E}">
        <p14:creationId xmlns:p14="http://schemas.microsoft.com/office/powerpoint/2010/main" val="975410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1EB42B-CA68-43AF-B810-E6B63272E524}"/>
              </a:ext>
            </a:extLst>
          </p:cNvPr>
          <p:cNvSpPr>
            <a:spLocks noGrp="1"/>
          </p:cNvSpPr>
          <p:nvPr>
            <p:ph type="title"/>
          </p:nvPr>
        </p:nvSpPr>
        <p:spPr/>
        <p:txBody>
          <a:bodyPr/>
          <a:lstStyle/>
          <a:p>
            <a:r>
              <a:rPr lang="es-MX" dirty="0"/>
              <a:t>Bibliografía</a:t>
            </a:r>
            <a:endParaRPr lang="es-AR" dirty="0"/>
          </a:p>
        </p:txBody>
      </p:sp>
      <p:sp>
        <p:nvSpPr>
          <p:cNvPr id="3" name="Marcador de contenido 2">
            <a:extLst>
              <a:ext uri="{FF2B5EF4-FFF2-40B4-BE49-F238E27FC236}">
                <a16:creationId xmlns:a16="http://schemas.microsoft.com/office/drawing/2014/main" id="{08706659-4ACF-46AC-B46B-D070A98719B4}"/>
              </a:ext>
            </a:extLst>
          </p:cNvPr>
          <p:cNvSpPr>
            <a:spLocks noGrp="1"/>
          </p:cNvSpPr>
          <p:nvPr>
            <p:ph idx="1"/>
          </p:nvPr>
        </p:nvSpPr>
        <p:spPr/>
        <p:txBody>
          <a:bodyPr>
            <a:normAutofit fontScale="92500" lnSpcReduction="20000"/>
          </a:bodyPr>
          <a:lstStyle/>
          <a:p>
            <a:r>
              <a:rPr lang="es-MX" dirty="0"/>
              <a:t>Modern </a:t>
            </a:r>
            <a:r>
              <a:rPr lang="es-MX" dirty="0" err="1"/>
              <a:t>robotics</a:t>
            </a:r>
            <a:r>
              <a:rPr lang="es-MX" dirty="0"/>
              <a:t>, </a:t>
            </a:r>
            <a:r>
              <a:rPr lang="es-MX" dirty="0" err="1"/>
              <a:t>Mechanics</a:t>
            </a:r>
            <a:r>
              <a:rPr lang="es-MX" dirty="0"/>
              <a:t>, </a:t>
            </a:r>
            <a:r>
              <a:rPr lang="es-MX" dirty="0" err="1"/>
              <a:t>planning</a:t>
            </a:r>
            <a:r>
              <a:rPr lang="es-MX" dirty="0"/>
              <a:t> and control </a:t>
            </a:r>
            <a:r>
              <a:rPr lang="en-US" dirty="0"/>
              <a:t>Lynch and Park, Cambridge U </a:t>
            </a:r>
          </a:p>
          <a:p>
            <a:r>
              <a:rPr lang="es-MX" b="1" dirty="0"/>
              <a:t>Apuntes de catedra de robótica Universidad de Ciencias Aplicadas Karlsruhe</a:t>
            </a:r>
          </a:p>
          <a:p>
            <a:r>
              <a:rPr lang="es-AR" b="1" dirty="0" err="1"/>
              <a:t>Sciliano</a:t>
            </a:r>
            <a:r>
              <a:rPr lang="es-AR" b="1" dirty="0"/>
              <a:t>, </a:t>
            </a:r>
            <a:r>
              <a:rPr lang="es-AR" b="1" dirty="0" err="1"/>
              <a:t>Sciavicco</a:t>
            </a:r>
            <a:r>
              <a:rPr lang="es-AR" b="1" dirty="0"/>
              <a:t>, </a:t>
            </a:r>
            <a:r>
              <a:rPr lang="es-AR" b="1" dirty="0" err="1"/>
              <a:t>Villani</a:t>
            </a:r>
            <a:r>
              <a:rPr lang="es-AR" b="1" dirty="0"/>
              <a:t> y </a:t>
            </a:r>
            <a:r>
              <a:rPr lang="es-AR" b="1" dirty="0" err="1"/>
              <a:t>Orioli</a:t>
            </a:r>
            <a:r>
              <a:rPr lang="es-AR" b="1" dirty="0"/>
              <a:t>: </a:t>
            </a:r>
            <a:r>
              <a:rPr lang="es-AR" b="1" dirty="0" err="1"/>
              <a:t>Robotics</a:t>
            </a:r>
            <a:r>
              <a:rPr lang="es-AR" b="1" dirty="0"/>
              <a:t>- </a:t>
            </a:r>
            <a:r>
              <a:rPr lang="es-AR" b="1" dirty="0" err="1"/>
              <a:t>Modelling</a:t>
            </a:r>
            <a:r>
              <a:rPr lang="es-AR" b="1" dirty="0"/>
              <a:t> </a:t>
            </a:r>
            <a:r>
              <a:rPr lang="es-AR" b="1" dirty="0" err="1"/>
              <a:t>Planning</a:t>
            </a:r>
            <a:r>
              <a:rPr lang="es-AR" b="1" dirty="0"/>
              <a:t> and Control, Springer</a:t>
            </a:r>
            <a:endParaRPr lang="es-MX" b="1" dirty="0"/>
          </a:p>
          <a:p>
            <a:r>
              <a:rPr lang="es-MX" dirty="0" err="1"/>
              <a:t>Shabana</a:t>
            </a:r>
            <a:r>
              <a:rPr lang="es-MX" dirty="0"/>
              <a:t>, A. A.: </a:t>
            </a:r>
            <a:r>
              <a:rPr lang="es-MX" dirty="0" err="1"/>
              <a:t>Computational</a:t>
            </a:r>
            <a:r>
              <a:rPr lang="es-MX" dirty="0"/>
              <a:t> Dynamics, 2.ª edición, John Wiley &amp; </a:t>
            </a:r>
            <a:r>
              <a:rPr lang="es-MX" dirty="0" err="1"/>
              <a:t>Sons,Nueva</a:t>
            </a:r>
            <a:r>
              <a:rPr lang="es-MX" dirty="0"/>
              <a:t> York 2003.</a:t>
            </a:r>
          </a:p>
          <a:p>
            <a:r>
              <a:rPr lang="es-MX" dirty="0" err="1"/>
              <a:t>Shabana</a:t>
            </a:r>
            <a:r>
              <a:rPr lang="es-MX" dirty="0"/>
              <a:t>, A. A.: Dynamics </a:t>
            </a:r>
            <a:r>
              <a:rPr lang="es-MX" dirty="0" err="1"/>
              <a:t>of</a:t>
            </a:r>
            <a:r>
              <a:rPr lang="es-MX" dirty="0"/>
              <a:t> </a:t>
            </a:r>
            <a:r>
              <a:rPr lang="es-MX" dirty="0" err="1"/>
              <a:t>Multibody</a:t>
            </a:r>
            <a:r>
              <a:rPr lang="es-MX" dirty="0"/>
              <a:t> </a:t>
            </a:r>
            <a:r>
              <a:rPr lang="es-MX" dirty="0" err="1"/>
              <a:t>Systems</a:t>
            </a:r>
            <a:r>
              <a:rPr lang="es-MX" dirty="0"/>
              <a:t>, 3.ª edición, John Wiley &amp;</a:t>
            </a:r>
            <a:r>
              <a:rPr lang="es-MX" dirty="0" err="1"/>
              <a:t>Sons</a:t>
            </a:r>
            <a:r>
              <a:rPr lang="es-MX" dirty="0"/>
              <a:t>, Nueva York 2005.</a:t>
            </a:r>
          </a:p>
          <a:p>
            <a:r>
              <a:rPr lang="es-MX" dirty="0" err="1"/>
              <a:t>Sciavicco</a:t>
            </a:r>
            <a:r>
              <a:rPr lang="es-MX" dirty="0"/>
              <a:t>, L. , Siciliano, B. : </a:t>
            </a:r>
            <a:r>
              <a:rPr lang="es-MX" dirty="0" err="1"/>
              <a:t>Modelling</a:t>
            </a:r>
            <a:r>
              <a:rPr lang="es-MX" dirty="0"/>
              <a:t> and Control </a:t>
            </a:r>
            <a:r>
              <a:rPr lang="es-MX" dirty="0" err="1"/>
              <a:t>of</a:t>
            </a:r>
            <a:r>
              <a:rPr lang="es-MX" dirty="0"/>
              <a:t> </a:t>
            </a:r>
            <a:r>
              <a:rPr lang="es-MX" dirty="0" err="1"/>
              <a:t>RobotManipulators</a:t>
            </a:r>
            <a:r>
              <a:rPr lang="es-MX" dirty="0"/>
              <a:t>, McGraw Hill, 1996</a:t>
            </a:r>
          </a:p>
          <a:p>
            <a:endParaRPr lang="es-AR" dirty="0"/>
          </a:p>
        </p:txBody>
      </p:sp>
    </p:spTree>
    <p:extLst>
      <p:ext uri="{BB962C8B-B14F-4D97-AF65-F5344CB8AC3E}">
        <p14:creationId xmlns:p14="http://schemas.microsoft.com/office/powerpoint/2010/main" val="2420140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4F0F7-B9DF-4E6B-A167-98355A373324}"/>
              </a:ext>
            </a:extLst>
          </p:cNvPr>
          <p:cNvSpPr>
            <a:spLocks noGrp="1"/>
          </p:cNvSpPr>
          <p:nvPr>
            <p:ph type="title"/>
          </p:nvPr>
        </p:nvSpPr>
        <p:spPr/>
        <p:txBody>
          <a:bodyPr>
            <a:normAutofit/>
          </a:bodyPr>
          <a:lstStyle/>
          <a:p>
            <a:pPr algn="ctr"/>
            <a:r>
              <a:rPr lang="es-MX" b="0" i="0" dirty="0">
                <a:solidFill>
                  <a:srgbClr val="000000"/>
                </a:solidFill>
                <a:effectLst/>
              </a:rPr>
              <a:t>Estructura de las matrices de transformación de </a:t>
            </a:r>
            <a:r>
              <a:rPr lang="es-MX" b="0" i="0" dirty="0" err="1">
                <a:solidFill>
                  <a:srgbClr val="000000"/>
                </a:solidFill>
                <a:effectLst/>
              </a:rPr>
              <a:t>Denavit</a:t>
            </a:r>
            <a:r>
              <a:rPr lang="es-MX" b="0" i="0" dirty="0">
                <a:solidFill>
                  <a:srgbClr val="000000"/>
                </a:solidFill>
                <a:effectLst/>
              </a:rPr>
              <a:t> Hartenberg</a:t>
            </a:r>
            <a:r>
              <a:rPr lang="es-MX" dirty="0"/>
              <a:t> </a:t>
            </a:r>
            <a:endParaRPr lang="es-AR" dirty="0"/>
          </a:p>
        </p:txBody>
      </p:sp>
      <p:pic>
        <p:nvPicPr>
          <p:cNvPr id="5" name="Imagen 4">
            <a:extLst>
              <a:ext uri="{FF2B5EF4-FFF2-40B4-BE49-F238E27FC236}">
                <a16:creationId xmlns:a16="http://schemas.microsoft.com/office/drawing/2014/main" id="{539F7767-19AC-4554-A7A7-60126A206180}"/>
              </a:ext>
            </a:extLst>
          </p:cNvPr>
          <p:cNvPicPr>
            <a:picLocks noChangeAspect="1"/>
          </p:cNvPicPr>
          <p:nvPr/>
        </p:nvPicPr>
        <p:blipFill>
          <a:blip r:embed="rId2"/>
          <a:stretch>
            <a:fillRect/>
          </a:stretch>
        </p:blipFill>
        <p:spPr>
          <a:xfrm>
            <a:off x="1942834" y="1951356"/>
            <a:ext cx="8306332" cy="4360544"/>
          </a:xfrm>
          <a:prstGeom prst="rect">
            <a:avLst/>
          </a:prstGeom>
        </p:spPr>
      </p:pic>
    </p:spTree>
    <p:extLst>
      <p:ext uri="{BB962C8B-B14F-4D97-AF65-F5344CB8AC3E}">
        <p14:creationId xmlns:p14="http://schemas.microsoft.com/office/powerpoint/2010/main" val="2922344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9FBA8-88F3-487E-A25B-156F4C095336}"/>
              </a:ext>
            </a:extLst>
          </p:cNvPr>
          <p:cNvSpPr>
            <a:spLocks noGrp="1"/>
          </p:cNvSpPr>
          <p:nvPr>
            <p:ph type="title"/>
          </p:nvPr>
        </p:nvSpPr>
        <p:spPr/>
        <p:txBody>
          <a:bodyPr>
            <a:normAutofit/>
          </a:bodyPr>
          <a:lstStyle/>
          <a:p>
            <a:pPr algn="ctr"/>
            <a:r>
              <a:rPr lang="es-MX" b="0" i="0" dirty="0">
                <a:solidFill>
                  <a:srgbClr val="000000"/>
                </a:solidFill>
                <a:effectLst/>
                <a:latin typeface="ArialMT"/>
              </a:rPr>
              <a:t>Estructura de las matrices de transformación de </a:t>
            </a:r>
            <a:r>
              <a:rPr lang="es-MX" b="0" i="0" dirty="0" err="1">
                <a:solidFill>
                  <a:srgbClr val="000000"/>
                </a:solidFill>
                <a:effectLst/>
                <a:latin typeface="ArialMT"/>
              </a:rPr>
              <a:t>DenavitHartenberg</a:t>
            </a:r>
            <a:r>
              <a:rPr lang="es-MX" dirty="0"/>
              <a:t> </a:t>
            </a:r>
            <a:endParaRPr lang="es-AR" dirty="0"/>
          </a:p>
        </p:txBody>
      </p:sp>
      <p:pic>
        <p:nvPicPr>
          <p:cNvPr id="5" name="Imagen 4">
            <a:extLst>
              <a:ext uri="{FF2B5EF4-FFF2-40B4-BE49-F238E27FC236}">
                <a16:creationId xmlns:a16="http://schemas.microsoft.com/office/drawing/2014/main" id="{D8F79A93-4CC9-457B-B904-44E458AA5882}"/>
              </a:ext>
            </a:extLst>
          </p:cNvPr>
          <p:cNvPicPr>
            <a:picLocks noChangeAspect="1"/>
          </p:cNvPicPr>
          <p:nvPr/>
        </p:nvPicPr>
        <p:blipFill>
          <a:blip r:embed="rId2"/>
          <a:stretch>
            <a:fillRect/>
          </a:stretch>
        </p:blipFill>
        <p:spPr>
          <a:xfrm>
            <a:off x="1256890" y="1653089"/>
            <a:ext cx="9464860" cy="5204911"/>
          </a:xfrm>
          <a:prstGeom prst="rect">
            <a:avLst/>
          </a:prstGeom>
        </p:spPr>
      </p:pic>
    </p:spTree>
    <p:extLst>
      <p:ext uri="{BB962C8B-B14F-4D97-AF65-F5344CB8AC3E}">
        <p14:creationId xmlns:p14="http://schemas.microsoft.com/office/powerpoint/2010/main" val="1277198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0EC2AA-CDBF-44A7-9E69-13C7B5CCEAC1}"/>
              </a:ext>
            </a:extLst>
          </p:cNvPr>
          <p:cNvSpPr>
            <a:spLocks noGrp="1"/>
          </p:cNvSpPr>
          <p:nvPr>
            <p:ph type="title"/>
          </p:nvPr>
        </p:nvSpPr>
        <p:spPr/>
        <p:txBody>
          <a:bodyPr>
            <a:normAutofit/>
          </a:bodyPr>
          <a:lstStyle/>
          <a:p>
            <a:pPr algn="ctr"/>
            <a:r>
              <a:rPr lang="es-MX" b="0" i="0" dirty="0">
                <a:solidFill>
                  <a:srgbClr val="000000"/>
                </a:solidFill>
                <a:effectLst/>
              </a:rPr>
              <a:t>Estructura de las matrices de transformación de </a:t>
            </a:r>
            <a:r>
              <a:rPr lang="es-MX" b="0" i="0" dirty="0" err="1">
                <a:solidFill>
                  <a:srgbClr val="000000"/>
                </a:solidFill>
                <a:effectLst/>
              </a:rPr>
              <a:t>DenavitHartenberg</a:t>
            </a:r>
            <a:r>
              <a:rPr lang="es-MX" dirty="0"/>
              <a:t> </a:t>
            </a:r>
            <a:endParaRPr lang="es-AR" dirty="0"/>
          </a:p>
        </p:txBody>
      </p:sp>
      <p:sp>
        <p:nvSpPr>
          <p:cNvPr id="3" name="Marcador de contenido 2">
            <a:extLst>
              <a:ext uri="{FF2B5EF4-FFF2-40B4-BE49-F238E27FC236}">
                <a16:creationId xmlns:a16="http://schemas.microsoft.com/office/drawing/2014/main" id="{85A86520-D02B-42CA-8986-F24160088B97}"/>
              </a:ext>
            </a:extLst>
          </p:cNvPr>
          <p:cNvSpPr>
            <a:spLocks noGrp="1"/>
          </p:cNvSpPr>
          <p:nvPr>
            <p:ph idx="1"/>
          </p:nvPr>
        </p:nvSpPr>
        <p:spPr>
          <a:xfrm>
            <a:off x="838200" y="4682331"/>
            <a:ext cx="10515600" cy="4351338"/>
          </a:xfrm>
        </p:spPr>
        <p:txBody>
          <a:bodyPr/>
          <a:lstStyle/>
          <a:p>
            <a:r>
              <a:rPr lang="es-MX" sz="1800" b="0" i="0" dirty="0">
                <a:solidFill>
                  <a:srgbClr val="000000"/>
                </a:solidFill>
                <a:effectLst/>
                <a:latin typeface="ArialMT"/>
              </a:rPr>
              <a:t>En primer lugar, se construyen las matrices de transformación para cada articulación de acuerdo con los parámetros </a:t>
            </a:r>
            <a:r>
              <a:rPr lang="es-MX" sz="1800" b="0" i="0" dirty="0" err="1">
                <a:solidFill>
                  <a:srgbClr val="000000"/>
                </a:solidFill>
                <a:effectLst/>
                <a:latin typeface="ArialMT"/>
              </a:rPr>
              <a:t>Denavit</a:t>
            </a:r>
            <a:r>
              <a:rPr lang="es-MX" sz="1800" b="0" i="0" dirty="0">
                <a:solidFill>
                  <a:srgbClr val="000000"/>
                </a:solidFill>
                <a:effectLst/>
                <a:latin typeface="ArialMT"/>
              </a:rPr>
              <a:t>-Hartenberg determinados.</a:t>
            </a:r>
          </a:p>
          <a:p>
            <a:r>
              <a:rPr lang="es-MX" sz="1800" b="0" i="0" dirty="0">
                <a:solidFill>
                  <a:srgbClr val="000000"/>
                </a:solidFill>
                <a:effectLst/>
                <a:latin typeface="ArialMT"/>
              </a:rPr>
              <a:t>Al encadenar (multiplicar) las articulaciones (matrices) se obtiene la cinemática directa completa del robot</a:t>
            </a:r>
            <a:r>
              <a:rPr lang="es-MX" dirty="0"/>
              <a:t> </a:t>
            </a:r>
            <a:br>
              <a:rPr lang="es-MX" dirty="0"/>
            </a:br>
            <a:endParaRPr lang="es-AR" dirty="0"/>
          </a:p>
        </p:txBody>
      </p:sp>
      <p:pic>
        <p:nvPicPr>
          <p:cNvPr id="5" name="Imagen 4">
            <a:extLst>
              <a:ext uri="{FF2B5EF4-FFF2-40B4-BE49-F238E27FC236}">
                <a16:creationId xmlns:a16="http://schemas.microsoft.com/office/drawing/2014/main" id="{F3686E88-1BBF-4E20-A45E-4C05E87E2163}"/>
              </a:ext>
            </a:extLst>
          </p:cNvPr>
          <p:cNvPicPr>
            <a:picLocks noChangeAspect="1"/>
          </p:cNvPicPr>
          <p:nvPr/>
        </p:nvPicPr>
        <p:blipFill>
          <a:blip r:embed="rId2"/>
          <a:stretch>
            <a:fillRect/>
          </a:stretch>
        </p:blipFill>
        <p:spPr>
          <a:xfrm>
            <a:off x="2890390" y="2371577"/>
            <a:ext cx="6411220" cy="2114845"/>
          </a:xfrm>
          <a:prstGeom prst="rect">
            <a:avLst/>
          </a:prstGeom>
        </p:spPr>
      </p:pic>
    </p:spTree>
    <p:extLst>
      <p:ext uri="{BB962C8B-B14F-4D97-AF65-F5344CB8AC3E}">
        <p14:creationId xmlns:p14="http://schemas.microsoft.com/office/powerpoint/2010/main" val="2343905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366BE4-C755-49DD-B033-B04B4280871A}"/>
              </a:ext>
            </a:extLst>
          </p:cNvPr>
          <p:cNvSpPr>
            <a:spLocks noGrp="1"/>
          </p:cNvSpPr>
          <p:nvPr>
            <p:ph type="title"/>
          </p:nvPr>
        </p:nvSpPr>
        <p:spPr/>
        <p:txBody>
          <a:bodyPr>
            <a:normAutofit/>
          </a:bodyPr>
          <a:lstStyle/>
          <a:p>
            <a:pPr algn="ctr"/>
            <a:r>
              <a:rPr lang="es-MX" b="0" i="0" dirty="0">
                <a:solidFill>
                  <a:srgbClr val="000000"/>
                </a:solidFill>
                <a:effectLst/>
              </a:rPr>
              <a:t>Ejemplo: cálculo de un robot </a:t>
            </a:r>
            <a:r>
              <a:rPr lang="es-MX" b="0" i="0" dirty="0" err="1">
                <a:solidFill>
                  <a:srgbClr val="000000"/>
                </a:solidFill>
                <a:effectLst/>
              </a:rPr>
              <a:t>Scara</a:t>
            </a:r>
            <a:r>
              <a:rPr lang="es-MX" dirty="0"/>
              <a:t> </a:t>
            </a:r>
            <a:endParaRPr lang="es-AR" dirty="0"/>
          </a:p>
        </p:txBody>
      </p:sp>
      <p:pic>
        <p:nvPicPr>
          <p:cNvPr id="5" name="Marcador de contenido 4">
            <a:extLst>
              <a:ext uri="{FF2B5EF4-FFF2-40B4-BE49-F238E27FC236}">
                <a16:creationId xmlns:a16="http://schemas.microsoft.com/office/drawing/2014/main" id="{029FF472-387E-461A-9745-157B38C6E5D0}"/>
              </a:ext>
            </a:extLst>
          </p:cNvPr>
          <p:cNvPicPr>
            <a:picLocks noGrp="1" noChangeAspect="1"/>
          </p:cNvPicPr>
          <p:nvPr>
            <p:ph idx="1"/>
          </p:nvPr>
        </p:nvPicPr>
        <p:blipFill>
          <a:blip r:embed="rId2"/>
          <a:stretch>
            <a:fillRect/>
          </a:stretch>
        </p:blipFill>
        <p:spPr>
          <a:xfrm>
            <a:off x="3987800" y="1999223"/>
            <a:ext cx="5277587" cy="3343742"/>
          </a:xfrm>
        </p:spPr>
      </p:pic>
    </p:spTree>
    <p:extLst>
      <p:ext uri="{BB962C8B-B14F-4D97-AF65-F5344CB8AC3E}">
        <p14:creationId xmlns:p14="http://schemas.microsoft.com/office/powerpoint/2010/main" val="558014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8713-616C-2EA3-72E0-A8E6AC6C60C2}"/>
              </a:ext>
            </a:extLst>
          </p:cNvPr>
          <p:cNvSpPr>
            <a:spLocks noGrp="1"/>
          </p:cNvSpPr>
          <p:nvPr>
            <p:ph type="title"/>
          </p:nvPr>
        </p:nvSpPr>
        <p:spPr/>
        <p:txBody>
          <a:bodyPr/>
          <a:lstStyle/>
          <a:p>
            <a:endParaRPr lang="en-US"/>
          </a:p>
        </p:txBody>
      </p:sp>
      <p:pic>
        <p:nvPicPr>
          <p:cNvPr id="4" name="Imagen 4">
            <a:extLst>
              <a:ext uri="{FF2B5EF4-FFF2-40B4-BE49-F238E27FC236}">
                <a16:creationId xmlns:a16="http://schemas.microsoft.com/office/drawing/2014/main" id="{3A47E266-7B8D-3DA4-0488-EAB4C958FC33}"/>
              </a:ext>
            </a:extLst>
          </p:cNvPr>
          <p:cNvPicPr>
            <a:picLocks noChangeAspect="1"/>
          </p:cNvPicPr>
          <p:nvPr/>
        </p:nvPicPr>
        <p:blipFill>
          <a:blip r:embed="rId2"/>
          <a:stretch>
            <a:fillRect/>
          </a:stretch>
        </p:blipFill>
        <p:spPr>
          <a:xfrm>
            <a:off x="838200" y="1690688"/>
            <a:ext cx="4458322" cy="4572638"/>
          </a:xfrm>
          <a:prstGeom prst="rect">
            <a:avLst/>
          </a:prstGeom>
        </p:spPr>
      </p:pic>
      <p:pic>
        <p:nvPicPr>
          <p:cNvPr id="6" name="Picture 5">
            <a:extLst>
              <a:ext uri="{FF2B5EF4-FFF2-40B4-BE49-F238E27FC236}">
                <a16:creationId xmlns:a16="http://schemas.microsoft.com/office/drawing/2014/main" id="{E42B2BD8-9EE9-0B5F-6D59-ACA085F4D653}"/>
              </a:ext>
            </a:extLst>
          </p:cNvPr>
          <p:cNvPicPr>
            <a:picLocks noChangeAspect="1"/>
          </p:cNvPicPr>
          <p:nvPr/>
        </p:nvPicPr>
        <p:blipFill>
          <a:blip r:embed="rId3"/>
          <a:stretch>
            <a:fillRect/>
          </a:stretch>
        </p:blipFill>
        <p:spPr>
          <a:xfrm>
            <a:off x="6525608" y="2894873"/>
            <a:ext cx="3337849" cy="1082134"/>
          </a:xfrm>
          <a:prstGeom prst="rect">
            <a:avLst/>
          </a:prstGeom>
        </p:spPr>
      </p:pic>
    </p:spTree>
    <p:extLst>
      <p:ext uri="{BB962C8B-B14F-4D97-AF65-F5344CB8AC3E}">
        <p14:creationId xmlns:p14="http://schemas.microsoft.com/office/powerpoint/2010/main" val="634320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B575BA-9E6C-D795-1538-6349E18DD8E7}"/>
              </a:ext>
            </a:extLst>
          </p:cNvPr>
          <p:cNvSpPr/>
          <p:nvPr/>
        </p:nvSpPr>
        <p:spPr>
          <a:xfrm>
            <a:off x="5747657" y="2584579"/>
            <a:ext cx="5318449" cy="19780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ítulo 1">
            <a:extLst>
              <a:ext uri="{FF2B5EF4-FFF2-40B4-BE49-F238E27FC236}">
                <a16:creationId xmlns:a16="http://schemas.microsoft.com/office/drawing/2014/main" id="{10E8BF63-35F7-4756-878A-E9D48D040F92}"/>
              </a:ext>
            </a:extLst>
          </p:cNvPr>
          <p:cNvSpPr>
            <a:spLocks noGrp="1"/>
          </p:cNvSpPr>
          <p:nvPr>
            <p:ph type="title"/>
          </p:nvPr>
        </p:nvSpPr>
        <p:spPr>
          <a:xfrm>
            <a:off x="838200" y="314325"/>
            <a:ext cx="10515600" cy="1325563"/>
          </a:xfrm>
        </p:spPr>
        <p:txBody>
          <a:bodyPr/>
          <a:lstStyle/>
          <a:p>
            <a:pPr algn="ctr"/>
            <a:r>
              <a:rPr lang="es-MX" dirty="0">
                <a:solidFill>
                  <a:srgbClr val="000000"/>
                </a:solidFill>
              </a:rPr>
              <a:t>C</a:t>
            </a:r>
            <a:r>
              <a:rPr lang="es-MX" b="0" i="0" dirty="0">
                <a:solidFill>
                  <a:srgbClr val="000000"/>
                </a:solidFill>
                <a:effectLst/>
              </a:rPr>
              <a:t>álculo de un robot </a:t>
            </a:r>
            <a:r>
              <a:rPr lang="es-MX" b="0" i="0" dirty="0" err="1">
                <a:solidFill>
                  <a:srgbClr val="000000"/>
                </a:solidFill>
                <a:effectLst/>
              </a:rPr>
              <a:t>Scara</a:t>
            </a:r>
            <a:endParaRPr lang="es-AR" dirty="0"/>
          </a:p>
        </p:txBody>
      </p:sp>
      <p:pic>
        <p:nvPicPr>
          <p:cNvPr id="7" name="Imagen 6">
            <a:extLst>
              <a:ext uri="{FF2B5EF4-FFF2-40B4-BE49-F238E27FC236}">
                <a16:creationId xmlns:a16="http://schemas.microsoft.com/office/drawing/2014/main" id="{043404B8-A4BA-47D8-B5CC-5BB39F88927B}"/>
              </a:ext>
            </a:extLst>
          </p:cNvPr>
          <p:cNvPicPr>
            <a:picLocks noChangeAspect="1"/>
          </p:cNvPicPr>
          <p:nvPr/>
        </p:nvPicPr>
        <p:blipFill>
          <a:blip r:embed="rId2"/>
          <a:stretch>
            <a:fillRect/>
          </a:stretch>
        </p:blipFill>
        <p:spPr>
          <a:xfrm>
            <a:off x="6096000" y="2927262"/>
            <a:ext cx="4544059" cy="1257475"/>
          </a:xfrm>
          <a:prstGeom prst="rect">
            <a:avLst/>
          </a:prstGeom>
        </p:spPr>
      </p:pic>
      <p:pic>
        <p:nvPicPr>
          <p:cNvPr id="9" name="Imagen 8">
            <a:extLst>
              <a:ext uri="{FF2B5EF4-FFF2-40B4-BE49-F238E27FC236}">
                <a16:creationId xmlns:a16="http://schemas.microsoft.com/office/drawing/2014/main" id="{233E09ED-748E-4E14-9544-D27E49A7093D}"/>
              </a:ext>
            </a:extLst>
          </p:cNvPr>
          <p:cNvPicPr>
            <a:picLocks noChangeAspect="1"/>
          </p:cNvPicPr>
          <p:nvPr/>
        </p:nvPicPr>
        <p:blipFill>
          <a:blip r:embed="rId3"/>
          <a:stretch>
            <a:fillRect/>
          </a:stretch>
        </p:blipFill>
        <p:spPr>
          <a:xfrm>
            <a:off x="5411213" y="4850348"/>
            <a:ext cx="2956816" cy="1265030"/>
          </a:xfrm>
          <a:prstGeom prst="rect">
            <a:avLst/>
          </a:prstGeom>
        </p:spPr>
      </p:pic>
      <p:sp>
        <p:nvSpPr>
          <p:cNvPr id="6" name="TextBox 5">
            <a:extLst>
              <a:ext uri="{FF2B5EF4-FFF2-40B4-BE49-F238E27FC236}">
                <a16:creationId xmlns:a16="http://schemas.microsoft.com/office/drawing/2014/main" id="{6BFF5141-487D-77DB-3677-FDD61EBD86A5}"/>
              </a:ext>
            </a:extLst>
          </p:cNvPr>
          <p:cNvSpPr txBox="1"/>
          <p:nvPr/>
        </p:nvSpPr>
        <p:spPr>
          <a:xfrm>
            <a:off x="7331394" y="1927567"/>
            <a:ext cx="2150973" cy="369332"/>
          </a:xfrm>
          <a:prstGeom prst="rect">
            <a:avLst/>
          </a:prstGeom>
          <a:noFill/>
        </p:spPr>
        <p:txBody>
          <a:bodyPr wrap="none" rtlCol="0">
            <a:spAutoFit/>
          </a:bodyPr>
          <a:lstStyle/>
          <a:p>
            <a:r>
              <a:rPr lang="es-AR" dirty="0"/>
              <a:t>Fórmula genérica DH</a:t>
            </a:r>
            <a:endParaRPr lang="en-US" dirty="0"/>
          </a:p>
        </p:txBody>
      </p:sp>
      <p:pic>
        <p:nvPicPr>
          <p:cNvPr id="8" name="Imagen 4">
            <a:extLst>
              <a:ext uri="{FF2B5EF4-FFF2-40B4-BE49-F238E27FC236}">
                <a16:creationId xmlns:a16="http://schemas.microsoft.com/office/drawing/2014/main" id="{AD14CCC1-C58E-84AA-E801-70C2C8B8609E}"/>
              </a:ext>
            </a:extLst>
          </p:cNvPr>
          <p:cNvPicPr>
            <a:picLocks noChangeAspect="1"/>
          </p:cNvPicPr>
          <p:nvPr/>
        </p:nvPicPr>
        <p:blipFill>
          <a:blip r:embed="rId4"/>
          <a:stretch>
            <a:fillRect/>
          </a:stretch>
        </p:blipFill>
        <p:spPr>
          <a:xfrm>
            <a:off x="769545" y="1712114"/>
            <a:ext cx="4458322" cy="4572638"/>
          </a:xfrm>
          <a:prstGeom prst="rect">
            <a:avLst/>
          </a:prstGeom>
        </p:spPr>
      </p:pic>
      <p:pic>
        <p:nvPicPr>
          <p:cNvPr id="10" name="Marcador de contenido 6">
            <a:extLst>
              <a:ext uri="{FF2B5EF4-FFF2-40B4-BE49-F238E27FC236}">
                <a16:creationId xmlns:a16="http://schemas.microsoft.com/office/drawing/2014/main" id="{2B88EF8B-1821-4E97-BB58-2EFDCBC66143}"/>
              </a:ext>
            </a:extLst>
          </p:cNvPr>
          <p:cNvPicPr>
            <a:picLocks noGrp="1" noChangeAspect="1"/>
          </p:cNvPicPr>
          <p:nvPr>
            <p:ph idx="1"/>
          </p:nvPr>
        </p:nvPicPr>
        <p:blipFill>
          <a:blip r:embed="rId5"/>
          <a:stretch>
            <a:fillRect/>
          </a:stretch>
        </p:blipFill>
        <p:spPr>
          <a:xfrm>
            <a:off x="8368029" y="4728418"/>
            <a:ext cx="3063505" cy="1386960"/>
          </a:xfrm>
        </p:spPr>
      </p:pic>
    </p:spTree>
    <p:extLst>
      <p:ext uri="{BB962C8B-B14F-4D97-AF65-F5344CB8AC3E}">
        <p14:creationId xmlns:p14="http://schemas.microsoft.com/office/powerpoint/2010/main" val="1648911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0E7863-BFB9-46AA-95C2-0B68E8A35EA2}"/>
              </a:ext>
            </a:extLst>
          </p:cNvPr>
          <p:cNvSpPr>
            <a:spLocks noGrp="1"/>
          </p:cNvSpPr>
          <p:nvPr>
            <p:ph type="title"/>
          </p:nvPr>
        </p:nvSpPr>
        <p:spPr/>
        <p:txBody>
          <a:bodyPr/>
          <a:lstStyle/>
          <a:p>
            <a:pPr algn="ctr"/>
            <a:r>
              <a:rPr lang="es-MX" dirty="0">
                <a:solidFill>
                  <a:srgbClr val="000000"/>
                </a:solidFill>
              </a:rPr>
              <a:t>C</a:t>
            </a:r>
            <a:r>
              <a:rPr lang="es-MX" b="0" i="0" dirty="0">
                <a:solidFill>
                  <a:srgbClr val="000000"/>
                </a:solidFill>
                <a:effectLst/>
              </a:rPr>
              <a:t>álculo de un robot </a:t>
            </a:r>
            <a:r>
              <a:rPr lang="es-MX" b="0" i="0" dirty="0" err="1">
                <a:solidFill>
                  <a:srgbClr val="000000"/>
                </a:solidFill>
                <a:effectLst/>
              </a:rPr>
              <a:t>Scara</a:t>
            </a:r>
            <a:endParaRPr lang="es-AR" dirty="0"/>
          </a:p>
        </p:txBody>
      </p:sp>
      <p:pic>
        <p:nvPicPr>
          <p:cNvPr id="5" name="Imagen 4">
            <a:extLst>
              <a:ext uri="{FF2B5EF4-FFF2-40B4-BE49-F238E27FC236}">
                <a16:creationId xmlns:a16="http://schemas.microsoft.com/office/drawing/2014/main" id="{91E96808-C610-4866-8FA7-7D75042C650B}"/>
              </a:ext>
            </a:extLst>
          </p:cNvPr>
          <p:cNvPicPr>
            <a:picLocks noChangeAspect="1"/>
          </p:cNvPicPr>
          <p:nvPr/>
        </p:nvPicPr>
        <p:blipFill>
          <a:blip r:embed="rId2"/>
          <a:stretch>
            <a:fillRect/>
          </a:stretch>
        </p:blipFill>
        <p:spPr>
          <a:xfrm>
            <a:off x="2167444" y="1761065"/>
            <a:ext cx="7857112" cy="4826002"/>
          </a:xfrm>
          <a:prstGeom prst="rect">
            <a:avLst/>
          </a:prstGeom>
        </p:spPr>
      </p:pic>
    </p:spTree>
    <p:extLst>
      <p:ext uri="{BB962C8B-B14F-4D97-AF65-F5344CB8AC3E}">
        <p14:creationId xmlns:p14="http://schemas.microsoft.com/office/powerpoint/2010/main" val="4153000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CFBDA-956D-4FB7-A2EA-273D99EAFE9A}"/>
              </a:ext>
            </a:extLst>
          </p:cNvPr>
          <p:cNvSpPr>
            <a:spLocks noGrp="1"/>
          </p:cNvSpPr>
          <p:nvPr>
            <p:ph type="title"/>
          </p:nvPr>
        </p:nvSpPr>
        <p:spPr/>
        <p:txBody>
          <a:bodyPr>
            <a:normAutofit/>
          </a:bodyPr>
          <a:lstStyle/>
          <a:p>
            <a:pPr algn="ctr"/>
            <a:r>
              <a:rPr lang="es-MX" b="0" i="0" dirty="0">
                <a:solidFill>
                  <a:srgbClr val="000000"/>
                </a:solidFill>
                <a:effectLst/>
              </a:rPr>
              <a:t>Verificación de la plausibilidad Resultado del robot </a:t>
            </a:r>
            <a:r>
              <a:rPr lang="es-MX" b="0" i="0" dirty="0" err="1">
                <a:solidFill>
                  <a:srgbClr val="000000"/>
                </a:solidFill>
                <a:effectLst/>
              </a:rPr>
              <a:t>Scara</a:t>
            </a:r>
            <a:r>
              <a:rPr lang="es-MX" dirty="0"/>
              <a:t> </a:t>
            </a:r>
            <a:endParaRPr lang="es-AR" dirty="0"/>
          </a:p>
        </p:txBody>
      </p:sp>
      <p:pic>
        <p:nvPicPr>
          <p:cNvPr id="5" name="Imagen 4">
            <a:extLst>
              <a:ext uri="{FF2B5EF4-FFF2-40B4-BE49-F238E27FC236}">
                <a16:creationId xmlns:a16="http://schemas.microsoft.com/office/drawing/2014/main" id="{C5F9ED77-71C5-4928-9F70-E12B262672D6}"/>
              </a:ext>
            </a:extLst>
          </p:cNvPr>
          <p:cNvPicPr>
            <a:picLocks noChangeAspect="1"/>
          </p:cNvPicPr>
          <p:nvPr/>
        </p:nvPicPr>
        <p:blipFill>
          <a:blip r:embed="rId2"/>
          <a:stretch>
            <a:fillRect/>
          </a:stretch>
        </p:blipFill>
        <p:spPr>
          <a:xfrm>
            <a:off x="3076112" y="1825625"/>
            <a:ext cx="6039776" cy="4476224"/>
          </a:xfrm>
          <a:prstGeom prst="rect">
            <a:avLst/>
          </a:prstGeom>
        </p:spPr>
      </p:pic>
    </p:spTree>
    <p:extLst>
      <p:ext uri="{BB962C8B-B14F-4D97-AF65-F5344CB8AC3E}">
        <p14:creationId xmlns:p14="http://schemas.microsoft.com/office/powerpoint/2010/main" val="146969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A2A126-CC1E-4A58-B02B-1C84CC96C70B}"/>
              </a:ext>
            </a:extLst>
          </p:cNvPr>
          <p:cNvSpPr>
            <a:spLocks noGrp="1"/>
          </p:cNvSpPr>
          <p:nvPr>
            <p:ph type="title"/>
          </p:nvPr>
        </p:nvSpPr>
        <p:spPr/>
        <p:txBody>
          <a:bodyPr>
            <a:normAutofit/>
          </a:bodyPr>
          <a:lstStyle/>
          <a:p>
            <a:pPr algn="ctr"/>
            <a:r>
              <a:rPr lang="es-MX" b="0" i="0" dirty="0">
                <a:solidFill>
                  <a:srgbClr val="000000"/>
                </a:solidFill>
                <a:effectLst/>
              </a:rPr>
              <a:t>Ejercicio: Ejemplo 2: Robot</a:t>
            </a:r>
            <a:r>
              <a:rPr lang="es-MX" dirty="0"/>
              <a:t> </a:t>
            </a:r>
            <a:endParaRPr lang="es-AR" dirty="0"/>
          </a:p>
        </p:txBody>
      </p:sp>
      <p:pic>
        <p:nvPicPr>
          <p:cNvPr id="5" name="Imagen 4">
            <a:extLst>
              <a:ext uri="{FF2B5EF4-FFF2-40B4-BE49-F238E27FC236}">
                <a16:creationId xmlns:a16="http://schemas.microsoft.com/office/drawing/2014/main" id="{9968C0A2-610B-4889-BF4F-48141D220C6D}"/>
              </a:ext>
            </a:extLst>
          </p:cNvPr>
          <p:cNvPicPr>
            <a:picLocks noChangeAspect="1"/>
          </p:cNvPicPr>
          <p:nvPr/>
        </p:nvPicPr>
        <p:blipFill>
          <a:blip r:embed="rId2"/>
          <a:stretch>
            <a:fillRect/>
          </a:stretch>
        </p:blipFill>
        <p:spPr>
          <a:xfrm>
            <a:off x="1832999" y="1690688"/>
            <a:ext cx="8068801" cy="4858428"/>
          </a:xfrm>
          <a:prstGeom prst="rect">
            <a:avLst/>
          </a:prstGeom>
        </p:spPr>
      </p:pic>
      <p:pic>
        <p:nvPicPr>
          <p:cNvPr id="6" name="Imagen 5">
            <a:extLst>
              <a:ext uri="{FF2B5EF4-FFF2-40B4-BE49-F238E27FC236}">
                <a16:creationId xmlns:a16="http://schemas.microsoft.com/office/drawing/2014/main" id="{27EA231E-4A7B-40EE-BA1A-47A780DE044F}"/>
              </a:ext>
            </a:extLst>
          </p:cNvPr>
          <p:cNvPicPr>
            <a:picLocks noChangeAspect="1"/>
          </p:cNvPicPr>
          <p:nvPr/>
        </p:nvPicPr>
        <p:blipFill>
          <a:blip r:embed="rId3"/>
          <a:stretch>
            <a:fillRect/>
          </a:stretch>
        </p:blipFill>
        <p:spPr>
          <a:xfrm>
            <a:off x="5376935" y="4746201"/>
            <a:ext cx="5654530" cy="1988992"/>
          </a:xfrm>
          <a:prstGeom prst="rect">
            <a:avLst/>
          </a:prstGeom>
        </p:spPr>
      </p:pic>
    </p:spTree>
    <p:extLst>
      <p:ext uri="{BB962C8B-B14F-4D97-AF65-F5344CB8AC3E}">
        <p14:creationId xmlns:p14="http://schemas.microsoft.com/office/powerpoint/2010/main" val="652340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1FE2D8-52C8-450A-93E0-E9AB8AC0150A}"/>
              </a:ext>
            </a:extLst>
          </p:cNvPr>
          <p:cNvSpPr>
            <a:spLocks noGrp="1"/>
          </p:cNvSpPr>
          <p:nvPr>
            <p:ph type="title"/>
          </p:nvPr>
        </p:nvSpPr>
        <p:spPr/>
        <p:txBody>
          <a:bodyPr/>
          <a:lstStyle/>
          <a:p>
            <a:pPr algn="ctr"/>
            <a:r>
              <a:rPr lang="es-ES" altLang="es-AR" dirty="0"/>
              <a:t>Parámetros de </a:t>
            </a:r>
            <a:r>
              <a:rPr lang="es-ES" altLang="es-AR" dirty="0" err="1"/>
              <a:t>Denavit</a:t>
            </a:r>
            <a:r>
              <a:rPr lang="es-ES" altLang="es-AR" dirty="0"/>
              <a:t>-Hartenberg</a:t>
            </a:r>
            <a:endParaRPr lang="es-AR" dirty="0"/>
          </a:p>
        </p:txBody>
      </p:sp>
      <p:sp>
        <p:nvSpPr>
          <p:cNvPr id="9" name="CuadroTexto 8">
            <a:extLst>
              <a:ext uri="{FF2B5EF4-FFF2-40B4-BE49-F238E27FC236}">
                <a16:creationId xmlns:a16="http://schemas.microsoft.com/office/drawing/2014/main" id="{B8F658A6-DBF1-4D2F-9652-4DFDCF37FE83}"/>
              </a:ext>
            </a:extLst>
          </p:cNvPr>
          <p:cNvSpPr txBox="1"/>
          <p:nvPr/>
        </p:nvSpPr>
        <p:spPr>
          <a:xfrm>
            <a:off x="956733" y="5782388"/>
            <a:ext cx="6172200" cy="2089898"/>
          </a:xfrm>
          <a:prstGeom prst="rect">
            <a:avLst/>
          </a:prstGeom>
          <a:noFill/>
        </p:spPr>
        <p:txBody>
          <a:bodyPr wrap="square">
            <a:spAutoFit/>
          </a:bodyPr>
          <a:lstStyle/>
          <a:p>
            <a:endParaRPr lang="es-MX" dirty="0"/>
          </a:p>
        </p:txBody>
      </p:sp>
      <p:sp>
        <p:nvSpPr>
          <p:cNvPr id="12" name="CuadroTexto 11">
            <a:extLst>
              <a:ext uri="{FF2B5EF4-FFF2-40B4-BE49-F238E27FC236}">
                <a16:creationId xmlns:a16="http://schemas.microsoft.com/office/drawing/2014/main" id="{BCD4A627-6733-45E7-BDDE-C89A388ED61A}"/>
              </a:ext>
            </a:extLst>
          </p:cNvPr>
          <p:cNvSpPr txBox="1"/>
          <p:nvPr/>
        </p:nvSpPr>
        <p:spPr>
          <a:xfrm>
            <a:off x="1253066" y="1705212"/>
            <a:ext cx="9999134" cy="203132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ES" altLang="es-AR" dirty="0"/>
              <a:t>Los parámetros de </a:t>
            </a:r>
            <a:r>
              <a:rPr lang="es-ES" altLang="es-AR" dirty="0" err="1"/>
              <a:t>Denavit</a:t>
            </a:r>
            <a:r>
              <a:rPr lang="es-ES" altLang="es-AR" dirty="0"/>
              <a:t>-Hartenberg (DH) son un método sistemático para representar las cadenas cinemáticas de los brazos robóticos. Simplifican el modelado matemático de robots al proporcionar una notación estándar para describir las posiciones y orientaciones relativas de los eslabones adyacentes. Los cuatro parámetros DH (longitud del eslabón, torsión del eslabón, desplazamiento del eslabón y ángulo de articulación) permiten la descripción precisa de cada articulación en términos de un sistema de coordenadas común, lo que facilita la derivación de las ecuaciones cinemáticas necesarias para controlar el movimiento del robot. </a:t>
            </a:r>
          </a:p>
        </p:txBody>
      </p:sp>
      <p:sp>
        <p:nvSpPr>
          <p:cNvPr id="13" name="CuadroTexto 12">
            <a:extLst>
              <a:ext uri="{FF2B5EF4-FFF2-40B4-BE49-F238E27FC236}">
                <a16:creationId xmlns:a16="http://schemas.microsoft.com/office/drawing/2014/main" id="{7087A7D7-3B40-494E-B37C-6336A5F618CB}"/>
              </a:ext>
            </a:extLst>
          </p:cNvPr>
          <p:cNvSpPr txBox="1"/>
          <p:nvPr/>
        </p:nvSpPr>
        <p:spPr>
          <a:xfrm>
            <a:off x="2954867" y="4506457"/>
            <a:ext cx="6096000" cy="646331"/>
          </a:xfrm>
          <a:prstGeom prst="rect">
            <a:avLst/>
          </a:prstGeom>
          <a:noFill/>
        </p:spPr>
        <p:txBody>
          <a:bodyPr wrap="square">
            <a:spAutoFit/>
          </a:bodyPr>
          <a:lstStyle/>
          <a:p>
            <a:r>
              <a:rPr lang="es-MX" dirty="0">
                <a:solidFill>
                  <a:srgbClr val="FF0000"/>
                </a:solidFill>
              </a:rPr>
              <a:t>Los parámetros DH son un método sistemático para construir matrices de transformación homogénea en robots.</a:t>
            </a:r>
            <a:endParaRPr lang="es-AR" dirty="0">
              <a:solidFill>
                <a:srgbClr val="FF0000"/>
              </a:solidFill>
            </a:endParaRPr>
          </a:p>
        </p:txBody>
      </p:sp>
    </p:spTree>
    <p:extLst>
      <p:ext uri="{BB962C8B-B14F-4D97-AF65-F5344CB8AC3E}">
        <p14:creationId xmlns:p14="http://schemas.microsoft.com/office/powerpoint/2010/main" val="138416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DC7A3-518F-4FDD-AF85-D38D1C7D2478}"/>
              </a:ext>
            </a:extLst>
          </p:cNvPr>
          <p:cNvSpPr>
            <a:spLocks noGrp="1"/>
          </p:cNvSpPr>
          <p:nvPr>
            <p:ph type="title"/>
          </p:nvPr>
        </p:nvSpPr>
        <p:spPr/>
        <p:txBody>
          <a:bodyPr/>
          <a:lstStyle/>
          <a:p>
            <a:pPr algn="ctr"/>
            <a:r>
              <a:rPr lang="es-ES" altLang="es-AR" dirty="0"/>
              <a:t>Parámetros de </a:t>
            </a:r>
            <a:r>
              <a:rPr lang="es-ES" altLang="es-AR" dirty="0" err="1"/>
              <a:t>Denavit</a:t>
            </a:r>
            <a:r>
              <a:rPr lang="es-ES" altLang="es-AR" dirty="0"/>
              <a:t>-Hartenberg</a:t>
            </a:r>
            <a:endParaRPr lang="es-AR" dirty="0"/>
          </a:p>
        </p:txBody>
      </p:sp>
      <p:sp>
        <p:nvSpPr>
          <p:cNvPr id="3" name="Marcador de contenido 2">
            <a:extLst>
              <a:ext uri="{FF2B5EF4-FFF2-40B4-BE49-F238E27FC236}">
                <a16:creationId xmlns:a16="http://schemas.microsoft.com/office/drawing/2014/main" id="{DFEBB13A-5F76-46C6-8D38-AE3587530A70}"/>
              </a:ext>
            </a:extLst>
          </p:cNvPr>
          <p:cNvSpPr>
            <a:spLocks noGrp="1"/>
          </p:cNvSpPr>
          <p:nvPr>
            <p:ph idx="1"/>
          </p:nvPr>
        </p:nvSpPr>
        <p:spPr/>
        <p:txBody>
          <a:bodyPr>
            <a:normAutofit lnSpcReduction="10000"/>
          </a:bodyPr>
          <a:lstStyle/>
          <a:p>
            <a:r>
              <a:rPr lang="es-MX" sz="1800" b="0" i="0" dirty="0">
                <a:solidFill>
                  <a:srgbClr val="000000"/>
                </a:solidFill>
                <a:effectLst/>
                <a:latin typeface="ArialMT"/>
              </a:rPr>
              <a:t>Son una convención sobre cómo se utilizan las coordenadas homogéneas para describir la cinemática directa de los robots (¿dónde se encuentra el TCP cuando se conocen todas las coordenadas articulares q?).</a:t>
            </a:r>
          </a:p>
          <a:p>
            <a:r>
              <a:rPr lang="es-MX" sz="1800" b="0" i="0" dirty="0">
                <a:solidFill>
                  <a:srgbClr val="000000"/>
                </a:solidFill>
                <a:effectLst/>
                <a:latin typeface="ArialMT"/>
              </a:rPr>
              <a:t>Aquí se utiliza la versión de «</a:t>
            </a:r>
            <a:r>
              <a:rPr lang="es-MX" sz="1800" b="0" i="0" dirty="0" err="1">
                <a:solidFill>
                  <a:srgbClr val="000000"/>
                </a:solidFill>
                <a:effectLst/>
                <a:latin typeface="ArialMT"/>
              </a:rPr>
              <a:t>Sciliano</a:t>
            </a:r>
            <a:r>
              <a:rPr lang="es-MX" sz="1800" b="0" i="0" dirty="0">
                <a:solidFill>
                  <a:srgbClr val="000000"/>
                </a:solidFill>
                <a:effectLst/>
                <a:latin typeface="ArialMT"/>
              </a:rPr>
              <a:t>, </a:t>
            </a:r>
            <a:r>
              <a:rPr lang="es-MX" sz="1800" b="0" i="0" dirty="0" err="1">
                <a:solidFill>
                  <a:srgbClr val="000000"/>
                </a:solidFill>
                <a:effectLst/>
                <a:latin typeface="ArialMT"/>
              </a:rPr>
              <a:t>Sciavicco</a:t>
            </a:r>
            <a:r>
              <a:rPr lang="es-MX" sz="1800" b="0" i="0" dirty="0">
                <a:solidFill>
                  <a:srgbClr val="000000"/>
                </a:solidFill>
                <a:effectLst/>
                <a:latin typeface="ArialMT"/>
              </a:rPr>
              <a:t>, </a:t>
            </a:r>
            <a:r>
              <a:rPr lang="es-MX" sz="1800" b="0" i="0" dirty="0" err="1">
                <a:solidFill>
                  <a:srgbClr val="000000"/>
                </a:solidFill>
                <a:effectLst/>
                <a:latin typeface="ArialMT"/>
              </a:rPr>
              <a:t>Villani</a:t>
            </a:r>
            <a:r>
              <a:rPr lang="es-MX" sz="1800" b="0" i="0" dirty="0">
                <a:solidFill>
                  <a:srgbClr val="000000"/>
                </a:solidFill>
                <a:effectLst/>
                <a:latin typeface="ArialMT"/>
              </a:rPr>
              <a:t> y </a:t>
            </a:r>
            <a:r>
              <a:rPr lang="es-MX" sz="1800" b="0" i="0" dirty="0" err="1">
                <a:solidFill>
                  <a:srgbClr val="000000"/>
                </a:solidFill>
                <a:effectLst/>
                <a:latin typeface="ArialMT"/>
              </a:rPr>
              <a:t>Orioli</a:t>
            </a:r>
            <a:r>
              <a:rPr lang="es-MX" sz="1800" b="0" i="0" dirty="0">
                <a:solidFill>
                  <a:srgbClr val="000000"/>
                </a:solidFill>
                <a:effectLst/>
                <a:latin typeface="ArialMT"/>
              </a:rPr>
              <a:t>: </a:t>
            </a:r>
            <a:r>
              <a:rPr lang="es-MX" sz="1800" b="0" i="0" dirty="0" err="1">
                <a:solidFill>
                  <a:srgbClr val="000000"/>
                </a:solidFill>
                <a:effectLst/>
                <a:latin typeface="ArialMT"/>
              </a:rPr>
              <a:t>Robotics</a:t>
            </a:r>
            <a:r>
              <a:rPr lang="es-MX" sz="1800" b="0" i="0" dirty="0">
                <a:solidFill>
                  <a:srgbClr val="000000"/>
                </a:solidFill>
                <a:effectLst/>
                <a:latin typeface="ArialMT"/>
              </a:rPr>
              <a:t>- </a:t>
            </a:r>
            <a:r>
              <a:rPr lang="es-MX" sz="1800" b="0" i="0" dirty="0" err="1">
                <a:solidFill>
                  <a:srgbClr val="000000"/>
                </a:solidFill>
                <a:effectLst/>
                <a:latin typeface="ArialMT"/>
              </a:rPr>
              <a:t>Modelling</a:t>
            </a:r>
            <a:r>
              <a:rPr lang="es-MX" sz="1800" b="0" i="0" dirty="0">
                <a:solidFill>
                  <a:srgbClr val="000000"/>
                </a:solidFill>
                <a:effectLst/>
                <a:latin typeface="ArialMT"/>
              </a:rPr>
              <a:t> </a:t>
            </a:r>
            <a:r>
              <a:rPr lang="es-MX" sz="1800" b="0" i="0" dirty="0" err="1">
                <a:solidFill>
                  <a:srgbClr val="000000"/>
                </a:solidFill>
                <a:effectLst/>
                <a:latin typeface="ArialMT"/>
              </a:rPr>
              <a:t>Planning</a:t>
            </a:r>
            <a:r>
              <a:rPr lang="es-MX" sz="1800" b="0" i="0" dirty="0">
                <a:solidFill>
                  <a:srgbClr val="000000"/>
                </a:solidFill>
                <a:effectLst/>
                <a:latin typeface="ArialMT"/>
              </a:rPr>
              <a:t> and Control».</a:t>
            </a:r>
          </a:p>
          <a:p>
            <a:r>
              <a:rPr lang="es-MX" sz="1800" b="0" i="0" dirty="0">
                <a:solidFill>
                  <a:srgbClr val="000000"/>
                </a:solidFill>
                <a:effectLst/>
                <a:latin typeface="ArialMT"/>
              </a:rPr>
              <a:t>Están definidos para articulaciones giratorias y de empuje. Otras articulaciones deben representarse como una combinación de estos tipos básicos.</a:t>
            </a:r>
          </a:p>
          <a:p>
            <a:r>
              <a:rPr lang="es-MX" sz="1800" b="0" i="0" dirty="0">
                <a:solidFill>
                  <a:srgbClr val="000000"/>
                </a:solidFill>
                <a:effectLst/>
                <a:latin typeface="ArialMT"/>
              </a:rPr>
              <a:t>Los robots se describen especificando los siguientes datos para cada cuerpo:</a:t>
            </a:r>
          </a:p>
          <a:p>
            <a:r>
              <a:rPr lang="es-MX" sz="1800" b="0" i="0" dirty="0">
                <a:solidFill>
                  <a:srgbClr val="C00000"/>
                </a:solidFill>
                <a:effectLst/>
                <a:latin typeface="ArialMT"/>
              </a:rPr>
              <a:t>– </a:t>
            </a:r>
            <a:r>
              <a:rPr lang="es-MX" sz="1800" b="0" i="0" dirty="0" err="1">
                <a:solidFill>
                  <a:srgbClr val="000000"/>
                </a:solidFill>
                <a:effectLst/>
                <a:latin typeface="ArialMT"/>
              </a:rPr>
              <a:t>ai</a:t>
            </a:r>
            <a:r>
              <a:rPr lang="es-MX" sz="1800" b="0" i="0" dirty="0">
                <a:solidFill>
                  <a:srgbClr val="000000"/>
                </a:solidFill>
                <a:effectLst/>
                <a:latin typeface="ArialMT"/>
              </a:rPr>
              <a:t> : Distancia entre los ejes articulares</a:t>
            </a:r>
          </a:p>
          <a:p>
            <a:r>
              <a:rPr lang="es-MX" sz="1800" b="0" i="0" dirty="0">
                <a:solidFill>
                  <a:srgbClr val="C00000"/>
                </a:solidFill>
                <a:effectLst/>
                <a:latin typeface="ArialMT"/>
              </a:rPr>
              <a:t>– </a:t>
            </a:r>
            <a:r>
              <a:rPr lang="es-MX" sz="1800" b="0" i="0" dirty="0">
                <a:solidFill>
                  <a:srgbClr val="000000"/>
                </a:solidFill>
                <a:effectLst/>
                <a:latin typeface="Calibri" panose="020F0502020204030204" pitchFamily="34" charset="0"/>
              </a:rPr>
              <a:t>α</a:t>
            </a:r>
            <a:r>
              <a:rPr lang="es-MX" sz="1800" b="0" i="0" dirty="0">
                <a:solidFill>
                  <a:srgbClr val="000000"/>
                </a:solidFill>
                <a:effectLst/>
                <a:latin typeface="ArialMT"/>
              </a:rPr>
              <a:t>i : ¿Cuál es el ángulo entre los dos ejes articulares del cuerpo?</a:t>
            </a:r>
          </a:p>
          <a:p>
            <a:r>
              <a:rPr lang="es-MX" sz="1800" b="0" i="0" dirty="0">
                <a:solidFill>
                  <a:srgbClr val="C00000"/>
                </a:solidFill>
                <a:effectLst/>
                <a:latin typeface="ArialMT"/>
              </a:rPr>
              <a:t>– </a:t>
            </a:r>
            <a:r>
              <a:rPr lang="es-MX" sz="1800" b="0" i="0" dirty="0">
                <a:solidFill>
                  <a:srgbClr val="000000"/>
                </a:solidFill>
                <a:effectLst/>
                <a:latin typeface="ArialMT"/>
              </a:rPr>
              <a:t>di : Desplazamiento a lo largo del eje articular</a:t>
            </a:r>
          </a:p>
          <a:p>
            <a:r>
              <a:rPr lang="es-MX" sz="1800" b="0" i="0" dirty="0">
                <a:solidFill>
                  <a:srgbClr val="C00000"/>
                </a:solidFill>
                <a:effectLst/>
                <a:latin typeface="ArialMT"/>
              </a:rPr>
              <a:t>– </a:t>
            </a:r>
            <a:r>
              <a:rPr lang="es-MX" sz="1800" b="0" i="0" dirty="0">
                <a:solidFill>
                  <a:srgbClr val="000000"/>
                </a:solidFill>
                <a:effectLst/>
                <a:latin typeface="Calibri" panose="020F0502020204030204" pitchFamily="34" charset="0"/>
              </a:rPr>
              <a:t>ϴ</a:t>
            </a:r>
            <a:r>
              <a:rPr lang="es-MX" sz="1800" b="0" i="0" dirty="0">
                <a:solidFill>
                  <a:srgbClr val="000000"/>
                </a:solidFill>
                <a:effectLst/>
                <a:latin typeface="ArialMT"/>
              </a:rPr>
              <a:t>i : ¿Cómo están girados los ejes del cuerpo entre sí?</a:t>
            </a:r>
            <a:r>
              <a:rPr lang="es-MX" dirty="0"/>
              <a:t> </a:t>
            </a:r>
            <a:br>
              <a:rPr lang="es-MX" dirty="0"/>
            </a:br>
            <a:endParaRPr lang="es-AR" dirty="0"/>
          </a:p>
        </p:txBody>
      </p:sp>
    </p:spTree>
    <p:extLst>
      <p:ext uri="{BB962C8B-B14F-4D97-AF65-F5344CB8AC3E}">
        <p14:creationId xmlns:p14="http://schemas.microsoft.com/office/powerpoint/2010/main" val="252281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10F7B6-0B97-4718-9783-D5A8918F9629}"/>
              </a:ext>
            </a:extLst>
          </p:cNvPr>
          <p:cNvSpPr>
            <a:spLocks noGrp="1"/>
          </p:cNvSpPr>
          <p:nvPr>
            <p:ph type="title"/>
          </p:nvPr>
        </p:nvSpPr>
        <p:spPr/>
        <p:txBody>
          <a:bodyPr>
            <a:normAutofit/>
          </a:bodyPr>
          <a:lstStyle/>
          <a:p>
            <a:pPr algn="ctr"/>
            <a:r>
              <a:rPr lang="es-MX" b="0" i="0" dirty="0">
                <a:solidFill>
                  <a:srgbClr val="000000"/>
                </a:solidFill>
                <a:effectLst/>
              </a:rPr>
              <a:t>Estructura de los sistemas de coordenadas</a:t>
            </a:r>
            <a:r>
              <a:rPr lang="es-MX" dirty="0"/>
              <a:t> </a:t>
            </a:r>
            <a:endParaRPr lang="es-AR" dirty="0"/>
          </a:p>
        </p:txBody>
      </p:sp>
      <p:sp>
        <p:nvSpPr>
          <p:cNvPr id="3" name="Marcador de contenido 2">
            <a:extLst>
              <a:ext uri="{FF2B5EF4-FFF2-40B4-BE49-F238E27FC236}">
                <a16:creationId xmlns:a16="http://schemas.microsoft.com/office/drawing/2014/main" id="{8DE17AE2-AFBB-443C-BB41-9E6512D7CDFC}"/>
              </a:ext>
            </a:extLst>
          </p:cNvPr>
          <p:cNvSpPr>
            <a:spLocks noGrp="1"/>
          </p:cNvSpPr>
          <p:nvPr>
            <p:ph idx="1"/>
          </p:nvPr>
        </p:nvSpPr>
        <p:spPr>
          <a:xfrm>
            <a:off x="1562100" y="4975225"/>
            <a:ext cx="9286875" cy="1603375"/>
          </a:xfrm>
        </p:spPr>
        <p:txBody>
          <a:bodyPr>
            <a:normAutofit/>
          </a:bodyPr>
          <a:lstStyle/>
          <a:p>
            <a:r>
              <a:rPr lang="es-MX" sz="1800" b="0" i="0" dirty="0">
                <a:solidFill>
                  <a:srgbClr val="000000"/>
                </a:solidFill>
                <a:effectLst/>
                <a:latin typeface="ArialMT"/>
              </a:rPr>
              <a:t>El eje </a:t>
            </a:r>
            <a:r>
              <a:rPr lang="es-MX" sz="1800" b="0" i="0" dirty="0" err="1">
                <a:solidFill>
                  <a:srgbClr val="000000"/>
                </a:solidFill>
                <a:effectLst/>
                <a:latin typeface="ArialMT"/>
              </a:rPr>
              <a:t>zi</a:t>
            </a:r>
            <a:r>
              <a:rPr lang="es-MX" sz="1800" b="0" i="0" dirty="0">
                <a:solidFill>
                  <a:srgbClr val="000000"/>
                </a:solidFill>
                <a:effectLst/>
                <a:latin typeface="ArialMT"/>
              </a:rPr>
              <a:t> se selecciona a lo largo del eje de la articulación i+1.</a:t>
            </a:r>
          </a:p>
          <a:p>
            <a:r>
              <a:rPr lang="es-MX" sz="1800" b="0" i="0" dirty="0">
                <a:solidFill>
                  <a:srgbClr val="000000"/>
                </a:solidFill>
                <a:effectLst/>
                <a:latin typeface="ArialMT"/>
              </a:rPr>
              <a:t>El origen del sistema </a:t>
            </a:r>
            <a:r>
              <a:rPr lang="es-MX" sz="1800" b="0" i="0" dirty="0" err="1">
                <a:solidFill>
                  <a:srgbClr val="000000"/>
                </a:solidFill>
                <a:effectLst/>
                <a:latin typeface="ArialMT"/>
              </a:rPr>
              <a:t>Oi</a:t>
            </a:r>
            <a:r>
              <a:rPr lang="es-MX" sz="1800" b="0" i="0" dirty="0">
                <a:solidFill>
                  <a:srgbClr val="000000"/>
                </a:solidFill>
                <a:effectLst/>
                <a:latin typeface="ArialMT"/>
              </a:rPr>
              <a:t> se sitúa en la intersección del eje z con la línea de conexión perpendicular entre el eje </a:t>
            </a:r>
            <a:r>
              <a:rPr lang="es-MX" sz="1800" b="0" i="0" dirty="0" err="1">
                <a:solidFill>
                  <a:srgbClr val="000000"/>
                </a:solidFill>
                <a:effectLst/>
                <a:latin typeface="ArialMT"/>
              </a:rPr>
              <a:t>zi</a:t>
            </a:r>
            <a:r>
              <a:rPr lang="es-MX" sz="1800" b="0" i="0" dirty="0">
                <a:solidFill>
                  <a:srgbClr val="000000"/>
                </a:solidFill>
                <a:effectLst/>
                <a:latin typeface="ArialMT"/>
              </a:rPr>
              <a:t> y el eje zi-1 (eje de articulación i).</a:t>
            </a:r>
          </a:p>
          <a:p>
            <a:r>
              <a:rPr lang="es-MX" sz="1800" b="0" i="0" dirty="0">
                <a:solidFill>
                  <a:srgbClr val="000000"/>
                </a:solidFill>
                <a:effectLst/>
                <a:latin typeface="ArialMT"/>
              </a:rPr>
              <a:t>El origen del sistema </a:t>
            </a:r>
            <a:r>
              <a:rPr lang="es-MX" sz="1800" b="0" i="0" dirty="0" err="1">
                <a:solidFill>
                  <a:srgbClr val="000000"/>
                </a:solidFill>
                <a:effectLst/>
                <a:latin typeface="ArialMT"/>
              </a:rPr>
              <a:t>Oi</a:t>
            </a:r>
            <a:r>
              <a:rPr lang="es-MX" sz="1800" b="0" i="0" dirty="0">
                <a:solidFill>
                  <a:srgbClr val="000000"/>
                </a:solidFill>
                <a:effectLst/>
                <a:latin typeface="ArialMT"/>
              </a:rPr>
              <a:t> ‘ se sitúa de forma correspondiente con el eje zi-1</a:t>
            </a:r>
            <a:r>
              <a:rPr lang="es-MX" dirty="0"/>
              <a:t> </a:t>
            </a:r>
            <a:endParaRPr lang="es-AR" dirty="0"/>
          </a:p>
        </p:txBody>
      </p:sp>
      <p:pic>
        <p:nvPicPr>
          <p:cNvPr id="5" name="Imagen 4">
            <a:extLst>
              <a:ext uri="{FF2B5EF4-FFF2-40B4-BE49-F238E27FC236}">
                <a16:creationId xmlns:a16="http://schemas.microsoft.com/office/drawing/2014/main" id="{8509633B-473B-441D-8EF8-F42D2E46A845}"/>
              </a:ext>
            </a:extLst>
          </p:cNvPr>
          <p:cNvPicPr>
            <a:picLocks noChangeAspect="1"/>
          </p:cNvPicPr>
          <p:nvPr/>
        </p:nvPicPr>
        <p:blipFill>
          <a:blip r:embed="rId2"/>
          <a:stretch>
            <a:fillRect/>
          </a:stretch>
        </p:blipFill>
        <p:spPr>
          <a:xfrm>
            <a:off x="2608435" y="1219199"/>
            <a:ext cx="6098830" cy="3581402"/>
          </a:xfrm>
          <a:prstGeom prst="rect">
            <a:avLst/>
          </a:prstGeom>
        </p:spPr>
      </p:pic>
    </p:spTree>
    <p:extLst>
      <p:ext uri="{BB962C8B-B14F-4D97-AF65-F5344CB8AC3E}">
        <p14:creationId xmlns:p14="http://schemas.microsoft.com/office/powerpoint/2010/main" val="2028658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96AE2-8FBF-4455-AE88-B1D2E8279CDF}"/>
              </a:ext>
            </a:extLst>
          </p:cNvPr>
          <p:cNvSpPr>
            <a:spLocks noGrp="1"/>
          </p:cNvSpPr>
          <p:nvPr>
            <p:ph type="title"/>
          </p:nvPr>
        </p:nvSpPr>
        <p:spPr/>
        <p:txBody>
          <a:bodyPr/>
          <a:lstStyle/>
          <a:p>
            <a:pPr algn="ctr"/>
            <a:r>
              <a:rPr lang="es-MX" b="0" i="0">
                <a:solidFill>
                  <a:srgbClr val="000000"/>
                </a:solidFill>
                <a:effectLst/>
              </a:rPr>
              <a:t>Estructura de los sistemas de coordenadas</a:t>
            </a:r>
            <a:r>
              <a:rPr lang="es-MX"/>
              <a:t> </a:t>
            </a:r>
            <a:endParaRPr lang="es-AR"/>
          </a:p>
        </p:txBody>
      </p:sp>
      <p:sp>
        <p:nvSpPr>
          <p:cNvPr id="3" name="Marcador de contenido 2">
            <a:extLst>
              <a:ext uri="{FF2B5EF4-FFF2-40B4-BE49-F238E27FC236}">
                <a16:creationId xmlns:a16="http://schemas.microsoft.com/office/drawing/2014/main" id="{CE0A8330-7B8A-4762-B853-231B2D577BB3}"/>
              </a:ext>
            </a:extLst>
          </p:cNvPr>
          <p:cNvSpPr>
            <a:spLocks noGrp="1"/>
          </p:cNvSpPr>
          <p:nvPr>
            <p:ph idx="1"/>
          </p:nvPr>
        </p:nvSpPr>
        <p:spPr>
          <a:xfrm>
            <a:off x="838200" y="5064125"/>
            <a:ext cx="10515600" cy="1793875"/>
          </a:xfrm>
        </p:spPr>
        <p:txBody>
          <a:bodyPr>
            <a:normAutofit/>
          </a:bodyPr>
          <a:lstStyle/>
          <a:p>
            <a:r>
              <a:rPr lang="es-MX" sz="1800" b="0" i="0" dirty="0">
                <a:solidFill>
                  <a:srgbClr val="000000"/>
                </a:solidFill>
                <a:effectLst/>
                <a:latin typeface="ArialMT"/>
              </a:rPr>
              <a:t>El eje xi se coloca a lo largo de la línea de conexión perpendicular entre el eje zi-1 y el eje </a:t>
            </a:r>
            <a:r>
              <a:rPr lang="es-MX" sz="1800" b="0" i="0" dirty="0" err="1">
                <a:solidFill>
                  <a:srgbClr val="000000"/>
                </a:solidFill>
                <a:effectLst/>
                <a:latin typeface="ArialMT"/>
              </a:rPr>
              <a:t>zi</a:t>
            </a:r>
            <a:r>
              <a:rPr lang="es-MX" sz="1800" b="0" i="0" dirty="0">
                <a:solidFill>
                  <a:srgbClr val="000000"/>
                </a:solidFill>
                <a:effectLst/>
                <a:latin typeface="ArialMT"/>
              </a:rPr>
              <a:t> (eje de articulación i).</a:t>
            </a:r>
          </a:p>
          <a:p>
            <a:r>
              <a:rPr lang="es-MX" sz="1800" b="0" i="0" dirty="0">
                <a:solidFill>
                  <a:srgbClr val="000000"/>
                </a:solidFill>
                <a:effectLst/>
                <a:latin typeface="ArialMT"/>
              </a:rPr>
              <a:t>El eje </a:t>
            </a:r>
            <a:r>
              <a:rPr lang="es-MX" sz="1800" b="0" i="0" dirty="0" err="1">
                <a:solidFill>
                  <a:srgbClr val="000000"/>
                </a:solidFill>
                <a:effectLst/>
                <a:latin typeface="ArialMT"/>
              </a:rPr>
              <a:t>yi</a:t>
            </a:r>
            <a:r>
              <a:rPr lang="es-MX" sz="1800" b="0" i="0" dirty="0">
                <a:solidFill>
                  <a:srgbClr val="000000"/>
                </a:solidFill>
                <a:effectLst/>
                <a:latin typeface="ArialMT"/>
              </a:rPr>
              <a:t> se obtiene entonces a partir de la regla de la mano derecha</a:t>
            </a:r>
            <a:r>
              <a:rPr lang="es-MX" dirty="0"/>
              <a:t> </a:t>
            </a:r>
            <a:br>
              <a:rPr lang="es-MX" dirty="0"/>
            </a:br>
            <a:endParaRPr lang="es-AR" dirty="0"/>
          </a:p>
        </p:txBody>
      </p:sp>
      <p:pic>
        <p:nvPicPr>
          <p:cNvPr id="4" name="Imagen 3">
            <a:extLst>
              <a:ext uri="{FF2B5EF4-FFF2-40B4-BE49-F238E27FC236}">
                <a16:creationId xmlns:a16="http://schemas.microsoft.com/office/drawing/2014/main" id="{3DD657F9-ED04-454C-9A83-807A39707B76}"/>
              </a:ext>
            </a:extLst>
          </p:cNvPr>
          <p:cNvPicPr>
            <a:picLocks noChangeAspect="1"/>
          </p:cNvPicPr>
          <p:nvPr/>
        </p:nvPicPr>
        <p:blipFill>
          <a:blip r:embed="rId2"/>
          <a:stretch>
            <a:fillRect/>
          </a:stretch>
        </p:blipFill>
        <p:spPr>
          <a:xfrm>
            <a:off x="2608435" y="1219199"/>
            <a:ext cx="6098830" cy="3581402"/>
          </a:xfrm>
          <a:prstGeom prst="rect">
            <a:avLst/>
          </a:prstGeom>
        </p:spPr>
      </p:pic>
    </p:spTree>
    <p:extLst>
      <p:ext uri="{BB962C8B-B14F-4D97-AF65-F5344CB8AC3E}">
        <p14:creationId xmlns:p14="http://schemas.microsoft.com/office/powerpoint/2010/main" val="283006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9FF3A0-2E6F-4DE6-9C6A-8B8152B834C9}"/>
              </a:ext>
            </a:extLst>
          </p:cNvPr>
          <p:cNvSpPr>
            <a:spLocks noGrp="1"/>
          </p:cNvSpPr>
          <p:nvPr>
            <p:ph type="title"/>
          </p:nvPr>
        </p:nvSpPr>
        <p:spPr/>
        <p:txBody>
          <a:bodyPr>
            <a:normAutofit/>
          </a:bodyPr>
          <a:lstStyle/>
          <a:p>
            <a:pPr algn="ctr"/>
            <a:r>
              <a:rPr lang="es-AR" b="0" i="0" dirty="0">
                <a:solidFill>
                  <a:srgbClr val="000000"/>
                </a:solidFill>
                <a:effectLst/>
              </a:rPr>
              <a:t>Estructura de la Convención</a:t>
            </a:r>
            <a:r>
              <a:rPr lang="es-AR" dirty="0"/>
              <a:t> </a:t>
            </a:r>
          </a:p>
        </p:txBody>
      </p:sp>
      <p:sp>
        <p:nvSpPr>
          <p:cNvPr id="3" name="Marcador de contenido 2">
            <a:extLst>
              <a:ext uri="{FF2B5EF4-FFF2-40B4-BE49-F238E27FC236}">
                <a16:creationId xmlns:a16="http://schemas.microsoft.com/office/drawing/2014/main" id="{B1FCC60B-E81F-4FBF-9884-EAF7E406E721}"/>
              </a:ext>
            </a:extLst>
          </p:cNvPr>
          <p:cNvSpPr>
            <a:spLocks noGrp="1"/>
          </p:cNvSpPr>
          <p:nvPr>
            <p:ph idx="1"/>
          </p:nvPr>
        </p:nvSpPr>
        <p:spPr>
          <a:xfrm>
            <a:off x="742950" y="5219700"/>
            <a:ext cx="10515600" cy="1552575"/>
          </a:xfrm>
        </p:spPr>
        <p:txBody>
          <a:bodyPr>
            <a:normAutofit/>
          </a:bodyPr>
          <a:lstStyle/>
          <a:p>
            <a:r>
              <a:rPr lang="es-MX" sz="1800" b="0" i="0" dirty="0" err="1">
                <a:solidFill>
                  <a:srgbClr val="000000"/>
                </a:solidFill>
                <a:effectLst/>
                <a:latin typeface="ArialMT"/>
              </a:rPr>
              <a:t>ai</a:t>
            </a:r>
            <a:r>
              <a:rPr lang="es-MX" sz="1800" b="0" i="0" dirty="0">
                <a:solidFill>
                  <a:srgbClr val="000000"/>
                </a:solidFill>
                <a:effectLst/>
                <a:latin typeface="ArialMT"/>
              </a:rPr>
              <a:t> : Distancia entre </a:t>
            </a:r>
            <a:r>
              <a:rPr lang="es-MX" sz="1800" b="0" i="0" dirty="0" err="1">
                <a:solidFill>
                  <a:srgbClr val="000000"/>
                </a:solidFill>
                <a:effectLst/>
                <a:latin typeface="ArialMT"/>
              </a:rPr>
              <a:t>Oi</a:t>
            </a:r>
            <a:r>
              <a:rPr lang="es-MX" sz="1800" b="0" i="0" dirty="0">
                <a:solidFill>
                  <a:srgbClr val="000000"/>
                </a:solidFill>
                <a:effectLst/>
                <a:latin typeface="ArialMT"/>
              </a:rPr>
              <a:t> ‘ y </a:t>
            </a:r>
            <a:r>
              <a:rPr lang="es-MX" sz="1800" b="0" i="0" dirty="0" err="1">
                <a:solidFill>
                  <a:srgbClr val="000000"/>
                </a:solidFill>
                <a:effectLst/>
                <a:latin typeface="ArialMT"/>
              </a:rPr>
              <a:t>Oi</a:t>
            </a:r>
            <a:r>
              <a:rPr lang="es-MX" sz="1800" b="0" i="0" dirty="0">
                <a:solidFill>
                  <a:srgbClr val="000000"/>
                </a:solidFill>
                <a:effectLst/>
                <a:latin typeface="ArialMT"/>
              </a:rPr>
              <a:t> (longitud del cuerpo entre sus dos articulaciones)</a:t>
            </a:r>
          </a:p>
          <a:p>
            <a:r>
              <a:rPr lang="es-MX" sz="1800" b="0" i="0" dirty="0">
                <a:solidFill>
                  <a:srgbClr val="000000"/>
                </a:solidFill>
                <a:effectLst/>
                <a:latin typeface="ArialMT"/>
              </a:rPr>
              <a:t>di : La posición de </a:t>
            </a:r>
            <a:r>
              <a:rPr lang="es-MX" sz="1800" b="0" i="0" dirty="0" err="1">
                <a:solidFill>
                  <a:srgbClr val="000000"/>
                </a:solidFill>
                <a:effectLst/>
                <a:latin typeface="ArialMT"/>
              </a:rPr>
              <a:t>Oi</a:t>
            </a:r>
            <a:r>
              <a:rPr lang="es-MX" sz="1800" b="0" i="0" dirty="0">
                <a:solidFill>
                  <a:srgbClr val="000000"/>
                </a:solidFill>
                <a:effectLst/>
                <a:latin typeface="ArialMT"/>
              </a:rPr>
              <a:t> ‘ a lo largo de zi-1 (La distancia entre los dos cuerpos a lo largo del eje de la articulación</a:t>
            </a:r>
            <a:r>
              <a:rPr lang="es-MX" sz="1800" b="0" i="0" dirty="0">
                <a:solidFill>
                  <a:srgbClr val="000000"/>
                </a:solidFill>
                <a:effectLst/>
                <a:latin typeface="NotoSansSymbols2-Regular"/>
              </a:rPr>
              <a:t>🡪 </a:t>
            </a:r>
            <a:r>
              <a:rPr lang="es-MX" sz="1800" b="1" i="0" dirty="0">
                <a:solidFill>
                  <a:srgbClr val="000000"/>
                </a:solidFill>
                <a:effectLst/>
                <a:latin typeface="Arial-BoldMT"/>
              </a:rPr>
              <a:t>Variable de articulación en articulaciones de empuje</a:t>
            </a:r>
            <a:r>
              <a:rPr lang="es-MX" sz="1800" b="0" i="0" dirty="0">
                <a:solidFill>
                  <a:srgbClr val="000000"/>
                </a:solidFill>
                <a:effectLst/>
                <a:latin typeface="ArialMT"/>
              </a:rPr>
              <a:t>)</a:t>
            </a:r>
            <a:r>
              <a:rPr lang="es-MX" dirty="0"/>
              <a:t> </a:t>
            </a:r>
            <a:br>
              <a:rPr lang="es-MX" dirty="0"/>
            </a:br>
            <a:endParaRPr lang="es-AR" dirty="0"/>
          </a:p>
        </p:txBody>
      </p:sp>
      <p:pic>
        <p:nvPicPr>
          <p:cNvPr id="4" name="Imagen 3">
            <a:extLst>
              <a:ext uri="{FF2B5EF4-FFF2-40B4-BE49-F238E27FC236}">
                <a16:creationId xmlns:a16="http://schemas.microsoft.com/office/drawing/2014/main" id="{222D8287-90AF-4C3F-8FE2-3C0AA8943986}"/>
              </a:ext>
            </a:extLst>
          </p:cNvPr>
          <p:cNvPicPr>
            <a:picLocks noChangeAspect="1"/>
          </p:cNvPicPr>
          <p:nvPr/>
        </p:nvPicPr>
        <p:blipFill>
          <a:blip r:embed="rId2"/>
          <a:stretch>
            <a:fillRect/>
          </a:stretch>
        </p:blipFill>
        <p:spPr>
          <a:xfrm>
            <a:off x="2608435" y="1219199"/>
            <a:ext cx="6098830" cy="3581402"/>
          </a:xfrm>
          <a:prstGeom prst="rect">
            <a:avLst/>
          </a:prstGeom>
        </p:spPr>
      </p:pic>
    </p:spTree>
    <p:extLst>
      <p:ext uri="{BB962C8B-B14F-4D97-AF65-F5344CB8AC3E}">
        <p14:creationId xmlns:p14="http://schemas.microsoft.com/office/powerpoint/2010/main" val="1766836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71E320-598C-40F8-8491-099E5BC8CD88}"/>
              </a:ext>
            </a:extLst>
          </p:cNvPr>
          <p:cNvSpPr>
            <a:spLocks noGrp="1"/>
          </p:cNvSpPr>
          <p:nvPr>
            <p:ph type="title"/>
          </p:nvPr>
        </p:nvSpPr>
        <p:spPr/>
        <p:txBody>
          <a:bodyPr>
            <a:normAutofit/>
          </a:bodyPr>
          <a:lstStyle/>
          <a:p>
            <a:pPr algn="ctr"/>
            <a:r>
              <a:rPr lang="es-AR" b="0" i="0" dirty="0">
                <a:solidFill>
                  <a:srgbClr val="000000"/>
                </a:solidFill>
                <a:effectLst/>
                <a:latin typeface="ArialMT"/>
              </a:rPr>
              <a:t>Estructura de la convención</a:t>
            </a:r>
            <a:endParaRPr lang="es-AR" dirty="0"/>
          </a:p>
        </p:txBody>
      </p:sp>
      <p:sp>
        <p:nvSpPr>
          <p:cNvPr id="3" name="Marcador de contenido 2">
            <a:extLst>
              <a:ext uri="{FF2B5EF4-FFF2-40B4-BE49-F238E27FC236}">
                <a16:creationId xmlns:a16="http://schemas.microsoft.com/office/drawing/2014/main" id="{BABA6F59-E451-4C99-8BB6-70038D2C66EB}"/>
              </a:ext>
            </a:extLst>
          </p:cNvPr>
          <p:cNvSpPr>
            <a:spLocks noGrp="1"/>
          </p:cNvSpPr>
          <p:nvPr>
            <p:ph idx="1"/>
          </p:nvPr>
        </p:nvSpPr>
        <p:spPr>
          <a:xfrm>
            <a:off x="838200" y="5273675"/>
            <a:ext cx="10515600" cy="1441450"/>
          </a:xfrm>
        </p:spPr>
        <p:txBody>
          <a:bodyPr>
            <a:normAutofit fontScale="92500" lnSpcReduction="20000"/>
          </a:bodyPr>
          <a:lstStyle/>
          <a:p>
            <a:r>
              <a:rPr lang="es-MX" sz="1800" b="0" i="0" dirty="0">
                <a:solidFill>
                  <a:srgbClr val="000000"/>
                </a:solidFill>
                <a:effectLst/>
                <a:latin typeface="Calibri" panose="020F0502020204030204" pitchFamily="34" charset="0"/>
              </a:rPr>
              <a:t>α</a:t>
            </a:r>
            <a:r>
              <a:rPr lang="es-MX" sz="1800" b="0" i="0" dirty="0">
                <a:solidFill>
                  <a:srgbClr val="000000"/>
                </a:solidFill>
                <a:effectLst/>
                <a:latin typeface="ArialMT"/>
              </a:rPr>
              <a:t>i : El ángulo entre los ejes </a:t>
            </a:r>
            <a:r>
              <a:rPr lang="es-MX" sz="1800" b="0" i="0" dirty="0" err="1">
                <a:solidFill>
                  <a:srgbClr val="000000"/>
                </a:solidFill>
                <a:effectLst/>
                <a:latin typeface="ArialMT"/>
              </a:rPr>
              <a:t>zi</a:t>
            </a:r>
            <a:r>
              <a:rPr lang="es-MX" sz="1800" b="0" i="0" dirty="0">
                <a:solidFill>
                  <a:srgbClr val="000000"/>
                </a:solidFill>
                <a:effectLst/>
                <a:latin typeface="ArialMT"/>
              </a:rPr>
              <a:t> y zi-1 a lo largo de xi (¿Cuál es el ángulo entre los dos ejes articulares del cuerpo?)</a:t>
            </a:r>
          </a:p>
          <a:p>
            <a:r>
              <a:rPr lang="es-MX" sz="1800" b="0" i="0" dirty="0" err="1">
                <a:solidFill>
                  <a:srgbClr val="000000"/>
                </a:solidFill>
                <a:effectLst/>
                <a:latin typeface="Calibri" panose="020F0502020204030204" pitchFamily="34" charset="0"/>
              </a:rPr>
              <a:t>ϑ</a:t>
            </a:r>
            <a:r>
              <a:rPr lang="es-MX" sz="1800" b="0" i="0" dirty="0" err="1">
                <a:solidFill>
                  <a:srgbClr val="000000"/>
                </a:solidFill>
                <a:effectLst/>
                <a:latin typeface="ArialMT"/>
              </a:rPr>
              <a:t>i</a:t>
            </a:r>
            <a:r>
              <a:rPr lang="es-MX" sz="1800" b="0" i="0" dirty="0">
                <a:solidFill>
                  <a:srgbClr val="000000"/>
                </a:solidFill>
                <a:effectLst/>
                <a:latin typeface="ArialMT"/>
              </a:rPr>
              <a:t> o </a:t>
            </a:r>
            <a:r>
              <a:rPr lang="es-MX" sz="1800" b="0" i="0" dirty="0">
                <a:solidFill>
                  <a:srgbClr val="000000"/>
                </a:solidFill>
                <a:effectLst/>
                <a:latin typeface="Calibri" panose="020F0502020204030204" pitchFamily="34" charset="0"/>
              </a:rPr>
              <a:t>ϴ</a:t>
            </a:r>
            <a:r>
              <a:rPr lang="es-MX" sz="1800" b="0" i="0" dirty="0">
                <a:solidFill>
                  <a:srgbClr val="000000"/>
                </a:solidFill>
                <a:effectLst/>
                <a:latin typeface="ArialMT"/>
              </a:rPr>
              <a:t>i : Ángulo entre los ejes xi y xi-1 a lo largo de zi-1 (¿Cómo son los ejes del cuerpo están girados entre sí) </a:t>
            </a:r>
            <a:r>
              <a:rPr lang="es-MX" sz="1800" b="1" i="0" dirty="0">
                <a:solidFill>
                  <a:srgbClr val="000000"/>
                </a:solidFill>
                <a:effectLst/>
                <a:latin typeface="Arial-BoldMT"/>
              </a:rPr>
              <a:t>Variable de articulación en articulaciones giratorias</a:t>
            </a:r>
            <a:r>
              <a:rPr lang="es-MX" dirty="0"/>
              <a:t> </a:t>
            </a:r>
            <a:br>
              <a:rPr lang="es-MX" dirty="0"/>
            </a:br>
            <a:endParaRPr lang="es-AR" dirty="0"/>
          </a:p>
        </p:txBody>
      </p:sp>
      <p:pic>
        <p:nvPicPr>
          <p:cNvPr id="4" name="Imagen 3">
            <a:extLst>
              <a:ext uri="{FF2B5EF4-FFF2-40B4-BE49-F238E27FC236}">
                <a16:creationId xmlns:a16="http://schemas.microsoft.com/office/drawing/2014/main" id="{88B5C13A-EA56-4311-B65C-12DCB4C0E858}"/>
              </a:ext>
            </a:extLst>
          </p:cNvPr>
          <p:cNvPicPr>
            <a:picLocks noChangeAspect="1"/>
          </p:cNvPicPr>
          <p:nvPr/>
        </p:nvPicPr>
        <p:blipFill>
          <a:blip r:embed="rId2"/>
          <a:stretch>
            <a:fillRect/>
          </a:stretch>
        </p:blipFill>
        <p:spPr>
          <a:xfrm>
            <a:off x="2798935" y="1314449"/>
            <a:ext cx="6098830" cy="3581402"/>
          </a:xfrm>
          <a:prstGeom prst="rect">
            <a:avLst/>
          </a:prstGeom>
        </p:spPr>
      </p:pic>
    </p:spTree>
    <p:extLst>
      <p:ext uri="{BB962C8B-B14F-4D97-AF65-F5344CB8AC3E}">
        <p14:creationId xmlns:p14="http://schemas.microsoft.com/office/powerpoint/2010/main" val="328447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360D04-6957-4FF6-BCA1-5A58B2DFB99D}"/>
              </a:ext>
            </a:extLst>
          </p:cNvPr>
          <p:cNvSpPr>
            <a:spLocks noGrp="1"/>
          </p:cNvSpPr>
          <p:nvPr>
            <p:ph type="title"/>
          </p:nvPr>
        </p:nvSpPr>
        <p:spPr/>
        <p:txBody>
          <a:bodyPr>
            <a:normAutofit/>
          </a:bodyPr>
          <a:lstStyle/>
          <a:p>
            <a:pPr algn="ctr"/>
            <a:r>
              <a:rPr lang="es-AR" b="0" i="0" dirty="0">
                <a:solidFill>
                  <a:srgbClr val="000000"/>
                </a:solidFill>
                <a:effectLst/>
                <a:latin typeface="ArialMT"/>
              </a:rPr>
              <a:t>Ambigüedades de la definición</a:t>
            </a:r>
            <a:r>
              <a:rPr lang="es-AR" dirty="0"/>
              <a:t> </a:t>
            </a:r>
          </a:p>
        </p:txBody>
      </p:sp>
      <p:sp>
        <p:nvSpPr>
          <p:cNvPr id="3" name="Marcador de contenido 2">
            <a:extLst>
              <a:ext uri="{FF2B5EF4-FFF2-40B4-BE49-F238E27FC236}">
                <a16:creationId xmlns:a16="http://schemas.microsoft.com/office/drawing/2014/main" id="{9972F7ED-9E3F-4914-BF38-4D34AEB81876}"/>
              </a:ext>
            </a:extLst>
          </p:cNvPr>
          <p:cNvSpPr>
            <a:spLocks noGrp="1"/>
          </p:cNvSpPr>
          <p:nvPr>
            <p:ph idx="1"/>
          </p:nvPr>
        </p:nvSpPr>
        <p:spPr>
          <a:xfrm>
            <a:off x="838200" y="1825625"/>
            <a:ext cx="6867525" cy="4351338"/>
          </a:xfrm>
        </p:spPr>
        <p:txBody>
          <a:bodyPr>
            <a:normAutofit/>
          </a:bodyPr>
          <a:lstStyle/>
          <a:p>
            <a:r>
              <a:rPr lang="es-MX" sz="1800" b="0" i="0" dirty="0">
                <a:solidFill>
                  <a:srgbClr val="000000"/>
                </a:solidFill>
                <a:effectLst/>
                <a:latin typeface="ArialMT"/>
              </a:rPr>
              <a:t>Para el sistema de coordenadas O0 solo se define la dirección z. Las otras dos direcciones se pueden seleccionar</a:t>
            </a:r>
            <a:r>
              <a:rPr lang="es-MX" dirty="0"/>
              <a:t> </a:t>
            </a:r>
          </a:p>
          <a:p>
            <a:r>
              <a:rPr lang="es-AR" sz="1800" b="0" i="0" dirty="0">
                <a:solidFill>
                  <a:srgbClr val="000000"/>
                </a:solidFill>
                <a:effectLst/>
                <a:latin typeface="ArialMT"/>
              </a:rPr>
              <a:t>Para el sistema de coordenadas </a:t>
            </a:r>
            <a:r>
              <a:rPr lang="es-AR" sz="1800" b="0" i="0" dirty="0" err="1">
                <a:solidFill>
                  <a:srgbClr val="000000"/>
                </a:solidFill>
                <a:effectLst/>
                <a:latin typeface="ArialMT"/>
              </a:rPr>
              <a:t>On</a:t>
            </a:r>
            <a:r>
              <a:rPr lang="es-AR" sz="1800" b="0" i="0" dirty="0">
                <a:solidFill>
                  <a:srgbClr val="000000"/>
                </a:solidFill>
                <a:effectLst/>
                <a:latin typeface="ArialMT"/>
              </a:rPr>
              <a:t> no existe una articulación n+1 que lo defina de forma inequívoca</a:t>
            </a:r>
          </a:p>
          <a:p>
            <a:r>
              <a:rPr lang="es-MX" sz="1800" b="0" i="0" dirty="0">
                <a:solidFill>
                  <a:srgbClr val="000000"/>
                </a:solidFill>
                <a:effectLst/>
                <a:latin typeface="ArialMT"/>
              </a:rPr>
              <a:t>Si dos ejes consecutivos son paralelos, la distancia perpendicular más corta no está definida de forma unívoca.</a:t>
            </a:r>
          </a:p>
          <a:p>
            <a:r>
              <a:rPr lang="es-MX" sz="1800" b="0" i="0" dirty="0">
                <a:solidFill>
                  <a:srgbClr val="000000"/>
                </a:solidFill>
                <a:effectLst/>
                <a:latin typeface="ArialMT"/>
              </a:rPr>
              <a:t>Si dos ejes consecutivos se cruzan (por ejemplo, una articulación de Cardan), la dirección de xi no está definida</a:t>
            </a:r>
            <a:r>
              <a:rPr lang="es-MX" dirty="0"/>
              <a:t> </a:t>
            </a:r>
            <a:br>
              <a:rPr lang="es-MX" dirty="0"/>
            </a:br>
            <a:r>
              <a:rPr lang="es-MX" dirty="0"/>
              <a:t> </a:t>
            </a:r>
            <a:br>
              <a:rPr lang="es-MX" dirty="0"/>
            </a:br>
            <a:br>
              <a:rPr lang="es-MX" dirty="0"/>
            </a:br>
            <a:endParaRPr lang="es-AR" dirty="0"/>
          </a:p>
        </p:txBody>
      </p:sp>
      <p:pic>
        <p:nvPicPr>
          <p:cNvPr id="4" name="Imagen 3">
            <a:extLst>
              <a:ext uri="{FF2B5EF4-FFF2-40B4-BE49-F238E27FC236}">
                <a16:creationId xmlns:a16="http://schemas.microsoft.com/office/drawing/2014/main" id="{39654070-E474-4576-8C73-C8BC49AE420B}"/>
              </a:ext>
            </a:extLst>
          </p:cNvPr>
          <p:cNvPicPr>
            <a:picLocks noChangeAspect="1"/>
          </p:cNvPicPr>
          <p:nvPr/>
        </p:nvPicPr>
        <p:blipFill>
          <a:blip r:embed="rId2"/>
          <a:stretch>
            <a:fillRect/>
          </a:stretch>
        </p:blipFill>
        <p:spPr>
          <a:xfrm>
            <a:off x="7705725" y="1690688"/>
            <a:ext cx="4210050" cy="2472258"/>
          </a:xfrm>
          <a:prstGeom prst="rect">
            <a:avLst/>
          </a:prstGeom>
        </p:spPr>
      </p:pic>
    </p:spTree>
    <p:extLst>
      <p:ext uri="{BB962C8B-B14F-4D97-AF65-F5344CB8AC3E}">
        <p14:creationId xmlns:p14="http://schemas.microsoft.com/office/powerpoint/2010/main" val="5350639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TotalTime>
  <Words>1065</Words>
  <Application>Microsoft Office PowerPoint</Application>
  <PresentationFormat>Panorámica</PresentationFormat>
  <Paragraphs>75</Paragraphs>
  <Slides>28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Arial-BoldMT</vt:lpstr>
      <vt:lpstr>ArialMT</vt:lpstr>
      <vt:lpstr>Calibri</vt:lpstr>
      <vt:lpstr>Calibri Light</vt:lpstr>
      <vt:lpstr>NotoSansSymbols2-Regular</vt:lpstr>
      <vt:lpstr>Tema de Office</vt:lpstr>
      <vt:lpstr>Parámetros de Denavid Hartenberg</vt:lpstr>
      <vt:lpstr>Bibliografía</vt:lpstr>
      <vt:lpstr>Parámetros de Denavit-Hartenberg</vt:lpstr>
      <vt:lpstr>Parámetros de Denavit-Hartenberg</vt:lpstr>
      <vt:lpstr>Estructura de los sistemas de coordenadas </vt:lpstr>
      <vt:lpstr>Estructura de los sistemas de coordenadas </vt:lpstr>
      <vt:lpstr>Estructura de la Convención </vt:lpstr>
      <vt:lpstr>Estructura de la convención</vt:lpstr>
      <vt:lpstr>Ambigüedades de la definición </vt:lpstr>
      <vt:lpstr>Procedimiento estandarizado Denavit Hartenberg </vt:lpstr>
      <vt:lpstr>Procedimiento estandarizado Denavit Hartenberg </vt:lpstr>
      <vt:lpstr>Procedimiento estandarizado Denavit Hartenberg </vt:lpstr>
      <vt:lpstr>Procedimiento estandarizado Denavit Hartenberg </vt:lpstr>
      <vt:lpstr>Simuladores Online </vt:lpstr>
      <vt:lpstr>Ejemplo</vt:lpstr>
      <vt:lpstr>Ejemplo resuelto</vt:lpstr>
      <vt:lpstr>Ejemplo</vt:lpstr>
      <vt:lpstr>Ejemplo</vt:lpstr>
      <vt:lpstr>Ejemplo resuelto</vt:lpstr>
      <vt:lpstr>Estructura de las matrices de transformación de Denavit Hartenberg </vt:lpstr>
      <vt:lpstr>Estructura de las matrices de transformación de DenavitHartenberg </vt:lpstr>
      <vt:lpstr>Estructura de las matrices de transformación de DenavitHartenberg </vt:lpstr>
      <vt:lpstr>Ejemplo: cálculo de un robot Scara </vt:lpstr>
      <vt:lpstr>Presentación de PowerPoint</vt:lpstr>
      <vt:lpstr>Cálculo de un robot Scara</vt:lpstr>
      <vt:lpstr>Cálculo de un robot Scara</vt:lpstr>
      <vt:lpstr>Verificación de la plausibilidad Resultado del robot Scara </vt:lpstr>
      <vt:lpstr>Ejercicio: Ejemplo 2: Robot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Grados de Libertad en Cadenas Cinemáticas</dc:title>
  <dc:creator>becario</dc:creator>
  <cp:lastModifiedBy>becario</cp:lastModifiedBy>
  <cp:revision>65</cp:revision>
  <dcterms:created xsi:type="dcterms:W3CDTF">2026-01-20T12:35:28Z</dcterms:created>
  <dcterms:modified xsi:type="dcterms:W3CDTF">2026-04-06T17:49:35Z</dcterms:modified>
</cp:coreProperties>
</file>