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96" r:id="rId5"/>
    <p:sldId id="297" r:id="rId6"/>
    <p:sldId id="298" r:id="rId7"/>
    <p:sldId id="299" r:id="rId8"/>
    <p:sldId id="300" r:id="rId9"/>
    <p:sldId id="302" r:id="rId10"/>
    <p:sldId id="303" r:id="rId11"/>
    <p:sldId id="301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696000" y="392965"/>
            <a:ext cx="10800000" cy="705600"/>
          </a:xfrm>
        </p:spPr>
        <p:txBody>
          <a:bodyPr wrap="square" lIns="0" tIns="0" rIns="0" bIns="0">
            <a:normAutofit/>
          </a:bodyPr>
          <a:lstStyle>
            <a:lvl1pPr algn="ctr" fontAlgn="base">
              <a:defRPr sz="32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747395"/>
            <a:ext cx="8915400" cy="1120140"/>
          </a:xfrm>
        </p:spPr>
        <p:txBody>
          <a:bodyPr>
            <a:normAutofit/>
          </a:bodyPr>
          <a:lstStyle/>
          <a:p>
            <a:r>
              <a:rPr lang="es-AR" sz="4400" dirty="0"/>
              <a:t>GESTIÓN DE MANTENIMIENTO II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411730"/>
            <a:ext cx="8915400" cy="3491865"/>
          </a:xfrm>
        </p:spPr>
        <p:txBody>
          <a:bodyPr>
            <a:noAutofit/>
          </a:bodyPr>
          <a:lstStyle/>
          <a:p>
            <a:r>
              <a:rPr lang="es-AR" sz="4400" u="sng" dirty="0"/>
              <a:t>UNIDAD 4</a:t>
            </a:r>
            <a:r>
              <a:rPr lang="es-AR" sz="4400" dirty="0"/>
              <a:t>: </a:t>
            </a:r>
            <a:endParaRPr lang="es-AR" sz="4400" dirty="0"/>
          </a:p>
          <a:p>
            <a:endParaRPr lang="es-AR" sz="4400" dirty="0"/>
          </a:p>
          <a:p>
            <a:r>
              <a:rPr lang="es-AR" sz="4400" dirty="0"/>
              <a:t>MANEJO DE </a:t>
            </a:r>
            <a:r>
              <a:rPr lang="es-AR" sz="4400" b="1" dirty="0"/>
              <a:t>INVENTARIOS</a:t>
            </a:r>
            <a:r>
              <a:rPr lang="es-AR" sz="4400" dirty="0"/>
              <a:t> EN EL MANTENIMIENTO</a:t>
            </a:r>
            <a:endParaRPr lang="es-AR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9761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/>
              <a:t>MANEJO DEL INVENTARIO Y VALORACIÓN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853565"/>
            <a:ext cx="8915400" cy="4050030"/>
          </a:xfrm>
        </p:spPr>
        <p:txBody>
          <a:bodyPr>
            <a:noAutofit/>
          </a:bodyPr>
          <a:lstStyle/>
          <a:p>
            <a:r>
              <a:rPr lang="es-AR" sz="2800" u="sng" dirty="0"/>
              <a:t>Objetivos</a:t>
            </a:r>
            <a:r>
              <a:rPr lang="es-AR" sz="2800" dirty="0"/>
              <a:t>:</a:t>
            </a:r>
            <a:endParaRPr lang="es-A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AR" altLang="en-US" sz="2800" dirty="0"/>
              <a:t>Reforzar</a:t>
            </a:r>
            <a:r>
              <a:rPr lang="en-US" altLang="es-MX" sz="2800" dirty="0"/>
              <a:t> la importancia del </a:t>
            </a:r>
            <a:r>
              <a:rPr lang="es-AR" altLang="en-US" sz="2800" dirty="0"/>
              <a:t>manejo del </a:t>
            </a:r>
            <a:r>
              <a:rPr lang="en-US" altLang="es-MX" sz="2800" dirty="0"/>
              <a:t>inventario en mantenimiento.</a:t>
            </a:r>
            <a:endParaRPr lang="en-US" altLang="es-MX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800" dirty="0"/>
              <a:t>Diferenciar tipos de stock (repuestos, materiales, consumibles).</a:t>
            </a:r>
            <a:endParaRPr lang="en-US" altLang="es-MX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800" dirty="0"/>
              <a:t>Aplicar m</a:t>
            </a:r>
            <a:r>
              <a:rPr lang="en-US" altLang="en-US" sz="2800" dirty="0"/>
              <a:t>é</a:t>
            </a:r>
            <a:r>
              <a:rPr lang="en-US" altLang="es-MX" sz="2800" dirty="0"/>
              <a:t>todos de valoraci</a:t>
            </a:r>
            <a:r>
              <a:rPr lang="en-US" altLang="en-US" sz="2800" dirty="0"/>
              <a:t>ó</a:t>
            </a:r>
            <a:r>
              <a:rPr lang="en-US" altLang="es-MX" sz="2800" dirty="0"/>
              <a:t>n de inventarios.</a:t>
            </a:r>
            <a:endParaRPr lang="en-US" altLang="es-MX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800" dirty="0"/>
              <a:t>Analizar la disponibilidad de repuestos.</a:t>
            </a:r>
            <a:endParaRPr lang="en-US" altLang="es-MX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800" dirty="0"/>
              <a:t>Resolver situaciones pr</a:t>
            </a:r>
            <a:r>
              <a:rPr lang="en-US" altLang="en-US" sz="2800" dirty="0"/>
              <a:t>á</a:t>
            </a:r>
            <a:r>
              <a:rPr lang="en-US" altLang="es-MX" sz="2800" dirty="0"/>
              <a:t>cticas de gesti</a:t>
            </a:r>
            <a:r>
              <a:rPr lang="en-US" altLang="en-US" sz="2800" dirty="0"/>
              <a:t>ó</a:t>
            </a:r>
            <a:r>
              <a:rPr lang="en-US" altLang="es-MX" sz="2800" dirty="0"/>
              <a:t>n de pa</a:t>
            </a:r>
            <a:r>
              <a:rPr lang="en-US" altLang="en-US" sz="2800" dirty="0"/>
              <a:t>ñ</a:t>
            </a:r>
            <a:r>
              <a:rPr lang="en-US" altLang="es-MX" sz="2800" dirty="0"/>
              <a:t>ol</a:t>
            </a:r>
            <a:endParaRPr lang="en-US" altLang="es-MX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9761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/>
              <a:t>MANEJO DEL INVENTARIO Y VALORACIÓN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853565"/>
            <a:ext cx="8915400" cy="4050030"/>
          </a:xfrm>
        </p:spPr>
        <p:txBody>
          <a:bodyPr>
            <a:noAutofit/>
          </a:bodyPr>
          <a:lstStyle/>
          <a:p>
            <a:r>
              <a:rPr lang="en-US" altLang="es-MX" sz="2800" u="sng" dirty="0"/>
              <a:t>Introducci</a:t>
            </a:r>
            <a:r>
              <a:rPr lang="en-US" altLang="en-US" sz="2800" u="sng" dirty="0"/>
              <a:t>ó</a:t>
            </a:r>
            <a:r>
              <a:rPr lang="en-US" altLang="es-MX" sz="2800" u="sng" dirty="0"/>
              <a:t>n</a:t>
            </a:r>
            <a:endParaRPr lang="en-US" altLang="es-MX" sz="2800" dirty="0"/>
          </a:p>
          <a:p>
            <a:r>
              <a:rPr lang="en-US" altLang="es-MX" sz="2800" dirty="0"/>
              <a:t>El inventario en mantenimiento es clave para </a:t>
            </a:r>
            <a:r>
              <a:rPr lang="en-US" altLang="es-MX" sz="2800" u="sng" dirty="0"/>
              <a:t>evitar paradas de planta</a:t>
            </a:r>
            <a:r>
              <a:rPr lang="en-US" altLang="es-MX" sz="2800" dirty="0"/>
              <a:t>, </a:t>
            </a:r>
            <a:r>
              <a:rPr lang="en-US" altLang="es-MX" sz="2800" u="sng" dirty="0"/>
              <a:t>reducir tiempos de reparaci</a:t>
            </a:r>
            <a:r>
              <a:rPr lang="en-US" altLang="en-US" sz="2800" u="sng" dirty="0"/>
              <a:t>ó</a:t>
            </a:r>
            <a:r>
              <a:rPr lang="en-US" altLang="es-MX" sz="2800" u="sng" dirty="0"/>
              <a:t>n</a:t>
            </a:r>
            <a:r>
              <a:rPr lang="en-US" altLang="es-MX" sz="2800" dirty="0"/>
              <a:t> y </a:t>
            </a:r>
            <a:r>
              <a:rPr lang="en-US" altLang="es-MX" sz="2800" u="sng" dirty="0"/>
              <a:t>optimizar costos</a:t>
            </a:r>
            <a:r>
              <a:rPr lang="en-US" altLang="es-MX" sz="2800" dirty="0"/>
              <a:t>.</a:t>
            </a:r>
            <a:endParaRPr lang="en-US" altLang="es-MX" sz="2800" dirty="0"/>
          </a:p>
          <a:p>
            <a:endParaRPr lang="en-US" altLang="es-MX" sz="2800" dirty="0"/>
          </a:p>
          <a:p>
            <a:r>
              <a:rPr lang="en-US" altLang="es-MX" sz="2800" u="sng" dirty="0"/>
              <a:t>Ejemplo</a:t>
            </a:r>
            <a:r>
              <a:rPr lang="en-US" altLang="es-MX" sz="2800" dirty="0"/>
              <a:t>: Si falla una bomba y no hay repuesto disponible, la producci</a:t>
            </a:r>
            <a:r>
              <a:rPr lang="en-US" altLang="en-US" sz="2800" dirty="0"/>
              <a:t>ó</a:t>
            </a:r>
            <a:r>
              <a:rPr lang="en-US" altLang="es-MX" sz="2800" dirty="0"/>
              <a:t>n se detiene generando p</a:t>
            </a:r>
            <a:r>
              <a:rPr lang="en-US" altLang="en-US" sz="2800" dirty="0"/>
              <a:t>é</a:t>
            </a:r>
            <a:r>
              <a:rPr lang="en-US" altLang="es-MX" sz="2800" dirty="0"/>
              <a:t>rdidas.</a:t>
            </a:r>
            <a:endParaRPr lang="es-A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s-MX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9761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/>
              <a:t>MANEJO DEL INVENTARIO Y VALORACIÓN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945005"/>
            <a:ext cx="8915400" cy="3820160"/>
          </a:xfrm>
        </p:spPr>
        <p:txBody>
          <a:bodyPr>
            <a:noAutofit/>
          </a:bodyPr>
          <a:lstStyle/>
          <a:p>
            <a:r>
              <a:rPr lang="en-US" altLang="es-MX" sz="3200" u="sng" dirty="0"/>
              <a:t>Tipos de inventario</a:t>
            </a:r>
            <a:endParaRPr lang="en-US" altLang="es-MX" sz="3200" u="sng" dirty="0"/>
          </a:p>
          <a:p>
            <a:endParaRPr lang="en-US" altLang="es-MX" sz="3200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Repuestos cr</a:t>
            </a:r>
            <a:r>
              <a:rPr lang="en-US" altLang="en-US" sz="3200" dirty="0"/>
              <a:t>í</a:t>
            </a:r>
            <a:r>
              <a:rPr lang="en-US" altLang="es-MX" sz="3200" dirty="0"/>
              <a:t>ticos: esenciales y de dif</a:t>
            </a:r>
            <a:r>
              <a:rPr lang="en-US" altLang="en-US" sz="3200" dirty="0"/>
              <a:t>í</a:t>
            </a:r>
            <a:r>
              <a:rPr lang="en-US" altLang="es-MX" sz="3200" dirty="0"/>
              <a:t>cil reposici</a:t>
            </a:r>
            <a:r>
              <a:rPr lang="en-US" altLang="en-US" sz="3200" dirty="0"/>
              <a:t>ó</a:t>
            </a:r>
            <a:r>
              <a:rPr lang="en-US" altLang="es-MX" sz="3200" dirty="0"/>
              <a:t>n.</a:t>
            </a:r>
            <a:endParaRPr lang="en-US" altLang="es-MX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Repuestos comunes: uso frecuente.</a:t>
            </a:r>
            <a:endParaRPr lang="en-US" altLang="es-MX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Consumibles: lubricantes, grasas, etc.</a:t>
            </a:r>
            <a:endParaRPr lang="en-US" altLang="es-MX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Materiales: cables, chapas, etc.</a:t>
            </a:r>
            <a:endParaRPr lang="en-US" altLang="es-MX" sz="3200" dirty="0"/>
          </a:p>
          <a:p>
            <a:endParaRPr lang="en-US" altLang="es-MX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9761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/>
              <a:t>MANEJO DEL INVENTARIO Y VALORACIÓN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90980"/>
            <a:ext cx="8915400" cy="4274185"/>
          </a:xfrm>
        </p:spPr>
        <p:txBody>
          <a:bodyPr>
            <a:noAutofit/>
          </a:bodyPr>
          <a:lstStyle/>
          <a:p>
            <a:r>
              <a:rPr lang="en-US" altLang="es-MX" sz="2400" u="sng" dirty="0"/>
              <a:t>Disponibilidad de stock</a:t>
            </a:r>
            <a:endParaRPr lang="en-US" altLang="es-MX" sz="2400" u="sng" dirty="0"/>
          </a:p>
          <a:p>
            <a:r>
              <a:rPr lang="en-US" altLang="es-MX" sz="2400" dirty="0"/>
              <a:t>Concepto: Tener el repuesto correcto en el momento correcto.</a:t>
            </a:r>
            <a:endParaRPr lang="en-US" altLang="es-MX" sz="2400" dirty="0"/>
          </a:p>
          <a:p>
            <a:pPr>
              <a:buFont typeface="Arial" panose="020B0604020202020204" pitchFamily="34" charset="0"/>
            </a:pPr>
            <a:r>
              <a:rPr lang="en-US" altLang="es-MX" sz="2400" u="sng" dirty="0"/>
              <a:t>Factores</a:t>
            </a:r>
            <a:r>
              <a:rPr lang="en-US" altLang="es-MX" sz="2400" dirty="0"/>
              <a:t>:</a:t>
            </a:r>
            <a:endParaRPr lang="en-US" altLang="es-MX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400" dirty="0"/>
              <a:t>Tiempo de entrega</a:t>
            </a:r>
            <a:endParaRPr lang="en-US" altLang="es-MX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400" dirty="0"/>
              <a:t>Frecuencia de falla</a:t>
            </a:r>
            <a:endParaRPr lang="en-US" altLang="es-MX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400" dirty="0"/>
              <a:t>Criticidad del equipo</a:t>
            </a:r>
            <a:endParaRPr lang="en-US" altLang="es-MX" sz="2400" dirty="0"/>
          </a:p>
          <a:p>
            <a:pPr>
              <a:buFont typeface="Arial" panose="020B0604020202020204" pitchFamily="34" charset="0"/>
            </a:pPr>
            <a:r>
              <a:rPr lang="en-US" altLang="es-MX" sz="2400" u="sng" dirty="0"/>
              <a:t>Indicadores</a:t>
            </a:r>
            <a:r>
              <a:rPr lang="en-US" altLang="es-MX" sz="2400" dirty="0"/>
              <a:t>:</a:t>
            </a:r>
            <a:endParaRPr lang="en-US" altLang="es-MX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400" dirty="0"/>
              <a:t>Nivel de servicio</a:t>
            </a:r>
            <a:endParaRPr lang="en-US" altLang="es-MX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400" dirty="0"/>
              <a:t>Rotaci</a:t>
            </a:r>
            <a:r>
              <a:rPr lang="en-US" altLang="en-US" sz="2400" dirty="0"/>
              <a:t>ó</a:t>
            </a:r>
            <a:r>
              <a:rPr lang="en-US" altLang="es-MX" sz="2400" dirty="0"/>
              <a:t>n de inventario</a:t>
            </a:r>
            <a:endParaRPr lang="en-US" altLang="es-MX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400" dirty="0"/>
              <a:t>Tiempo de reposici</a:t>
            </a:r>
            <a:r>
              <a:rPr lang="en-US" altLang="en-US" sz="2400" dirty="0"/>
              <a:t>ó</a:t>
            </a:r>
            <a:r>
              <a:rPr lang="en-US" altLang="es-MX" sz="2400" dirty="0"/>
              <a:t>n</a:t>
            </a:r>
            <a:endParaRPr lang="en-US" altLang="es-MX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9761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/>
              <a:t>MANEJO DEL INVENTARIO Y VALORACIÓN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739265"/>
            <a:ext cx="8915400" cy="4025900"/>
          </a:xfrm>
        </p:spPr>
        <p:txBody>
          <a:bodyPr>
            <a:noAutofit/>
          </a:bodyPr>
          <a:lstStyle/>
          <a:p>
            <a:r>
              <a:rPr lang="en-US" altLang="es-MX" sz="3200" u="sng" dirty="0"/>
              <a:t>Gesti</a:t>
            </a:r>
            <a:r>
              <a:rPr lang="en-US" altLang="en-US" sz="3200" u="sng" dirty="0"/>
              <a:t>ó</a:t>
            </a:r>
            <a:r>
              <a:rPr lang="en-US" altLang="es-MX" sz="3200" u="sng" dirty="0"/>
              <a:t>n de inventario</a:t>
            </a:r>
            <a:endParaRPr lang="en-US" altLang="es-MX" sz="3200" u="sng" dirty="0"/>
          </a:p>
          <a:p>
            <a:endParaRPr lang="en-US" altLang="es-MX" sz="3200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Stock m</a:t>
            </a:r>
            <a:r>
              <a:rPr lang="en-US" altLang="en-US" sz="3200" dirty="0"/>
              <a:t>í</a:t>
            </a:r>
            <a:r>
              <a:rPr lang="en-US" altLang="es-MX" sz="3200" dirty="0"/>
              <a:t>nimo</a:t>
            </a:r>
            <a:endParaRPr lang="en-US" altLang="es-MX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Stock m</a:t>
            </a:r>
            <a:r>
              <a:rPr lang="en-US" altLang="en-US" sz="3200" dirty="0"/>
              <a:t>á</a:t>
            </a:r>
            <a:r>
              <a:rPr lang="en-US" altLang="es-MX" sz="3200" dirty="0"/>
              <a:t>ximo</a:t>
            </a:r>
            <a:endParaRPr lang="en-US" altLang="es-MX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Punto de reposici</a:t>
            </a:r>
            <a:r>
              <a:rPr lang="en-US" altLang="en-US" sz="3200" dirty="0"/>
              <a:t>ó</a:t>
            </a:r>
            <a:r>
              <a:rPr lang="en-US" altLang="es-MX" sz="3200" dirty="0"/>
              <a:t>n (Consumo × tiempo de entrega)</a:t>
            </a:r>
            <a:endParaRPr lang="en-US" altLang="es-MX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Clasificaci</a:t>
            </a:r>
            <a:r>
              <a:rPr lang="en-US" altLang="en-US" sz="3200" dirty="0"/>
              <a:t>ó</a:t>
            </a:r>
            <a:r>
              <a:rPr lang="en-US" altLang="es-MX" sz="3200" dirty="0"/>
              <a:t>n ABC (A: cr</a:t>
            </a:r>
            <a:r>
              <a:rPr lang="en-US" altLang="en-US" sz="3200" dirty="0"/>
              <a:t>í</a:t>
            </a:r>
            <a:r>
              <a:rPr lang="en-US" altLang="es-MX" sz="3200" dirty="0"/>
              <a:t>tico, B: medio, C: bajo impacto)</a:t>
            </a:r>
            <a:endParaRPr lang="en-US" altLang="es-MX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9761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/>
              <a:t>MANEJO DEL INVENTARIO Y VALORACIÓN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739265"/>
            <a:ext cx="8915400" cy="4025900"/>
          </a:xfrm>
        </p:spPr>
        <p:txBody>
          <a:bodyPr>
            <a:noAutofit/>
          </a:bodyPr>
          <a:lstStyle/>
          <a:p>
            <a:r>
              <a:rPr lang="en-US" altLang="es-MX" sz="3200" u="sng" dirty="0"/>
              <a:t>Valoraci</a:t>
            </a:r>
            <a:r>
              <a:rPr lang="en-US" altLang="en-US" sz="3200" u="sng" dirty="0"/>
              <a:t>ó</a:t>
            </a:r>
            <a:r>
              <a:rPr lang="en-US" altLang="es-MX" sz="3200" u="sng" dirty="0"/>
              <a:t>n de inventarios</a:t>
            </a:r>
            <a:endParaRPr lang="en-US" altLang="es-MX" sz="3200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FIFO: primero en entrar, primero en salir.</a:t>
            </a:r>
            <a:endParaRPr lang="en-US" altLang="es-MX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LIFO: </a:t>
            </a:r>
            <a:r>
              <a:rPr lang="en-US" altLang="en-US" sz="3200" dirty="0"/>
              <a:t>ú</a:t>
            </a:r>
            <a:r>
              <a:rPr lang="en-US" altLang="es-MX" sz="3200" dirty="0"/>
              <a:t>ltimo en entrar, primero en salir.</a:t>
            </a:r>
            <a:endParaRPr lang="en-US" altLang="es-MX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Promedio ponderado: Valor total / cantidad total.</a:t>
            </a:r>
            <a:endParaRPr lang="en-US" altLang="es-MX" sz="3200" dirty="0"/>
          </a:p>
          <a:p>
            <a:pPr>
              <a:buFont typeface="Arial" panose="020B0604020202020204" pitchFamily="34" charset="0"/>
            </a:pPr>
            <a:r>
              <a:rPr lang="en-US" altLang="es-MX" sz="3200" u="sng" dirty="0"/>
              <a:t>Ejemplo</a:t>
            </a:r>
            <a:r>
              <a:rPr lang="en-US" altLang="es-MX" sz="3200" dirty="0"/>
              <a:t>:</a:t>
            </a:r>
            <a:r>
              <a:rPr lang="es-AR" altLang="en-US" sz="3200" dirty="0"/>
              <a:t> 1</a:t>
            </a:r>
            <a:r>
              <a:rPr lang="en-US" altLang="es-MX" sz="3200" dirty="0"/>
              <a:t>0 unidades a $100 + 10 unidades a $120 → promedio = $110</a:t>
            </a:r>
            <a:endParaRPr lang="en-US" altLang="es-MX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9761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/>
              <a:t>MANEJO DEL INVENTARIO Y VALORACIÓN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739265"/>
            <a:ext cx="8915400" cy="4025900"/>
          </a:xfrm>
        </p:spPr>
        <p:txBody>
          <a:bodyPr>
            <a:noAutofit/>
          </a:bodyPr>
          <a:lstStyle/>
          <a:p>
            <a:r>
              <a:rPr lang="en-US" altLang="es-MX" sz="3200" u="sng" dirty="0"/>
              <a:t>Caso pr</a:t>
            </a:r>
            <a:r>
              <a:rPr lang="en-US" altLang="en-US" sz="3200" u="sng" dirty="0"/>
              <a:t>á</a:t>
            </a:r>
            <a:r>
              <a:rPr lang="en-US" altLang="es-MX" sz="3200" u="sng" dirty="0"/>
              <a:t>ctico</a:t>
            </a:r>
            <a:r>
              <a:rPr lang="es-AR" altLang="en-US" sz="3200" u="sng" dirty="0"/>
              <a:t>:</a:t>
            </a:r>
            <a:r>
              <a:rPr lang="es-AR" altLang="en-US" sz="3200" dirty="0"/>
              <a:t> </a:t>
            </a:r>
            <a:r>
              <a:rPr lang="en-US" altLang="es-MX" sz="3200" dirty="0"/>
              <a:t>Una planta tiene un compresor cr</a:t>
            </a:r>
            <a:r>
              <a:rPr lang="en-US" altLang="en-US" sz="3200" dirty="0"/>
              <a:t>í</a:t>
            </a:r>
            <a:r>
              <a:rPr lang="en-US" altLang="es-MX" sz="3200" dirty="0"/>
              <a:t>tico que falla cada 6 meses.</a:t>
            </a:r>
            <a:endParaRPr lang="en-US" altLang="es-MX" sz="3200" dirty="0"/>
          </a:p>
          <a:p>
            <a:r>
              <a:rPr lang="en-US" altLang="es-MX" sz="3200" dirty="0"/>
              <a:t>El repuesto tarda 20 d</a:t>
            </a:r>
            <a:r>
              <a:rPr lang="en-US" altLang="en-US" sz="3200" dirty="0"/>
              <a:t>í</a:t>
            </a:r>
            <a:r>
              <a:rPr lang="en-US" altLang="es-MX" sz="3200" dirty="0"/>
              <a:t>as y cuesta $500.000.</a:t>
            </a:r>
            <a:endParaRPr lang="en-US" altLang="es-MX" sz="3200" dirty="0"/>
          </a:p>
          <a:p>
            <a:r>
              <a:rPr lang="en-US" altLang="es-MX" sz="3200" u="sng" dirty="0"/>
              <a:t>Preguntas</a:t>
            </a:r>
            <a:r>
              <a:rPr lang="en-US" altLang="es-MX" sz="3200" dirty="0"/>
              <a:t>:</a:t>
            </a:r>
            <a:endParaRPr lang="en-US" altLang="es-MX" sz="3200" dirty="0"/>
          </a:p>
          <a:p>
            <a:r>
              <a:rPr lang="es-AR" altLang="en-US" sz="3200" dirty="0"/>
              <a:t>1. </a:t>
            </a:r>
            <a:r>
              <a:rPr lang="en-US" altLang="es-MX" sz="3200" dirty="0"/>
              <a:t>¿Conviene tener stock?</a:t>
            </a:r>
            <a:endParaRPr lang="en-US" altLang="es-MX" sz="3200" dirty="0"/>
          </a:p>
          <a:p>
            <a:pPr>
              <a:buFont typeface="Arial" panose="020B0604020202020204" pitchFamily="34" charset="0"/>
            </a:pPr>
            <a:r>
              <a:rPr lang="en-US" altLang="es-MX" sz="3200" dirty="0"/>
              <a:t>2. ¿Qu</a:t>
            </a:r>
            <a:r>
              <a:rPr lang="en-US" altLang="en-US" sz="3200" dirty="0"/>
              <a:t>é </a:t>
            </a:r>
            <a:r>
              <a:rPr lang="en-US" altLang="es-MX" sz="3200" dirty="0"/>
              <a:t>pasa si no hay stock?</a:t>
            </a:r>
            <a:endParaRPr lang="en-US" altLang="es-MX" sz="3200" dirty="0"/>
          </a:p>
          <a:p>
            <a:pPr>
              <a:buFont typeface="Arial" panose="020B0604020202020204" pitchFamily="34" charset="0"/>
            </a:pPr>
            <a:r>
              <a:rPr lang="en-US" altLang="es-MX" sz="3200" dirty="0"/>
              <a:t>3. ¿C</a:t>
            </a:r>
            <a:r>
              <a:rPr lang="en-US" altLang="en-US" sz="3200" dirty="0"/>
              <a:t>ó</a:t>
            </a:r>
            <a:r>
              <a:rPr lang="en-US" altLang="es-MX" sz="3200" dirty="0"/>
              <a:t>mo clasificar el repuesto?</a:t>
            </a:r>
            <a:endParaRPr lang="en-US" altLang="es-MX" sz="3200" dirty="0"/>
          </a:p>
          <a:p>
            <a:pPr>
              <a:buFont typeface="Arial" panose="020B0604020202020204" pitchFamily="34" charset="0"/>
            </a:pPr>
            <a:r>
              <a:rPr lang="en-US" altLang="es-MX" sz="3200" dirty="0"/>
              <a:t>4. ¿Qu</a:t>
            </a:r>
            <a:r>
              <a:rPr lang="en-US" altLang="en-US" sz="3200" dirty="0"/>
              <a:t>é </a:t>
            </a:r>
            <a:r>
              <a:rPr lang="en-US" altLang="es-MX" sz="3200" dirty="0"/>
              <a:t>nivel de stock recomendar</a:t>
            </a:r>
            <a:r>
              <a:rPr lang="en-US" altLang="en-US" sz="3200" dirty="0"/>
              <a:t>í</a:t>
            </a:r>
            <a:r>
              <a:rPr lang="en-US" altLang="es-MX" sz="3200" dirty="0"/>
              <a:t>as?</a:t>
            </a:r>
            <a:endParaRPr lang="en-US" altLang="es-MX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9761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/>
              <a:t>MANEJO DEL INVENTARIO Y VALORACIÓN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739265"/>
            <a:ext cx="9602470" cy="4025900"/>
          </a:xfrm>
        </p:spPr>
        <p:txBody>
          <a:bodyPr>
            <a:noAutofit/>
          </a:bodyPr>
          <a:lstStyle/>
          <a:p>
            <a:r>
              <a:rPr lang="en-US" altLang="es-MX" sz="2800" u="sng" dirty="0"/>
              <a:t>Actividades</a:t>
            </a:r>
            <a:r>
              <a:rPr lang="es-AR" altLang="en-US" sz="2800" u="sng" dirty="0"/>
              <a:t>:</a:t>
            </a:r>
            <a:r>
              <a:rPr lang="es-AR" altLang="en-US" sz="2800" dirty="0"/>
              <a:t> </a:t>
            </a:r>
            <a:endParaRPr lang="es-AR" altLang="en-US" sz="2800" dirty="0"/>
          </a:p>
          <a:p>
            <a:r>
              <a:rPr lang="en-US" altLang="es-MX" sz="2800" dirty="0"/>
              <a:t>1: Clasificar en A, B o C:</a:t>
            </a:r>
            <a:r>
              <a:rPr lang="es-AR" altLang="en-US" sz="2800" dirty="0"/>
              <a:t> </a:t>
            </a:r>
            <a:r>
              <a:rPr lang="en-US" altLang="es-MX" sz="2800" dirty="0"/>
              <a:t> Rodamiento especial</a:t>
            </a:r>
            <a:r>
              <a:rPr lang="es-AR" altLang="en-US" sz="2800" dirty="0"/>
              <a:t> -</a:t>
            </a:r>
            <a:r>
              <a:rPr lang="en-US" altLang="es-MX" sz="2800" dirty="0"/>
              <a:t> Tornillos</a:t>
            </a:r>
            <a:r>
              <a:rPr lang="es-AR" altLang="en-US" sz="2800" dirty="0"/>
              <a:t> </a:t>
            </a:r>
            <a:r>
              <a:rPr lang="en-US" altLang="es-MX" sz="2800" dirty="0"/>
              <a:t>- PLC</a:t>
            </a:r>
            <a:endParaRPr lang="en-US" altLang="es-MX" sz="2800" dirty="0"/>
          </a:p>
          <a:p>
            <a:r>
              <a:rPr lang="en-US" altLang="es-MX" sz="2800" dirty="0"/>
              <a:t>- Aceite</a:t>
            </a:r>
            <a:endParaRPr lang="en-US" altLang="es-MX" sz="2800" dirty="0"/>
          </a:p>
          <a:p>
            <a:r>
              <a:rPr lang="en-US" altLang="es-MX" sz="2800" dirty="0"/>
              <a:t> 2:</a:t>
            </a:r>
            <a:r>
              <a:rPr lang="es-AR" altLang="en-US" sz="2800" dirty="0"/>
              <a:t> </a:t>
            </a:r>
            <a:r>
              <a:rPr lang="en-US" altLang="es-MX" sz="2800" dirty="0"/>
              <a:t>Calcular promedio:</a:t>
            </a:r>
            <a:r>
              <a:rPr lang="es-AR" altLang="en-US" sz="2800" dirty="0"/>
              <a:t> </a:t>
            </a:r>
            <a:r>
              <a:rPr lang="en-US" altLang="es-MX" sz="2800" dirty="0"/>
              <a:t>5 unidades a $200</a:t>
            </a:r>
            <a:r>
              <a:rPr lang="es-AR" altLang="en-US" sz="2800" dirty="0"/>
              <a:t> y </a:t>
            </a:r>
            <a:r>
              <a:rPr lang="en-US" altLang="es-MX" sz="2800" dirty="0"/>
              <a:t>10 unidades a $300</a:t>
            </a:r>
            <a:r>
              <a:rPr lang="es-AR" altLang="en-US" sz="2800" dirty="0"/>
              <a:t> </a:t>
            </a:r>
            <a:endParaRPr lang="es-AR" altLang="en-US" sz="2800" dirty="0"/>
          </a:p>
          <a:p>
            <a:r>
              <a:rPr lang="en-US" altLang="es-MX" sz="2800" dirty="0"/>
              <a:t>3:</a:t>
            </a:r>
            <a:r>
              <a:rPr lang="es-AR" altLang="en-US" sz="2800" dirty="0"/>
              <a:t> P</a:t>
            </a:r>
            <a:r>
              <a:rPr lang="en-US" altLang="es-MX" sz="2800" dirty="0"/>
              <a:t>unto de reposici</a:t>
            </a:r>
            <a:r>
              <a:rPr lang="en-US" altLang="en-US" sz="2800" dirty="0"/>
              <a:t>ó</a:t>
            </a:r>
            <a:r>
              <a:rPr lang="en-US" altLang="es-MX" sz="2800" dirty="0"/>
              <a:t>n:</a:t>
            </a:r>
            <a:endParaRPr lang="en-US" altLang="es-MX" sz="2800" dirty="0"/>
          </a:p>
          <a:p>
            <a:r>
              <a:rPr lang="en-US" altLang="es-MX" sz="2800" dirty="0"/>
              <a:t>Consumo: 2 unidades/d</a:t>
            </a:r>
            <a:r>
              <a:rPr lang="en-US" altLang="en-US" sz="2800" dirty="0"/>
              <a:t>í</a:t>
            </a:r>
            <a:r>
              <a:rPr lang="en-US" altLang="es-MX" sz="2800" dirty="0"/>
              <a:t>a</a:t>
            </a:r>
            <a:endParaRPr lang="en-US" altLang="es-MX" sz="2800" dirty="0"/>
          </a:p>
          <a:p>
            <a:r>
              <a:rPr lang="en-US" altLang="es-MX" sz="2800" dirty="0"/>
              <a:t>Entrega: 10 d</a:t>
            </a:r>
            <a:r>
              <a:rPr lang="en-US" altLang="en-US" sz="2800" dirty="0"/>
              <a:t>í</a:t>
            </a:r>
            <a:r>
              <a:rPr lang="en-US" altLang="es-MX" sz="2800" dirty="0"/>
              <a:t>as</a:t>
            </a:r>
            <a:endParaRPr lang="en-US" altLang="es-MX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9761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/>
              <a:t>MANEJO DEL INVENTARIO Y VALORACIÓN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739265"/>
            <a:ext cx="9602470" cy="4025900"/>
          </a:xfrm>
        </p:spPr>
        <p:txBody>
          <a:bodyPr>
            <a:noAutofit/>
          </a:bodyPr>
          <a:lstStyle/>
          <a:p>
            <a:r>
              <a:rPr lang="en-US" altLang="es-MX" sz="4000" u="sng" dirty="0"/>
              <a:t>Conclusi</a:t>
            </a:r>
            <a:r>
              <a:rPr lang="en-US" altLang="en-US" sz="4000" u="sng" dirty="0"/>
              <a:t>ó</a:t>
            </a:r>
            <a:r>
              <a:rPr lang="en-US" altLang="es-MX" sz="4000" u="sng" dirty="0"/>
              <a:t>n</a:t>
            </a:r>
            <a:r>
              <a:rPr lang="es-AR" altLang="en-US" sz="4000" u="sng" dirty="0"/>
              <a:t>:</a:t>
            </a:r>
            <a:r>
              <a:rPr lang="es-AR" altLang="en-US" sz="4000" dirty="0"/>
              <a:t> </a:t>
            </a:r>
            <a:endParaRPr lang="es-AR" altLang="en-US" sz="4000" dirty="0"/>
          </a:p>
          <a:p>
            <a:endParaRPr lang="es-AR" altLang="en-US" sz="4000" dirty="0"/>
          </a:p>
          <a:p>
            <a:pPr marL="571500" indent="-571500">
              <a:buFont typeface="Wingdings" panose="05000000000000000000" charset="0"/>
              <a:buChar char="Ø"/>
            </a:pPr>
            <a:r>
              <a:rPr lang="en-US" altLang="es-MX" sz="4000" dirty="0"/>
              <a:t>El inventario es estrat</a:t>
            </a:r>
            <a:r>
              <a:rPr lang="en-US" altLang="en-US" sz="4000" dirty="0"/>
              <a:t>é</a:t>
            </a:r>
            <a:r>
              <a:rPr lang="en-US" altLang="es-MX" sz="4000" dirty="0"/>
              <a:t>gico. </a:t>
            </a:r>
            <a:endParaRPr lang="en-US" altLang="es-MX" sz="4000" dirty="0"/>
          </a:p>
          <a:p>
            <a:pPr marL="571500" indent="-571500">
              <a:buFont typeface="Wingdings" panose="05000000000000000000" charset="0"/>
              <a:buChar char="Ø"/>
            </a:pPr>
            <a:r>
              <a:rPr lang="en-US" altLang="es-MX" sz="4000" dirty="0"/>
              <a:t>Un buen manejo </a:t>
            </a:r>
            <a:r>
              <a:rPr lang="es-AR" altLang="en-US" sz="4000" dirty="0"/>
              <a:t>del inventario </a:t>
            </a:r>
            <a:r>
              <a:rPr lang="en-US" altLang="es-MX" sz="4000" dirty="0"/>
              <a:t>mejora la disponibilidad de equipos y reduce costos.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9761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/>
              <a:t>Disponibilidad de repuestos, materiales y recambios</a:t>
            </a:r>
            <a:endParaRPr lang="en-US" altLang="es-MX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739265"/>
            <a:ext cx="9602470" cy="4761865"/>
          </a:xfrm>
        </p:spPr>
        <p:txBody>
          <a:bodyPr>
            <a:noAutofit/>
          </a:bodyPr>
          <a:lstStyle/>
          <a:p>
            <a:r>
              <a:rPr lang="en-US" altLang="es-MX" sz="2400" u="sng" dirty="0"/>
              <a:t>Ejemplo 1:</a:t>
            </a:r>
            <a:r>
              <a:rPr lang="en-US" altLang="es-MX" sz="2400" dirty="0"/>
              <a:t> L</a:t>
            </a:r>
            <a:r>
              <a:rPr lang="en-US" altLang="en-US" sz="2400" dirty="0"/>
              <a:t>í</a:t>
            </a:r>
            <a:r>
              <a:rPr lang="en-US" altLang="es-MX" sz="2400" dirty="0"/>
              <a:t>nea de producci</a:t>
            </a:r>
            <a:r>
              <a:rPr lang="en-US" altLang="en-US" sz="2400" dirty="0"/>
              <a:t>ó</a:t>
            </a:r>
            <a:r>
              <a:rPr lang="en-US" altLang="es-MX" sz="2400" dirty="0"/>
              <a:t>n detenida</a:t>
            </a:r>
            <a:r>
              <a:rPr lang="es-AR" altLang="en-US" sz="2400" dirty="0"/>
              <a:t>:</a:t>
            </a:r>
            <a:r>
              <a:rPr lang="es-AR" altLang="en-US" sz="2400" u="sng" dirty="0"/>
              <a:t> </a:t>
            </a:r>
            <a:endParaRPr lang="es-AR" altLang="en-US" sz="2400" u="sng" dirty="0"/>
          </a:p>
          <a:p>
            <a:r>
              <a:rPr lang="en-US" altLang="es-MX" sz="2400" b="1" dirty="0"/>
              <a:t>Situaci</a:t>
            </a:r>
            <a:r>
              <a:rPr lang="en-US" altLang="en-US" sz="2400" b="1" dirty="0"/>
              <a:t>ó</a:t>
            </a:r>
            <a:r>
              <a:rPr lang="en-US" altLang="es-MX" sz="2400" b="1" dirty="0"/>
              <a:t>n</a:t>
            </a:r>
            <a:r>
              <a:rPr lang="en-US" altLang="es-MX" sz="2400" dirty="0"/>
              <a:t>:</a:t>
            </a:r>
            <a:r>
              <a:rPr lang="es-AR" altLang="en-US" sz="2400" dirty="0"/>
              <a:t> </a:t>
            </a:r>
            <a:r>
              <a:rPr lang="en-US" altLang="es-MX" sz="2400" dirty="0"/>
              <a:t>Una cinta transportadora se detiene por rotura de una correa.</a:t>
            </a:r>
            <a:endParaRPr lang="en-US" altLang="es-MX" sz="2400" dirty="0"/>
          </a:p>
          <a:p>
            <a:r>
              <a:rPr lang="en-US" altLang="en-US" sz="2400" dirty="0"/>
              <a:t></a:t>
            </a:r>
            <a:r>
              <a:rPr lang="es-AR" altLang="en-US" sz="2400" dirty="0"/>
              <a:t>- </a:t>
            </a:r>
            <a:r>
              <a:rPr lang="en-US" altLang="es-MX" sz="2400" dirty="0"/>
              <a:t>No hay repuesto en stock</a:t>
            </a:r>
            <a:endParaRPr lang="en-US" altLang="es-MX" sz="2400" dirty="0"/>
          </a:p>
          <a:p>
            <a:r>
              <a:rPr lang="es-AR" altLang="en-US" sz="2400" dirty="0"/>
              <a:t>    - </a:t>
            </a:r>
            <a:r>
              <a:rPr lang="en-US" altLang="es-MX" sz="2400" dirty="0"/>
              <a:t>Tiempo de entrega: 5 d</a:t>
            </a:r>
            <a:r>
              <a:rPr lang="en-US" altLang="en-US" sz="2400" dirty="0"/>
              <a:t>í</a:t>
            </a:r>
            <a:r>
              <a:rPr lang="en-US" altLang="es-MX" sz="2400" dirty="0"/>
              <a:t>as</a:t>
            </a:r>
            <a:endParaRPr lang="en-US" altLang="es-MX" sz="2400" dirty="0"/>
          </a:p>
          <a:p>
            <a:r>
              <a:rPr lang="en-US" altLang="es-MX" sz="2400" b="1" dirty="0"/>
              <a:t>Consecuencia</a:t>
            </a:r>
            <a:r>
              <a:rPr lang="en-US" altLang="es-MX" sz="2400" dirty="0"/>
              <a:t>:</a:t>
            </a:r>
            <a:r>
              <a:rPr lang="es-AR" altLang="en-US" sz="2400" dirty="0"/>
              <a:t> </a:t>
            </a:r>
            <a:r>
              <a:rPr lang="en-US" altLang="es-MX" sz="2400" dirty="0"/>
              <a:t>Parada total de la l</a:t>
            </a:r>
            <a:r>
              <a:rPr lang="en-US" altLang="en-US" sz="2400" dirty="0"/>
              <a:t>í</a:t>
            </a:r>
            <a:r>
              <a:rPr lang="en-US" altLang="es-MX" sz="2400" dirty="0"/>
              <a:t>nea</a:t>
            </a:r>
            <a:r>
              <a:rPr lang="es-AR" altLang="en-US" sz="2400" dirty="0"/>
              <a:t> - </a:t>
            </a:r>
            <a:r>
              <a:rPr lang="en-US" altLang="es-MX" sz="2400" dirty="0"/>
              <a:t>P</a:t>
            </a:r>
            <a:r>
              <a:rPr lang="en-US" altLang="en-US" sz="2400" dirty="0"/>
              <a:t>é</a:t>
            </a:r>
            <a:r>
              <a:rPr lang="en-US" altLang="es-MX" sz="2400" dirty="0"/>
              <a:t>rdida de producci</a:t>
            </a:r>
            <a:r>
              <a:rPr lang="en-US" altLang="en-US" sz="2400" dirty="0"/>
              <a:t>ó</a:t>
            </a:r>
            <a:r>
              <a:rPr lang="en-US" altLang="es-MX" sz="2400" dirty="0"/>
              <a:t>n</a:t>
            </a:r>
            <a:endParaRPr lang="en-US" altLang="es-MX" sz="2400" dirty="0"/>
          </a:p>
          <a:p>
            <a:r>
              <a:rPr lang="en-US" altLang="es-MX" sz="2400" b="1" dirty="0"/>
              <a:t>An</a:t>
            </a:r>
            <a:r>
              <a:rPr lang="en-US" altLang="en-US" sz="2400" b="1" dirty="0"/>
              <a:t>á</a:t>
            </a:r>
            <a:r>
              <a:rPr lang="en-US" altLang="es-MX" sz="2400" b="1" dirty="0"/>
              <a:t>lisis</a:t>
            </a:r>
            <a:r>
              <a:rPr lang="en-US" altLang="es-MX" sz="2400" dirty="0"/>
              <a:t>:</a:t>
            </a:r>
            <a:r>
              <a:rPr lang="es-AR" altLang="en-US" sz="2400" dirty="0"/>
              <a:t> </a:t>
            </a:r>
            <a:r>
              <a:rPr lang="en-US" altLang="es-MX" sz="2400" dirty="0"/>
              <a:t>La correa es un repuesto cr</a:t>
            </a:r>
            <a:r>
              <a:rPr lang="en-US" altLang="en-US" sz="2400" dirty="0"/>
              <a:t>í</a:t>
            </a:r>
            <a:r>
              <a:rPr lang="en-US" altLang="es-MX" sz="2400" dirty="0"/>
              <a:t>tico</a:t>
            </a:r>
            <a:r>
              <a:rPr lang="es-AR" altLang="en-US" sz="2400" dirty="0"/>
              <a:t> - </a:t>
            </a:r>
            <a:r>
              <a:rPr lang="en-US" altLang="es-MX" sz="2400" dirty="0"/>
              <a:t>Deber</a:t>
            </a:r>
            <a:r>
              <a:rPr lang="en-US" altLang="en-US" sz="2400" dirty="0"/>
              <a:t>í</a:t>
            </a:r>
            <a:r>
              <a:rPr lang="en-US" altLang="es-MX" sz="2400" dirty="0"/>
              <a:t>a haber stock m</a:t>
            </a:r>
            <a:r>
              <a:rPr lang="en-US" altLang="en-US" sz="2400" dirty="0"/>
              <a:t>í</a:t>
            </a:r>
            <a:r>
              <a:rPr lang="en-US" altLang="es-MX" sz="2400" dirty="0"/>
              <a:t>nimo</a:t>
            </a:r>
            <a:endParaRPr lang="en-US" altLang="es-MX" sz="2400" dirty="0"/>
          </a:p>
          <a:p>
            <a:r>
              <a:rPr lang="en-US" altLang="es-MX" sz="2400" b="1" dirty="0"/>
              <a:t>Decisi</a:t>
            </a:r>
            <a:r>
              <a:rPr lang="en-US" altLang="en-US" sz="2400" b="1" dirty="0"/>
              <a:t>ó</a:t>
            </a:r>
            <a:r>
              <a:rPr lang="en-US" altLang="es-MX" sz="2400" b="1" dirty="0"/>
              <a:t>n correcta</a:t>
            </a:r>
            <a:r>
              <a:rPr lang="en-US" altLang="es-MX" sz="2400" dirty="0"/>
              <a:t>:</a:t>
            </a:r>
            <a:r>
              <a:rPr lang="es-AR" altLang="en-US" sz="2400" dirty="0"/>
              <a:t> </a:t>
            </a:r>
            <a:r>
              <a:rPr lang="en-US" altLang="es-MX" sz="2400" dirty="0"/>
              <a:t>Mantener al menos 1 o 2 correas en stock</a:t>
            </a:r>
            <a:endParaRPr lang="en-US" altLang="es-MX" sz="2400" dirty="0"/>
          </a:p>
          <a:p>
            <a:r>
              <a:rPr lang="en-US" altLang="en-US" sz="2400" dirty="0"/>
              <a:t>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s-AR" sz="4400" dirty="0"/>
              <a:t>INVENTARIOS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s-AR" sz="4400" u="sng" dirty="0"/>
              <a:t>OBJETIVOS</a:t>
            </a:r>
            <a:r>
              <a:rPr lang="es-AR" sz="4400" dirty="0"/>
              <a:t>: </a:t>
            </a:r>
            <a:endParaRPr lang="es-AR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Comprender el rol del inventario en mantenimiento.</a:t>
            </a:r>
            <a:endParaRPr lang="en-US" alt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Identificar tipos de inventarios.</a:t>
            </a:r>
            <a:endParaRPr lang="en-US" alt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Aplicar criterios b</a:t>
            </a:r>
            <a:r>
              <a:rPr lang="en-US" altLang="en-US" sz="3600" dirty="0"/>
              <a:t>á</a:t>
            </a:r>
            <a:r>
              <a:rPr lang="en-US" altLang="es-MX" sz="3600" dirty="0"/>
              <a:t>sicos de control.</a:t>
            </a:r>
            <a:endParaRPr lang="en-US" alt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Analizar problemas reales de gesti</a:t>
            </a:r>
            <a:r>
              <a:rPr lang="en-US" altLang="en-US" sz="3600" dirty="0"/>
              <a:t>ó</a:t>
            </a:r>
            <a:r>
              <a:rPr lang="en-US" altLang="es-MX" sz="3600" dirty="0"/>
              <a:t>n.</a:t>
            </a:r>
            <a:endParaRPr lang="en-US" altLang="es-MX" sz="3600" dirty="0"/>
          </a:p>
          <a:p>
            <a:endParaRPr lang="es-AR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9761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/>
              <a:t>Disponibilidad de repuestos, materiales y recambios</a:t>
            </a:r>
            <a:endParaRPr lang="en-US" altLang="es-MX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739265"/>
            <a:ext cx="9602470" cy="4761865"/>
          </a:xfrm>
        </p:spPr>
        <p:txBody>
          <a:bodyPr>
            <a:noAutofit/>
          </a:bodyPr>
          <a:lstStyle/>
          <a:p>
            <a:r>
              <a:rPr lang="en-US" altLang="es-MX" sz="2400" u="sng" dirty="0"/>
              <a:t>Ejemplo 2</a:t>
            </a:r>
            <a:r>
              <a:rPr lang="en-US" altLang="es-MX" sz="2400" dirty="0"/>
              <a:t>: Sobrestock innecesario</a:t>
            </a:r>
            <a:r>
              <a:rPr lang="es-AR" altLang="en-US" sz="2400" dirty="0"/>
              <a:t>:</a:t>
            </a:r>
            <a:r>
              <a:rPr lang="es-AR" altLang="en-US" sz="2400" u="sng" dirty="0"/>
              <a:t> </a:t>
            </a:r>
            <a:endParaRPr lang="es-AR" altLang="en-US" sz="2400" u="sng" dirty="0"/>
          </a:p>
          <a:p>
            <a:r>
              <a:rPr lang="en-US" altLang="es-MX" sz="2400" b="1" dirty="0"/>
              <a:t>Situaci</a:t>
            </a:r>
            <a:r>
              <a:rPr lang="en-US" altLang="en-US" sz="2400" b="1" dirty="0"/>
              <a:t>ó</a:t>
            </a:r>
            <a:r>
              <a:rPr lang="en-US" altLang="es-MX" sz="2400" b="1" dirty="0"/>
              <a:t>n</a:t>
            </a:r>
            <a:r>
              <a:rPr lang="en-US" altLang="es-MX" sz="2400" dirty="0"/>
              <a:t>:</a:t>
            </a:r>
            <a:r>
              <a:rPr lang="es-AR" altLang="en-US" sz="2400" dirty="0"/>
              <a:t> </a:t>
            </a:r>
            <a:r>
              <a:rPr lang="en-US" altLang="es-MX" sz="2400" dirty="0"/>
              <a:t>En el pa</a:t>
            </a:r>
            <a:r>
              <a:rPr lang="en-US" altLang="en-US" sz="2400" dirty="0"/>
              <a:t>ñ</a:t>
            </a:r>
            <a:r>
              <a:rPr lang="en-US" altLang="es-MX" sz="2400" dirty="0"/>
              <a:t>ol hay</a:t>
            </a:r>
            <a:r>
              <a:rPr lang="es-AR" altLang="en-US" sz="2400" dirty="0"/>
              <a:t> tenemos</a:t>
            </a:r>
            <a:r>
              <a:rPr lang="en-US" altLang="es-MX" sz="2400" dirty="0"/>
              <a:t>:</a:t>
            </a:r>
            <a:endParaRPr lang="en-US" altLang="es-MX" sz="2400" dirty="0"/>
          </a:p>
          <a:p>
            <a:r>
              <a:rPr lang="es-AR" altLang="en-US" sz="2400" dirty="0"/>
              <a:t> - </a:t>
            </a:r>
            <a:r>
              <a:rPr lang="en-US" altLang="es-MX" sz="2400" dirty="0"/>
              <a:t>5</a:t>
            </a:r>
            <a:r>
              <a:rPr lang="es-AR" altLang="en-US" sz="2400" dirty="0"/>
              <a:t>.</a:t>
            </a:r>
            <a:r>
              <a:rPr lang="en-US" altLang="es-MX" sz="2400" dirty="0"/>
              <a:t>000 tornillos almacenados</a:t>
            </a:r>
            <a:endParaRPr lang="en-US" altLang="es-MX" sz="2400" dirty="0"/>
          </a:p>
          <a:p>
            <a:r>
              <a:rPr lang="en-US" altLang="es-MX" sz="2400" dirty="0"/>
              <a:t> </a:t>
            </a:r>
            <a:r>
              <a:rPr lang="en-US" altLang="es-MX" sz="2400" b="1" dirty="0"/>
              <a:t>Consumo: </a:t>
            </a:r>
            <a:r>
              <a:rPr lang="en-US" altLang="es-MX" sz="2400" dirty="0"/>
              <a:t>50 por mes</a:t>
            </a:r>
            <a:endParaRPr lang="en-US" altLang="es-MX" sz="2400" dirty="0"/>
          </a:p>
          <a:p>
            <a:r>
              <a:rPr lang="en-US" altLang="es-MX" sz="2400" b="1" dirty="0"/>
              <a:t>Consecuencia</a:t>
            </a:r>
            <a:r>
              <a:rPr lang="en-US" altLang="es-MX" sz="2400" dirty="0"/>
              <a:t>:</a:t>
            </a:r>
            <a:r>
              <a:rPr lang="es-AR" altLang="en-US" sz="2400" dirty="0"/>
              <a:t> </a:t>
            </a:r>
            <a:r>
              <a:rPr lang="en-US" altLang="es-MX" sz="2400" dirty="0"/>
              <a:t>Parada total de la l</a:t>
            </a:r>
            <a:r>
              <a:rPr lang="en-US" altLang="en-US" sz="2400" dirty="0"/>
              <a:t>í</a:t>
            </a:r>
            <a:r>
              <a:rPr lang="en-US" altLang="es-MX" sz="2400" dirty="0"/>
              <a:t>nea</a:t>
            </a:r>
            <a:r>
              <a:rPr lang="es-AR" altLang="en-US" sz="2400" dirty="0"/>
              <a:t> - </a:t>
            </a:r>
            <a:r>
              <a:rPr lang="en-US" altLang="es-MX" sz="2400" dirty="0"/>
              <a:t>P</a:t>
            </a:r>
            <a:r>
              <a:rPr lang="en-US" altLang="en-US" sz="2400" dirty="0"/>
              <a:t>é</a:t>
            </a:r>
            <a:r>
              <a:rPr lang="en-US" altLang="es-MX" sz="2400" dirty="0"/>
              <a:t>rdida de producci</a:t>
            </a:r>
            <a:r>
              <a:rPr lang="en-US" altLang="en-US" sz="2400" dirty="0"/>
              <a:t>ó</a:t>
            </a:r>
            <a:r>
              <a:rPr lang="en-US" altLang="es-MX" sz="2400" dirty="0"/>
              <a:t>n</a:t>
            </a:r>
            <a:endParaRPr lang="en-US" altLang="es-MX" sz="2400" dirty="0"/>
          </a:p>
          <a:p>
            <a:r>
              <a:rPr lang="en-US" altLang="es-MX" sz="2400" b="1" dirty="0"/>
              <a:t>An</a:t>
            </a:r>
            <a:r>
              <a:rPr lang="en-US" altLang="en-US" sz="2400" b="1" dirty="0"/>
              <a:t>á</a:t>
            </a:r>
            <a:r>
              <a:rPr lang="en-US" altLang="es-MX" sz="2400" b="1" dirty="0"/>
              <a:t>lisis</a:t>
            </a:r>
            <a:r>
              <a:rPr lang="en-US" altLang="es-MX" sz="2400" dirty="0"/>
              <a:t>:</a:t>
            </a:r>
            <a:r>
              <a:rPr lang="es-AR" altLang="en-US" sz="2400" dirty="0"/>
              <a:t> </a:t>
            </a:r>
            <a:r>
              <a:rPr lang="en-US" altLang="es-MX" sz="2400" dirty="0"/>
              <a:t>La correa es un repuesto cr</a:t>
            </a:r>
            <a:r>
              <a:rPr lang="en-US" altLang="en-US" sz="2400" dirty="0"/>
              <a:t>í</a:t>
            </a:r>
            <a:r>
              <a:rPr lang="en-US" altLang="es-MX" sz="2400" dirty="0"/>
              <a:t>tico</a:t>
            </a:r>
            <a:r>
              <a:rPr lang="es-AR" altLang="en-US" sz="2400" dirty="0"/>
              <a:t> - </a:t>
            </a:r>
            <a:r>
              <a:rPr lang="en-US" altLang="es-MX" sz="2400" dirty="0"/>
              <a:t>Deber</a:t>
            </a:r>
            <a:r>
              <a:rPr lang="en-US" altLang="en-US" sz="2400" dirty="0"/>
              <a:t>í</a:t>
            </a:r>
            <a:r>
              <a:rPr lang="en-US" altLang="es-MX" sz="2400" dirty="0"/>
              <a:t>a haber stock m</a:t>
            </a:r>
            <a:r>
              <a:rPr lang="en-US" altLang="en-US" sz="2400" dirty="0"/>
              <a:t>í</a:t>
            </a:r>
            <a:r>
              <a:rPr lang="en-US" altLang="es-MX" sz="2400" dirty="0"/>
              <a:t>nimo</a:t>
            </a:r>
            <a:endParaRPr lang="en-US" altLang="es-MX" sz="2400" dirty="0"/>
          </a:p>
          <a:p>
            <a:r>
              <a:rPr lang="en-US" altLang="es-MX" sz="2400" b="1" dirty="0"/>
              <a:t>Decisi</a:t>
            </a:r>
            <a:r>
              <a:rPr lang="en-US" altLang="en-US" sz="2400" b="1" dirty="0"/>
              <a:t>ó</a:t>
            </a:r>
            <a:r>
              <a:rPr lang="en-US" altLang="es-MX" sz="2400" b="1" dirty="0"/>
              <a:t>n correcta</a:t>
            </a:r>
            <a:r>
              <a:rPr lang="en-US" altLang="es-MX" sz="2400" dirty="0"/>
              <a:t>:</a:t>
            </a:r>
            <a:r>
              <a:rPr lang="es-AR" altLang="en-US" sz="2400" dirty="0"/>
              <a:t> </a:t>
            </a:r>
            <a:r>
              <a:rPr lang="en-US" altLang="es-MX" sz="2400" dirty="0"/>
              <a:t>Mantener al menos 1 o 2 correas en stock</a:t>
            </a:r>
            <a:endParaRPr lang="en-US" altLang="es-MX" sz="2400" dirty="0"/>
          </a:p>
          <a:p>
            <a:r>
              <a:rPr lang="en-US" altLang="en-US" sz="2400" dirty="0"/>
              <a:t>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s-AR" sz="4400" dirty="0"/>
              <a:t>INVENTARIOS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s-AR" sz="4400" u="sng" dirty="0"/>
              <a:t>DEFINICIONES</a:t>
            </a:r>
            <a:r>
              <a:rPr lang="es-AR" sz="4400" dirty="0"/>
              <a:t>: </a:t>
            </a:r>
            <a:endParaRPr lang="es-AR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En mantenimiento industrial, la gesti</a:t>
            </a:r>
            <a:r>
              <a:rPr lang="en-US" altLang="en-US" sz="3600" dirty="0"/>
              <a:t>ó</a:t>
            </a:r>
            <a:r>
              <a:rPr lang="en-US" altLang="es-MX" sz="3600" dirty="0"/>
              <a:t>n de inventarios es clave para </a:t>
            </a:r>
            <a:r>
              <a:rPr lang="en-US" altLang="es-MX" sz="3600" u="sng" dirty="0"/>
              <a:t>garantizar la continuidad operativa</a:t>
            </a:r>
            <a:r>
              <a:rPr lang="en-US" altLang="es-MX" sz="3600" dirty="0"/>
              <a:t>. </a:t>
            </a:r>
            <a:endParaRPr lang="en-US" alt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Una mala gesti</a:t>
            </a:r>
            <a:r>
              <a:rPr lang="en-US" altLang="en-US" sz="3600" dirty="0"/>
              <a:t>ó</a:t>
            </a:r>
            <a:r>
              <a:rPr lang="en-US" altLang="es-MX" sz="3600" dirty="0"/>
              <a:t>n puede provocar </a:t>
            </a:r>
            <a:r>
              <a:rPr lang="en-US" altLang="es-MX" sz="3600" u="sng" dirty="0"/>
              <a:t>paradas de planta</a:t>
            </a:r>
            <a:r>
              <a:rPr lang="en-US" altLang="es-MX" sz="3600" dirty="0"/>
              <a:t>, </a:t>
            </a:r>
            <a:r>
              <a:rPr lang="en-US" altLang="es-MX" sz="3600" u="sng" dirty="0"/>
              <a:t>sobrecostos</a:t>
            </a:r>
            <a:r>
              <a:rPr lang="en-US" altLang="es-MX" sz="3600" dirty="0"/>
              <a:t> o </a:t>
            </a:r>
            <a:r>
              <a:rPr lang="en-US" altLang="es-MX" sz="3600" u="sng" dirty="0"/>
              <a:t>p</a:t>
            </a:r>
            <a:r>
              <a:rPr lang="en-US" altLang="en-US" sz="3600" u="sng" dirty="0"/>
              <a:t>é</a:t>
            </a:r>
            <a:r>
              <a:rPr lang="en-US" altLang="es-MX" sz="3600" u="sng" dirty="0"/>
              <a:t>rdidas por obsolescencia</a:t>
            </a:r>
            <a:r>
              <a:rPr lang="en-US" altLang="es-MX" sz="3600" dirty="0"/>
              <a:t>.</a:t>
            </a:r>
            <a:endParaRPr lang="en-US" alt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s-MX" sz="2800" dirty="0"/>
          </a:p>
          <a:p>
            <a:endParaRPr lang="es-AR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s-AR" sz="4400" dirty="0"/>
              <a:t>INVENTARIOS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s-AR" sz="4400" u="sng" dirty="0"/>
              <a:t>EJEMPLO</a:t>
            </a:r>
            <a:r>
              <a:rPr lang="es-AR" sz="4400" dirty="0"/>
              <a:t>: </a:t>
            </a:r>
            <a:endParaRPr lang="en-US" altLang="es-MX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200" dirty="0"/>
              <a:t>Caso </a:t>
            </a:r>
            <a:r>
              <a:rPr lang="es-AR" altLang="en-US" sz="3200" dirty="0"/>
              <a:t>real</a:t>
            </a:r>
            <a:r>
              <a:rPr lang="en-US" altLang="es-MX" sz="3200" dirty="0"/>
              <a:t>: Una bomba cr</a:t>
            </a:r>
            <a:r>
              <a:rPr lang="en-US" altLang="en-US" sz="3200" dirty="0"/>
              <a:t>í</a:t>
            </a:r>
            <a:r>
              <a:rPr lang="en-US" altLang="es-MX" sz="3200" dirty="0"/>
              <a:t>tica falla y no hay repuesto disponible. La producci</a:t>
            </a:r>
            <a:r>
              <a:rPr lang="en-US" altLang="en-US" sz="3200" dirty="0"/>
              <a:t>ó</a:t>
            </a:r>
            <a:r>
              <a:rPr lang="en-US" altLang="es-MX" sz="3200" dirty="0"/>
              <a:t>n se detiene durante 48 horas, generando p</a:t>
            </a:r>
            <a:r>
              <a:rPr lang="en-US" altLang="en-US" sz="3200" dirty="0"/>
              <a:t>é</a:t>
            </a:r>
            <a:r>
              <a:rPr lang="en-US" altLang="es-MX" sz="3200" dirty="0"/>
              <a:t>rdidas econ</a:t>
            </a:r>
            <a:r>
              <a:rPr lang="en-US" altLang="en-US" sz="3200" dirty="0"/>
              <a:t>ó</a:t>
            </a:r>
            <a:r>
              <a:rPr lang="en-US" altLang="es-MX" sz="3200" dirty="0"/>
              <a:t>micas significativas.</a:t>
            </a:r>
            <a:endParaRPr lang="en-US" altLang="es-MX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s-MX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AR" altLang="en-US" sz="3200" dirty="0"/>
              <a:t>Conclusión </a:t>
            </a:r>
            <a:r>
              <a:rPr lang="en-US" altLang="es-MX" sz="3200" dirty="0"/>
              <a:t>: El inventario debe equilibrar </a:t>
            </a:r>
            <a:r>
              <a:rPr lang="en-US" altLang="es-MX" sz="3200" b="1" dirty="0"/>
              <a:t>disponibilidad y costos</a:t>
            </a:r>
            <a:r>
              <a:rPr lang="en-US" altLang="es-MX" sz="3200" dirty="0"/>
              <a:t>.</a:t>
            </a:r>
            <a:endParaRPr lang="en-US" altLang="es-MX" sz="3200" dirty="0"/>
          </a:p>
          <a:p>
            <a:endParaRPr lang="es-AR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s-AR" sz="4400" dirty="0"/>
              <a:t>CONCEPTO DE INVENTARIO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12975" y="1424940"/>
            <a:ext cx="9610725" cy="4478655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El inventario es el conjunto de materiales, repuestos, insumos y herramientas almacenados para su uso futuro.</a:t>
            </a:r>
            <a:endParaRPr lang="en-US" altLang="es-MX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En </a:t>
            </a:r>
            <a:r>
              <a:rPr lang="es-AR" altLang="en-US" sz="3200" dirty="0"/>
              <a:t>inventarios de m</a:t>
            </a:r>
            <a:r>
              <a:rPr lang="en-US" altLang="es-MX" sz="3200" dirty="0"/>
              <a:t>antenimiento</a:t>
            </a:r>
            <a:r>
              <a:rPr lang="es-AR" altLang="en-US" sz="3200" dirty="0"/>
              <a:t> </a:t>
            </a:r>
            <a:r>
              <a:rPr lang="en-US" altLang="es-MX" sz="3200" dirty="0"/>
              <a:t>incluye</a:t>
            </a:r>
            <a:r>
              <a:rPr lang="es-AR" altLang="en-US" sz="3200" dirty="0">
                <a:sym typeface="+mn-ea"/>
              </a:rPr>
              <a:t>(nombrar ejemplos)</a:t>
            </a:r>
            <a:r>
              <a:rPr lang="en-US" altLang="es-MX" sz="3200" dirty="0">
                <a:sym typeface="+mn-ea"/>
              </a:rPr>
              <a:t>:</a:t>
            </a:r>
            <a:endParaRPr lang="en-US" altLang="es-MX" sz="3200" dirty="0">
              <a:sym typeface="+mn-ea"/>
            </a:endParaRPr>
          </a:p>
          <a:p>
            <a:r>
              <a:rPr lang="en-US" altLang="es-MX" sz="3200" dirty="0"/>
              <a:t>- Repuestos cr</a:t>
            </a:r>
            <a:r>
              <a:rPr lang="en-US" altLang="en-US" sz="3200" dirty="0"/>
              <a:t>í</a:t>
            </a:r>
            <a:r>
              <a:rPr lang="en-US" altLang="es-MX" sz="3200" dirty="0"/>
              <a:t>ticos</a:t>
            </a:r>
            <a:endParaRPr lang="en-US" altLang="es-MX" sz="3200" dirty="0"/>
          </a:p>
          <a:p>
            <a:r>
              <a:rPr lang="en-US" altLang="es-MX" sz="3200" dirty="0"/>
              <a:t>- Consumibles (lubricantes, filtros)</a:t>
            </a:r>
            <a:endParaRPr lang="en-US" altLang="es-MX" sz="3200" dirty="0"/>
          </a:p>
          <a:p>
            <a:r>
              <a:rPr lang="en-US" altLang="es-MX" sz="3200" dirty="0"/>
              <a:t>- Herramientas</a:t>
            </a:r>
            <a:r>
              <a:rPr lang="es-AR" altLang="en-US" sz="3200" dirty="0"/>
              <a:t> y equipos menores</a:t>
            </a:r>
            <a:endParaRPr lang="en-US" altLang="es-MX" sz="3200" dirty="0"/>
          </a:p>
          <a:p>
            <a:r>
              <a:rPr lang="en-US" altLang="es-MX" sz="3200" dirty="0"/>
              <a:t>- Equipos de respaldo</a:t>
            </a:r>
            <a:endParaRPr lang="en-US" altLang="es-MX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n-US" altLang="es-MX" sz="4400" dirty="0"/>
              <a:t>TIPOS DE INVENTARIO</a:t>
            </a:r>
            <a:endParaRPr lang="en-US" altLang="es-MX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n-US" altLang="es-MX" sz="4000" dirty="0"/>
              <a:t>1. </a:t>
            </a:r>
            <a:r>
              <a:rPr lang="en-US" altLang="es-MX" sz="4000" u="sng" dirty="0"/>
              <a:t>Seg</a:t>
            </a:r>
            <a:r>
              <a:rPr lang="en-US" altLang="en-US" sz="4000" u="sng" dirty="0"/>
              <a:t>ú</a:t>
            </a:r>
            <a:r>
              <a:rPr lang="en-US" altLang="es-MX" sz="4000" u="sng" dirty="0"/>
              <a:t>n su funci</a:t>
            </a:r>
            <a:r>
              <a:rPr lang="en-US" altLang="en-US" sz="4000" u="sng" dirty="0"/>
              <a:t>ó</a:t>
            </a:r>
            <a:r>
              <a:rPr lang="en-US" altLang="es-MX" sz="4000" u="sng" dirty="0"/>
              <a:t>n</a:t>
            </a:r>
            <a:r>
              <a:rPr lang="en-US" altLang="es-MX" sz="4000" dirty="0"/>
              <a:t>:</a:t>
            </a:r>
            <a:endParaRPr lang="en-US" altLang="es-MX" sz="4000" dirty="0"/>
          </a:p>
          <a:p>
            <a:r>
              <a:rPr lang="en-US" altLang="es-MX" sz="4000" dirty="0"/>
              <a:t>- Stock de seguridad: protege ante imprevistos.</a:t>
            </a:r>
            <a:endParaRPr lang="en-US" altLang="es-MX" sz="4000" dirty="0"/>
          </a:p>
          <a:p>
            <a:r>
              <a:rPr lang="en-US" altLang="es-MX" sz="4000" dirty="0"/>
              <a:t>- Stock operativo: cubre consumo normal.</a:t>
            </a:r>
            <a:endParaRPr lang="en-US" altLang="es-MX" sz="4000" dirty="0"/>
          </a:p>
          <a:p>
            <a:r>
              <a:rPr lang="en-US" altLang="es-MX" sz="4000" dirty="0"/>
              <a:t>- Stock obsoleto: materiales sin uso.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n-US" altLang="es-MX" sz="4400" dirty="0"/>
              <a:t>TIPOS DE INVENTARIO</a:t>
            </a:r>
            <a:endParaRPr lang="en-US" altLang="es-MX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n-US" altLang="es-MX" sz="4000" dirty="0"/>
              <a:t>2. </a:t>
            </a:r>
            <a:r>
              <a:rPr lang="en-US" altLang="es-MX" sz="4000" u="sng" dirty="0"/>
              <a:t>Seg</a:t>
            </a:r>
            <a:r>
              <a:rPr lang="en-US" altLang="en-US" sz="4000" u="sng" dirty="0"/>
              <a:t>ú</a:t>
            </a:r>
            <a:r>
              <a:rPr lang="en-US" altLang="es-MX" sz="4000" u="sng" dirty="0"/>
              <a:t>n criticidad</a:t>
            </a:r>
            <a:r>
              <a:rPr lang="en-US" altLang="es-MX" sz="4000" dirty="0"/>
              <a:t>:</a:t>
            </a:r>
            <a:endParaRPr lang="en-US" altLang="es-MX" sz="4000" dirty="0"/>
          </a:p>
          <a:p>
            <a:r>
              <a:rPr lang="en-US" altLang="es-MX" sz="4000" dirty="0"/>
              <a:t>- Cr</a:t>
            </a:r>
            <a:r>
              <a:rPr lang="en-US" altLang="en-US" sz="4000" dirty="0"/>
              <a:t>í</a:t>
            </a:r>
            <a:r>
              <a:rPr lang="en-US" altLang="es-MX" sz="4000" dirty="0"/>
              <a:t>ticos: detienen la producci</a:t>
            </a:r>
            <a:r>
              <a:rPr lang="en-US" altLang="en-US" sz="4000" dirty="0"/>
              <a:t>ó</a:t>
            </a:r>
            <a:r>
              <a:rPr lang="en-US" altLang="es-MX" sz="4000" dirty="0"/>
              <a:t>n.</a:t>
            </a:r>
            <a:endParaRPr lang="en-US" altLang="es-MX" sz="4000" dirty="0"/>
          </a:p>
          <a:p>
            <a:r>
              <a:rPr lang="en-US" altLang="es-MX" sz="4000" dirty="0"/>
              <a:t>- Importantes: afectan rendimiento.</a:t>
            </a:r>
            <a:endParaRPr lang="en-US" altLang="es-MX" sz="4000" dirty="0"/>
          </a:p>
          <a:p>
            <a:r>
              <a:rPr lang="en-US" altLang="es-MX" sz="4000" dirty="0"/>
              <a:t>- No cr</a:t>
            </a:r>
            <a:r>
              <a:rPr lang="en-US" altLang="en-US" sz="4000" dirty="0"/>
              <a:t>í</a:t>
            </a:r>
            <a:r>
              <a:rPr lang="en-US" altLang="es-MX" sz="4000" dirty="0"/>
              <a:t>ticos: impacto menor.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3220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/>
              <a:t>COSTOS ASOCIADOS</a:t>
            </a:r>
            <a:r>
              <a:rPr lang="es-AR" altLang="en-US" sz="4400" dirty="0"/>
              <a:t> EN LA GESTIÓN DEL INVENTARIO</a:t>
            </a:r>
            <a:endParaRPr lang="es-AR" altLang="en-US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642110"/>
            <a:ext cx="8915400" cy="4840605"/>
          </a:xfrm>
        </p:spPr>
        <p:txBody>
          <a:bodyPr>
            <a:noAutofit/>
          </a:bodyPr>
          <a:lstStyle/>
          <a:p>
            <a:r>
              <a:rPr lang="en-US" altLang="es-MX" sz="2800" dirty="0"/>
              <a:t>- </a:t>
            </a:r>
            <a:r>
              <a:rPr lang="en-US" altLang="es-MX" sz="2800" u="sng" dirty="0"/>
              <a:t>Costo de almacenamiento:</a:t>
            </a:r>
            <a:r>
              <a:rPr lang="en-US" altLang="es-MX" sz="2800" dirty="0"/>
              <a:t> espacio, seguros, deterioro.</a:t>
            </a:r>
            <a:endParaRPr lang="en-US" altLang="es-MX" sz="2800" dirty="0"/>
          </a:p>
          <a:p>
            <a:r>
              <a:rPr lang="en-US" altLang="es-MX" sz="2800" dirty="0"/>
              <a:t>- </a:t>
            </a:r>
            <a:r>
              <a:rPr lang="en-US" altLang="es-MX" sz="2800" u="sng" dirty="0"/>
              <a:t>Costo de ruptura de stock</a:t>
            </a:r>
            <a:r>
              <a:rPr lang="en-US" altLang="es-MX" sz="2800" dirty="0"/>
              <a:t>: paradas de planta.</a:t>
            </a:r>
            <a:endParaRPr lang="en-US" altLang="es-MX" sz="2800" dirty="0"/>
          </a:p>
          <a:p>
            <a:r>
              <a:rPr lang="en-US" altLang="es-MX" sz="2800" dirty="0"/>
              <a:t>- </a:t>
            </a:r>
            <a:r>
              <a:rPr lang="en-US" altLang="es-MX" sz="2800" u="sng" dirty="0"/>
              <a:t>Costo de compra</a:t>
            </a:r>
            <a:r>
              <a:rPr lang="en-US" altLang="es-MX" sz="2800" dirty="0"/>
              <a:t>: adquisici</a:t>
            </a:r>
            <a:r>
              <a:rPr lang="en-US" altLang="en-US" sz="2800" dirty="0"/>
              <a:t>ó</a:t>
            </a:r>
            <a:r>
              <a:rPr lang="en-US" altLang="es-MX" sz="2800" dirty="0"/>
              <a:t>n del repuesto.</a:t>
            </a:r>
            <a:endParaRPr lang="en-US" altLang="es-MX" sz="2800" dirty="0"/>
          </a:p>
          <a:p>
            <a:r>
              <a:rPr lang="en-US" altLang="es-MX" sz="2800" dirty="0"/>
              <a:t>- </a:t>
            </a:r>
            <a:r>
              <a:rPr lang="en-US" altLang="es-MX" sz="2800" u="sng" dirty="0"/>
              <a:t>Costo de obsolescencia</a:t>
            </a:r>
            <a:r>
              <a:rPr lang="en-US" altLang="es-MX" sz="2800" dirty="0"/>
              <a:t>: p</a:t>
            </a:r>
            <a:r>
              <a:rPr lang="en-US" altLang="en-US" sz="2800" dirty="0"/>
              <a:t>é</a:t>
            </a:r>
            <a:r>
              <a:rPr lang="en-US" altLang="es-MX" sz="2800" dirty="0"/>
              <a:t>rdida por falta de uso.</a:t>
            </a:r>
            <a:endParaRPr lang="en-US" altLang="es-MX" sz="2800" dirty="0"/>
          </a:p>
          <a:p>
            <a:r>
              <a:rPr lang="en-US" altLang="es-MX" sz="2800" u="sng" dirty="0"/>
              <a:t>Nota</a:t>
            </a:r>
            <a:r>
              <a:rPr lang="en-US" altLang="es-MX" sz="2800" dirty="0"/>
              <a:t>: </a:t>
            </a:r>
            <a:r>
              <a:rPr lang="en-US" altLang="es-MX" sz="2800" b="1" dirty="0"/>
              <a:t>En mantenimiento, el costo de no tener stock suele ser el m</a:t>
            </a:r>
            <a:r>
              <a:rPr lang="en-US" altLang="en-US" sz="2800" b="1" dirty="0"/>
              <a:t>á</a:t>
            </a:r>
            <a:r>
              <a:rPr lang="en-US" altLang="es-MX" sz="2800" b="1" dirty="0"/>
              <a:t>s alto.</a:t>
            </a:r>
            <a:endParaRPr lang="en-US" altLang="es-MX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s-AR" sz="4400" dirty="0"/>
              <a:t>CONCEPTO DE INVENTARIO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n-US" altLang="es-MX" sz="3200" dirty="0"/>
              <a:t>El inventario es el conjunto de materiales, repuestos, insumos y herramientas almacenados para su uso futuro.</a:t>
            </a:r>
            <a:endParaRPr lang="en-US" altLang="es-MX" sz="3200" dirty="0"/>
          </a:p>
          <a:p>
            <a:r>
              <a:rPr lang="en-US" altLang="es-MX" sz="3200" dirty="0"/>
              <a:t>En mantenimiento incluye</a:t>
            </a:r>
            <a:r>
              <a:rPr lang="es-AR" altLang="en-US" sz="3200" dirty="0"/>
              <a:t> (nombrar ejemplos)</a:t>
            </a:r>
            <a:r>
              <a:rPr lang="en-US" altLang="es-MX" sz="3200" dirty="0"/>
              <a:t>:</a:t>
            </a:r>
            <a:endParaRPr lang="en-US" altLang="es-MX" sz="3200" dirty="0"/>
          </a:p>
          <a:p>
            <a:r>
              <a:rPr lang="en-US" altLang="es-MX" sz="3200" dirty="0"/>
              <a:t>- Repuestos cr</a:t>
            </a:r>
            <a:r>
              <a:rPr lang="en-US" altLang="en-US" sz="3200" dirty="0"/>
              <a:t>í</a:t>
            </a:r>
            <a:r>
              <a:rPr lang="en-US" altLang="es-MX" sz="3200" dirty="0"/>
              <a:t>ticos</a:t>
            </a:r>
            <a:endParaRPr lang="en-US" altLang="es-MX" sz="3200" dirty="0"/>
          </a:p>
          <a:p>
            <a:r>
              <a:rPr lang="en-US" altLang="es-MX" sz="3200" dirty="0"/>
              <a:t>- Consumibles (lubricantes, filtros)</a:t>
            </a:r>
            <a:endParaRPr lang="en-US" altLang="es-MX" sz="3200" dirty="0"/>
          </a:p>
          <a:p>
            <a:r>
              <a:rPr lang="en-US" altLang="es-MX" sz="3200" dirty="0"/>
              <a:t>- Herramientas</a:t>
            </a:r>
            <a:endParaRPr lang="en-US" altLang="es-MX" sz="3200" dirty="0"/>
          </a:p>
          <a:p>
            <a:r>
              <a:rPr lang="en-US" altLang="es-MX" sz="3200" dirty="0"/>
              <a:t>- Equipos de respaldo</a:t>
            </a:r>
            <a:endParaRPr lang="en-US" altLang="es-MX" sz="32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4853</Words>
  <Application>WPS Presentation</Application>
  <PresentationFormat>Panorámica</PresentationFormat>
  <Paragraphs>177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1" baseType="lpstr">
      <vt:lpstr>Arial</vt:lpstr>
      <vt:lpstr>SimSun</vt:lpstr>
      <vt:lpstr>Wingdings</vt:lpstr>
      <vt:lpstr>Wingdings 3</vt:lpstr>
      <vt:lpstr>Arial</vt:lpstr>
      <vt:lpstr>Century Gothic</vt:lpstr>
      <vt:lpstr>Microsoft YaHei</vt:lpstr>
      <vt:lpstr>Arial Unicode MS</vt:lpstr>
      <vt:lpstr>Calibri</vt:lpstr>
      <vt:lpstr>Wingdings</vt:lpstr>
      <vt:lpstr>Espiral</vt:lpstr>
      <vt:lpstr>GESTIÓN DE MANTENIMIENTO II</vt:lpstr>
      <vt:lpstr>INVENTARIOS</vt:lpstr>
      <vt:lpstr>INVENTARIOS</vt:lpstr>
      <vt:lpstr>INVENTARIOS</vt:lpstr>
      <vt:lpstr>CONCEPTO DE INVENTARIO</vt:lpstr>
      <vt:lpstr>TIPOS DE INVENTARIO</vt:lpstr>
      <vt:lpstr>TIPOS DE INVENTARIO</vt:lpstr>
      <vt:lpstr>COSTOS ASOCIADOS EN LA GESTIÓN DEL INVENTARIO</vt:lpstr>
      <vt:lpstr>CONCEPTO DE INVENTARIO</vt:lpstr>
      <vt:lpstr>CONCEPTO DE INVENTARIO</vt:lpstr>
      <vt:lpstr>MANEJO DEL INVENTARIO Y VALORACIÓN</vt:lpstr>
      <vt:lpstr>MANEJO DEL INVENTARIO Y VALORACIÓN</vt:lpstr>
      <vt:lpstr>MANEJO DEL INVENTARIO Y VALORACIÓN</vt:lpstr>
      <vt:lpstr>MANEJO DEL INVENTARIO Y VALORACIÓN</vt:lpstr>
      <vt:lpstr>MANEJO DEL INVENTARIO Y VALORACIÓN</vt:lpstr>
      <vt:lpstr>MANEJO DEL INVENTARIO Y VALORACIÓN</vt:lpstr>
      <vt:lpstr>MANEJO DEL INVENTARIO Y VALORACIÓN</vt:lpstr>
      <vt:lpstr>MANEJO DEL INVENTARIO Y VALORACIÓN</vt:lpstr>
      <vt:lpstr>MANEJO DEL INVENTARIO Y VALORACIÓN</vt:lpstr>
      <vt:lpstr>Disponibilidad de repuestos, materiales y recambios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Muñoz</cp:lastModifiedBy>
  <cp:revision>27</cp:revision>
  <dcterms:created xsi:type="dcterms:W3CDTF">2025-08-19T22:15:00Z</dcterms:created>
  <dcterms:modified xsi:type="dcterms:W3CDTF">2026-05-08T15:40:50Z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EDDC1F5F7CF3402EAB4C6867E6AA82B1_13</vt:lpwstr>
  </property>
  <property fmtid="{D5CDD505-2E9C-101B-9397-08002B2CF9AE}" pid="3" name="KSOProductBuildVer">
    <vt:lpwstr>2058-12.1.0.25862</vt:lpwstr>
  </property>
</Properties>
</file>