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96000" y="392965"/>
            <a:ext cx="10800000" cy="705600"/>
          </a:xfrm>
        </p:spPr>
        <p:txBody>
          <a:bodyPr wrap="square" lIns="0" tIns="0" rIns="0" bIns="0">
            <a:normAutofit/>
          </a:bodyPr>
          <a:lstStyle>
            <a:lvl1pPr algn="ctr" fontAlgn="base">
              <a:defRPr sz="32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88010"/>
            <a:ext cx="8915400" cy="127952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PROBLEMAS REALES EN LA GESTIÓN DEL INVENTARIO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441575"/>
            <a:ext cx="8915400" cy="3462020"/>
          </a:xfrm>
        </p:spPr>
        <p:txBody>
          <a:bodyPr>
            <a:noAutofit/>
          </a:bodyPr>
          <a:lstStyle/>
          <a:p>
            <a:r>
              <a:rPr lang="en-US" altLang="es-MX" sz="4000" dirty="0"/>
              <a:t>En un pa</a:t>
            </a:r>
            <a:r>
              <a:rPr lang="en-US" altLang="en-US" sz="4000" dirty="0"/>
              <a:t>ñ</a:t>
            </a:r>
            <a:r>
              <a:rPr lang="en-US" altLang="es-MX" sz="4000" dirty="0"/>
              <a:t>ol de mantenimiento industrial, la gesti</a:t>
            </a:r>
            <a:r>
              <a:rPr lang="en-US" altLang="en-US" sz="4000" dirty="0"/>
              <a:t>ó</a:t>
            </a:r>
            <a:r>
              <a:rPr lang="en-US" altLang="es-MX" sz="4000" dirty="0"/>
              <a:t>n del inventario suele ser un punto cr</a:t>
            </a:r>
            <a:r>
              <a:rPr lang="en-US" altLang="en-US" sz="4000" dirty="0"/>
              <a:t>í</a:t>
            </a:r>
            <a:r>
              <a:rPr lang="en-US" altLang="es-MX" sz="4000" dirty="0"/>
              <a:t>tico porque impacta directamente en la continuidad de las operaciones</a:t>
            </a:r>
            <a:r>
              <a:rPr lang="es-AR" altLang="en-US" sz="4000" dirty="0"/>
              <a:t>.</a:t>
            </a:r>
            <a:endParaRPr lang="es-AR" alt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8895" y="588010"/>
            <a:ext cx="8690610" cy="1279525"/>
          </a:xfrm>
        </p:spPr>
        <p:txBody>
          <a:bodyPr>
            <a:normAutofit/>
          </a:bodyPr>
          <a:lstStyle/>
          <a:p>
            <a:r>
              <a:rPr lang="es-AR" sz="3555" b="1" dirty="0">
                <a:sym typeface="+mn-ea"/>
              </a:rPr>
              <a:t>CASO 1: </a:t>
            </a:r>
            <a:r>
              <a:rPr lang="en-US" altLang="es-MX" sz="3555" b="1" dirty="0">
                <a:sym typeface="+mn-ea"/>
              </a:rPr>
              <a:t>Falla por falta de repuesto cr</a:t>
            </a:r>
            <a:r>
              <a:rPr lang="en-US" altLang="en-US" sz="3555" b="1" dirty="0">
                <a:sym typeface="+mn-ea"/>
              </a:rPr>
              <a:t>í</a:t>
            </a:r>
            <a:r>
              <a:rPr lang="en-US" altLang="es-MX" sz="3555" b="1" dirty="0">
                <a:sym typeface="+mn-ea"/>
              </a:rPr>
              <a:t>tico</a:t>
            </a:r>
            <a:endParaRPr lang="es-AR" sz="3555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866900"/>
            <a:ext cx="8915400" cy="4600575"/>
          </a:xfrm>
        </p:spPr>
        <p:txBody>
          <a:bodyPr>
            <a:noAutofit/>
          </a:bodyPr>
          <a:lstStyle/>
          <a:p>
            <a:r>
              <a:rPr lang="en-US" altLang="es-MX" sz="2000" u="sng" dirty="0"/>
              <a:t>Datos econ</a:t>
            </a:r>
            <a:r>
              <a:rPr lang="en-US" altLang="en-US" sz="2000" u="sng" dirty="0"/>
              <a:t>ó</a:t>
            </a:r>
            <a:r>
              <a:rPr lang="en-US" altLang="es-MX" sz="2000" u="sng" dirty="0"/>
              <a:t>micos</a:t>
            </a:r>
            <a:r>
              <a:rPr lang="en-US" altLang="es-MX" sz="2000" dirty="0"/>
              <a:t>: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Producci</a:t>
            </a:r>
            <a:r>
              <a:rPr lang="en-US" altLang="en-US" sz="2000" dirty="0"/>
              <a:t>ó</a:t>
            </a:r>
            <a:r>
              <a:rPr lang="en-US" altLang="es-MX" sz="2000" dirty="0"/>
              <a:t>n diaria de la m</a:t>
            </a:r>
            <a:r>
              <a:rPr lang="en-US" altLang="en-US" sz="2000" dirty="0"/>
              <a:t>á</a:t>
            </a:r>
            <a:r>
              <a:rPr lang="en-US" altLang="es-MX" sz="2000" dirty="0"/>
              <a:t>quina: 120 toneladas de papel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Precio de venta promedio: USD 800 por tonelada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Producci</a:t>
            </a:r>
            <a:r>
              <a:rPr lang="en-US" altLang="en-US" sz="2000" dirty="0"/>
              <a:t>ó</a:t>
            </a:r>
            <a:r>
              <a:rPr lang="en-US" altLang="es-MX" sz="2000" dirty="0"/>
              <a:t>n perdida: (120 \</a:t>
            </a:r>
            <a:r>
              <a:rPr lang="es-AR" altLang="en-US" sz="2000" dirty="0"/>
              <a:t>ds perd.</a:t>
            </a:r>
            <a:r>
              <a:rPr lang="en-US" altLang="es-MX" sz="2000" dirty="0"/>
              <a:t> 1.5 = 180) toneladas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Valor de la p</a:t>
            </a:r>
            <a:r>
              <a:rPr lang="en-US" altLang="en-US" sz="2000" dirty="0"/>
              <a:t>é</a:t>
            </a:r>
            <a:r>
              <a:rPr lang="en-US" altLang="es-MX" sz="2000" dirty="0"/>
              <a:t>rdida: (180 \</a:t>
            </a:r>
            <a:r>
              <a:rPr lang="es-AR" altLang="en-US" sz="2000" dirty="0"/>
              <a:t>Px un</a:t>
            </a:r>
            <a:r>
              <a:rPr lang="en-US" altLang="es-MX" sz="2000" dirty="0"/>
              <a:t> 800 = USD 144,000)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Costo del rodamiento: USD 1,200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Costo adicional por flete urgente: USD 500</a:t>
            </a:r>
            <a:endParaRPr lang="en-US" altLang="es-MX" sz="2000" dirty="0"/>
          </a:p>
          <a:p>
            <a:pPr>
              <a:buFont typeface="Arial" panose="020B0604020202020204" pitchFamily="34" charset="0"/>
            </a:pPr>
            <a:r>
              <a:rPr lang="en-US" altLang="es-MX" sz="2000" u="sng" dirty="0"/>
              <a:t>Resultado</a:t>
            </a:r>
            <a:r>
              <a:rPr lang="en-US" altLang="es-MX" sz="2000" dirty="0"/>
              <a:t>: 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b="1" dirty="0"/>
              <a:t>Por no tener un repuesto de USD 1,200 en stock, la empresa perdi</a:t>
            </a:r>
            <a:r>
              <a:rPr lang="en-US" altLang="en-US" sz="2000" b="1" dirty="0"/>
              <a:t>ó</a:t>
            </a:r>
            <a:r>
              <a:rPr lang="en-US" altLang="es-MX" sz="2000" b="1" dirty="0"/>
              <a:t> USD 144,000 en ventas, m</a:t>
            </a:r>
            <a:r>
              <a:rPr lang="en-US" altLang="en-US" sz="2000" b="1" dirty="0"/>
              <a:t>á</a:t>
            </a:r>
            <a:r>
              <a:rPr lang="en-US" altLang="es-MX" sz="2000" b="1" dirty="0"/>
              <a:t>s USD 500 de flete.</a:t>
            </a:r>
            <a:endParaRPr lang="en-US" altLang="es-MX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88010"/>
            <a:ext cx="8915400" cy="127952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PROBLEMAS REALES EN LA GESTIÓN DEL INVENTARIO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992630"/>
            <a:ext cx="8915400" cy="3910965"/>
          </a:xfrm>
        </p:spPr>
        <p:txBody>
          <a:bodyPr>
            <a:noAutofit/>
          </a:bodyPr>
          <a:lstStyle/>
          <a:p>
            <a:r>
              <a:rPr lang="en-US" altLang="es-MX" sz="3200" dirty="0"/>
              <a:t>Problemas frecuentes en la gesti</a:t>
            </a:r>
            <a:r>
              <a:rPr lang="en-US" altLang="en-US" sz="3200" dirty="0"/>
              <a:t>ó</a:t>
            </a:r>
            <a:r>
              <a:rPr lang="en-US" altLang="es-MX" sz="3200" dirty="0"/>
              <a:t>n del pa</a:t>
            </a:r>
            <a:r>
              <a:rPr lang="en-US" altLang="en-US" sz="3200" dirty="0"/>
              <a:t>ñ</a:t>
            </a:r>
            <a:r>
              <a:rPr lang="en-US" altLang="es-MX" sz="3200" dirty="0"/>
              <a:t>ol</a:t>
            </a:r>
            <a:r>
              <a:rPr lang="es-AR" altLang="en-US" sz="3200" dirty="0"/>
              <a:t>:</a:t>
            </a:r>
            <a:endParaRPr lang="es-AR" altLang="en-US" sz="3200" dirty="0"/>
          </a:p>
          <a:p>
            <a:r>
              <a:rPr lang="es-AR" altLang="en-US" sz="3200" b="1" dirty="0"/>
              <a:t>1. </a:t>
            </a:r>
            <a:r>
              <a:rPr lang="en-US" altLang="es-MX" sz="3200" b="1" dirty="0"/>
              <a:t>Falta de repuestos cr</a:t>
            </a:r>
            <a:r>
              <a:rPr lang="en-US" altLang="en-US" sz="3200" b="1" dirty="0"/>
              <a:t>í</a:t>
            </a:r>
            <a:r>
              <a:rPr lang="en-US" altLang="es-MX" sz="3200" b="1" dirty="0"/>
              <a:t>ticos </a:t>
            </a:r>
            <a:endParaRPr lang="en-US" altLang="es-MX" sz="3200" dirty="0"/>
          </a:p>
          <a:p>
            <a:r>
              <a:rPr lang="en-US" altLang="es-MX" sz="3200" dirty="0"/>
              <a:t>Cuando no se lleva un control adecuado de los niveles m</a:t>
            </a:r>
            <a:r>
              <a:rPr lang="en-US" altLang="en-US" sz="3200" dirty="0"/>
              <a:t>í</a:t>
            </a:r>
            <a:r>
              <a:rPr lang="en-US" altLang="es-MX" sz="3200" dirty="0"/>
              <a:t>nimos, piezas esenciales (como rodamientos, correas o sensores) pueden no estar disponibles en el momento de una falla, generando paradas de m</a:t>
            </a:r>
            <a:r>
              <a:rPr lang="en-US" altLang="en-US" sz="3200" dirty="0"/>
              <a:t>á</a:t>
            </a:r>
            <a:r>
              <a:rPr lang="en-US" altLang="es-MX" sz="3200" dirty="0"/>
              <a:t>quina prolongadas.</a:t>
            </a:r>
            <a:endParaRPr lang="en-US" altLang="es-MX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88010"/>
            <a:ext cx="8915400" cy="127952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PROBLEMAS REALES EN LA GESTIÓN DEL INVENTARIO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325370"/>
            <a:ext cx="8915400" cy="3578225"/>
          </a:xfrm>
        </p:spPr>
        <p:txBody>
          <a:bodyPr>
            <a:noAutofit/>
          </a:bodyPr>
          <a:lstStyle/>
          <a:p>
            <a:r>
              <a:rPr lang="es-AR" altLang="en-US" sz="3600" b="1" dirty="0"/>
              <a:t>2. </a:t>
            </a:r>
            <a:r>
              <a:rPr lang="en-US" altLang="es-MX" sz="3600" b="1" dirty="0"/>
              <a:t>Exceso de stock inmovilizado </a:t>
            </a:r>
            <a:endParaRPr lang="en-US" altLang="es-MX" sz="3600" b="1" dirty="0"/>
          </a:p>
          <a:p>
            <a:r>
              <a:rPr lang="en-US" altLang="es-MX" sz="3600" dirty="0"/>
              <a:t>Se acumulan materiales que no se usan con frecuencia (por ejemplo, v</a:t>
            </a:r>
            <a:r>
              <a:rPr lang="en-US" altLang="en-US" sz="3600" dirty="0"/>
              <a:t>á</a:t>
            </a:r>
            <a:r>
              <a:rPr lang="en-US" altLang="es-MX" sz="3600" dirty="0"/>
              <a:t>lvulas espec</a:t>
            </a:r>
            <a:r>
              <a:rPr lang="en-US" altLang="en-US" sz="3600" dirty="0"/>
              <a:t>í</a:t>
            </a:r>
            <a:r>
              <a:rPr lang="en-US" altLang="es-MX" sz="3600" dirty="0"/>
              <a:t>ficas de equipos ya obsoletos). Esto ocupa espacio y genera costos innecesarios.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88010"/>
            <a:ext cx="8915400" cy="127952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PROBLEMAS REALES EN LA GESTIÓN DEL INVENTARIO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992630"/>
            <a:ext cx="8915400" cy="3910965"/>
          </a:xfrm>
        </p:spPr>
        <p:txBody>
          <a:bodyPr>
            <a:noAutofit/>
          </a:bodyPr>
          <a:lstStyle/>
          <a:p>
            <a:r>
              <a:rPr lang="es-AR" altLang="en-US" sz="3600" b="1" dirty="0"/>
              <a:t>3. </a:t>
            </a:r>
            <a:r>
              <a:rPr lang="en-US" altLang="es-MX" sz="3600" b="1" dirty="0"/>
              <a:t>Errores en la identificaci</a:t>
            </a:r>
            <a:r>
              <a:rPr lang="en-US" altLang="en-US" sz="3600" b="1" dirty="0"/>
              <a:t>ó</a:t>
            </a:r>
            <a:r>
              <a:rPr lang="en-US" altLang="es-MX" sz="3600" b="1" dirty="0"/>
              <a:t>n de materiales</a:t>
            </a:r>
            <a:r>
              <a:rPr lang="en-US" altLang="es-MX" sz="3600" dirty="0"/>
              <a:t> </a:t>
            </a:r>
            <a:endParaRPr lang="en-US" altLang="es-MX" sz="3600" dirty="0"/>
          </a:p>
          <a:p>
            <a:r>
              <a:rPr lang="en-US" altLang="es-MX" sz="3600" dirty="0"/>
              <a:t>Piezas similares mal rotuladas o sin c</a:t>
            </a:r>
            <a:r>
              <a:rPr lang="en-US" altLang="en-US" sz="3600" dirty="0"/>
              <a:t>ó</a:t>
            </a:r>
            <a:r>
              <a:rPr lang="en-US" altLang="es-MX" sz="3600" dirty="0"/>
              <a:t>digo </a:t>
            </a:r>
            <a:r>
              <a:rPr lang="en-US" altLang="en-US" sz="3600" dirty="0"/>
              <a:t>ú</a:t>
            </a:r>
            <a:r>
              <a:rPr lang="en-US" altLang="es-MX" sz="3600" dirty="0"/>
              <a:t>nico provocan confusi</a:t>
            </a:r>
            <a:r>
              <a:rPr lang="en-US" altLang="en-US" sz="3600" dirty="0"/>
              <a:t>ó</a:t>
            </a:r>
            <a:r>
              <a:rPr lang="en-US" altLang="es-MX" sz="3600" dirty="0"/>
              <a:t>n y uso incorrecto de repuestos, lo que puede da</a:t>
            </a:r>
            <a:r>
              <a:rPr lang="en-US" altLang="en-US" sz="3600" dirty="0"/>
              <a:t>ñ</a:t>
            </a:r>
            <a:r>
              <a:rPr lang="en-US" altLang="es-MX" sz="3600" dirty="0"/>
              <a:t>ar equipos o retrasar reparaciones.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88010"/>
            <a:ext cx="8915400" cy="127952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PROBLEMAS REALES EN LA GESTIÓN DEL INVENTARIO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311400"/>
            <a:ext cx="8915400" cy="3592195"/>
          </a:xfrm>
        </p:spPr>
        <p:txBody>
          <a:bodyPr>
            <a:noAutofit/>
          </a:bodyPr>
          <a:lstStyle/>
          <a:p>
            <a:r>
              <a:rPr lang="es-AR" altLang="en-US" sz="3600" b="1" dirty="0"/>
              <a:t>4. </a:t>
            </a:r>
            <a:r>
              <a:rPr lang="en-US" altLang="es-MX" sz="3600" b="1" dirty="0"/>
              <a:t>Falta de trazabilidad en consumibles</a:t>
            </a:r>
            <a:r>
              <a:rPr lang="en-US" altLang="es-MX" sz="3600" dirty="0"/>
              <a:t> </a:t>
            </a:r>
            <a:endParaRPr lang="en-US" altLang="es-MX" sz="3600" dirty="0"/>
          </a:p>
          <a:p>
            <a:r>
              <a:rPr lang="en-US" altLang="es-MX" sz="3600" dirty="0"/>
              <a:t>Herramientas como discos de corte, guantes o lubricantes se entregan sin registro, dificultando saber el consumo real y planificar compras.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88010"/>
            <a:ext cx="8915400" cy="127952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PROBLEMAS REALES EN LA GESTIÓN DEL INVENTARIO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311400"/>
            <a:ext cx="8915400" cy="3592195"/>
          </a:xfrm>
        </p:spPr>
        <p:txBody>
          <a:bodyPr>
            <a:noAutofit/>
          </a:bodyPr>
          <a:lstStyle/>
          <a:p>
            <a:r>
              <a:rPr lang="es-AR" altLang="en-US" sz="3600" b="1" dirty="0"/>
              <a:t>5. </a:t>
            </a:r>
            <a:r>
              <a:rPr lang="en-US" altLang="es-MX" sz="3600" b="1" dirty="0"/>
              <a:t>Retrasos por procesos burocr</a:t>
            </a:r>
            <a:r>
              <a:rPr lang="en-US" altLang="en-US" sz="3600" b="1" dirty="0"/>
              <a:t>á</a:t>
            </a:r>
            <a:r>
              <a:rPr lang="en-US" altLang="es-MX" sz="3600" b="1" dirty="0"/>
              <a:t>ticos</a:t>
            </a:r>
            <a:r>
              <a:rPr lang="en-US" altLang="es-MX" sz="3600" dirty="0"/>
              <a:t> </a:t>
            </a:r>
            <a:endParaRPr lang="en-US" altLang="es-MX" sz="3600" dirty="0"/>
          </a:p>
          <a:p>
            <a:r>
              <a:rPr lang="en-US" altLang="es-MX" sz="3600" dirty="0"/>
              <a:t>Si el pa</a:t>
            </a:r>
            <a:r>
              <a:rPr lang="en-US" altLang="en-US" sz="3600" dirty="0"/>
              <a:t>ñ</a:t>
            </a:r>
            <a:r>
              <a:rPr lang="en-US" altLang="es-MX" sz="3600" dirty="0"/>
              <a:t>ol requiere autorizaciones lentas para entregar piezas, los t</a:t>
            </a:r>
            <a:r>
              <a:rPr lang="en-US" altLang="en-US" sz="3600" dirty="0"/>
              <a:t>é</a:t>
            </a:r>
            <a:r>
              <a:rPr lang="en-US" altLang="es-MX" sz="3600" dirty="0"/>
              <a:t>cnicos pierden tiempo valioso esperando materiales.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88010"/>
            <a:ext cx="8915400" cy="127952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PROBLEMAS REALES EN LA GESTIÓN DEL INVENTARIO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311400"/>
            <a:ext cx="8915400" cy="3592195"/>
          </a:xfrm>
        </p:spPr>
        <p:txBody>
          <a:bodyPr>
            <a:noAutofit/>
          </a:bodyPr>
          <a:lstStyle/>
          <a:p>
            <a:r>
              <a:rPr lang="es-AR" altLang="en-US" sz="3600" b="1" dirty="0"/>
              <a:t>6. </a:t>
            </a:r>
            <a:r>
              <a:rPr lang="en-US" altLang="es-MX" sz="3600" b="1" dirty="0"/>
              <a:t>P</a:t>
            </a:r>
            <a:r>
              <a:rPr lang="en-US" altLang="en-US" sz="3600" b="1" dirty="0"/>
              <a:t>é</a:t>
            </a:r>
            <a:r>
              <a:rPr lang="en-US" altLang="es-MX" sz="3600" b="1" dirty="0"/>
              <a:t>rdidas por robo</a:t>
            </a:r>
            <a:r>
              <a:rPr lang="es-AR" altLang="en-US" sz="3600" b="1" dirty="0"/>
              <a:t>, extravío</a:t>
            </a:r>
            <a:r>
              <a:rPr lang="en-US" altLang="es-MX" sz="3600" b="1" dirty="0"/>
              <a:t> o mal uso </a:t>
            </a:r>
            <a:endParaRPr lang="en-US" altLang="es-MX" sz="3600" dirty="0"/>
          </a:p>
          <a:p>
            <a:r>
              <a:rPr lang="en-US" altLang="es-MX" sz="3600" dirty="0"/>
              <a:t>La ausencia de controles de salida y entrada facilita que herramientas o insumos desaparezcan sin justificaci</a:t>
            </a:r>
            <a:r>
              <a:rPr lang="en-US" altLang="en-US" sz="3600" dirty="0"/>
              <a:t>ó</a:t>
            </a:r>
            <a:r>
              <a:rPr lang="en-US" altLang="es-MX" sz="3600" dirty="0"/>
              <a:t>n.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88010"/>
            <a:ext cx="8915400" cy="127952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PROBLEMAS REALES EN LA GESTIÓN DEL INVENTARIO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311400"/>
            <a:ext cx="8915400" cy="3592195"/>
          </a:xfrm>
        </p:spPr>
        <p:txBody>
          <a:bodyPr>
            <a:noAutofit/>
          </a:bodyPr>
          <a:lstStyle/>
          <a:p>
            <a:r>
              <a:rPr lang="es-AR" altLang="en-US" sz="3600" b="1" dirty="0"/>
              <a:t>7. </a:t>
            </a:r>
            <a:r>
              <a:rPr lang="en-US" altLang="es-MX" sz="3600" b="1" dirty="0"/>
              <a:t>Desactualizaci</a:t>
            </a:r>
            <a:r>
              <a:rPr lang="en-US" altLang="en-US" sz="3600" b="1" dirty="0"/>
              <a:t>ó</a:t>
            </a:r>
            <a:r>
              <a:rPr lang="en-US" altLang="es-MX" sz="3600" b="1" dirty="0"/>
              <a:t>n del sistema de gesti</a:t>
            </a:r>
            <a:r>
              <a:rPr lang="en-US" altLang="en-US" sz="3600" b="1" dirty="0"/>
              <a:t>ó</a:t>
            </a:r>
            <a:r>
              <a:rPr lang="en-US" altLang="es-MX" sz="3600" b="1" dirty="0"/>
              <a:t>n</a:t>
            </a:r>
            <a:r>
              <a:rPr lang="en-US" altLang="es-MX" sz="3600" dirty="0"/>
              <a:t> </a:t>
            </a:r>
            <a:endParaRPr lang="en-US" altLang="es-MX" sz="3600" dirty="0"/>
          </a:p>
          <a:p>
            <a:r>
              <a:rPr lang="en-US" altLang="es-MX" sz="3600" dirty="0"/>
              <a:t>El inventario digital no coincide con el f</a:t>
            </a:r>
            <a:r>
              <a:rPr lang="en-US" altLang="en-US" sz="3600" dirty="0"/>
              <a:t>í</a:t>
            </a:r>
            <a:r>
              <a:rPr lang="en-US" altLang="es-MX" sz="3600" dirty="0"/>
              <a:t>sico porque no se registran las entregas en tiempo real, generando diferencias que afectan la planificaci</a:t>
            </a:r>
            <a:r>
              <a:rPr lang="en-US" altLang="en-US" sz="3600" dirty="0"/>
              <a:t>ó</a:t>
            </a:r>
            <a:r>
              <a:rPr lang="en-US" altLang="es-MX" sz="3600" dirty="0"/>
              <a:t>n.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8895" y="588010"/>
            <a:ext cx="8690610" cy="1279525"/>
          </a:xfrm>
        </p:spPr>
        <p:txBody>
          <a:bodyPr>
            <a:normAutofit/>
          </a:bodyPr>
          <a:lstStyle/>
          <a:p>
            <a:r>
              <a:rPr lang="es-AR" sz="3555" dirty="0"/>
              <a:t>EJEMPLOS PRÁCTICOS CON COSTOS ASOCIADOS</a:t>
            </a:r>
            <a:endParaRPr lang="es-AR" sz="3555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866900"/>
            <a:ext cx="8915400" cy="4036695"/>
          </a:xfrm>
        </p:spPr>
        <p:txBody>
          <a:bodyPr>
            <a:noAutofit/>
          </a:bodyPr>
          <a:lstStyle/>
          <a:p>
            <a:r>
              <a:rPr lang="es-AR" sz="2800" b="1" dirty="0"/>
              <a:t>CASO 1: </a:t>
            </a:r>
            <a:r>
              <a:rPr lang="en-US" altLang="es-MX" sz="2800" b="1" dirty="0"/>
              <a:t>Falla por falta de repuesto cr</a:t>
            </a:r>
            <a:r>
              <a:rPr lang="en-US" altLang="en-US" sz="2800" b="1" dirty="0"/>
              <a:t>í</a:t>
            </a:r>
            <a:r>
              <a:rPr lang="en-US" altLang="es-MX" sz="2800" b="1" dirty="0"/>
              <a:t>tico</a:t>
            </a:r>
            <a:endParaRPr lang="en-US" altLang="es-MX" sz="2800" b="1" dirty="0"/>
          </a:p>
          <a:p>
            <a:r>
              <a:rPr lang="en-US" altLang="es-MX" sz="2800" u="sng" dirty="0"/>
              <a:t>Situaci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n</a:t>
            </a:r>
            <a:r>
              <a:rPr lang="en-US" altLang="es-MX" sz="2800" dirty="0"/>
              <a:t>: </a:t>
            </a:r>
            <a:endParaRPr lang="en-US" altLang="es-MX" sz="2800" dirty="0"/>
          </a:p>
          <a:p>
            <a:r>
              <a:rPr lang="en-US" altLang="es-MX" sz="2800" dirty="0"/>
              <a:t>Una planta papelera tiene una m</a:t>
            </a:r>
            <a:r>
              <a:rPr lang="en-US" altLang="en-US" sz="2800" dirty="0"/>
              <a:t>á</a:t>
            </a:r>
            <a:r>
              <a:rPr lang="en-US" altLang="es-MX" sz="2800" dirty="0"/>
              <a:t>quina clave  que requiere un rodamiento especial. El pa</a:t>
            </a:r>
            <a:r>
              <a:rPr lang="en-US" altLang="en-US" sz="2800" dirty="0"/>
              <a:t>ñ</a:t>
            </a:r>
            <a:r>
              <a:rPr lang="en-US" altLang="es-MX" sz="2800" dirty="0"/>
              <a:t>ol no ten</a:t>
            </a:r>
            <a:r>
              <a:rPr lang="en-US" altLang="en-US" sz="2800" dirty="0"/>
              <a:t>í</a:t>
            </a:r>
            <a:r>
              <a:rPr lang="en-US" altLang="es-MX" sz="2800" dirty="0"/>
              <a:t>a stock porque no se controlaron los niveles m</a:t>
            </a:r>
            <a:r>
              <a:rPr lang="en-US" altLang="en-US" sz="2800" dirty="0"/>
              <a:t>í</a:t>
            </a:r>
            <a:r>
              <a:rPr lang="en-US" altLang="es-MX" sz="2800" dirty="0"/>
              <a:t>nimos.</a:t>
            </a:r>
            <a:r>
              <a:rPr lang="en-US" altLang="en-US" sz="2800" dirty="0"/>
              <a:t></a:t>
            </a:r>
            <a:endParaRPr lang="en-US" altLang="en-US" sz="2800" dirty="0"/>
          </a:p>
          <a:p>
            <a:r>
              <a:rPr lang="en-US" altLang="es-MX" sz="2800" u="sng" dirty="0"/>
              <a:t>Consecuencia</a:t>
            </a:r>
            <a:r>
              <a:rPr lang="en-US" altLang="es-MX" sz="2800" dirty="0"/>
              <a:t>: </a:t>
            </a:r>
            <a:endParaRPr lang="en-US" altLang="es-MX" sz="2800" dirty="0"/>
          </a:p>
          <a:p>
            <a:r>
              <a:rPr lang="en-US" altLang="es-MX" sz="2800" dirty="0"/>
              <a:t>La m</a:t>
            </a:r>
            <a:r>
              <a:rPr lang="en-US" altLang="en-US" sz="2800" dirty="0"/>
              <a:t>á</a:t>
            </a:r>
            <a:r>
              <a:rPr lang="en-US" altLang="es-MX" sz="2800" dirty="0"/>
              <a:t>quina se detuvo y la producci</a:t>
            </a:r>
            <a:r>
              <a:rPr lang="en-US" altLang="en-US" sz="2800" dirty="0"/>
              <a:t>ó</a:t>
            </a:r>
            <a:r>
              <a:rPr lang="en-US" altLang="es-MX" sz="2800" dirty="0"/>
              <a:t>n qued</a:t>
            </a:r>
            <a:r>
              <a:rPr lang="en-US" altLang="en-US" sz="2800" dirty="0"/>
              <a:t>ó</a:t>
            </a:r>
            <a:r>
              <a:rPr lang="en-US" altLang="es-MX" sz="2800" dirty="0"/>
              <a:t> parada durante 36 horas hasta que el repuesto lleg</a:t>
            </a:r>
            <a:r>
              <a:rPr lang="en-US" altLang="en-US" sz="2800" dirty="0"/>
              <a:t>ó</a:t>
            </a:r>
            <a:r>
              <a:rPr lang="en-US" altLang="es-MX" sz="2800" dirty="0"/>
              <a:t> desde el proveedor.</a:t>
            </a:r>
            <a:endParaRPr lang="en-US" altLang="es-MX" sz="28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2803</Words>
  <Application>WPS Presentation</Application>
  <PresentationFormat>Panorámica</PresentationFormat>
  <Paragraphs>60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SimSun</vt:lpstr>
      <vt:lpstr>Wingdings</vt:lpstr>
      <vt:lpstr>Wingdings 3</vt:lpstr>
      <vt:lpstr>Arial</vt:lpstr>
      <vt:lpstr>Century Gothic</vt:lpstr>
      <vt:lpstr>Microsoft YaHei</vt:lpstr>
      <vt:lpstr>Arial Unicode MS</vt:lpstr>
      <vt:lpstr>Calibri</vt:lpstr>
      <vt:lpstr>Espiral</vt:lpstr>
      <vt:lpstr>PROBLEMAS REALES EN LA GESTIÓN DEL INVENTARIO DEL PAÑOL</vt:lpstr>
      <vt:lpstr>PROBLEMAS REALES EN LA GESTIÓN DEL INVENTARIO DEL PAÑOL</vt:lpstr>
      <vt:lpstr>PROBLEMAS REALES EN LA GESTIÓN DEL INVENTARIO DEL PAÑOL</vt:lpstr>
      <vt:lpstr>PROBLEMAS REALES EN LA GESTIÓN DEL INVENTARIO DEL PAÑOL</vt:lpstr>
      <vt:lpstr>PROBLEMAS REALES EN LA GESTIÓN DEL INVENTARIO DEL PAÑOL</vt:lpstr>
      <vt:lpstr>PROBLEMAS REALES EN LA GESTIÓN DEL INVENTARIO DEL PAÑOL</vt:lpstr>
      <vt:lpstr>PROBLEMAS REALES EN LA GESTIÓN DEL INVENTARIO DEL PAÑOL</vt:lpstr>
      <vt:lpstr>PROBLEMAS REALES EN LA GESTIÓN DEL INVENTARIO DEL PAÑOL</vt:lpstr>
      <vt:lpstr>EJEMPLOS PRÁCTICOS CON COSTOS ASOCIADOS</vt:lpstr>
      <vt:lpstr>CASO 1: Falla por falta de repuesto crítico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Muñoz</cp:lastModifiedBy>
  <cp:revision>27</cp:revision>
  <dcterms:created xsi:type="dcterms:W3CDTF">2025-08-19T22:15:00Z</dcterms:created>
  <dcterms:modified xsi:type="dcterms:W3CDTF">2026-04-23T00:03:51Z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63806E8A6C804C3CB0010E7A6A0DA234_13</vt:lpwstr>
  </property>
  <property fmtid="{D5CDD505-2E9C-101B-9397-08002B2CF9AE}" pid="3" name="KSOProductBuildVer">
    <vt:lpwstr>2058-12.2.0.23196</vt:lpwstr>
  </property>
</Properties>
</file>