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4" r:id="rId3"/>
    <p:sldId id="265" r:id="rId4"/>
    <p:sldId id="266" r:id="rId5"/>
    <p:sldId id="267" r:id="rId6"/>
    <p:sldId id="268" r:id="rId7"/>
    <p:sldId id="269" r:id="rId8"/>
    <p:sldId id="270" r:id="rId9"/>
    <p:sldId id="271" r:id="rId10"/>
    <p:sldId id="27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5/22/2025</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5/22/2025</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B742FA-EEFC-1966-84DE-75D3E485AE6C}"/>
              </a:ext>
            </a:extLst>
          </p:cNvPr>
          <p:cNvSpPr>
            <a:spLocks noGrp="1"/>
          </p:cNvSpPr>
          <p:nvPr>
            <p:ph type="title"/>
          </p:nvPr>
        </p:nvSpPr>
        <p:spPr/>
        <p:txBody>
          <a:bodyPr>
            <a:normAutofit fontScale="90000"/>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PLAN DE MANTENIMIENTO</a:t>
            </a:r>
            <a:br>
              <a:rPr lang="es-AR" u="sng" dirty="0">
                <a:effectLst/>
                <a:latin typeface="Calibri" panose="020F0502020204030204" pitchFamily="34" charset="0"/>
                <a:ea typeface="Calibri" panose="020F0502020204030204" pitchFamily="34" charset="0"/>
                <a:cs typeface="Times New Roman" panose="02020603050405020304" pitchFamily="18" charset="0"/>
              </a:rPr>
            </a:br>
            <a:r>
              <a:rPr lang="es-AR" u="sng" dirty="0">
                <a:effectLst/>
                <a:latin typeface="Calibri" panose="020F0502020204030204" pitchFamily="34" charset="0"/>
                <a:ea typeface="Calibri" panose="020F0502020204030204" pitchFamily="34" charset="0"/>
                <a:cs typeface="Times New Roman" panose="02020603050405020304" pitchFamily="18" charset="0"/>
              </a:rPr>
              <a:t>PLANIFICACIÓN Y </a:t>
            </a:r>
            <a:r>
              <a:rPr lang="es-AR" u="sng" dirty="0" err="1">
                <a:effectLst/>
                <a:latin typeface="Calibri" panose="020F0502020204030204" pitchFamily="34" charset="0"/>
                <a:ea typeface="Calibri" panose="020F0502020204030204" pitchFamily="34" charset="0"/>
                <a:cs typeface="Times New Roman" panose="02020603050405020304" pitchFamily="18" charset="0"/>
              </a:rPr>
              <a:t>PROGRAmACIÓN</a:t>
            </a:r>
            <a:r>
              <a:rPr lang="es-AR" u="sng" dirty="0">
                <a:effectLst/>
                <a:latin typeface="Calibri" panose="020F0502020204030204" pitchFamily="34" charset="0"/>
                <a:ea typeface="Calibri" panose="020F0502020204030204" pitchFamily="34" charset="0"/>
                <a:cs typeface="Times New Roman" panose="02020603050405020304" pitchFamily="18" charset="0"/>
              </a:rPr>
              <a:t> DEL MANTENIMIENTO</a:t>
            </a:r>
            <a:endParaRPr lang="es-AR" dirty="0"/>
          </a:p>
        </p:txBody>
      </p:sp>
      <p:sp>
        <p:nvSpPr>
          <p:cNvPr id="3" name="Marcador de contenido 2">
            <a:extLst>
              <a:ext uri="{FF2B5EF4-FFF2-40B4-BE49-F238E27FC236}">
                <a16:creationId xmlns:a16="http://schemas.microsoft.com/office/drawing/2014/main" id="{F5040703-E8E5-38D4-1A1E-2FE75274D057}"/>
              </a:ext>
            </a:extLst>
          </p:cNvPr>
          <p:cNvSpPr>
            <a:spLocks noGrp="1"/>
          </p:cNvSpPr>
          <p:nvPr>
            <p:ph idx="1"/>
          </p:nvPr>
        </p:nvSpPr>
        <p:spPr/>
        <p:txBody>
          <a:bodyPr>
            <a:normAutofit fontScale="85000" lnSpcReduction="10000"/>
          </a:bodyPr>
          <a:lstStyle/>
          <a:p>
            <a:pPr marL="457200" indent="-457200">
              <a:buAutoNum type="arabicPeriod"/>
            </a:pPr>
            <a:r>
              <a:rPr lang="es-MX" sz="2400" dirty="0"/>
              <a:t>Para optimizar los recursos disponibles es imprescindible planificar y programar los trabajos, como en cualquier otra actividad empresarial. En mantenimiento tienen una dificultad añadida y es que deben estar ligadas a la planificación y programación de la producción.</a:t>
            </a:r>
          </a:p>
          <a:p>
            <a:pPr marL="514350" indent="-514350">
              <a:buAutoNum type="arabicPeriod"/>
            </a:pPr>
            <a:r>
              <a:rPr lang="es-MX" sz="2400" dirty="0"/>
              <a:t>La planificación de los trabajos consiste en poner al ejecutor en disposición de realizar el trabajo dentro del tiempo previsto, con buena eficiencia y según un método optimizado; es lo que también se denomina proceso de preparación de trabajos.</a:t>
            </a:r>
          </a:p>
          <a:p>
            <a:pPr marL="514350" indent="-514350">
              <a:buAutoNum type="arabicPeriod"/>
            </a:pPr>
            <a:r>
              <a:rPr lang="es-MX" sz="2400" dirty="0"/>
              <a:t>La programación, una vez planificados los trabajos, establece el día y el orden de ejecución de los mismos.</a:t>
            </a:r>
            <a:endParaRPr lang="es-AR" dirty="0"/>
          </a:p>
        </p:txBody>
      </p:sp>
    </p:spTree>
    <p:extLst>
      <p:ext uri="{BB962C8B-B14F-4D97-AF65-F5344CB8AC3E}">
        <p14:creationId xmlns:p14="http://schemas.microsoft.com/office/powerpoint/2010/main" val="3000132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2E5602-AF07-19B8-0779-7FB4C1A1C04A}"/>
              </a:ext>
            </a:extLst>
          </p:cNvPr>
          <p:cNvSpPr>
            <a:spLocks noGrp="1"/>
          </p:cNvSpPr>
          <p:nvPr>
            <p:ph type="title"/>
          </p:nvPr>
        </p:nvSpPr>
        <p:spPr/>
        <p:txBody>
          <a:bodyPr/>
          <a:lstStyle/>
          <a:p>
            <a:r>
              <a:rPr lang="es-AR" dirty="0"/>
              <a:t>Niveles de prioridad de los trabajos</a:t>
            </a:r>
          </a:p>
        </p:txBody>
      </p:sp>
      <p:sp>
        <p:nvSpPr>
          <p:cNvPr id="3" name="Marcador de contenido 2">
            <a:extLst>
              <a:ext uri="{FF2B5EF4-FFF2-40B4-BE49-F238E27FC236}">
                <a16:creationId xmlns:a16="http://schemas.microsoft.com/office/drawing/2014/main" id="{C4AC76C5-6244-EB54-15E8-13FA14E257C2}"/>
              </a:ext>
            </a:extLst>
          </p:cNvPr>
          <p:cNvSpPr>
            <a:spLocks noGrp="1"/>
          </p:cNvSpPr>
          <p:nvPr>
            <p:ph idx="1"/>
          </p:nvPr>
        </p:nvSpPr>
        <p:spPr/>
        <p:txBody>
          <a:bodyPr/>
          <a:lstStyle/>
          <a:p>
            <a:r>
              <a:rPr lang="es-MX" dirty="0"/>
              <a:t>Prioridad I: Trabajos urgentes, de emergencia, para evitar </a:t>
            </a:r>
            <a:r>
              <a:rPr lang="es-MX" dirty="0" err="1"/>
              <a:t>daños</a:t>
            </a:r>
            <a:r>
              <a:rPr lang="es-MX" dirty="0"/>
              <a:t> a la propiedad o a las personas. No programados. Intervención inmediata. </a:t>
            </a:r>
          </a:p>
          <a:p>
            <a:r>
              <a:rPr lang="es-MX" dirty="0"/>
              <a:t>.Prioridad A: Trabajos urgentes, para evitar pérdidas de producción o para asegurar la calidad. Programados. Intervención en 24 horas. </a:t>
            </a:r>
          </a:p>
          <a:p>
            <a:r>
              <a:rPr lang="es-MX" dirty="0"/>
              <a:t>.Prioridad B: Trabajos normales, para asegurar la disponibilidad. Programados. Intervención en una semana. </a:t>
            </a:r>
          </a:p>
          <a:p>
            <a:r>
              <a:rPr lang="es-MX" dirty="0"/>
              <a:t>.Prioridad C: Trabajos de parada. Se deben realizar en la próxima parada programada.</a:t>
            </a:r>
            <a:endParaRPr lang="es-AR" dirty="0"/>
          </a:p>
        </p:txBody>
      </p:sp>
    </p:spTree>
    <p:extLst>
      <p:ext uri="{BB962C8B-B14F-4D97-AF65-F5344CB8AC3E}">
        <p14:creationId xmlns:p14="http://schemas.microsoft.com/office/powerpoint/2010/main" val="2705814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D4E97-9EFC-C4B9-08B1-A5D094494F9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182C6EA6-45CD-84BD-70EA-63519C25727F}"/>
              </a:ext>
            </a:extLst>
          </p:cNvPr>
          <p:cNvSpPr>
            <a:spLocks noGrp="1"/>
          </p:cNvSpPr>
          <p:nvPr>
            <p:ph type="title"/>
          </p:nvPr>
        </p:nvSpPr>
        <p:spPr>
          <a:xfrm>
            <a:off x="1451579" y="804520"/>
            <a:ext cx="9603275" cy="825498"/>
          </a:xfrm>
        </p:spPr>
        <p:txBody>
          <a:bodyPr>
            <a:normAutofit/>
          </a:bodyPr>
          <a:lstStyle/>
          <a:p>
            <a:r>
              <a:rPr lang="es-AR" dirty="0"/>
              <a:t>PLANIFICACION DE LOS TRABAJOS </a:t>
            </a:r>
          </a:p>
        </p:txBody>
      </p:sp>
      <p:sp>
        <p:nvSpPr>
          <p:cNvPr id="3" name="Marcador de contenido 2">
            <a:extLst>
              <a:ext uri="{FF2B5EF4-FFF2-40B4-BE49-F238E27FC236}">
                <a16:creationId xmlns:a16="http://schemas.microsoft.com/office/drawing/2014/main" id="{AFE091A5-23F4-A333-F36B-091E37F48F15}"/>
              </a:ext>
            </a:extLst>
          </p:cNvPr>
          <p:cNvSpPr>
            <a:spLocks noGrp="1"/>
          </p:cNvSpPr>
          <p:nvPr>
            <p:ph idx="1"/>
          </p:nvPr>
        </p:nvSpPr>
        <p:spPr>
          <a:xfrm>
            <a:off x="1451579" y="1853754"/>
            <a:ext cx="10144073" cy="4732576"/>
          </a:xfrm>
        </p:spPr>
        <p:txBody>
          <a:bodyPr>
            <a:noAutofit/>
          </a:bodyPr>
          <a:lstStyle/>
          <a:p>
            <a:pPr marL="342900" indent="-342900">
              <a:buAutoNum type="arabicPeriod"/>
            </a:pPr>
            <a:r>
              <a:rPr lang="es-MX" sz="1600" dirty="0"/>
              <a:t>Para que los trabajos se puedan realizar con la eficiencia deseada es preciso: .Concretar el trabajo a realizar. .Estimar los medios necesarios (mano de obra, materiales) .Definir las normas de Seguridad y Procedimientos aplicables. .Obtener el permiso de trabajo</a:t>
            </a:r>
          </a:p>
          <a:p>
            <a:pPr marL="342900" indent="-342900">
              <a:buAutoNum type="alphaLcParenR"/>
            </a:pPr>
            <a:r>
              <a:rPr lang="es-MX" sz="1400" dirty="0"/>
              <a:t>Preparación de la mano de obra.</a:t>
            </a:r>
          </a:p>
          <a:p>
            <a:pPr marL="0" indent="0">
              <a:buNone/>
            </a:pPr>
            <a:r>
              <a:rPr lang="es-MX" sz="1600" dirty="0"/>
              <a:t>-Normas, Procedimientos, Guías de trabajo aplicables. Sobre todo debe estar detallado en trabajos muy repetitivos (Procedimientos y Normas-Guía) -Calificación y formación necesaria de los ejecutores. Numero. -Horas de trabajo necesarias. -Permisos de trabajo a obtener. Condiciones a reunir por la instalación para obtener el permiso para trabajar.</a:t>
            </a:r>
          </a:p>
          <a:p>
            <a:pPr marL="0" indent="0">
              <a:buNone/>
            </a:pPr>
            <a:r>
              <a:rPr lang="es-AR" sz="1600" dirty="0"/>
              <a:t>b) Preparación de Materiales</a:t>
            </a:r>
          </a:p>
          <a:p>
            <a:pPr marL="0" indent="0">
              <a:buNone/>
            </a:pPr>
            <a:r>
              <a:rPr lang="es-MX" sz="1600" dirty="0"/>
              <a:t>-Repuestos necesarios. Su disponibilidad. Vale de salida del almacén. -Materiales de consumo y otros no almacenados. Propuesta de compra. -Transportes, </a:t>
            </a:r>
            <a:r>
              <a:rPr lang="es-MX" sz="1600" dirty="0" err="1"/>
              <a:t>gruas</a:t>
            </a:r>
            <a:r>
              <a:rPr lang="es-MX" sz="1600" dirty="0"/>
              <a:t>, carretillas necesarias. -Andamios y otras actividades auxiliares.</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842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7903E-3EFE-A813-8471-F8CFE0EE435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0EE24D44-FAB5-6D4F-7FC4-A1EB784B9B59}"/>
              </a:ext>
            </a:extLst>
          </p:cNvPr>
          <p:cNvSpPr>
            <a:spLocks noGrp="1"/>
          </p:cNvSpPr>
          <p:nvPr>
            <p:ph type="title"/>
          </p:nvPr>
        </p:nvSpPr>
        <p:spPr>
          <a:xfrm>
            <a:off x="1451579" y="804520"/>
            <a:ext cx="9603275" cy="825498"/>
          </a:xfrm>
        </p:spPr>
        <p:txBody>
          <a:bodyPr>
            <a:normAutofit/>
          </a:bodyPr>
          <a:lstStyle/>
          <a:p>
            <a:r>
              <a:rPr lang="es-AR" u="sng" dirty="0">
                <a:effectLst/>
                <a:latin typeface="Calibri" panose="020F0502020204030204" pitchFamily="34" charset="0"/>
                <a:ea typeface="Calibri" panose="020F0502020204030204" pitchFamily="34" charset="0"/>
                <a:cs typeface="Times New Roman" panose="02020603050405020304" pitchFamily="18" charset="0"/>
              </a:rPr>
              <a:t>GRADOS DE PREPARACIÓN DE LOS TRABAJOS</a:t>
            </a:r>
            <a:endParaRPr lang="es-AR" dirty="0"/>
          </a:p>
        </p:txBody>
      </p:sp>
      <p:sp>
        <p:nvSpPr>
          <p:cNvPr id="3" name="Marcador de contenido 2">
            <a:extLst>
              <a:ext uri="{FF2B5EF4-FFF2-40B4-BE49-F238E27FC236}">
                <a16:creationId xmlns:a16="http://schemas.microsoft.com/office/drawing/2014/main" id="{AB674898-F4B2-4FEA-D3CD-157808973C8C}"/>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MX" sz="1600" dirty="0"/>
              <a:t>-10% de los trabajos no requiere ninguna preparación (</a:t>
            </a:r>
            <a:r>
              <a:rPr lang="es-MX" sz="1600" dirty="0" err="1"/>
              <a:t>pequeños</a:t>
            </a:r>
            <a:r>
              <a:rPr lang="es-MX" sz="1600" dirty="0"/>
              <a:t> , no repetitivos). </a:t>
            </a:r>
          </a:p>
          <a:p>
            <a:pPr>
              <a:lnSpc>
                <a:spcPct val="115000"/>
              </a:lnSpc>
              <a:spcAft>
                <a:spcPts val="800"/>
              </a:spcAft>
            </a:pPr>
            <a:r>
              <a:rPr lang="es-MX" sz="1600" dirty="0"/>
              <a:t>-60% de los trabajos se hará una preparación general, incidiendo más en los materiales que en la mano de obra (trabajos normales). </a:t>
            </a:r>
          </a:p>
          <a:p>
            <a:pPr>
              <a:lnSpc>
                <a:spcPct val="115000"/>
              </a:lnSpc>
              <a:spcAft>
                <a:spcPts val="800"/>
              </a:spcAft>
            </a:pPr>
            <a:r>
              <a:rPr lang="es-MX" sz="1600" dirty="0"/>
              <a:t>-30% de los trabajos se hará una preparación exhaustiva (grandes reparaciones, larga duración, parada de instalaciones).</a:t>
            </a:r>
            <a:endParaRPr lang="es-AR"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3904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6120D-4842-C311-A7F6-25898438BDA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774DEC5-E84A-506E-42DB-E5220F30E256}"/>
              </a:ext>
            </a:extLst>
          </p:cNvPr>
          <p:cNvSpPr>
            <a:spLocks noGrp="1"/>
          </p:cNvSpPr>
          <p:nvPr>
            <p:ph type="title"/>
          </p:nvPr>
        </p:nvSpPr>
        <p:spPr>
          <a:xfrm>
            <a:off x="1451579" y="804520"/>
            <a:ext cx="9603275" cy="825498"/>
          </a:xfrm>
        </p:spPr>
        <p:txBody>
          <a:bodyPr>
            <a:normAutofit fontScale="90000"/>
          </a:bodyPr>
          <a:lstStyle/>
          <a:p>
            <a:r>
              <a:rPr lang="es-AR" sz="4000" dirty="0">
                <a:effectLst/>
                <a:latin typeface="Calibri" panose="020F0502020204030204" pitchFamily="34" charset="0"/>
                <a:ea typeface="Calibri" panose="020F0502020204030204" pitchFamily="34" charset="0"/>
                <a:cs typeface="Times New Roman" panose="02020603050405020304" pitchFamily="18" charset="0"/>
              </a:rPr>
              <a:t>Procedimientos de trabajo</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77006E94-C8DB-BCBA-3EC9-179BD00C2EFB}"/>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MX" dirty="0"/>
              <a:t>Deben ser útiles y fáciles de manejar por los interesados (no son manuales para técnicos sino guías para operarios). Deben contener:</a:t>
            </a:r>
          </a:p>
          <a:p>
            <a:pPr>
              <a:lnSpc>
                <a:spcPct val="115000"/>
              </a:lnSpc>
              <a:spcAft>
                <a:spcPts val="800"/>
              </a:spcAft>
            </a:pPr>
            <a:r>
              <a:rPr lang="es-MX" dirty="0"/>
              <a:t>Las operaciones necesarias y su orden de ejecución </a:t>
            </a:r>
          </a:p>
          <a:p>
            <a:pPr>
              <a:lnSpc>
                <a:spcPct val="115000"/>
              </a:lnSpc>
              <a:spcAft>
                <a:spcPts val="800"/>
              </a:spcAft>
            </a:pPr>
            <a:r>
              <a:rPr lang="es-MX" dirty="0"/>
              <a:t>.Los instrumentos, útiles y herramientas especiales necesarias </a:t>
            </a:r>
          </a:p>
          <a:p>
            <a:pPr>
              <a:lnSpc>
                <a:spcPct val="115000"/>
              </a:lnSpc>
              <a:spcAft>
                <a:spcPts val="800"/>
              </a:spcAft>
            </a:pPr>
            <a:r>
              <a:rPr lang="es-MX" dirty="0"/>
              <a:t>.El numero de personas necesarias para cada operación </a:t>
            </a:r>
          </a:p>
          <a:p>
            <a:pPr>
              <a:lnSpc>
                <a:spcPct val="115000"/>
              </a:lnSpc>
              <a:spcAft>
                <a:spcPts val="800"/>
              </a:spcAft>
            </a:pPr>
            <a:r>
              <a:rPr lang="es-MX" dirty="0"/>
              <a:t>.Las indicaciones de seguridad en las tareas que revisten un cierto riesgo </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2703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1D857-9730-EAC4-4090-0CE6366FD97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BA2B0F8-26E5-7D29-71C8-81F13EB027D2}"/>
              </a:ext>
            </a:extLst>
          </p:cNvPr>
          <p:cNvSpPr>
            <a:spLocks noGrp="1"/>
          </p:cNvSpPr>
          <p:nvPr>
            <p:ph type="title"/>
          </p:nvPr>
        </p:nvSpPr>
        <p:spPr>
          <a:xfrm>
            <a:off x="1451579" y="804520"/>
            <a:ext cx="9603275" cy="825498"/>
          </a:xfrm>
        </p:spPr>
        <p:txBody>
          <a:bodyPr>
            <a:normAutofit fontScale="90000"/>
          </a:bodyPr>
          <a:lstStyle/>
          <a:p>
            <a:r>
              <a:rPr lang="es-AR" sz="2700" dirty="0">
                <a:effectLst/>
                <a:latin typeface="Calibri" panose="020F0502020204030204" pitchFamily="34" charset="0"/>
                <a:ea typeface="Calibri" panose="020F0502020204030204" pitchFamily="34" charset="0"/>
                <a:cs typeface="Times New Roman" panose="02020603050405020304" pitchFamily="18" charset="0"/>
              </a:rPr>
              <a:t>TIEMPOS DE TRABAJO</a:t>
            </a:r>
            <a:br>
              <a:rPr lang="es-AR"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dirty="0"/>
          </a:p>
        </p:txBody>
      </p:sp>
      <p:sp>
        <p:nvSpPr>
          <p:cNvPr id="3" name="Marcador de contenido 2">
            <a:extLst>
              <a:ext uri="{FF2B5EF4-FFF2-40B4-BE49-F238E27FC236}">
                <a16:creationId xmlns:a16="http://schemas.microsoft.com/office/drawing/2014/main" id="{920E7AC4-7469-6C99-F2E7-F19FF325E71F}"/>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MX" dirty="0"/>
              <a:t>Conocer los tiempos necesarios para los trabajos permitiría: </a:t>
            </a:r>
          </a:p>
          <a:p>
            <a:pPr>
              <a:lnSpc>
                <a:spcPct val="115000"/>
              </a:lnSpc>
              <a:spcAft>
                <a:spcPts val="800"/>
              </a:spcAft>
            </a:pPr>
            <a:r>
              <a:rPr lang="es-MX" dirty="0"/>
              <a:t>.Programar los trabajos </a:t>
            </a:r>
          </a:p>
          <a:p>
            <a:pPr>
              <a:lnSpc>
                <a:spcPct val="115000"/>
              </a:lnSpc>
              <a:spcAft>
                <a:spcPts val="800"/>
              </a:spcAft>
            </a:pPr>
            <a:r>
              <a:rPr lang="es-MX" dirty="0"/>
              <a:t>.Medir la eficacia de los equipos humanos </a:t>
            </a:r>
          </a:p>
          <a:p>
            <a:pPr>
              <a:lnSpc>
                <a:spcPct val="115000"/>
              </a:lnSpc>
              <a:spcAft>
                <a:spcPts val="800"/>
              </a:spcAft>
            </a:pPr>
            <a:r>
              <a:rPr lang="es-MX" dirty="0"/>
              <a:t>.Mejorar los métodos </a:t>
            </a:r>
          </a:p>
          <a:p>
            <a:pPr>
              <a:lnSpc>
                <a:spcPct val="115000"/>
              </a:lnSpc>
              <a:spcAft>
                <a:spcPts val="800"/>
              </a:spcAft>
            </a:pPr>
            <a:r>
              <a:rPr lang="es-MX" dirty="0"/>
              <a:t>.Implantar un sistema de incentivos individual </a:t>
            </a:r>
            <a:r>
              <a:rPr lang="es-MX" dirty="0" err="1"/>
              <a:t>ó</a:t>
            </a:r>
            <a:r>
              <a:rPr lang="es-MX" dirty="0"/>
              <a:t> colectivo</a:t>
            </a:r>
            <a:r>
              <a:rPr lang="es-AR" kern="1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23819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0CCF2-D9C2-FF37-82DF-F8B8DA6553E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ED5111CE-F384-B92F-9FC9-D5DAD1E53C5D}"/>
              </a:ext>
            </a:extLst>
          </p:cNvPr>
          <p:cNvSpPr>
            <a:spLocks noGrp="1"/>
          </p:cNvSpPr>
          <p:nvPr>
            <p:ph type="title"/>
          </p:nvPr>
        </p:nvSpPr>
        <p:spPr>
          <a:xfrm>
            <a:off x="1451579" y="804520"/>
            <a:ext cx="9603275" cy="825498"/>
          </a:xfrm>
        </p:spPr>
        <p:txBody>
          <a:bodyPr>
            <a:normAutofit/>
          </a:bodyPr>
          <a:lstStyle/>
          <a:p>
            <a:r>
              <a:rPr lang="es-AR" sz="2400" dirty="0">
                <a:effectLst/>
                <a:latin typeface="Calibri" panose="020F0502020204030204" pitchFamily="34" charset="0"/>
                <a:ea typeface="Calibri" panose="020F0502020204030204" pitchFamily="34" charset="0"/>
                <a:cs typeface="Times New Roman" panose="02020603050405020304" pitchFamily="18" charset="0"/>
              </a:rPr>
              <a:t>Análisis de tiempos</a:t>
            </a:r>
            <a:br>
              <a:rPr lang="es-AR"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s-AR" sz="2400" dirty="0"/>
          </a:p>
        </p:txBody>
      </p:sp>
      <p:sp>
        <p:nvSpPr>
          <p:cNvPr id="3" name="Marcador de contenido 2">
            <a:extLst>
              <a:ext uri="{FF2B5EF4-FFF2-40B4-BE49-F238E27FC236}">
                <a16:creationId xmlns:a16="http://schemas.microsoft.com/office/drawing/2014/main" id="{4681BE7F-0D15-D166-A929-276F483A8846}"/>
              </a:ext>
            </a:extLst>
          </p:cNvPr>
          <p:cNvSpPr>
            <a:spLocks noGrp="1"/>
          </p:cNvSpPr>
          <p:nvPr>
            <p:ph idx="1"/>
          </p:nvPr>
        </p:nvSpPr>
        <p:spPr>
          <a:xfrm>
            <a:off x="1451579" y="1853754"/>
            <a:ext cx="9603275" cy="4003707"/>
          </a:xfrm>
        </p:spPr>
        <p:txBody>
          <a:bodyPr>
            <a:noAutofit/>
          </a:bodyPr>
          <a:lstStyle/>
          <a:p>
            <a:pPr>
              <a:lnSpc>
                <a:spcPct val="115000"/>
              </a:lnSpc>
              <a:spcAft>
                <a:spcPts val="800"/>
              </a:spcAft>
            </a:pPr>
            <a:r>
              <a:rPr lang="es-MX" dirty="0"/>
              <a:t>En el análisis de tiempos hay que considerar el ciclo completo del trabajo (todas las especialidades y todos los tiempos): </a:t>
            </a:r>
          </a:p>
          <a:p>
            <a:pPr>
              <a:lnSpc>
                <a:spcPct val="115000"/>
              </a:lnSpc>
              <a:spcAft>
                <a:spcPts val="800"/>
              </a:spcAft>
            </a:pPr>
            <a:r>
              <a:rPr lang="es-MX" dirty="0"/>
              <a:t>Tiempo de desplazamiento</a:t>
            </a:r>
          </a:p>
          <a:p>
            <a:pPr>
              <a:lnSpc>
                <a:spcPct val="115000"/>
              </a:lnSpc>
              <a:spcAft>
                <a:spcPts val="800"/>
              </a:spcAft>
            </a:pPr>
            <a:r>
              <a:rPr lang="es-MX" dirty="0"/>
              <a:t> .Tiempo de preparación </a:t>
            </a:r>
          </a:p>
          <a:p>
            <a:pPr>
              <a:lnSpc>
                <a:spcPct val="115000"/>
              </a:lnSpc>
              <a:spcAft>
                <a:spcPts val="800"/>
              </a:spcAft>
            </a:pPr>
            <a:r>
              <a:rPr lang="es-MX" dirty="0"/>
              <a:t>.Tiempo de ejecución </a:t>
            </a:r>
          </a:p>
          <a:p>
            <a:pPr>
              <a:lnSpc>
                <a:spcPct val="115000"/>
              </a:lnSpc>
              <a:spcAft>
                <a:spcPts val="800"/>
              </a:spcAft>
            </a:pPr>
            <a:r>
              <a:rPr lang="es-MX" dirty="0"/>
              <a:t>.Tiempo de esperas, imprevistos</a:t>
            </a:r>
            <a:r>
              <a:rPr lang="es-AR"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800"/>
              </a:spcAft>
            </a:pPr>
            <a:r>
              <a:rPr lang="es-MX" dirty="0"/>
              <a:t>constituyendo en muchos casos el tiempo de ejecución una </a:t>
            </a:r>
            <a:r>
              <a:rPr lang="es-MX" dirty="0" err="1"/>
              <a:t>pequeña</a:t>
            </a:r>
            <a:r>
              <a:rPr lang="es-MX" dirty="0"/>
              <a:t> porción del trabajo completo (depende de la naturaleza de trabajo y tipo de industria).</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3882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97F599-7FEE-A6E5-0415-CBCBA4C5667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8CF85A2C-401D-041F-19EA-00720E95312B}"/>
              </a:ext>
            </a:extLst>
          </p:cNvPr>
          <p:cNvSpPr>
            <a:spLocks noGrp="1"/>
          </p:cNvSpPr>
          <p:nvPr>
            <p:ph type="title"/>
          </p:nvPr>
        </p:nvSpPr>
        <p:spPr>
          <a:xfrm>
            <a:off x="1451579" y="804520"/>
            <a:ext cx="9603275" cy="547202"/>
          </a:xfrm>
        </p:spPr>
        <p:txBody>
          <a:bodyPr>
            <a:noAutofit/>
          </a:bodyPr>
          <a:lstStyle/>
          <a:p>
            <a:pPr>
              <a:lnSpc>
                <a:spcPct val="115000"/>
              </a:lnSpc>
              <a:spcAft>
                <a:spcPts val="800"/>
              </a:spcAft>
            </a:pPr>
            <a:r>
              <a:rPr lang="es-AR" sz="2800" kern="100" dirty="0">
                <a:effectLst/>
                <a:latin typeface="Calibri" panose="020F0502020204030204" pitchFamily="34" charset="0"/>
                <a:ea typeface="Calibri" panose="020F0502020204030204" pitchFamily="34" charset="0"/>
                <a:cs typeface="Times New Roman" panose="02020603050405020304" pitchFamily="18" charset="0"/>
              </a:rPr>
              <a:t>CLASIFICACIÓN DE LOS TRABAJOS</a:t>
            </a:r>
          </a:p>
        </p:txBody>
      </p:sp>
      <p:sp>
        <p:nvSpPr>
          <p:cNvPr id="3" name="Marcador de contenido 2">
            <a:extLst>
              <a:ext uri="{FF2B5EF4-FFF2-40B4-BE49-F238E27FC236}">
                <a16:creationId xmlns:a16="http://schemas.microsoft.com/office/drawing/2014/main" id="{3B6EE954-58BB-8364-F298-06F8BAFC472D}"/>
              </a:ext>
            </a:extLst>
          </p:cNvPr>
          <p:cNvSpPr>
            <a:spLocks noGrp="1"/>
          </p:cNvSpPr>
          <p:nvPr>
            <p:ph idx="1"/>
          </p:nvPr>
        </p:nvSpPr>
        <p:spPr>
          <a:xfrm>
            <a:off x="1451579" y="1853754"/>
            <a:ext cx="9603275" cy="4003707"/>
          </a:xfrm>
        </p:spPr>
        <p:txBody>
          <a:bodyPr>
            <a:noAutofit/>
          </a:bodyPr>
          <a:lstStyle/>
          <a:p>
            <a:pPr>
              <a:lnSpc>
                <a:spcPct val="115000"/>
              </a:lnSpc>
              <a:spcAft>
                <a:spcPts val="800"/>
              </a:spcAft>
              <a:buNone/>
            </a:pPr>
            <a:r>
              <a:rPr lang="es-MX" sz="1600" dirty="0"/>
              <a:t>Una posible clasificación de trabajos sería la siguiente:</a:t>
            </a:r>
          </a:p>
          <a:p>
            <a:pPr marL="342900" indent="-342900">
              <a:lnSpc>
                <a:spcPct val="115000"/>
              </a:lnSpc>
              <a:spcAft>
                <a:spcPts val="800"/>
              </a:spcAft>
              <a:buAutoNum type="arabicPeriod"/>
            </a:pPr>
            <a:r>
              <a:rPr lang="es-MX" sz="1600" dirty="0" err="1"/>
              <a:t>Pequeños</a:t>
            </a:r>
            <a:r>
              <a:rPr lang="es-MX" sz="1600" dirty="0"/>
              <a:t> trabajos no rutinarios: De menos de 4 horas de duración. No es rentable la obtención de tiempos. </a:t>
            </a:r>
          </a:p>
          <a:p>
            <a:pPr marL="342900" indent="-342900">
              <a:lnSpc>
                <a:spcPct val="115000"/>
              </a:lnSpc>
              <a:spcAft>
                <a:spcPts val="800"/>
              </a:spcAft>
              <a:buAutoNum type="arabicPeriod"/>
            </a:pPr>
            <a:r>
              <a:rPr lang="es-MX" sz="1600" dirty="0"/>
              <a:t>Trabajos rutinarios: Repetitivos y previsibles, ejecutados por un equipo fijo asignado a cada instalación. Es </a:t>
            </a:r>
            <a:r>
              <a:rPr lang="es-MX" sz="1600" dirty="0" err="1"/>
              <a:t>util</a:t>
            </a:r>
            <a:r>
              <a:rPr lang="es-MX" sz="1600" dirty="0"/>
              <a:t> disponer de tiempos asignados y procedimientos de trabajo. </a:t>
            </a:r>
          </a:p>
          <a:p>
            <a:pPr marL="342900" indent="-342900">
              <a:lnSpc>
                <a:spcPct val="115000"/>
              </a:lnSpc>
              <a:spcAft>
                <a:spcPts val="800"/>
              </a:spcAft>
              <a:buAutoNum type="arabicPeriod"/>
            </a:pPr>
            <a:r>
              <a:rPr lang="es-MX" sz="1600" dirty="0"/>
              <a:t>Trabajos de mantenimiento diversos: Son la mayor parte de los trabajos de mantenimiento, aparecen con cierta repetitividad y no con una gran variabilidad. Es necesario tener tiempos (con la precisión indicada) y procedimientos de trabajo escritos. </a:t>
            </a:r>
          </a:p>
          <a:p>
            <a:pPr marL="342900" indent="-342900">
              <a:lnSpc>
                <a:spcPct val="115000"/>
              </a:lnSpc>
              <a:spcAft>
                <a:spcPts val="800"/>
              </a:spcAft>
              <a:buAutoNum type="arabicPeriod"/>
            </a:pPr>
            <a:r>
              <a:rPr lang="es-MX" sz="1600" dirty="0"/>
              <a:t>Trabajos de ayuda a producción: Ajustes, cambios de formato, etc. Se deben tener procedimientos y tiempos para los repetitivos. Para los no repetitivos basta con los tiempos.</a:t>
            </a:r>
          </a:p>
          <a:p>
            <a:pPr marL="342900" indent="-342900">
              <a:lnSpc>
                <a:spcPct val="115000"/>
              </a:lnSpc>
              <a:spcAft>
                <a:spcPts val="800"/>
              </a:spcAft>
              <a:buAutoNum type="arabicPeriod"/>
            </a:pPr>
            <a:r>
              <a:rPr lang="es-MX" sz="1600" dirty="0"/>
              <a:t> 5.Trabajos de mantenimiento extraordinario: Grandes revisiones </a:t>
            </a:r>
            <a:r>
              <a:rPr lang="es-MX" sz="1600" dirty="0" err="1"/>
              <a:t>ó</a:t>
            </a:r>
            <a:r>
              <a:rPr lang="es-MX" sz="1600" dirty="0"/>
              <a:t> reparaciones. Interesa disponer de procedimientos escritos y tiempos de intervención. </a:t>
            </a:r>
            <a:endParaRPr lang="es-AR"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5199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3F52B9-B160-B03E-49E1-6D93AC6EBA6E}"/>
              </a:ext>
            </a:extLst>
          </p:cNvPr>
          <p:cNvSpPr>
            <a:spLocks noGrp="1"/>
          </p:cNvSpPr>
          <p:nvPr>
            <p:ph type="title"/>
          </p:nvPr>
        </p:nvSpPr>
        <p:spPr/>
        <p:txBody>
          <a:bodyPr/>
          <a:lstStyle/>
          <a:p>
            <a:r>
              <a:rPr lang="es-AR" dirty="0"/>
              <a:t>Programación de los trabajos</a:t>
            </a:r>
          </a:p>
        </p:txBody>
      </p:sp>
      <p:sp>
        <p:nvSpPr>
          <p:cNvPr id="3" name="Marcador de contenido 2">
            <a:extLst>
              <a:ext uri="{FF2B5EF4-FFF2-40B4-BE49-F238E27FC236}">
                <a16:creationId xmlns:a16="http://schemas.microsoft.com/office/drawing/2014/main" id="{D4B56177-F895-85AF-1667-C204993DD310}"/>
              </a:ext>
            </a:extLst>
          </p:cNvPr>
          <p:cNvSpPr>
            <a:spLocks noGrp="1"/>
          </p:cNvSpPr>
          <p:nvPr>
            <p:ph idx="1"/>
          </p:nvPr>
        </p:nvSpPr>
        <p:spPr/>
        <p:txBody>
          <a:bodyPr>
            <a:normAutofit fontScale="77500" lnSpcReduction="20000"/>
          </a:bodyPr>
          <a:lstStyle/>
          <a:p>
            <a:r>
              <a:rPr lang="es-MX" dirty="0"/>
              <a:t>Las características tan diferentes de los distintos trabajos que tiene que realizar el mantenimiento obliga a distintos niveles de programación: </a:t>
            </a:r>
          </a:p>
          <a:p>
            <a:r>
              <a:rPr lang="es-MX" dirty="0"/>
              <a:t>1o.- Ya a nivel de Presupuesto Anual, se han de definir, lo que podríamos llamar, "TRABAJOS EXTRAORDINARIOS". Se trata de grandes reparaciones previstas en el presupuesto anual o paradas/revisiones programadas, sean de índole legal o técnicas. Se trata de una programación a largo plazo (1 </a:t>
            </a:r>
            <a:r>
              <a:rPr lang="es-MX" dirty="0" err="1"/>
              <a:t>año</a:t>
            </a:r>
            <a:r>
              <a:rPr lang="es-MX" dirty="0"/>
              <a:t> o más). El trabajo se puede cuantificar, prever medios necesarios, tiempo de ejecución e incluso se dispone de elementos de juicio para determinar la fecha de comienzo. </a:t>
            </a:r>
          </a:p>
          <a:p>
            <a:r>
              <a:rPr lang="es-MX" dirty="0"/>
              <a:t>2o.- Existe una programación a medio plazo (semanal, mensual) en la que se puede </a:t>
            </a:r>
            <a:r>
              <a:rPr lang="es-MX" dirty="0" err="1"/>
              <a:t>preveer</a:t>
            </a:r>
            <a:r>
              <a:rPr lang="es-MX" dirty="0"/>
              <a:t>: .Carga de Mantenimiento Preventivo, resultante de dividir la carga total anual en bloques homogéneos para cada período. Normalmente, esta programación se suele hacer semanalmente. .El resto lo constituye la carga de mantenimiento correctivo, no urgente, que por tanto, debe ser cuantificado en horas y preparado adecuadamente para asegurar su duración y calidad.</a:t>
            </a:r>
          </a:p>
          <a:p>
            <a:endParaRPr lang="es-AR" dirty="0"/>
          </a:p>
        </p:txBody>
      </p:sp>
    </p:spTree>
    <p:extLst>
      <p:ext uri="{BB962C8B-B14F-4D97-AF65-F5344CB8AC3E}">
        <p14:creationId xmlns:p14="http://schemas.microsoft.com/office/powerpoint/2010/main" val="2005521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23816A-5E56-EFC6-31CF-749A410577BF}"/>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506AF27E-CB91-326D-07F5-28C6B602E108}"/>
              </a:ext>
            </a:extLst>
          </p:cNvPr>
          <p:cNvSpPr>
            <a:spLocks noGrp="1"/>
          </p:cNvSpPr>
          <p:nvPr>
            <p:ph type="title"/>
          </p:nvPr>
        </p:nvSpPr>
        <p:spPr/>
        <p:txBody>
          <a:bodyPr/>
          <a:lstStyle/>
          <a:p>
            <a:r>
              <a:rPr lang="es-AR" dirty="0"/>
              <a:t>Programación de los trabajos - SIGUE</a:t>
            </a:r>
          </a:p>
        </p:txBody>
      </p:sp>
      <p:sp>
        <p:nvSpPr>
          <p:cNvPr id="3" name="Marcador de contenido 2">
            <a:extLst>
              <a:ext uri="{FF2B5EF4-FFF2-40B4-BE49-F238E27FC236}">
                <a16:creationId xmlns:a16="http://schemas.microsoft.com/office/drawing/2014/main" id="{CE730F27-0819-1916-34C7-7186FA7E43E5}"/>
              </a:ext>
            </a:extLst>
          </p:cNvPr>
          <p:cNvSpPr>
            <a:spLocks noGrp="1"/>
          </p:cNvSpPr>
          <p:nvPr>
            <p:ph idx="1"/>
          </p:nvPr>
        </p:nvSpPr>
        <p:spPr/>
        <p:txBody>
          <a:bodyPr>
            <a:normAutofit/>
          </a:bodyPr>
          <a:lstStyle/>
          <a:p>
            <a:r>
              <a:rPr lang="es-MX" dirty="0"/>
              <a:t>3o.- Por ultimo, es imprescindible realizar una programación diaria (corto plazo, turno o jornada) dónde se desarrolla y concreta el programa anterior (semanal/mensual) y en el que se insertan los trabajos urgentes e imprevistos. Para ellos, se estima un 20% de los recursos programables, aunque depende del tipo de trabajo.</a:t>
            </a:r>
          </a:p>
          <a:p>
            <a:r>
              <a:rPr lang="es-MX" dirty="0"/>
              <a:t>Trabajos de </a:t>
            </a:r>
            <a:r>
              <a:rPr lang="es-MX" dirty="0" err="1"/>
              <a:t>albañilería</a:t>
            </a:r>
            <a:r>
              <a:rPr lang="es-MX" dirty="0"/>
              <a:t> y demás auxiliares no deben pasar del 10%, mientras que en máquinas herramientas suele llegar, incluso, al 50%</a:t>
            </a:r>
            <a:endParaRPr lang="es-AR" dirty="0"/>
          </a:p>
        </p:txBody>
      </p:sp>
    </p:spTree>
    <p:extLst>
      <p:ext uri="{BB962C8B-B14F-4D97-AF65-F5344CB8AC3E}">
        <p14:creationId xmlns:p14="http://schemas.microsoft.com/office/powerpoint/2010/main" val="335583939"/>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TM10001114[[fn=Galería]]</Template>
  <TotalTime>315</TotalTime>
  <Words>1071</Words>
  <Application>Microsoft Office PowerPoint</Application>
  <PresentationFormat>Panorámica</PresentationFormat>
  <Paragraphs>52</Paragraphs>
  <Slides>10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10</vt:i4>
      </vt:variant>
    </vt:vector>
  </HeadingPairs>
  <TitlesOfParts>
    <vt:vector size="14" baseType="lpstr">
      <vt:lpstr>Arial</vt:lpstr>
      <vt:lpstr>Calibri</vt:lpstr>
      <vt:lpstr>Gill Sans MT</vt:lpstr>
      <vt:lpstr>Galería</vt:lpstr>
      <vt:lpstr>PLAN DE MANTENIMIENTO PLANIFICACIÓN Y PROGRAmACIÓN DEL MANTENIMIENTO</vt:lpstr>
      <vt:lpstr>PLANIFICACION DE LOS TRABAJOS </vt:lpstr>
      <vt:lpstr>GRADOS DE PREPARACIÓN DE LOS TRABAJOS</vt:lpstr>
      <vt:lpstr>Procedimientos de trabajo </vt:lpstr>
      <vt:lpstr>TIEMPOS DE TRABAJO </vt:lpstr>
      <vt:lpstr>Análisis de tiempos </vt:lpstr>
      <vt:lpstr>CLASIFICACIÓN DE LOS TRABAJOS</vt:lpstr>
      <vt:lpstr>Programación de los trabajos</vt:lpstr>
      <vt:lpstr>Programación de los trabajos - SIGUE</vt:lpstr>
      <vt:lpstr>Niveles de prioridad de los trabajos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costo del mantenimiento industrial</dc:title>
  <dc:creator>Juan</dc:creator>
  <cp:lastModifiedBy>Juan Carlos Muñoz</cp:lastModifiedBy>
  <cp:revision>8</cp:revision>
  <dcterms:created xsi:type="dcterms:W3CDTF">2022-10-18T01:12:25Z</dcterms:created>
  <dcterms:modified xsi:type="dcterms:W3CDTF">2025-05-23T00:09:36Z</dcterms:modified>
</cp:coreProperties>
</file>