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2"/>
    <p:sldId id="296" r:id="rId3"/>
    <p:sldId id="258" r:id="rId4"/>
    <p:sldId id="259" r:id="rId5"/>
    <p:sldId id="262" r:id="rId6"/>
    <p:sldId id="265" r:id="rId7"/>
    <p:sldId id="269" r:id="rId8"/>
    <p:sldId id="271" r:id="rId9"/>
    <p:sldId id="272" r:id="rId10"/>
    <p:sldId id="27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81" r:id="rId23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dash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dash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dash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8633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3542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617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A40EE239-6827-4EEA-8741-F783AB60FFFC}" type="datetime1">
              <a:rPr lang="es-AR" smtClean="0"/>
              <a:t>6/9/2020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727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6353555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346709"/>
            <a:ext cx="1099820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dash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900" y="2239543"/>
            <a:ext cx="10998200" cy="4183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5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jp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u="none" dirty="0" smtClean="0"/>
              <a:t>Secadero</a:t>
            </a:r>
            <a:r>
              <a:rPr lang="es-ES" u="none" dirty="0" smtClean="0"/>
              <a:t/>
            </a:r>
            <a:br>
              <a:rPr lang="es-ES" u="none" dirty="0" smtClean="0"/>
            </a:br>
            <a:r>
              <a:rPr lang="es-ES" u="none" dirty="0" smtClean="0"/>
              <a:t>Presentación </a:t>
            </a: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7488" y="332656"/>
            <a:ext cx="8534400" cy="430887"/>
          </a:xfrm>
        </p:spPr>
        <p:txBody>
          <a:bodyPr/>
          <a:lstStyle/>
          <a:p>
            <a:r>
              <a:rPr lang="es-ES" dirty="0" smtClean="0"/>
              <a:t>TUMI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62F7-F561-4798-BA28-96F0487798A3}" type="datetime1">
              <a:rPr lang="es-AR" smtClean="0"/>
              <a:t>6/9/2020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304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606551" y="381000"/>
            <a:ext cx="113568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/>
              <a:t>UNIDAD 1: Transmisión de Calor. Objetivos del estudio de la transmisión del calor. Mecanismos de Transmisión del calor y las leyes que lo describen: Conducción, Convección y Radiación. Mecanismos combinados de transferencia de calor sobre placas planas y superficies cilíndricas. Distribución de temperaturas en régimen transitorio y en régimen estacionario. Propiedades térmicas de los materiales conductores del calor y materiales denominados aislantes térmicos</a:t>
            </a:r>
            <a:endParaRPr lang="es-A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none" dirty="0" smtClean="0"/>
              <a:t>Intercambiadores de calor</a:t>
            </a:r>
            <a:endParaRPr lang="es-AR" u="non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6900" y="2239543"/>
            <a:ext cx="10998200" cy="2585323"/>
          </a:xfrm>
        </p:spPr>
        <p:txBody>
          <a:bodyPr/>
          <a:lstStyle/>
          <a:p>
            <a:r>
              <a:rPr lang="es-AR" u="none" dirty="0"/>
              <a:t>UNIDAD 2: Intercambiadores de calor. Definición. Clasificación: Clasificación según el arreglo del flujo, clasificación según su tipo de construcción. Coeficiente global de transmisión del calor. Diferencia de temperatura media logarítmica (DTML). Intercambiadores de pasos múltiple y de flujo cruzado. Factores de ensuciamiento e incrustaciones. </a:t>
            </a:r>
          </a:p>
        </p:txBody>
      </p:sp>
    </p:spTree>
    <p:extLst>
      <p:ext uri="{BB962C8B-B14F-4D97-AF65-F5344CB8AC3E}">
        <p14:creationId xmlns:p14="http://schemas.microsoft.com/office/powerpoint/2010/main" val="66414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ic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0" y="2997201"/>
            <a:ext cx="7594600" cy="3103563"/>
          </a:xfrm>
          <a:prstGeom prst="rect">
            <a:avLst/>
          </a:prstGeom>
          <a:noFill/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873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s-MX" sz="2400" b="1">
                <a:solidFill>
                  <a:srgbClr val="FF6600"/>
                </a:solidFill>
              </a:rPr>
              <a:t>   Intercambiadores de Calor</a:t>
            </a:r>
          </a:p>
          <a:p>
            <a:pPr algn="l">
              <a:buFontTx/>
              <a:buChar char="•"/>
            </a:pPr>
            <a:r>
              <a:rPr lang="es-MX" sz="2400" b="1">
                <a:solidFill>
                  <a:srgbClr val="FF6600"/>
                </a:solidFill>
              </a:rPr>
              <a:t>   Método de la LMTD</a:t>
            </a:r>
            <a:endParaRPr lang="es-ES_tradnl" sz="2400" b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1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19667" y="908050"/>
            <a:ext cx="985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6600"/>
                </a:solidFill>
              </a:rPr>
              <a:t>Clasificación por Tipo de Aplicación</a:t>
            </a:r>
            <a:endParaRPr lang="es-ES_tradnl" sz="2400" b="1">
              <a:solidFill>
                <a:srgbClr val="FF6600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12284" y="1628775"/>
            <a:ext cx="995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>
              <a:spcBef>
                <a:spcPct val="0"/>
              </a:spcBef>
            </a:pPr>
            <a:r>
              <a:rPr lang="en-US" sz="1600" b="1">
                <a:cs typeface="Times New Roman" pitchFamily="18" charset="0"/>
              </a:rPr>
              <a:t>Para caracterizar los intercambiadores de calor basándose en su aplicación se utilizan en</a:t>
            </a:r>
            <a:r>
              <a:rPr lang="en-US" sz="1600" b="1">
                <a:solidFill>
                  <a:srgbClr val="000000"/>
                </a:solidFill>
                <a:cs typeface="Times New Roman" pitchFamily="18" charset="0"/>
              </a:rPr>
              <a:t> general términos especiales. Los términos empleados para los principales tipos son</a:t>
            </a:r>
            <a:r>
              <a:rPr lang="es-MX" sz="1600" b="1">
                <a:cs typeface="Times New Roman" pitchFamily="18" charset="0"/>
              </a:rPr>
              <a:t>:</a:t>
            </a:r>
            <a:endParaRPr lang="es-CL" sz="1600" b="1">
              <a:cs typeface="Times New Roman" pitchFamily="18" charset="0"/>
            </a:endParaRPr>
          </a:p>
        </p:txBody>
      </p:sp>
      <p:pic>
        <p:nvPicPr>
          <p:cNvPr id="117766" name="Picture 6" descr="uno3_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385" y="2800351"/>
            <a:ext cx="5575300" cy="329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268324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14917" y="836613"/>
            <a:ext cx="985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6600"/>
                </a:solidFill>
              </a:rPr>
              <a:t>Condensadores</a:t>
            </a:r>
            <a:endParaRPr lang="es-ES_tradnl" sz="2400" b="1">
              <a:solidFill>
                <a:srgbClr val="FF6600"/>
              </a:solidFill>
            </a:endParaRPr>
          </a:p>
        </p:txBody>
      </p:sp>
      <p:pic>
        <p:nvPicPr>
          <p:cNvPr id="118791" name="Picture 7" descr="tit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6151" y="1809750"/>
            <a:ext cx="4842933" cy="2609850"/>
          </a:xfrm>
          <a:prstGeom prst="rect">
            <a:avLst/>
          </a:prstGeom>
          <a:noFill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912284" y="1828800"/>
            <a:ext cx="467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L" sz="1800">
                <a:solidFill>
                  <a:srgbClr val="000000"/>
                </a:solidFill>
                <a:cs typeface="Times New Roman" pitchFamily="18" charset="0"/>
              </a:rPr>
              <a:t>Se utilizan en aplicaciones tan variadas como:</a:t>
            </a:r>
          </a:p>
          <a:p>
            <a:pPr>
              <a:buFontTx/>
              <a:buChar char="•"/>
            </a:pPr>
            <a:r>
              <a:rPr lang="es-CL" sz="1800">
                <a:solidFill>
                  <a:srgbClr val="000000"/>
                </a:solidFill>
                <a:cs typeface="Times New Roman" pitchFamily="18" charset="0"/>
              </a:rPr>
              <a:t> Plantas de vapor.</a:t>
            </a:r>
          </a:p>
          <a:p>
            <a:pPr>
              <a:buFontTx/>
              <a:buChar char="•"/>
            </a:pPr>
            <a:r>
              <a:rPr lang="es-CL" sz="1800">
                <a:solidFill>
                  <a:srgbClr val="000000"/>
                </a:solidFill>
                <a:cs typeface="Times New Roman" pitchFamily="18" charset="0"/>
              </a:rPr>
              <a:t> Plantas de proceso químico</a:t>
            </a:r>
          </a:p>
          <a:p>
            <a:pPr>
              <a:buFontTx/>
              <a:buChar char="•"/>
            </a:pPr>
            <a:r>
              <a:rPr lang="es-CL" sz="1800">
                <a:solidFill>
                  <a:srgbClr val="000000"/>
                </a:solidFill>
                <a:cs typeface="Times New Roman" pitchFamily="18" charset="0"/>
              </a:rPr>
              <a:t> Plantas eléctricas nucleares.</a:t>
            </a:r>
            <a:endParaRPr lang="es-ES_tradnl" sz="1800"/>
          </a:p>
        </p:txBody>
      </p:sp>
    </p:spTree>
    <p:extLst>
      <p:ext uri="{BB962C8B-B14F-4D97-AF65-F5344CB8AC3E}">
        <p14:creationId xmlns:p14="http://schemas.microsoft.com/office/powerpoint/2010/main" val="2803458190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60917" y="765175"/>
            <a:ext cx="985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6600"/>
                </a:solidFill>
              </a:rPr>
              <a:t>Intercambiadores de Calor (Coraza y Tubos)</a:t>
            </a:r>
            <a:endParaRPr lang="es-ES_tradnl" sz="2400" b="1">
              <a:solidFill>
                <a:srgbClr val="FF6600"/>
              </a:solidFill>
            </a:endParaRPr>
          </a:p>
        </p:txBody>
      </p:sp>
      <p:pic>
        <p:nvPicPr>
          <p:cNvPr id="120840" name="Picture 8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351" y="1828800"/>
            <a:ext cx="4436533" cy="2001838"/>
          </a:xfrm>
          <a:prstGeom prst="rect">
            <a:avLst/>
          </a:prstGeom>
          <a:noFill/>
        </p:spPr>
      </p:pic>
      <p:pic>
        <p:nvPicPr>
          <p:cNvPr id="120842" name="Picture 10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084" y="3962400"/>
            <a:ext cx="4284133" cy="21018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89146727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0"/>
            <a:ext cx="1188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/>
              <a:t>UNIDAD 3: El aire ambiente usado como agente de secado Definición de secado. Efectos del secado sobre las propiedades de los productos. El equilibrio Líquido-vapor. Definición de aire húmedo. Humedad absoluta y relativa. Temperatura de bulbo húmedo y bulbo seco. Diagrama </a:t>
            </a:r>
            <a:r>
              <a:rPr lang="es-AR" sz="2800" dirty="0" err="1" smtClean="0"/>
              <a:t>Psicrométrico</a:t>
            </a:r>
            <a:r>
              <a:rPr lang="es-AR" sz="2800" dirty="0" smtClean="0"/>
              <a:t>. Objeto del calentamiento del aire para procesos de secado. Energía necesaria para calentamiento del aire.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91577556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1021"/>
            <a:ext cx="9167813" cy="68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65064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8334375" cy="62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46613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" y="0"/>
            <a:ext cx="1104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/>
              <a:t>UNIDAD 4: Estática del secado. Generalidades. Formas de enlace de la humedad con el material: </a:t>
            </a:r>
            <a:r>
              <a:rPr lang="es-AR" sz="2800" dirty="0" err="1" smtClean="0"/>
              <a:t>Quimico</a:t>
            </a:r>
            <a:r>
              <a:rPr lang="es-AR" sz="2800" dirty="0" smtClean="0"/>
              <a:t>, </a:t>
            </a:r>
            <a:r>
              <a:rPr lang="es-AR" sz="2800" dirty="0" err="1" smtClean="0"/>
              <a:t>FísicoQuímico</a:t>
            </a:r>
            <a:r>
              <a:rPr lang="es-AR" sz="2800" dirty="0" smtClean="0"/>
              <a:t>, Físico-Mecánico. Cuerpos húmedos e higroscópicos. Determinación analítica y experimental de la curvas de equilibrio. Efecto de la temperatura sobre la curva de equilibrio. Contenido de humedad sobre base seca y base húmeda. Definición de la humedad de equilibrio en el proceso de secado. Humedad Límite y No Límite, Humedad Libre. Histéresis de secado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387718612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900" y="346709"/>
            <a:ext cx="10998200" cy="90447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u="none" dirty="0"/>
              <a:t> 	TRANSFERENCIA DE CALOR	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333244" y="1751076"/>
            <a:ext cx="7508875" cy="3947160"/>
            <a:chOff x="2333244" y="1751076"/>
            <a:chExt cx="7508875" cy="3947160"/>
          </a:xfrm>
        </p:grpSpPr>
        <p:sp>
          <p:nvSpPr>
            <p:cNvPr id="6" name="object 6"/>
            <p:cNvSpPr/>
            <p:nvPr/>
          </p:nvSpPr>
          <p:spPr>
            <a:xfrm>
              <a:off x="2333244" y="1751076"/>
              <a:ext cx="7508748" cy="3223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6132" y="1972056"/>
              <a:ext cx="3099816" cy="3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976" y="1751076"/>
              <a:ext cx="2112264" cy="2636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2523" y="1932432"/>
              <a:ext cx="2001012" cy="3672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5096" y="1766316"/>
              <a:ext cx="2112264" cy="242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5952" y="3246120"/>
              <a:ext cx="890015" cy="576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1047" y="3355848"/>
              <a:ext cx="1048511" cy="5745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1104" y="4945380"/>
              <a:ext cx="3691128" cy="7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63236" y="5017719"/>
            <a:ext cx="3086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TRASLADO </a:t>
            </a:r>
            <a:r>
              <a:rPr sz="24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4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ENERGÍA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57500" y="1106424"/>
            <a:ext cx="6672580" cy="3850004"/>
            <a:chOff x="2857500" y="1106424"/>
            <a:chExt cx="6672580" cy="3850004"/>
          </a:xfrm>
        </p:grpSpPr>
        <p:sp>
          <p:nvSpPr>
            <p:cNvPr id="16" name="object 16"/>
            <p:cNvSpPr/>
            <p:nvPr/>
          </p:nvSpPr>
          <p:spPr>
            <a:xfrm>
              <a:off x="6589776" y="4232147"/>
              <a:ext cx="623316" cy="723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5379" y="4209288"/>
              <a:ext cx="606551" cy="723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19744" y="1171956"/>
              <a:ext cx="909827" cy="8046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7500" y="1106424"/>
              <a:ext cx="909827" cy="8046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535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200" y="152400"/>
            <a:ext cx="1196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/>
              <a:t>UNIDAD 5: Cinética del Secado El secado continuo y el secado discontinuo. Etapas de secado. Tiempos de secado. Velocidad de secado. Balance de masa y energía en un secadero.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196736509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200" y="0"/>
            <a:ext cx="1211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UNIDAD 6: Equipos de secado - Secaderos </a:t>
            </a:r>
            <a:r>
              <a:rPr lang="es-AR" sz="2400" dirty="0" err="1" smtClean="0"/>
              <a:t>Secaderos</a:t>
            </a:r>
            <a:r>
              <a:rPr lang="es-AR" sz="2400" dirty="0" smtClean="0"/>
              <a:t> continuos y discontinuos. Secaderos directos e indirectos. Secaderos de charolas. Secaderos de túnel. Secaderos de tambor. Secaderos tipo flash. Secadero rotativos (Tubos de secado). Secaderos de marmita. Secaderos de aspersión. Sistemas de control de temperatura y humedad en los secaderos. Secaderos utilizados en las industrias regionales: Secaderos de yerba mate, Té y Madera. Características constructivas de c/u de ellos: Componentes mecánicos, eléctricos, y electrónicos. Métodos de renovación de aire. Componentes mecánicos, y su mantenimiento: radiadores, válvulas de vapor, trampas de vapor, aislaciones de cañerías, compuertas de aire, ventiladores.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45711499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53555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15895"/>
            <a:ext cx="12192000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73023" y="748283"/>
            <a:ext cx="10895330" cy="1033780"/>
            <a:chOff x="573023" y="748283"/>
            <a:chExt cx="10895330" cy="1033780"/>
          </a:xfrm>
        </p:grpSpPr>
        <p:sp>
          <p:nvSpPr>
            <p:cNvPr id="7" name="object 7"/>
            <p:cNvSpPr/>
            <p:nvPr/>
          </p:nvSpPr>
          <p:spPr>
            <a:xfrm>
              <a:off x="573023" y="748283"/>
              <a:ext cx="10895076" cy="1033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752" y="1135506"/>
              <a:ext cx="102235" cy="492125"/>
            </a:xfrm>
            <a:custGeom>
              <a:avLst/>
              <a:gdLst/>
              <a:ahLst/>
              <a:cxnLst/>
              <a:rect l="l" t="t" r="r" b="b"/>
              <a:pathLst>
                <a:path w="102234" h="492125">
                  <a:moveTo>
                    <a:pt x="77355" y="128650"/>
                  </a:moveTo>
                  <a:lnTo>
                    <a:pt x="24447" y="128650"/>
                  </a:lnTo>
                  <a:lnTo>
                    <a:pt x="0" y="376808"/>
                  </a:lnTo>
                  <a:lnTo>
                    <a:pt x="0" y="491997"/>
                  </a:lnTo>
                  <a:lnTo>
                    <a:pt x="101790" y="491997"/>
                  </a:lnTo>
                  <a:lnTo>
                    <a:pt x="101790" y="376808"/>
                  </a:lnTo>
                  <a:lnTo>
                    <a:pt x="77355" y="128650"/>
                  </a:lnTo>
                  <a:close/>
                </a:path>
                <a:path w="102234" h="492125">
                  <a:moveTo>
                    <a:pt x="98107" y="0"/>
                  </a:moveTo>
                  <a:lnTo>
                    <a:pt x="3682" y="0"/>
                  </a:lnTo>
                  <a:lnTo>
                    <a:pt x="3682" y="94106"/>
                  </a:lnTo>
                  <a:lnTo>
                    <a:pt x="98107" y="94106"/>
                  </a:lnTo>
                  <a:lnTo>
                    <a:pt x="981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7752" y="1135506"/>
              <a:ext cx="102235" cy="492125"/>
            </a:xfrm>
            <a:custGeom>
              <a:avLst/>
              <a:gdLst/>
              <a:ahLst/>
              <a:cxnLst/>
              <a:rect l="l" t="t" r="r" b="b"/>
              <a:pathLst>
                <a:path w="102234" h="492125">
                  <a:moveTo>
                    <a:pt x="24447" y="128650"/>
                  </a:moveTo>
                  <a:lnTo>
                    <a:pt x="77355" y="128650"/>
                  </a:lnTo>
                  <a:lnTo>
                    <a:pt x="101790" y="376808"/>
                  </a:lnTo>
                  <a:lnTo>
                    <a:pt x="101790" y="491997"/>
                  </a:lnTo>
                  <a:lnTo>
                    <a:pt x="0" y="491997"/>
                  </a:lnTo>
                  <a:lnTo>
                    <a:pt x="0" y="376808"/>
                  </a:lnTo>
                  <a:lnTo>
                    <a:pt x="24447" y="128650"/>
                  </a:lnTo>
                  <a:close/>
                </a:path>
                <a:path w="102234" h="492125">
                  <a:moveTo>
                    <a:pt x="3682" y="0"/>
                  </a:moveTo>
                  <a:lnTo>
                    <a:pt x="98107" y="0"/>
                  </a:lnTo>
                  <a:lnTo>
                    <a:pt x="98107" y="94106"/>
                  </a:lnTo>
                  <a:lnTo>
                    <a:pt x="3682" y="94106"/>
                  </a:lnTo>
                  <a:lnTo>
                    <a:pt x="3682" y="0"/>
                  </a:lnTo>
                  <a:close/>
                </a:path>
              </a:pathLst>
            </a:custGeom>
            <a:ln w="12192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769" y="865885"/>
              <a:ext cx="9820148" cy="640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6137146"/>
            <a:ext cx="2846832" cy="720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6100" y="6194247"/>
            <a:ext cx="246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0" dirty="0">
                <a:latin typeface="Lucida Sans Unicode"/>
                <a:cs typeface="Lucida Sans Unicode"/>
              </a:rPr>
              <a:t>ISAAC</a:t>
            </a:r>
            <a:r>
              <a:rPr sz="2800" spc="-250" dirty="0">
                <a:latin typeface="Lucida Sans Unicode"/>
                <a:cs typeface="Lucida Sans Unicode"/>
              </a:rPr>
              <a:t> </a:t>
            </a:r>
            <a:r>
              <a:rPr sz="2800" spc="-114" dirty="0">
                <a:latin typeface="Lucida Sans Unicode"/>
                <a:cs typeface="Lucida Sans Unicode"/>
              </a:rPr>
              <a:t>NEWTON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64395" y="6184390"/>
            <a:ext cx="2848355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58959" y="6237223"/>
            <a:ext cx="24377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95" dirty="0">
                <a:latin typeface="Lucida Sans Unicode"/>
                <a:cs typeface="Lucida Sans Unicode"/>
              </a:rPr>
              <a:t>ALBERT</a:t>
            </a:r>
            <a:r>
              <a:rPr sz="2600" spc="-254" dirty="0">
                <a:latin typeface="Lucida Sans Unicode"/>
                <a:cs typeface="Lucida Sans Unicode"/>
              </a:rPr>
              <a:t> </a:t>
            </a:r>
            <a:r>
              <a:rPr sz="2600" spc="-135" dirty="0">
                <a:latin typeface="Lucida Sans Unicode"/>
                <a:cs typeface="Lucida Sans Unicode"/>
              </a:rPr>
              <a:t>EINSTEIN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12564" y="6137146"/>
            <a:ext cx="3041904" cy="720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21097" y="6194247"/>
            <a:ext cx="2603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latin typeface="Lucida Sans Unicode"/>
                <a:cs typeface="Lucida Sans Unicode"/>
              </a:rPr>
              <a:t>GALILEO</a:t>
            </a:r>
            <a:r>
              <a:rPr sz="2800" spc="-225" dirty="0">
                <a:latin typeface="Lucida Sans Unicode"/>
                <a:cs typeface="Lucida Sans Unicode"/>
              </a:rPr>
              <a:t> </a:t>
            </a:r>
            <a:r>
              <a:rPr sz="2800" spc="-130" dirty="0">
                <a:latin typeface="Lucida Sans Unicode"/>
                <a:cs typeface="Lucida Sans Unicode"/>
              </a:rPr>
              <a:t>GALILEI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16452" y="2913888"/>
            <a:ext cx="5428615" cy="3944620"/>
            <a:chOff x="3616452" y="2913888"/>
            <a:chExt cx="5428615" cy="3944620"/>
          </a:xfrm>
        </p:grpSpPr>
        <p:sp>
          <p:nvSpPr>
            <p:cNvPr id="4" name="object 4"/>
            <p:cNvSpPr/>
            <p:nvPr/>
          </p:nvSpPr>
          <p:spPr>
            <a:xfrm>
              <a:off x="5981700" y="3889247"/>
              <a:ext cx="3063240" cy="2968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6452" y="2913888"/>
              <a:ext cx="3110483" cy="338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86834" y="4373626"/>
            <a:ext cx="3916045" cy="114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latin typeface="Arial"/>
                <a:cs typeface="Arial"/>
              </a:rPr>
              <a:t>CONVECCIÓN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Arial"/>
              <a:cs typeface="Arial"/>
            </a:endParaRPr>
          </a:p>
          <a:p>
            <a:pPr marL="2348865">
              <a:lnSpc>
                <a:spcPct val="100000"/>
              </a:lnSpc>
            </a:pPr>
            <a:r>
              <a:rPr sz="2400" b="1" spc="-430" dirty="0">
                <a:latin typeface="Arial"/>
                <a:cs typeface="Arial"/>
              </a:rPr>
              <a:t>R</a:t>
            </a:r>
            <a:r>
              <a:rPr sz="2400" b="1" spc="-275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D</a:t>
            </a:r>
            <a:r>
              <a:rPr sz="2400" b="1" spc="55" dirty="0">
                <a:latin typeface="Arial"/>
                <a:cs typeface="Arial"/>
              </a:rPr>
              <a:t>I</a:t>
            </a:r>
            <a:r>
              <a:rPr sz="2400" b="1" spc="-145" dirty="0">
                <a:latin typeface="Arial"/>
                <a:cs typeface="Arial"/>
              </a:rPr>
              <a:t>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7635" y="975360"/>
            <a:ext cx="3445764" cy="3546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9590" y="2559557"/>
            <a:ext cx="1642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0" dirty="0">
                <a:latin typeface="Arial"/>
                <a:cs typeface="Arial"/>
              </a:rPr>
              <a:t>CONDUCCIÓN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39111" y="597408"/>
            <a:ext cx="8383905" cy="6134100"/>
            <a:chOff x="2039111" y="597408"/>
            <a:chExt cx="8383905" cy="6134100"/>
          </a:xfrm>
        </p:grpSpPr>
        <p:sp>
          <p:nvSpPr>
            <p:cNvPr id="10" name="object 10"/>
            <p:cNvSpPr/>
            <p:nvPr/>
          </p:nvSpPr>
          <p:spPr>
            <a:xfrm>
              <a:off x="7325867" y="3535678"/>
              <a:ext cx="2098548" cy="319582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endParaRPr sz="4400">
                <a:latin typeface="Lucida Sans Unicode"/>
                <a:ea typeface="+mj-ea"/>
                <a:cs typeface="Lucida Sans Unicode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73551" y="2287524"/>
              <a:ext cx="1184148" cy="153771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endParaRPr sz="4400">
                <a:latin typeface="Lucida Sans Unicode"/>
                <a:ea typeface="+mj-ea"/>
                <a:cs typeface="Lucida Sans Unicode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501895" y="1203959"/>
              <a:ext cx="1011936" cy="126644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endParaRPr sz="4400">
                <a:latin typeface="Lucida Sans Unicode"/>
                <a:ea typeface="+mj-ea"/>
                <a:cs typeface="Lucida Sans Unicode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039111" y="597408"/>
              <a:ext cx="8383524" cy="899160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endParaRPr sz="4400">
                <a:latin typeface="Lucida Sans Unicode"/>
                <a:ea typeface="+mj-ea"/>
                <a:cs typeface="Lucida Sans Unicode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96900" y="661543"/>
            <a:ext cx="10998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4814" algn="l"/>
                <a:tab pos="10984865" algn="l"/>
              </a:tabLst>
            </a:pPr>
            <a:r>
              <a:rPr sz="3200" spc="-235" dirty="0"/>
              <a:t> 	</a:t>
            </a:r>
            <a:r>
              <a:rPr sz="3200" spc="-150" dirty="0"/>
              <a:t>MECANISMOS </a:t>
            </a:r>
            <a:r>
              <a:rPr sz="3200" spc="-170" dirty="0"/>
              <a:t>DE </a:t>
            </a:r>
            <a:r>
              <a:rPr sz="3200" spc="-245" dirty="0"/>
              <a:t>TRANSFERENCIA </a:t>
            </a:r>
            <a:r>
              <a:rPr sz="3200" spc="-170" dirty="0"/>
              <a:t>DE</a:t>
            </a:r>
            <a:r>
              <a:rPr sz="3200" spc="-395" dirty="0"/>
              <a:t> </a:t>
            </a:r>
            <a:r>
              <a:rPr sz="3200" spc="-235" dirty="0"/>
              <a:t>CALOR	</a:t>
            </a:r>
            <a:endParaRPr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43800" y="3649979"/>
            <a:ext cx="3375660" cy="3208020"/>
            <a:chOff x="7543800" y="3649979"/>
            <a:chExt cx="3375660" cy="3208020"/>
          </a:xfrm>
        </p:grpSpPr>
        <p:sp>
          <p:nvSpPr>
            <p:cNvPr id="4" name="object 4"/>
            <p:cNvSpPr/>
            <p:nvPr/>
          </p:nvSpPr>
          <p:spPr>
            <a:xfrm>
              <a:off x="7543800" y="3649979"/>
              <a:ext cx="3375659" cy="32080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02168" y="3755135"/>
              <a:ext cx="2081783" cy="786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11718" y="3810076"/>
            <a:ext cx="1642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4" dirty="0">
                <a:latin typeface="Lucida Sans Unicode"/>
                <a:cs typeface="Lucida Sans Unicode"/>
              </a:rPr>
              <a:t>AISLANTES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83208"/>
            <a:ext cx="3187065" cy="2554605"/>
            <a:chOff x="0" y="1283208"/>
            <a:chExt cx="3187065" cy="2554605"/>
          </a:xfrm>
        </p:grpSpPr>
        <p:sp>
          <p:nvSpPr>
            <p:cNvPr id="8" name="object 8"/>
            <p:cNvSpPr/>
            <p:nvPr/>
          </p:nvSpPr>
          <p:spPr>
            <a:xfrm>
              <a:off x="1171955" y="1283208"/>
              <a:ext cx="2014727" cy="2554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756" y="1355090"/>
              <a:ext cx="840003" cy="10121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756" y="1355344"/>
              <a:ext cx="840105" cy="1012825"/>
            </a:xfrm>
            <a:custGeom>
              <a:avLst/>
              <a:gdLst/>
              <a:ahLst/>
              <a:cxnLst/>
              <a:rect l="l" t="t" r="r" b="b"/>
              <a:pathLst>
                <a:path w="840105" h="1012825">
                  <a:moveTo>
                    <a:pt x="0" y="371855"/>
                  </a:moveTo>
                  <a:lnTo>
                    <a:pt x="285584" y="371855"/>
                  </a:lnTo>
                  <a:lnTo>
                    <a:pt x="285584" y="0"/>
                  </a:lnTo>
                  <a:lnTo>
                    <a:pt x="554418" y="0"/>
                  </a:lnTo>
                  <a:lnTo>
                    <a:pt x="554418" y="371855"/>
                  </a:lnTo>
                  <a:lnTo>
                    <a:pt x="840003" y="371855"/>
                  </a:lnTo>
                  <a:lnTo>
                    <a:pt x="840003" y="640588"/>
                  </a:lnTo>
                  <a:lnTo>
                    <a:pt x="554418" y="640588"/>
                  </a:lnTo>
                  <a:lnTo>
                    <a:pt x="554418" y="1012443"/>
                  </a:lnTo>
                  <a:lnTo>
                    <a:pt x="285584" y="1012443"/>
                  </a:lnTo>
                  <a:lnTo>
                    <a:pt x="285584" y="640588"/>
                  </a:lnTo>
                  <a:lnTo>
                    <a:pt x="0" y="640588"/>
                  </a:lnTo>
                  <a:lnTo>
                    <a:pt x="0" y="371855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55163"/>
              <a:ext cx="1687068" cy="7863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550920" y="254508"/>
            <a:ext cx="8641080" cy="6288405"/>
            <a:chOff x="3550920" y="254508"/>
            <a:chExt cx="8641080" cy="6288405"/>
          </a:xfrm>
        </p:grpSpPr>
        <p:sp>
          <p:nvSpPr>
            <p:cNvPr id="13" name="object 13"/>
            <p:cNvSpPr/>
            <p:nvPr/>
          </p:nvSpPr>
          <p:spPr>
            <a:xfrm>
              <a:off x="7780858" y="2521994"/>
              <a:ext cx="1788299" cy="1553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61932" y="1121663"/>
              <a:ext cx="1645920" cy="27157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93780" y="1188211"/>
              <a:ext cx="1118870" cy="383540"/>
            </a:xfrm>
            <a:custGeom>
              <a:avLst/>
              <a:gdLst/>
              <a:ahLst/>
              <a:cxnLst/>
              <a:rect l="l" t="t" r="r" b="b"/>
              <a:pathLst>
                <a:path w="1118870" h="383540">
                  <a:moveTo>
                    <a:pt x="1118870" y="0"/>
                  </a:moveTo>
                  <a:lnTo>
                    <a:pt x="0" y="0"/>
                  </a:lnTo>
                  <a:lnTo>
                    <a:pt x="0" y="383539"/>
                  </a:lnTo>
                  <a:lnTo>
                    <a:pt x="1118870" y="383539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93780" y="1188211"/>
              <a:ext cx="1118870" cy="383540"/>
            </a:xfrm>
            <a:custGeom>
              <a:avLst/>
              <a:gdLst/>
              <a:ahLst/>
              <a:cxnLst/>
              <a:rect l="l" t="t" r="r" b="b"/>
              <a:pathLst>
                <a:path w="1118870" h="383540">
                  <a:moveTo>
                    <a:pt x="0" y="383539"/>
                  </a:moveTo>
                  <a:lnTo>
                    <a:pt x="1118870" y="383539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383539"/>
                  </a:lnTo>
                  <a:close/>
                </a:path>
              </a:pathLst>
            </a:custGeom>
            <a:ln w="19812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9344" y="972312"/>
              <a:ext cx="1245107" cy="1868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0920" y="2473452"/>
              <a:ext cx="1912620" cy="2621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4768" y="898270"/>
              <a:ext cx="1793138" cy="33735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9034" y="4753130"/>
              <a:ext cx="1788299" cy="1553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41823" y="5437406"/>
              <a:ext cx="1797862" cy="1553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65891" y="2194559"/>
              <a:ext cx="1626107" cy="1798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25155" y="4207763"/>
              <a:ext cx="1789176" cy="1488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20228" y="4402836"/>
              <a:ext cx="1200912" cy="90068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58655" y="4608575"/>
              <a:ext cx="2042159" cy="19339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53728" y="4803648"/>
              <a:ext cx="1453896" cy="13456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28516" y="254508"/>
              <a:ext cx="4271772" cy="12283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59908" y="4815840"/>
              <a:ext cx="1857756" cy="7863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06707" y="425069"/>
            <a:ext cx="10998200" cy="69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77310" algn="l"/>
                <a:tab pos="10984865" algn="l"/>
              </a:tabLst>
            </a:pPr>
            <a:r>
              <a:rPr spc="-320" dirty="0"/>
              <a:t> 	</a:t>
            </a:r>
            <a:r>
              <a:rPr spc="-220" dirty="0"/>
              <a:t>CONDUCCIÓN	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68441" y="4871973"/>
            <a:ext cx="1416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latin typeface="Lucida Sans Unicode"/>
                <a:cs typeface="Lucida Sans Unicode"/>
              </a:rPr>
              <a:t>CHOQUE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418" y="2510104"/>
            <a:ext cx="1357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latin typeface="Lucida Sans Unicode"/>
                <a:cs typeface="Lucida Sans Unicode"/>
              </a:rPr>
              <a:t>ENERGÍA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387583" y="1569719"/>
            <a:ext cx="1798320" cy="7863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597133" y="1624965"/>
            <a:ext cx="1356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latin typeface="Lucida Sans Unicode"/>
                <a:cs typeface="Lucida Sans Unicode"/>
              </a:rPr>
              <a:t>ENERGÍA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38871" y="4698491"/>
            <a:ext cx="1150620" cy="7863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47152" y="4754956"/>
            <a:ext cx="710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0" dirty="0">
                <a:latin typeface="Lucida Sans Unicode"/>
                <a:cs typeface="Lucida Sans Unicode"/>
              </a:rPr>
              <a:t>AIRE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1182" y="4814168"/>
            <a:ext cx="1077678" cy="2652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50111" y="4699203"/>
            <a:ext cx="107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>
                <a:latin typeface="Lucida Sans Unicode"/>
                <a:cs typeface="Lucida Sans Unicode"/>
              </a:rPr>
              <a:t>METAL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847831" y="3681984"/>
            <a:ext cx="1344168" cy="7863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56366" y="3738117"/>
            <a:ext cx="1075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latin typeface="Lucida Sans Unicode"/>
                <a:cs typeface="Lucida Sans Unicode"/>
              </a:rPr>
              <a:t>METAL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11652"/>
            <a:ext cx="1764792" cy="17967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4079747" y="2790444"/>
            <a:ext cx="2240280" cy="2057400"/>
            <a:chOff x="4079747" y="2790444"/>
            <a:chExt cx="2240280" cy="2057400"/>
          </a:xfrm>
        </p:grpSpPr>
        <p:sp>
          <p:nvSpPr>
            <p:cNvPr id="42" name="object 42"/>
            <p:cNvSpPr/>
            <p:nvPr/>
          </p:nvSpPr>
          <p:spPr>
            <a:xfrm>
              <a:off x="4079747" y="2790444"/>
              <a:ext cx="1583436" cy="101498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4651" y="3784091"/>
              <a:ext cx="865631" cy="106375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31535" y="3756660"/>
              <a:ext cx="888491" cy="10302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1430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164592"/>
            <a:ext cx="4110227" cy="1228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0477" y="384809"/>
            <a:ext cx="34118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40" dirty="0"/>
              <a:t>CONVECCIÓN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632959" y="1299972"/>
            <a:ext cx="2784475" cy="4658995"/>
            <a:chOff x="4632959" y="1299972"/>
            <a:chExt cx="2784475" cy="4658995"/>
          </a:xfrm>
        </p:grpSpPr>
        <p:sp>
          <p:nvSpPr>
            <p:cNvPr id="7" name="object 7"/>
            <p:cNvSpPr/>
            <p:nvPr/>
          </p:nvSpPr>
          <p:spPr>
            <a:xfrm>
              <a:off x="4632959" y="1299972"/>
              <a:ext cx="2781299" cy="46375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44211" y="4041648"/>
              <a:ext cx="2564891" cy="839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2103" y="4925568"/>
              <a:ext cx="2775204" cy="10332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2895" y="4735068"/>
              <a:ext cx="2273807" cy="6766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60060" y="4781550"/>
            <a:ext cx="1896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latin typeface="Arial"/>
                <a:cs typeface="Arial"/>
              </a:rPr>
              <a:t>MOVIMIENTO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23779" y="4228338"/>
            <a:ext cx="4528185" cy="803910"/>
            <a:chOff x="3723779" y="4228338"/>
            <a:chExt cx="4528185" cy="803910"/>
          </a:xfrm>
        </p:grpSpPr>
        <p:sp>
          <p:nvSpPr>
            <p:cNvPr id="13" name="object 13"/>
            <p:cNvSpPr/>
            <p:nvPr/>
          </p:nvSpPr>
          <p:spPr>
            <a:xfrm>
              <a:off x="3723779" y="4241811"/>
              <a:ext cx="719556" cy="7899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4573" y="4237863"/>
              <a:ext cx="667385" cy="738505"/>
            </a:xfrm>
            <a:custGeom>
              <a:avLst/>
              <a:gdLst/>
              <a:ahLst/>
              <a:cxnLst/>
              <a:rect l="l" t="t" r="r" b="b"/>
              <a:pathLst>
                <a:path w="667385" h="738504">
                  <a:moveTo>
                    <a:pt x="667185" y="738251"/>
                  </a:moveTo>
                  <a:lnTo>
                    <a:pt x="618032" y="732728"/>
                  </a:lnTo>
                  <a:lnTo>
                    <a:pt x="570016" y="724205"/>
                  </a:lnTo>
                  <a:lnTo>
                    <a:pt x="523238" y="712790"/>
                  </a:lnTo>
                  <a:lnTo>
                    <a:pt x="477795" y="698594"/>
                  </a:lnTo>
                  <a:lnTo>
                    <a:pt x="433787" y="681726"/>
                  </a:lnTo>
                  <a:lnTo>
                    <a:pt x="391313" y="662297"/>
                  </a:lnTo>
                  <a:lnTo>
                    <a:pt x="350472" y="640416"/>
                  </a:lnTo>
                  <a:lnTo>
                    <a:pt x="311364" y="616194"/>
                  </a:lnTo>
                  <a:lnTo>
                    <a:pt x="274086" y="589741"/>
                  </a:lnTo>
                  <a:lnTo>
                    <a:pt x="238740" y="561166"/>
                  </a:lnTo>
                  <a:lnTo>
                    <a:pt x="205423" y="530581"/>
                  </a:lnTo>
                  <a:lnTo>
                    <a:pt x="174234" y="498094"/>
                  </a:lnTo>
                  <a:lnTo>
                    <a:pt x="145274" y="463815"/>
                  </a:lnTo>
                  <a:lnTo>
                    <a:pt x="118640" y="427856"/>
                  </a:lnTo>
                  <a:lnTo>
                    <a:pt x="94432" y="390325"/>
                  </a:lnTo>
                  <a:lnTo>
                    <a:pt x="72749" y="351333"/>
                  </a:lnTo>
                  <a:lnTo>
                    <a:pt x="53691" y="310990"/>
                  </a:lnTo>
                  <a:lnTo>
                    <a:pt x="37356" y="269406"/>
                  </a:lnTo>
                  <a:lnTo>
                    <a:pt x="23843" y="226691"/>
                  </a:lnTo>
                  <a:lnTo>
                    <a:pt x="13252" y="182955"/>
                  </a:lnTo>
                  <a:lnTo>
                    <a:pt x="5682" y="138307"/>
                  </a:lnTo>
                  <a:lnTo>
                    <a:pt x="1231" y="92859"/>
                  </a:lnTo>
                  <a:lnTo>
                    <a:pt x="0" y="46720"/>
                  </a:lnTo>
                  <a:lnTo>
                    <a:pt x="2086" y="0"/>
                  </a:lnTo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55001" y="4273905"/>
              <a:ext cx="696391" cy="7181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77454" y="4271010"/>
              <a:ext cx="639445" cy="663575"/>
            </a:xfrm>
            <a:custGeom>
              <a:avLst/>
              <a:gdLst/>
              <a:ahLst/>
              <a:cxnLst/>
              <a:rect l="l" t="t" r="r" b="b"/>
              <a:pathLst>
                <a:path w="639445" h="663575">
                  <a:moveTo>
                    <a:pt x="637540" y="0"/>
                  </a:moveTo>
                  <a:lnTo>
                    <a:pt x="638915" y="46056"/>
                  </a:lnTo>
                  <a:lnTo>
                    <a:pt x="636577" y="91451"/>
                  </a:lnTo>
                  <a:lnTo>
                    <a:pt x="630649" y="136058"/>
                  </a:lnTo>
                  <a:lnTo>
                    <a:pt x="621254" y="179748"/>
                  </a:lnTo>
                  <a:lnTo>
                    <a:pt x="608516" y="222393"/>
                  </a:lnTo>
                  <a:lnTo>
                    <a:pt x="592558" y="263865"/>
                  </a:lnTo>
                  <a:lnTo>
                    <a:pt x="573504" y="304035"/>
                  </a:lnTo>
                  <a:lnTo>
                    <a:pt x="551476" y="342775"/>
                  </a:lnTo>
                  <a:lnTo>
                    <a:pt x="526599" y="379958"/>
                  </a:lnTo>
                  <a:lnTo>
                    <a:pt x="498995" y="415454"/>
                  </a:lnTo>
                  <a:lnTo>
                    <a:pt x="468788" y="449135"/>
                  </a:lnTo>
                  <a:lnTo>
                    <a:pt x="436102" y="480874"/>
                  </a:lnTo>
                  <a:lnTo>
                    <a:pt x="401059" y="510541"/>
                  </a:lnTo>
                  <a:lnTo>
                    <a:pt x="363784" y="538009"/>
                  </a:lnTo>
                  <a:lnTo>
                    <a:pt x="324399" y="563150"/>
                  </a:lnTo>
                  <a:lnTo>
                    <a:pt x="283027" y="585835"/>
                  </a:lnTo>
                  <a:lnTo>
                    <a:pt x="239793" y="605936"/>
                  </a:lnTo>
                  <a:lnTo>
                    <a:pt x="194820" y="623325"/>
                  </a:lnTo>
                  <a:lnTo>
                    <a:pt x="148230" y="637874"/>
                  </a:lnTo>
                  <a:lnTo>
                    <a:pt x="100148" y="649453"/>
                  </a:lnTo>
                  <a:lnTo>
                    <a:pt x="50697" y="657936"/>
                  </a:lnTo>
                  <a:lnTo>
                    <a:pt x="0" y="663194"/>
                  </a:lnTo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76300" y="2263749"/>
            <a:ext cx="1295400" cy="916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4636" y="3288284"/>
            <a:ext cx="18656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0" dirty="0">
                <a:latin typeface="Lucida Sans Unicode"/>
                <a:cs typeface="Lucida Sans Unicode"/>
              </a:rPr>
              <a:t>DENSIDADES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404" y="3565652"/>
            <a:ext cx="22409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35" dirty="0">
                <a:latin typeface="Lucida Sans Unicode"/>
                <a:cs typeface="Lucida Sans Unicode"/>
              </a:rPr>
              <a:t>DE </a:t>
            </a:r>
            <a:r>
              <a:rPr sz="2600" spc="-195" dirty="0">
                <a:latin typeface="Lucida Sans Unicode"/>
                <a:cs typeface="Lucida Sans Unicode"/>
              </a:rPr>
              <a:t>LA</a:t>
            </a:r>
            <a:r>
              <a:rPr sz="2600" spc="-295" dirty="0">
                <a:latin typeface="Lucida Sans Unicode"/>
                <a:cs typeface="Lucida Sans Unicode"/>
              </a:rPr>
              <a:t> </a:t>
            </a:r>
            <a:r>
              <a:rPr sz="2600" spc="-150" dirty="0">
                <a:latin typeface="Lucida Sans Unicode"/>
                <a:cs typeface="Lucida Sans Unicode"/>
              </a:rPr>
              <a:t>MATERIA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21048" y="3657008"/>
            <a:ext cx="2218603" cy="2385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581517" y="1082039"/>
            <a:ext cx="3223895" cy="2688590"/>
            <a:chOff x="8581517" y="1082039"/>
            <a:chExt cx="3223895" cy="2688590"/>
          </a:xfrm>
        </p:grpSpPr>
        <p:sp>
          <p:nvSpPr>
            <p:cNvPr id="22" name="object 22"/>
            <p:cNvSpPr/>
            <p:nvPr/>
          </p:nvSpPr>
          <p:spPr>
            <a:xfrm>
              <a:off x="8756904" y="1082039"/>
              <a:ext cx="3048000" cy="21808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1517" y="3110483"/>
              <a:ext cx="607060" cy="660400"/>
            </a:xfrm>
            <a:custGeom>
              <a:avLst/>
              <a:gdLst/>
              <a:ahLst/>
              <a:cxnLst/>
              <a:rect l="l" t="t" r="r" b="b"/>
              <a:pathLst>
                <a:path w="607059" h="660400">
                  <a:moveTo>
                    <a:pt x="550799" y="51818"/>
                  </a:moveTo>
                  <a:lnTo>
                    <a:pt x="0" y="651382"/>
                  </a:lnTo>
                  <a:lnTo>
                    <a:pt x="9398" y="659891"/>
                  </a:lnTo>
                  <a:lnTo>
                    <a:pt x="560130" y="60389"/>
                  </a:lnTo>
                  <a:lnTo>
                    <a:pt x="550799" y="51818"/>
                  </a:lnTo>
                  <a:close/>
                </a:path>
                <a:path w="607059" h="660400">
                  <a:moveTo>
                    <a:pt x="594893" y="42417"/>
                  </a:moveTo>
                  <a:lnTo>
                    <a:pt x="559434" y="42417"/>
                  </a:lnTo>
                  <a:lnTo>
                    <a:pt x="568705" y="51053"/>
                  </a:lnTo>
                  <a:lnTo>
                    <a:pt x="560130" y="60389"/>
                  </a:lnTo>
                  <a:lnTo>
                    <a:pt x="583564" y="81914"/>
                  </a:lnTo>
                  <a:lnTo>
                    <a:pt x="594893" y="42417"/>
                  </a:lnTo>
                  <a:close/>
                </a:path>
                <a:path w="607059" h="660400">
                  <a:moveTo>
                    <a:pt x="559434" y="42417"/>
                  </a:moveTo>
                  <a:lnTo>
                    <a:pt x="550799" y="51818"/>
                  </a:lnTo>
                  <a:lnTo>
                    <a:pt x="560130" y="60389"/>
                  </a:lnTo>
                  <a:lnTo>
                    <a:pt x="568705" y="51053"/>
                  </a:lnTo>
                  <a:lnTo>
                    <a:pt x="559434" y="42417"/>
                  </a:lnTo>
                  <a:close/>
                </a:path>
                <a:path w="607059" h="660400">
                  <a:moveTo>
                    <a:pt x="607059" y="0"/>
                  </a:moveTo>
                  <a:lnTo>
                    <a:pt x="527430" y="30352"/>
                  </a:lnTo>
                  <a:lnTo>
                    <a:pt x="550799" y="51818"/>
                  </a:lnTo>
                  <a:lnTo>
                    <a:pt x="559434" y="42417"/>
                  </a:lnTo>
                  <a:lnTo>
                    <a:pt x="594893" y="42417"/>
                  </a:lnTo>
                  <a:lnTo>
                    <a:pt x="607059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429497" y="4296536"/>
            <a:ext cx="865505" cy="429895"/>
          </a:xfrm>
          <a:custGeom>
            <a:avLst/>
            <a:gdLst/>
            <a:ahLst/>
            <a:cxnLst/>
            <a:rect l="l" t="t" r="r" b="b"/>
            <a:pathLst>
              <a:path w="865504" h="429895">
                <a:moveTo>
                  <a:pt x="793898" y="400929"/>
                </a:moveTo>
                <a:lnTo>
                  <a:pt x="779906" y="429387"/>
                </a:lnTo>
                <a:lnTo>
                  <a:pt x="865124" y="428751"/>
                </a:lnTo>
                <a:lnTo>
                  <a:pt x="848226" y="406526"/>
                </a:lnTo>
                <a:lnTo>
                  <a:pt x="805306" y="406526"/>
                </a:lnTo>
                <a:lnTo>
                  <a:pt x="793898" y="400929"/>
                </a:lnTo>
                <a:close/>
              </a:path>
              <a:path w="865504" h="429895">
                <a:moveTo>
                  <a:pt x="799511" y="389512"/>
                </a:moveTo>
                <a:lnTo>
                  <a:pt x="793898" y="400929"/>
                </a:lnTo>
                <a:lnTo>
                  <a:pt x="805306" y="406526"/>
                </a:lnTo>
                <a:lnTo>
                  <a:pt x="810895" y="395096"/>
                </a:lnTo>
                <a:lnTo>
                  <a:pt x="799511" y="389512"/>
                </a:lnTo>
                <a:close/>
              </a:path>
              <a:path w="865504" h="429895">
                <a:moveTo>
                  <a:pt x="813561" y="360933"/>
                </a:moveTo>
                <a:lnTo>
                  <a:pt x="799511" y="389512"/>
                </a:lnTo>
                <a:lnTo>
                  <a:pt x="810895" y="395096"/>
                </a:lnTo>
                <a:lnTo>
                  <a:pt x="805306" y="406526"/>
                </a:lnTo>
                <a:lnTo>
                  <a:pt x="848226" y="406526"/>
                </a:lnTo>
                <a:lnTo>
                  <a:pt x="813561" y="360933"/>
                </a:lnTo>
                <a:close/>
              </a:path>
              <a:path w="865504" h="429895">
                <a:moveTo>
                  <a:pt x="5587" y="0"/>
                </a:moveTo>
                <a:lnTo>
                  <a:pt x="0" y="11430"/>
                </a:lnTo>
                <a:lnTo>
                  <a:pt x="793898" y="400929"/>
                </a:lnTo>
                <a:lnTo>
                  <a:pt x="799511" y="389512"/>
                </a:lnTo>
                <a:lnTo>
                  <a:pt x="558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1279" y="3116579"/>
            <a:ext cx="827405" cy="464820"/>
          </a:xfrm>
          <a:custGeom>
            <a:avLst/>
            <a:gdLst/>
            <a:ahLst/>
            <a:cxnLst/>
            <a:rect l="l" t="t" r="r" b="b"/>
            <a:pathLst>
              <a:path w="827404" h="464820">
                <a:moveTo>
                  <a:pt x="69620" y="31569"/>
                </a:moveTo>
                <a:lnTo>
                  <a:pt x="63448" y="42646"/>
                </a:lnTo>
                <a:lnTo>
                  <a:pt x="820928" y="464693"/>
                </a:lnTo>
                <a:lnTo>
                  <a:pt x="827150" y="453644"/>
                </a:lnTo>
                <a:lnTo>
                  <a:pt x="69620" y="31569"/>
                </a:lnTo>
                <a:close/>
              </a:path>
              <a:path w="827404" h="464820">
                <a:moveTo>
                  <a:pt x="0" y="0"/>
                </a:moveTo>
                <a:lnTo>
                  <a:pt x="48006" y="70358"/>
                </a:lnTo>
                <a:lnTo>
                  <a:pt x="63448" y="42646"/>
                </a:lnTo>
                <a:lnTo>
                  <a:pt x="52324" y="36449"/>
                </a:lnTo>
                <a:lnTo>
                  <a:pt x="58546" y="25400"/>
                </a:lnTo>
                <a:lnTo>
                  <a:pt x="73058" y="25400"/>
                </a:lnTo>
                <a:lnTo>
                  <a:pt x="85089" y="3810"/>
                </a:lnTo>
                <a:lnTo>
                  <a:pt x="0" y="0"/>
                </a:lnTo>
                <a:close/>
              </a:path>
              <a:path w="827404" h="464820">
                <a:moveTo>
                  <a:pt x="58546" y="25400"/>
                </a:moveTo>
                <a:lnTo>
                  <a:pt x="52324" y="36449"/>
                </a:lnTo>
                <a:lnTo>
                  <a:pt x="63448" y="42646"/>
                </a:lnTo>
                <a:lnTo>
                  <a:pt x="69620" y="31569"/>
                </a:lnTo>
                <a:lnTo>
                  <a:pt x="58546" y="25400"/>
                </a:lnTo>
                <a:close/>
              </a:path>
              <a:path w="827404" h="464820">
                <a:moveTo>
                  <a:pt x="73058" y="25400"/>
                </a:moveTo>
                <a:lnTo>
                  <a:pt x="58546" y="25400"/>
                </a:lnTo>
                <a:lnTo>
                  <a:pt x="69620" y="31569"/>
                </a:lnTo>
                <a:lnTo>
                  <a:pt x="73058" y="254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275191" y="3027680"/>
            <a:ext cx="25165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90" dirty="0">
                <a:latin typeface="Lucida Sans Unicode"/>
                <a:cs typeface="Lucida Sans Unicode"/>
              </a:rPr>
              <a:t>BOMBA </a:t>
            </a:r>
            <a:r>
              <a:rPr sz="2600" spc="-130" dirty="0">
                <a:latin typeface="Lucida Sans Unicode"/>
                <a:cs typeface="Lucida Sans Unicode"/>
              </a:rPr>
              <a:t>DE</a:t>
            </a:r>
            <a:r>
              <a:rPr sz="2600" spc="-370" dirty="0">
                <a:latin typeface="Lucida Sans Unicode"/>
                <a:cs typeface="Lucida Sans Unicode"/>
              </a:rPr>
              <a:t> </a:t>
            </a:r>
            <a:r>
              <a:rPr sz="2600" spc="-160" dirty="0">
                <a:latin typeface="Lucida Sans Unicode"/>
                <a:cs typeface="Lucida Sans Unicode"/>
              </a:rPr>
              <a:t>AGUA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91243" y="6147308"/>
            <a:ext cx="20313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latin typeface="Lucida Sans Unicode"/>
                <a:cs typeface="Lucida Sans Unicode"/>
              </a:rPr>
              <a:t>VENTILADOR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8167" y="3176397"/>
            <a:ext cx="1203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10" dirty="0">
                <a:latin typeface="Lucida Sans Unicode"/>
                <a:cs typeface="Lucida Sans Unicode"/>
              </a:rPr>
              <a:t>F</a:t>
            </a:r>
            <a:r>
              <a:rPr sz="2800" spc="-90" dirty="0">
                <a:latin typeface="Lucida Sans Unicode"/>
                <a:cs typeface="Lucida Sans Unicode"/>
              </a:rPr>
              <a:t>LUIDO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4944" y="118871"/>
            <a:ext cx="3570732" cy="122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52987" y="384427"/>
            <a:ext cx="2874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25" dirty="0"/>
              <a:t>RADIACIÓN</a:t>
            </a:r>
          </a:p>
        </p:txBody>
      </p:sp>
      <p:sp>
        <p:nvSpPr>
          <p:cNvPr id="5" name="object 5"/>
          <p:cNvSpPr/>
          <p:nvPr/>
        </p:nvSpPr>
        <p:spPr>
          <a:xfrm>
            <a:off x="7603235" y="1520952"/>
            <a:ext cx="2344420" cy="76200"/>
          </a:xfrm>
          <a:custGeom>
            <a:avLst/>
            <a:gdLst/>
            <a:ahLst/>
            <a:cxnLst/>
            <a:rect l="l" t="t" r="r" b="b"/>
            <a:pathLst>
              <a:path w="2344420" h="76200">
                <a:moveTo>
                  <a:pt x="2267712" y="0"/>
                </a:moveTo>
                <a:lnTo>
                  <a:pt x="2267712" y="76200"/>
                </a:lnTo>
                <a:lnTo>
                  <a:pt x="2331212" y="44450"/>
                </a:lnTo>
                <a:lnTo>
                  <a:pt x="2280412" y="44450"/>
                </a:lnTo>
                <a:lnTo>
                  <a:pt x="2280412" y="31750"/>
                </a:lnTo>
                <a:lnTo>
                  <a:pt x="2331212" y="31750"/>
                </a:lnTo>
                <a:lnTo>
                  <a:pt x="2267712" y="0"/>
                </a:lnTo>
                <a:close/>
              </a:path>
              <a:path w="2344420" h="76200">
                <a:moveTo>
                  <a:pt x="226771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67712" y="44450"/>
                </a:lnTo>
                <a:lnTo>
                  <a:pt x="2267712" y="31750"/>
                </a:lnTo>
                <a:close/>
              </a:path>
              <a:path w="2344420" h="76200">
                <a:moveTo>
                  <a:pt x="2331212" y="31750"/>
                </a:moveTo>
                <a:lnTo>
                  <a:pt x="2280412" y="31750"/>
                </a:lnTo>
                <a:lnTo>
                  <a:pt x="2280412" y="44450"/>
                </a:lnTo>
                <a:lnTo>
                  <a:pt x="2331212" y="44450"/>
                </a:lnTo>
                <a:lnTo>
                  <a:pt x="2343912" y="38100"/>
                </a:lnTo>
                <a:lnTo>
                  <a:pt x="2331212" y="317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5294" y="1520726"/>
            <a:ext cx="2160609" cy="155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35863" y="1787525"/>
            <a:ext cx="9519285" cy="4573905"/>
            <a:chOff x="435863" y="1787525"/>
            <a:chExt cx="9519285" cy="4573905"/>
          </a:xfrm>
        </p:grpSpPr>
        <p:sp>
          <p:nvSpPr>
            <p:cNvPr id="8" name="object 8"/>
            <p:cNvSpPr/>
            <p:nvPr/>
          </p:nvSpPr>
          <p:spPr>
            <a:xfrm>
              <a:off x="4181855" y="1828800"/>
              <a:ext cx="4329684" cy="4532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2676" y="1787524"/>
              <a:ext cx="6831965" cy="461009"/>
            </a:xfrm>
            <a:custGeom>
              <a:avLst/>
              <a:gdLst/>
              <a:ahLst/>
              <a:cxnLst/>
              <a:rect l="l" t="t" r="r" b="b"/>
              <a:pathLst>
                <a:path w="6831965" h="461010">
                  <a:moveTo>
                    <a:pt x="1967738" y="12446"/>
                  </a:moveTo>
                  <a:lnTo>
                    <a:pt x="1965071" y="0"/>
                  </a:lnTo>
                  <a:lnTo>
                    <a:pt x="73050" y="417499"/>
                  </a:lnTo>
                  <a:lnTo>
                    <a:pt x="66167" y="386461"/>
                  </a:lnTo>
                  <a:lnTo>
                    <a:pt x="0" y="440055"/>
                  </a:lnTo>
                  <a:lnTo>
                    <a:pt x="82677" y="460883"/>
                  </a:lnTo>
                  <a:lnTo>
                    <a:pt x="76390" y="432562"/>
                  </a:lnTo>
                  <a:lnTo>
                    <a:pt x="75780" y="429831"/>
                  </a:lnTo>
                  <a:lnTo>
                    <a:pt x="1967738" y="12446"/>
                  </a:lnTo>
                  <a:close/>
                </a:path>
                <a:path w="6831965" h="461010">
                  <a:moveTo>
                    <a:pt x="6831965" y="378079"/>
                  </a:moveTo>
                  <a:lnTo>
                    <a:pt x="6827774" y="375158"/>
                  </a:lnTo>
                  <a:lnTo>
                    <a:pt x="6762115" y="329311"/>
                  </a:lnTo>
                  <a:lnTo>
                    <a:pt x="6757505" y="360743"/>
                  </a:lnTo>
                  <a:lnTo>
                    <a:pt x="4481449" y="27432"/>
                  </a:lnTo>
                  <a:lnTo>
                    <a:pt x="4479671" y="39878"/>
                  </a:lnTo>
                  <a:lnTo>
                    <a:pt x="6755663" y="373329"/>
                  </a:lnTo>
                  <a:lnTo>
                    <a:pt x="6751066" y="404749"/>
                  </a:lnTo>
                  <a:lnTo>
                    <a:pt x="6831965" y="378079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063" y="2282336"/>
              <a:ext cx="2722636" cy="959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4973" y="2288049"/>
              <a:ext cx="2650490" cy="897255"/>
            </a:xfrm>
            <a:custGeom>
              <a:avLst/>
              <a:gdLst/>
              <a:ahLst/>
              <a:cxnLst/>
              <a:rect l="l" t="t" r="r" b="b"/>
              <a:pathLst>
                <a:path w="2650490" h="897255">
                  <a:moveTo>
                    <a:pt x="0" y="858502"/>
                  </a:moveTo>
                  <a:lnTo>
                    <a:pt x="47099" y="841960"/>
                  </a:lnTo>
                  <a:lnTo>
                    <a:pt x="101596" y="811854"/>
                  </a:lnTo>
                  <a:lnTo>
                    <a:pt x="193230" y="755505"/>
                  </a:lnTo>
                  <a:lnTo>
                    <a:pt x="246344" y="715678"/>
                  </a:lnTo>
                  <a:lnTo>
                    <a:pt x="276355" y="689717"/>
                  </a:lnTo>
                  <a:lnTo>
                    <a:pt x="308431" y="660580"/>
                  </a:lnTo>
                  <a:lnTo>
                    <a:pt x="342389" y="628910"/>
                  </a:lnTo>
                  <a:lnTo>
                    <a:pt x="378050" y="595349"/>
                  </a:lnTo>
                  <a:lnTo>
                    <a:pt x="415234" y="560539"/>
                  </a:lnTo>
                  <a:lnTo>
                    <a:pt x="453761" y="525122"/>
                  </a:lnTo>
                  <a:lnTo>
                    <a:pt x="493450" y="489740"/>
                  </a:lnTo>
                  <a:lnTo>
                    <a:pt x="534122" y="455036"/>
                  </a:lnTo>
                  <a:lnTo>
                    <a:pt x="575596" y="421651"/>
                  </a:lnTo>
                  <a:lnTo>
                    <a:pt x="617692" y="390228"/>
                  </a:lnTo>
                  <a:lnTo>
                    <a:pt x="660231" y="361408"/>
                  </a:lnTo>
                  <a:lnTo>
                    <a:pt x="703031" y="335834"/>
                  </a:lnTo>
                  <a:lnTo>
                    <a:pt x="745912" y="314149"/>
                  </a:lnTo>
                  <a:lnTo>
                    <a:pt x="788696" y="296993"/>
                  </a:lnTo>
                  <a:lnTo>
                    <a:pt x="831200" y="285010"/>
                  </a:lnTo>
                  <a:lnTo>
                    <a:pt x="873246" y="278841"/>
                  </a:lnTo>
                  <a:lnTo>
                    <a:pt x="914653" y="279128"/>
                  </a:lnTo>
                  <a:lnTo>
                    <a:pt x="980521" y="296742"/>
                  </a:lnTo>
                  <a:lnTo>
                    <a:pt x="1048070" y="334897"/>
                  </a:lnTo>
                  <a:lnTo>
                    <a:pt x="1082384" y="360329"/>
                  </a:lnTo>
                  <a:lnTo>
                    <a:pt x="1117010" y="389279"/>
                  </a:lnTo>
                  <a:lnTo>
                    <a:pt x="1151911" y="421207"/>
                  </a:lnTo>
                  <a:lnTo>
                    <a:pt x="1187050" y="455574"/>
                  </a:lnTo>
                  <a:lnTo>
                    <a:pt x="1222391" y="491840"/>
                  </a:lnTo>
                  <a:lnTo>
                    <a:pt x="1257897" y="529467"/>
                  </a:lnTo>
                  <a:lnTo>
                    <a:pt x="1293533" y="567915"/>
                  </a:lnTo>
                  <a:lnTo>
                    <a:pt x="1329261" y="606645"/>
                  </a:lnTo>
                  <a:lnTo>
                    <a:pt x="1365045" y="645118"/>
                  </a:lnTo>
                  <a:lnTo>
                    <a:pt x="1400850" y="682794"/>
                  </a:lnTo>
                  <a:lnTo>
                    <a:pt x="1436637" y="719135"/>
                  </a:lnTo>
                  <a:lnTo>
                    <a:pt x="1472372" y="753600"/>
                  </a:lnTo>
                  <a:lnTo>
                    <a:pt x="1508017" y="785651"/>
                  </a:lnTo>
                  <a:lnTo>
                    <a:pt x="1543536" y="814749"/>
                  </a:lnTo>
                  <a:lnTo>
                    <a:pt x="1578892" y="840353"/>
                  </a:lnTo>
                  <a:lnTo>
                    <a:pt x="1614050" y="861926"/>
                  </a:lnTo>
                  <a:lnTo>
                    <a:pt x="1648973" y="878927"/>
                  </a:lnTo>
                  <a:lnTo>
                    <a:pt x="1717966" y="897059"/>
                  </a:lnTo>
                  <a:lnTo>
                    <a:pt x="1751964" y="897110"/>
                  </a:lnTo>
                  <a:lnTo>
                    <a:pt x="1787782" y="890583"/>
                  </a:lnTo>
                  <a:lnTo>
                    <a:pt x="1824559" y="878062"/>
                  </a:lnTo>
                  <a:lnTo>
                    <a:pt x="1862139" y="860053"/>
                  </a:lnTo>
                  <a:lnTo>
                    <a:pt x="1900361" y="837061"/>
                  </a:lnTo>
                  <a:lnTo>
                    <a:pt x="1939068" y="809589"/>
                  </a:lnTo>
                  <a:lnTo>
                    <a:pt x="1978101" y="778144"/>
                  </a:lnTo>
                  <a:lnTo>
                    <a:pt x="2017301" y="743230"/>
                  </a:lnTo>
                  <a:lnTo>
                    <a:pt x="2056509" y="705351"/>
                  </a:lnTo>
                  <a:lnTo>
                    <a:pt x="2095567" y="665013"/>
                  </a:lnTo>
                  <a:lnTo>
                    <a:pt x="2134315" y="622719"/>
                  </a:lnTo>
                  <a:lnTo>
                    <a:pt x="2172596" y="578976"/>
                  </a:lnTo>
                  <a:lnTo>
                    <a:pt x="2210250" y="534288"/>
                  </a:lnTo>
                  <a:lnTo>
                    <a:pt x="2247120" y="489159"/>
                  </a:lnTo>
                  <a:lnTo>
                    <a:pt x="2283045" y="444094"/>
                  </a:lnTo>
                  <a:lnTo>
                    <a:pt x="2317868" y="399599"/>
                  </a:lnTo>
                  <a:lnTo>
                    <a:pt x="2351429" y="356177"/>
                  </a:lnTo>
                  <a:lnTo>
                    <a:pt x="2383571" y="314334"/>
                  </a:lnTo>
                  <a:lnTo>
                    <a:pt x="2414134" y="274574"/>
                  </a:lnTo>
                  <a:lnTo>
                    <a:pt x="2442959" y="237403"/>
                  </a:lnTo>
                  <a:lnTo>
                    <a:pt x="2469889" y="203325"/>
                  </a:lnTo>
                  <a:lnTo>
                    <a:pt x="2494763" y="172844"/>
                  </a:lnTo>
                  <a:lnTo>
                    <a:pt x="2537714" y="124696"/>
                  </a:lnTo>
                  <a:lnTo>
                    <a:pt x="2605808" y="54238"/>
                  </a:lnTo>
                  <a:lnTo>
                    <a:pt x="2640539" y="15301"/>
                  </a:lnTo>
                  <a:lnTo>
                    <a:pt x="2650240" y="0"/>
                  </a:lnTo>
                  <a:lnTo>
                    <a:pt x="2643243" y="443"/>
                  </a:lnTo>
                  <a:lnTo>
                    <a:pt x="2627884" y="8745"/>
                  </a:lnTo>
                </a:path>
              </a:pathLst>
            </a:custGeom>
            <a:ln w="19812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863" y="3995927"/>
              <a:ext cx="3278124" cy="13822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6900" y="870585"/>
            <a:ext cx="1099820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  <a:tabLst>
                <a:tab pos="5083175" algn="l"/>
                <a:tab pos="10972165" algn="l"/>
              </a:tabLst>
            </a:pPr>
            <a:r>
              <a:rPr sz="2800" u="dash" spc="-204" dirty="0">
                <a:solidFill>
                  <a:srgbClr val="FF0000"/>
                </a:solidFill>
                <a:uFill>
                  <a:solidFill>
                    <a:srgbClr val="9FB8CD"/>
                  </a:solidFill>
                </a:uFill>
                <a:latin typeface="Lucida Sans Unicode"/>
                <a:cs typeface="Lucida Sans Unicode"/>
              </a:rPr>
              <a:t> 	FUENTE	</a:t>
            </a:r>
            <a:endParaRPr sz="2800" dirty="0">
              <a:latin typeface="Lucida Sans Unicode"/>
              <a:cs typeface="Lucida Sans Unicode"/>
            </a:endParaRPr>
          </a:p>
          <a:p>
            <a:pPr marL="4777740" marR="4417060" indent="1905" algn="ctr">
              <a:lnSpc>
                <a:spcPts val="2590"/>
              </a:lnSpc>
              <a:spcBef>
                <a:spcPts val="240"/>
              </a:spcBef>
            </a:pPr>
            <a:r>
              <a:rPr sz="2400" spc="-155" dirty="0">
                <a:latin typeface="Lucida Sans Unicode"/>
                <a:cs typeface="Lucida Sans Unicode"/>
              </a:rPr>
              <a:t>DISTINTAS  </a:t>
            </a:r>
            <a:r>
              <a:rPr sz="2400" spc="-125" dirty="0">
                <a:latin typeface="Lucida Sans Unicode"/>
                <a:cs typeface="Lucida Sans Unicode"/>
              </a:rPr>
              <a:t>DIRECC</a:t>
            </a:r>
            <a:r>
              <a:rPr sz="2400" spc="-70" dirty="0">
                <a:latin typeface="Lucida Sans Unicode"/>
                <a:cs typeface="Lucida Sans Unicode"/>
              </a:rPr>
              <a:t>I</a:t>
            </a:r>
            <a:r>
              <a:rPr sz="2400" spc="-160" dirty="0">
                <a:latin typeface="Lucida Sans Unicode"/>
                <a:cs typeface="Lucida Sans Unicode"/>
              </a:rPr>
              <a:t>ONES</a:t>
            </a:r>
            <a:endParaRPr sz="2400" dirty="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17675" y="4216908"/>
            <a:ext cx="10974705" cy="2641600"/>
            <a:chOff x="1217675" y="4216908"/>
            <a:chExt cx="10974705" cy="2641600"/>
          </a:xfrm>
        </p:grpSpPr>
        <p:sp>
          <p:nvSpPr>
            <p:cNvPr id="15" name="object 15"/>
            <p:cNvSpPr/>
            <p:nvPr/>
          </p:nvSpPr>
          <p:spPr>
            <a:xfrm>
              <a:off x="1217675" y="5408675"/>
              <a:ext cx="1650492" cy="14493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58783" y="4216908"/>
              <a:ext cx="3633216" cy="21442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79775" y="4689348"/>
              <a:ext cx="1607820" cy="7909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21928" y="3397072"/>
            <a:ext cx="282448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40"/>
              </a:lnSpc>
              <a:spcBef>
                <a:spcPts val="100"/>
              </a:spcBef>
            </a:pPr>
            <a:r>
              <a:rPr sz="2400" spc="-140" dirty="0">
                <a:latin typeface="Lucida Sans Unicode"/>
                <a:cs typeface="Lucida Sans Unicode"/>
              </a:rPr>
              <a:t>RADIACIONES</a:t>
            </a:r>
            <a:endParaRPr sz="2400">
              <a:latin typeface="Lucida Sans Unicode"/>
              <a:cs typeface="Lucida Sans Unicode"/>
            </a:endParaRPr>
          </a:p>
          <a:p>
            <a:pPr algn="ctr">
              <a:lnSpc>
                <a:spcPts val="2740"/>
              </a:lnSpc>
            </a:pPr>
            <a:r>
              <a:rPr sz="2400" spc="-165" dirty="0">
                <a:latin typeface="Lucida Sans Unicode"/>
                <a:cs typeface="Lucida Sans Unicode"/>
              </a:rPr>
              <a:t>ELEC</a:t>
            </a:r>
            <a:r>
              <a:rPr sz="2400" spc="-245" dirty="0">
                <a:latin typeface="Lucida Sans Unicode"/>
                <a:cs typeface="Lucida Sans Unicode"/>
              </a:rPr>
              <a:t>T</a:t>
            </a:r>
            <a:r>
              <a:rPr sz="2400" spc="-254" dirty="0">
                <a:latin typeface="Lucida Sans Unicode"/>
                <a:cs typeface="Lucida Sans Unicode"/>
              </a:rPr>
              <a:t>R</a:t>
            </a:r>
            <a:r>
              <a:rPr sz="2400" spc="-130" dirty="0">
                <a:latin typeface="Lucida Sans Unicode"/>
                <a:cs typeface="Lucida Sans Unicode"/>
              </a:rPr>
              <a:t>OMAGNET</a:t>
            </a:r>
            <a:r>
              <a:rPr sz="2400" spc="-65" dirty="0">
                <a:latin typeface="Lucida Sans Unicode"/>
                <a:cs typeface="Lucida Sans Unicode"/>
              </a:rPr>
              <a:t>I</a:t>
            </a:r>
            <a:r>
              <a:rPr sz="2400" spc="-200" dirty="0">
                <a:latin typeface="Lucida Sans Unicode"/>
                <a:cs typeface="Lucida Sans Unicode"/>
              </a:rPr>
              <a:t>CA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525" y="4279138"/>
            <a:ext cx="3747770" cy="196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96900" algn="ctr">
              <a:lnSpc>
                <a:spcPts val="2735"/>
              </a:lnSpc>
              <a:spcBef>
                <a:spcPts val="100"/>
              </a:spcBef>
            </a:pPr>
            <a:r>
              <a:rPr sz="2400" spc="-110" dirty="0">
                <a:solidFill>
                  <a:srgbClr val="FF0000"/>
                </a:solidFill>
                <a:latin typeface="Lucida Sans Unicode"/>
                <a:cs typeface="Lucida Sans Unicode"/>
              </a:rPr>
              <a:t>VIAJA </a:t>
            </a:r>
            <a:r>
              <a:rPr sz="24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A </a:t>
            </a:r>
            <a:r>
              <a:rPr sz="2400"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LA</a:t>
            </a:r>
            <a:r>
              <a:rPr sz="2400" spc="-2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VELOCIDAD</a:t>
            </a:r>
            <a:endParaRPr sz="2400">
              <a:latin typeface="Lucida Sans Unicode"/>
              <a:cs typeface="Lucida Sans Unicode"/>
            </a:endParaRPr>
          </a:p>
          <a:p>
            <a:pPr marL="848994" algn="ctr">
              <a:lnSpc>
                <a:spcPts val="2735"/>
              </a:lnSpc>
              <a:tabLst>
                <a:tab pos="2449830" algn="l"/>
              </a:tabLst>
            </a:pPr>
            <a:r>
              <a:rPr sz="2400" spc="-130" dirty="0">
                <a:solidFill>
                  <a:srgbClr val="FF0000"/>
                </a:solidFill>
                <a:latin typeface="Lucida Sans Unicode"/>
                <a:cs typeface="Lucida Sans Unicode"/>
              </a:rPr>
              <a:t>DE</a:t>
            </a:r>
            <a:r>
              <a:rPr sz="2400" spc="-18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LA</a:t>
            </a:r>
            <a:r>
              <a:rPr sz="2400" spc="-1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LUZ	</a:t>
            </a:r>
            <a:r>
              <a:rPr sz="3600" spc="-284" baseline="-41666" dirty="0">
                <a:latin typeface="Lucida Sans Unicode"/>
                <a:cs typeface="Lucida Sans Unicode"/>
              </a:rPr>
              <a:t>FOTONES</a:t>
            </a:r>
            <a:endParaRPr sz="3600" baseline="-41666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450">
              <a:latin typeface="Lucida Sans Unicode"/>
              <a:cs typeface="Lucida Sans Unicode"/>
            </a:endParaRPr>
          </a:p>
          <a:p>
            <a:pPr marR="533400" algn="ctr">
              <a:lnSpc>
                <a:spcPct val="100000"/>
              </a:lnSpc>
              <a:spcBef>
                <a:spcPts val="5"/>
              </a:spcBef>
            </a:pPr>
            <a:r>
              <a:rPr sz="2400" spc="-145" dirty="0">
                <a:latin typeface="Lucida Sans Unicode"/>
                <a:cs typeface="Lucida Sans Unicode"/>
              </a:rPr>
              <a:t>MASA </a:t>
            </a:r>
            <a:r>
              <a:rPr sz="2400" spc="-150" dirty="0">
                <a:latin typeface="Lucida Sans Unicode"/>
                <a:cs typeface="Lucida Sans Unicode"/>
              </a:rPr>
              <a:t>EN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400" spc="-165" dirty="0">
                <a:latin typeface="Lucida Sans Unicode"/>
                <a:cs typeface="Lucida Sans Unicode"/>
              </a:rPr>
              <a:t>REPOSO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0004" y="278891"/>
            <a:ext cx="6161532" cy="122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28925" algn="l"/>
                <a:tab pos="10984865" algn="l"/>
              </a:tabLst>
            </a:pPr>
            <a:r>
              <a:rPr spc="-320" dirty="0"/>
              <a:t> 	</a:t>
            </a:r>
            <a:r>
              <a:rPr spc="-245" dirty="0"/>
              <a:t>DILATACIÓN</a:t>
            </a:r>
            <a:r>
              <a:rPr spc="-409" dirty="0"/>
              <a:t> </a:t>
            </a:r>
            <a:r>
              <a:rPr spc="-245" dirty="0"/>
              <a:t>TÉRMICA	</a:t>
            </a:r>
          </a:p>
        </p:txBody>
      </p:sp>
      <p:sp>
        <p:nvSpPr>
          <p:cNvPr id="5" name="object 5"/>
          <p:cNvSpPr/>
          <p:nvPr/>
        </p:nvSpPr>
        <p:spPr>
          <a:xfrm>
            <a:off x="9880170" y="1796158"/>
            <a:ext cx="1414637" cy="33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1616" y="1703832"/>
            <a:ext cx="7514844" cy="3189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3155" y="5300471"/>
            <a:ext cx="947928" cy="112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21529" y="5631281"/>
            <a:ext cx="9569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Lucida Sans Unicode"/>
                <a:cs typeface="Lucida Sans Unicode"/>
              </a:rPr>
              <a:t>ESPA</a:t>
            </a:r>
            <a:r>
              <a:rPr sz="2000" spc="-175" dirty="0">
                <a:latin typeface="Lucida Sans Unicode"/>
                <a:cs typeface="Lucida Sans Unicode"/>
              </a:rPr>
              <a:t>C</a:t>
            </a:r>
            <a:r>
              <a:rPr sz="2000" spc="-40" dirty="0">
                <a:latin typeface="Lucida Sans Unicode"/>
                <a:cs typeface="Lucida Sans Unicode"/>
              </a:rPr>
              <a:t>IO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15200" y="5556503"/>
            <a:ext cx="2022475" cy="76200"/>
          </a:xfrm>
          <a:custGeom>
            <a:avLst/>
            <a:gdLst/>
            <a:ahLst/>
            <a:cxnLst/>
            <a:rect l="l" t="t" r="r" b="b"/>
            <a:pathLst>
              <a:path w="2022475" h="76200">
                <a:moveTo>
                  <a:pt x="1945767" y="0"/>
                </a:moveTo>
                <a:lnTo>
                  <a:pt x="1945767" y="76200"/>
                </a:lnTo>
                <a:lnTo>
                  <a:pt x="2009267" y="44450"/>
                </a:lnTo>
                <a:lnTo>
                  <a:pt x="1958467" y="44450"/>
                </a:lnTo>
                <a:lnTo>
                  <a:pt x="1958467" y="31750"/>
                </a:lnTo>
                <a:lnTo>
                  <a:pt x="2009267" y="31750"/>
                </a:lnTo>
                <a:lnTo>
                  <a:pt x="1945767" y="0"/>
                </a:lnTo>
                <a:close/>
              </a:path>
              <a:path w="2022475" h="76200">
                <a:moveTo>
                  <a:pt x="194576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45767" y="44450"/>
                </a:lnTo>
                <a:lnTo>
                  <a:pt x="1945767" y="31750"/>
                </a:lnTo>
                <a:close/>
              </a:path>
              <a:path w="2022475" h="76200">
                <a:moveTo>
                  <a:pt x="2009267" y="31750"/>
                </a:moveTo>
                <a:lnTo>
                  <a:pt x="1958467" y="31750"/>
                </a:lnTo>
                <a:lnTo>
                  <a:pt x="1958467" y="44450"/>
                </a:lnTo>
                <a:lnTo>
                  <a:pt x="2009267" y="44450"/>
                </a:lnTo>
                <a:lnTo>
                  <a:pt x="2021967" y="38100"/>
                </a:lnTo>
                <a:lnTo>
                  <a:pt x="2009267" y="317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5200" y="5798820"/>
            <a:ext cx="2022475" cy="76200"/>
          </a:xfrm>
          <a:custGeom>
            <a:avLst/>
            <a:gdLst/>
            <a:ahLst/>
            <a:cxnLst/>
            <a:rect l="l" t="t" r="r" b="b"/>
            <a:pathLst>
              <a:path w="202247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02247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022475" h="76200">
                <a:moveTo>
                  <a:pt x="2021967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021967" y="44449"/>
                </a:lnTo>
                <a:lnTo>
                  <a:pt x="2021967" y="31749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200" y="6019800"/>
            <a:ext cx="2022475" cy="76200"/>
          </a:xfrm>
          <a:custGeom>
            <a:avLst/>
            <a:gdLst/>
            <a:ahLst/>
            <a:cxnLst/>
            <a:rect l="l" t="t" r="r" b="b"/>
            <a:pathLst>
              <a:path w="2022475" h="76200">
                <a:moveTo>
                  <a:pt x="1945767" y="0"/>
                </a:moveTo>
                <a:lnTo>
                  <a:pt x="1945767" y="76200"/>
                </a:lnTo>
                <a:lnTo>
                  <a:pt x="2009267" y="44450"/>
                </a:lnTo>
                <a:lnTo>
                  <a:pt x="1958467" y="44450"/>
                </a:lnTo>
                <a:lnTo>
                  <a:pt x="1958467" y="31750"/>
                </a:lnTo>
                <a:lnTo>
                  <a:pt x="2009267" y="31750"/>
                </a:lnTo>
                <a:lnTo>
                  <a:pt x="1945767" y="0"/>
                </a:lnTo>
                <a:close/>
              </a:path>
              <a:path w="2022475" h="76200">
                <a:moveTo>
                  <a:pt x="194576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45767" y="44450"/>
                </a:lnTo>
                <a:lnTo>
                  <a:pt x="1945767" y="31750"/>
                </a:lnTo>
                <a:close/>
              </a:path>
              <a:path w="2022475" h="76200">
                <a:moveTo>
                  <a:pt x="2009267" y="31750"/>
                </a:moveTo>
                <a:lnTo>
                  <a:pt x="1958467" y="31750"/>
                </a:lnTo>
                <a:lnTo>
                  <a:pt x="1958467" y="44450"/>
                </a:lnTo>
                <a:lnTo>
                  <a:pt x="2009267" y="44450"/>
                </a:lnTo>
                <a:lnTo>
                  <a:pt x="2021967" y="38100"/>
                </a:lnTo>
                <a:lnTo>
                  <a:pt x="2009267" y="317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98563" y="6231432"/>
            <a:ext cx="2054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Lucida Sans Unicode"/>
                <a:cs typeface="Lucida Sans Unicode"/>
              </a:rPr>
              <a:t>DESPLAZAMIENTO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9404" y="5648705"/>
            <a:ext cx="866402" cy="476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56244" y="1845056"/>
            <a:ext cx="1179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latin typeface="Lucida Sans Unicode"/>
                <a:cs typeface="Lucida Sans Unicode"/>
              </a:rPr>
              <a:t>VO</a:t>
            </a:r>
            <a:r>
              <a:rPr sz="2000" spc="-70" dirty="0">
                <a:latin typeface="Lucida Sans Unicode"/>
                <a:cs typeface="Lucida Sans Unicode"/>
              </a:rPr>
              <a:t>LUMEN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5840" y="268224"/>
            <a:ext cx="2859023" cy="122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64380" algn="l"/>
                <a:tab pos="10984865" algn="l"/>
              </a:tabLst>
            </a:pPr>
            <a:r>
              <a:rPr spc="-320" dirty="0"/>
              <a:t> 	</a:t>
            </a:r>
            <a:r>
              <a:rPr spc="-195" dirty="0"/>
              <a:t>EJEMPLO	</a:t>
            </a:r>
          </a:p>
        </p:txBody>
      </p:sp>
      <p:sp>
        <p:nvSpPr>
          <p:cNvPr id="5" name="object 5"/>
          <p:cNvSpPr/>
          <p:nvPr/>
        </p:nvSpPr>
        <p:spPr>
          <a:xfrm>
            <a:off x="2994660" y="1661160"/>
            <a:ext cx="6464808" cy="304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4704" y="5184724"/>
            <a:ext cx="5655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latin typeface="Lucida Sans Unicode"/>
                <a:cs typeface="Lucida Sans Unicode"/>
              </a:rPr>
              <a:t>LAS </a:t>
            </a:r>
            <a:r>
              <a:rPr sz="2000" spc="-135" dirty="0">
                <a:latin typeface="Lucida Sans Unicode"/>
                <a:cs typeface="Lucida Sans Unicode"/>
              </a:rPr>
              <a:t>BALDOSAS </a:t>
            </a:r>
            <a:r>
              <a:rPr sz="2000" spc="-150" dirty="0">
                <a:latin typeface="Lucida Sans Unicode"/>
                <a:cs typeface="Lucida Sans Unicode"/>
              </a:rPr>
              <a:t>SE </a:t>
            </a:r>
            <a:r>
              <a:rPr sz="2000" spc="-125" dirty="0">
                <a:latin typeface="Lucida Sans Unicode"/>
                <a:cs typeface="Lucida Sans Unicode"/>
              </a:rPr>
              <a:t>HAN </a:t>
            </a:r>
            <a:r>
              <a:rPr sz="2000" spc="-135" dirty="0">
                <a:latin typeface="Lucida Sans Unicode"/>
                <a:cs typeface="Lucida Sans Unicode"/>
              </a:rPr>
              <a:t>PUESTO </a:t>
            </a:r>
            <a:r>
              <a:rPr sz="2000" spc="-90" dirty="0">
                <a:latin typeface="Lucida Sans Unicode"/>
                <a:cs typeface="Lucida Sans Unicode"/>
              </a:rPr>
              <a:t>DEMASIADO</a:t>
            </a:r>
            <a:r>
              <a:rPr sz="2000" spc="-210" dirty="0">
                <a:latin typeface="Lucida Sans Unicode"/>
                <a:cs typeface="Lucida Sans Unicode"/>
              </a:rPr>
              <a:t> </a:t>
            </a:r>
            <a:r>
              <a:rPr sz="2000" spc="-155" dirty="0">
                <a:latin typeface="Lucida Sans Unicode"/>
                <a:cs typeface="Lucida Sans Unicode"/>
              </a:rPr>
              <a:t>CERCA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432803"/>
            <a:ext cx="160020" cy="190500"/>
          </a:xfrm>
          <a:custGeom>
            <a:avLst/>
            <a:gdLst/>
            <a:ahLst/>
            <a:cxnLst/>
            <a:rect l="l" t="t" r="r" b="b"/>
            <a:pathLst>
              <a:path w="160020" h="190500">
                <a:moveTo>
                  <a:pt x="0" y="0"/>
                </a:moveTo>
                <a:lnTo>
                  <a:pt x="0" y="190500"/>
                </a:lnTo>
                <a:lnTo>
                  <a:pt x="16002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74635" y="2194560"/>
            <a:ext cx="4421124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03348" y="550163"/>
            <a:ext cx="8162925" cy="3526790"/>
            <a:chOff x="2403348" y="550163"/>
            <a:chExt cx="8162925" cy="3526790"/>
          </a:xfrm>
        </p:grpSpPr>
        <p:sp>
          <p:nvSpPr>
            <p:cNvPr id="5" name="object 5"/>
            <p:cNvSpPr/>
            <p:nvPr/>
          </p:nvSpPr>
          <p:spPr>
            <a:xfrm>
              <a:off x="2403348" y="550163"/>
              <a:ext cx="8162544" cy="1036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1763" y="1299972"/>
              <a:ext cx="4296155" cy="2776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627379"/>
            <a:ext cx="1099820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96770" algn="l"/>
                <a:tab pos="10984865" algn="l"/>
              </a:tabLst>
            </a:pPr>
            <a:r>
              <a:rPr sz="3700" spc="-270" dirty="0"/>
              <a:t> 	</a:t>
            </a:r>
            <a:r>
              <a:rPr sz="3700" spc="-225" dirty="0"/>
              <a:t>COEFICIENTE </a:t>
            </a:r>
            <a:r>
              <a:rPr sz="3700" spc="-200" dirty="0"/>
              <a:t>DE </a:t>
            </a:r>
            <a:r>
              <a:rPr sz="3700" spc="-210" dirty="0"/>
              <a:t>DILATACIÓN</a:t>
            </a:r>
            <a:r>
              <a:rPr sz="3700" spc="-405" dirty="0"/>
              <a:t> </a:t>
            </a:r>
            <a:r>
              <a:rPr sz="3700" spc="-204" dirty="0"/>
              <a:t>LINEAL	</a:t>
            </a:r>
            <a:endParaRPr sz="3700"/>
          </a:p>
        </p:txBody>
      </p:sp>
      <p:grpSp>
        <p:nvGrpSpPr>
          <p:cNvPr id="8" name="object 8"/>
          <p:cNvGrpSpPr/>
          <p:nvPr/>
        </p:nvGrpSpPr>
        <p:grpSpPr>
          <a:xfrm>
            <a:off x="541019" y="1766316"/>
            <a:ext cx="6614795" cy="3784600"/>
            <a:chOff x="541019" y="1766316"/>
            <a:chExt cx="6614795" cy="3784600"/>
          </a:xfrm>
        </p:grpSpPr>
        <p:sp>
          <p:nvSpPr>
            <p:cNvPr id="9" name="object 9"/>
            <p:cNvSpPr/>
            <p:nvPr/>
          </p:nvSpPr>
          <p:spPr>
            <a:xfrm>
              <a:off x="541019" y="2092452"/>
              <a:ext cx="4610100" cy="3457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2628" y="1766316"/>
              <a:ext cx="888491" cy="1030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46413" y="4244339"/>
              <a:ext cx="1909313" cy="115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7705" y="4239005"/>
              <a:ext cx="1867535" cy="76200"/>
            </a:xfrm>
            <a:custGeom>
              <a:avLst/>
              <a:gdLst/>
              <a:ahLst/>
              <a:cxnLst/>
              <a:rect l="l" t="t" r="r" b="b"/>
              <a:pathLst>
                <a:path w="1867534" h="76200">
                  <a:moveTo>
                    <a:pt x="1791335" y="0"/>
                  </a:moveTo>
                  <a:lnTo>
                    <a:pt x="1791335" y="76200"/>
                  </a:lnTo>
                  <a:lnTo>
                    <a:pt x="1847723" y="48006"/>
                  </a:lnTo>
                  <a:lnTo>
                    <a:pt x="1804035" y="48006"/>
                  </a:lnTo>
                  <a:lnTo>
                    <a:pt x="1804035" y="28194"/>
                  </a:lnTo>
                  <a:lnTo>
                    <a:pt x="1847723" y="28194"/>
                  </a:lnTo>
                  <a:lnTo>
                    <a:pt x="1791335" y="0"/>
                  </a:lnTo>
                  <a:close/>
                </a:path>
                <a:path w="1867534" h="76200">
                  <a:moveTo>
                    <a:pt x="1791335" y="28194"/>
                  </a:moveTo>
                  <a:lnTo>
                    <a:pt x="0" y="28194"/>
                  </a:lnTo>
                  <a:lnTo>
                    <a:pt x="0" y="48006"/>
                  </a:lnTo>
                  <a:lnTo>
                    <a:pt x="1791335" y="48006"/>
                  </a:lnTo>
                  <a:lnTo>
                    <a:pt x="1791335" y="28194"/>
                  </a:lnTo>
                  <a:close/>
                </a:path>
                <a:path w="1867534" h="76200">
                  <a:moveTo>
                    <a:pt x="1847723" y="28194"/>
                  </a:moveTo>
                  <a:lnTo>
                    <a:pt x="1804035" y="28194"/>
                  </a:lnTo>
                  <a:lnTo>
                    <a:pt x="1804035" y="48006"/>
                  </a:lnTo>
                  <a:lnTo>
                    <a:pt x="1847723" y="48006"/>
                  </a:lnTo>
                  <a:lnTo>
                    <a:pt x="1867535" y="38100"/>
                  </a:lnTo>
                  <a:lnTo>
                    <a:pt x="1847723" y="28194"/>
                  </a:lnTo>
                  <a:close/>
                </a:path>
              </a:pathLst>
            </a:custGeom>
            <a:solidFill>
              <a:srgbClr val="B88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32813" y="6175654"/>
            <a:ext cx="409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Lucida Sans Unicode"/>
                <a:cs typeface="Lucida Sans Unicode"/>
              </a:rPr>
              <a:t>DEPENDIENDO DE </a:t>
            </a:r>
            <a:r>
              <a:rPr sz="2000" spc="-160" dirty="0">
                <a:latin typeface="Lucida Sans Unicode"/>
                <a:cs typeface="Lucida Sans Unicode"/>
              </a:rPr>
              <a:t>LAS</a:t>
            </a:r>
            <a:r>
              <a:rPr sz="2000" spc="-280" dirty="0">
                <a:latin typeface="Lucida Sans Unicode"/>
                <a:cs typeface="Lucida Sans Unicode"/>
              </a:rPr>
              <a:t> </a:t>
            </a:r>
            <a:r>
              <a:rPr sz="2000" spc="-90" dirty="0">
                <a:latin typeface="Lucida Sans Unicode"/>
                <a:cs typeface="Lucida Sans Unicode"/>
              </a:rPr>
              <a:t>DIMENSIONES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04900" y="5832347"/>
            <a:ext cx="577850" cy="600710"/>
            <a:chOff x="1104900" y="5832347"/>
            <a:chExt cx="577850" cy="600710"/>
          </a:xfrm>
        </p:grpSpPr>
        <p:sp>
          <p:nvSpPr>
            <p:cNvPr id="15" name="object 15"/>
            <p:cNvSpPr/>
            <p:nvPr/>
          </p:nvSpPr>
          <p:spPr>
            <a:xfrm>
              <a:off x="1104900" y="5832347"/>
              <a:ext cx="577595" cy="6004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5081" y="5849124"/>
              <a:ext cx="485775" cy="509905"/>
            </a:xfrm>
            <a:custGeom>
              <a:avLst/>
              <a:gdLst/>
              <a:ahLst/>
              <a:cxnLst/>
              <a:rect l="l" t="t" r="r" b="b"/>
              <a:pathLst>
                <a:path w="485775" h="509904">
                  <a:moveTo>
                    <a:pt x="485631" y="509308"/>
                  </a:moveTo>
                  <a:lnTo>
                    <a:pt x="431568" y="495318"/>
                  </a:lnTo>
                  <a:lnTo>
                    <a:pt x="379732" y="478265"/>
                  </a:lnTo>
                  <a:lnTo>
                    <a:pt x="330326" y="458362"/>
                  </a:lnTo>
                  <a:lnTo>
                    <a:pt x="283548" y="435823"/>
                  </a:lnTo>
                  <a:lnTo>
                    <a:pt x="239602" y="410861"/>
                  </a:lnTo>
                  <a:lnTo>
                    <a:pt x="198686" y="383689"/>
                  </a:lnTo>
                  <a:lnTo>
                    <a:pt x="161003" y="354521"/>
                  </a:lnTo>
                  <a:lnTo>
                    <a:pt x="126753" y="323571"/>
                  </a:lnTo>
                  <a:lnTo>
                    <a:pt x="96137" y="291051"/>
                  </a:lnTo>
                  <a:lnTo>
                    <a:pt x="69356" y="257174"/>
                  </a:lnTo>
                  <a:lnTo>
                    <a:pt x="46610" y="222156"/>
                  </a:lnTo>
                  <a:lnTo>
                    <a:pt x="28100" y="186208"/>
                  </a:lnTo>
                  <a:lnTo>
                    <a:pt x="14028" y="149544"/>
                  </a:lnTo>
                  <a:lnTo>
                    <a:pt x="4594" y="112378"/>
                  </a:lnTo>
                  <a:lnTo>
                    <a:pt x="0" y="74923"/>
                  </a:lnTo>
                  <a:lnTo>
                    <a:pt x="444" y="37392"/>
                  </a:lnTo>
                  <a:lnTo>
                    <a:pt x="6130" y="0"/>
                  </a:lnTo>
                </a:path>
              </a:pathLst>
            </a:custGeom>
            <a:ln w="19049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25333" y="5735828"/>
            <a:ext cx="3834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latin typeface="Lucida Sans Unicode"/>
                <a:cs typeface="Lucida Sans Unicode"/>
              </a:rPr>
              <a:t>ALAMBRE, </a:t>
            </a:r>
            <a:r>
              <a:rPr sz="2000" spc="-140" dirty="0">
                <a:latin typeface="Lucida Sans Unicode"/>
                <a:cs typeface="Lucida Sans Unicode"/>
              </a:rPr>
              <a:t>VARILLAS, </a:t>
            </a:r>
            <a:r>
              <a:rPr sz="2000" spc="-160" dirty="0">
                <a:latin typeface="Lucida Sans Unicode"/>
                <a:cs typeface="Lucida Sans Unicode"/>
              </a:rPr>
              <a:t>ENTRE</a:t>
            </a:r>
            <a:r>
              <a:rPr sz="2000" spc="-195" dirty="0">
                <a:latin typeface="Lucida Sans Unicode"/>
                <a:cs typeface="Lucida Sans Unicode"/>
              </a:rPr>
              <a:t> </a:t>
            </a:r>
            <a:r>
              <a:rPr sz="2000" spc="-155" dirty="0">
                <a:latin typeface="Lucida Sans Unicode"/>
                <a:cs typeface="Lucida Sans Unicode"/>
              </a:rPr>
              <a:t>OTROS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586</Words>
  <Application>Microsoft Office PowerPoint</Application>
  <PresentationFormat>Personalizado</PresentationFormat>
  <Paragraphs>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Secadero Presentación  </vt:lpstr>
      <vt:lpstr>  TRANSFERENCIA DE CALOR </vt:lpstr>
      <vt:lpstr>  MECANISMOS DE TRANSFERENCIA DE CALOR </vt:lpstr>
      <vt:lpstr>  CONDUCCIÓN </vt:lpstr>
      <vt:lpstr>CONVECCIÓN</vt:lpstr>
      <vt:lpstr>RADIACIÓN</vt:lpstr>
      <vt:lpstr>  DILATACIÓN TÉRMICA </vt:lpstr>
      <vt:lpstr>  EJEMPLO </vt:lpstr>
      <vt:lpstr>  COEFICIENTE DE DILATACIÓN LINEAL </vt:lpstr>
      <vt:lpstr>Presentación de PowerPoint</vt:lpstr>
      <vt:lpstr>Intercambiadores de calor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P.N.F HIGIENE Y SEGURIDAD LABORAL</dc:title>
  <dc:creator>NEVER BACK DOWN</dc:creator>
  <cp:lastModifiedBy>Microsoft</cp:lastModifiedBy>
  <cp:revision>5</cp:revision>
  <dcterms:created xsi:type="dcterms:W3CDTF">2020-09-07T02:04:20Z</dcterms:created>
  <dcterms:modified xsi:type="dcterms:W3CDTF">2020-09-07T02:49:19Z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2020-09-07T00:00:00Z</vt:filetime>
  </property>
</Properties>
</file>