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en-US"/>
    </a:defPPr>
    <a:lvl1pPr algn="just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just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just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just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just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F9966"/>
    <a:srgbClr val="FF6600"/>
    <a:srgbClr val="969696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5" autoAdjust="0"/>
    <p:restoredTop sz="90929"/>
  </p:normalViewPr>
  <p:slideViewPr>
    <p:cSldViewPr>
      <p:cViewPr>
        <p:scale>
          <a:sx n="70" d="100"/>
          <a:sy n="70" d="100"/>
        </p:scale>
        <p:origin x="-167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2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8E6700-6DD5-4D49-A977-F53C9224383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98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4" name="Rectangle 22">
            <a:hlinkClick r:id="rId13" action="ppaction://hlinksldjump"/>
          </p:cNvPr>
          <p:cNvSpPr>
            <a:spLocks noChangeArrowheads="1"/>
          </p:cNvSpPr>
          <p:nvPr userDrawn="1"/>
        </p:nvSpPr>
        <p:spPr bwMode="auto">
          <a:xfrm>
            <a:off x="5076825" y="0"/>
            <a:ext cx="2286000" cy="2286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96969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s-MX" sz="1200" b="1">
                <a:solidFill>
                  <a:schemeClr val="bg1"/>
                </a:solidFill>
              </a:rPr>
              <a:t>Intercambiadores de Calor</a:t>
            </a:r>
            <a:endParaRPr lang="es-ES_tradnl" sz="1200" b="1">
              <a:solidFill>
                <a:schemeClr val="bg1"/>
              </a:solidFill>
            </a:endParaRPr>
          </a:p>
        </p:txBody>
      </p:sp>
      <p:sp>
        <p:nvSpPr>
          <p:cNvPr id="64536" name="Rectangle 24">
            <a:hlinkClick r:id="rId14" action="ppaction://hlinksldjump"/>
          </p:cNvPr>
          <p:cNvSpPr>
            <a:spLocks noChangeArrowheads="1"/>
          </p:cNvSpPr>
          <p:nvPr userDrawn="1"/>
        </p:nvSpPr>
        <p:spPr bwMode="auto">
          <a:xfrm>
            <a:off x="7408863" y="0"/>
            <a:ext cx="1447800" cy="2286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rgbClr val="96969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s-MX" sz="1200" b="1">
                <a:solidFill>
                  <a:schemeClr val="bg1"/>
                </a:solidFill>
              </a:rPr>
              <a:t>Método LMTD</a:t>
            </a:r>
            <a:endParaRPr lang="es-ES_tradnl" sz="1200" b="1">
              <a:solidFill>
                <a:schemeClr val="bg1"/>
              </a:solidFill>
            </a:endParaRPr>
          </a:p>
        </p:txBody>
      </p:sp>
      <p:sp>
        <p:nvSpPr>
          <p:cNvPr id="64544" name="AutoShape 32"/>
          <p:cNvSpPr>
            <a:spLocks noChangeArrowheads="1"/>
          </p:cNvSpPr>
          <p:nvPr userDrawn="1"/>
        </p:nvSpPr>
        <p:spPr bwMode="auto">
          <a:xfrm>
            <a:off x="179388" y="404813"/>
            <a:ext cx="8713787" cy="6264275"/>
          </a:xfrm>
          <a:prstGeom prst="roundRect">
            <a:avLst>
              <a:gd name="adj" fmla="val 3069"/>
            </a:avLst>
          </a:prstGeom>
          <a:solidFill>
            <a:schemeClr val="bg1"/>
          </a:solidFill>
          <a:ln w="9525">
            <a:solidFill>
              <a:srgbClr val="FF9966"/>
            </a:solidFill>
            <a:round/>
            <a:headEnd/>
            <a:tailEnd/>
          </a:ln>
          <a:effectLst>
            <a:outerShdw dist="107763" dir="2700000" algn="ctr" rotWithShape="0">
              <a:srgbClr val="B9B9B9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endParaRPr lang="es-EC"/>
          </a:p>
        </p:txBody>
      </p:sp>
      <p:sp>
        <p:nvSpPr>
          <p:cNvPr id="64545" name="Text Box 33"/>
          <p:cNvSpPr txBox="1">
            <a:spLocks noChangeArrowheads="1"/>
          </p:cNvSpPr>
          <p:nvPr userDrawn="1"/>
        </p:nvSpPr>
        <p:spPr bwMode="auto">
          <a:xfrm>
            <a:off x="179388" y="0"/>
            <a:ext cx="3671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Intercambiadores de Calor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 spd="med"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 descr="ic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2997200"/>
            <a:ext cx="5695950" cy="3103563"/>
          </a:xfrm>
          <a:prstGeom prst="rect">
            <a:avLst/>
          </a:prstGeom>
          <a:noFill/>
        </p:spPr>
      </p:pic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1600200" y="1600200"/>
            <a:ext cx="6553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s-MX" sz="2400" b="1">
                <a:solidFill>
                  <a:srgbClr val="FF6600"/>
                </a:solidFill>
              </a:rPr>
              <a:t>   Intercambiadores de Calor</a:t>
            </a:r>
          </a:p>
          <a:p>
            <a:pPr algn="l">
              <a:buFontTx/>
              <a:buChar char="•"/>
            </a:pPr>
            <a:r>
              <a:rPr lang="es-MX" sz="2400" b="1">
                <a:solidFill>
                  <a:srgbClr val="FF6600"/>
                </a:solidFill>
              </a:rPr>
              <a:t>   Método de la LMTD</a:t>
            </a:r>
            <a:endParaRPr lang="es-ES_tradnl" sz="24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539750" y="7651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b="1">
                <a:solidFill>
                  <a:srgbClr val="FF6600"/>
                </a:solidFill>
                <a:cs typeface="Times New Roman" pitchFamily="18" charset="0"/>
              </a:rPr>
              <a:t>Tipos de Carcasa</a:t>
            </a:r>
            <a:endParaRPr lang="es-ES_tradnl" b="1">
              <a:solidFill>
                <a:srgbClr val="FF6600"/>
              </a:solidFill>
              <a:cs typeface="Times New Roman" pitchFamily="18" charset="0"/>
            </a:endParaRP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971550" y="1828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E</a:t>
            </a:r>
            <a:endParaRPr lang="es-ES_tradnl" b="1"/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5010150" y="1828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F</a:t>
            </a:r>
            <a:endParaRPr lang="es-ES_tradnl" b="1"/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971550" y="2971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G</a:t>
            </a:r>
            <a:endParaRPr lang="es-ES_tradnl" b="1"/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5010150" y="2971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H</a:t>
            </a:r>
            <a:endParaRPr lang="es-ES_tradnl" b="1"/>
          </a:p>
        </p:txBody>
      </p:sp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971550" y="43053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J</a:t>
            </a:r>
            <a:endParaRPr lang="es-ES_tradnl" b="1"/>
          </a:p>
        </p:txBody>
      </p:sp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5010150" y="43053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K</a:t>
            </a:r>
            <a:endParaRPr lang="es-ES_tradnl" b="1"/>
          </a:p>
        </p:txBody>
      </p:sp>
      <p:pic>
        <p:nvPicPr>
          <p:cNvPr id="124950" name="Picture 22" descr="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150" y="1752600"/>
            <a:ext cx="1447800" cy="635000"/>
          </a:xfrm>
          <a:prstGeom prst="rect">
            <a:avLst/>
          </a:prstGeom>
          <a:noFill/>
        </p:spPr>
      </p:pic>
      <p:pic>
        <p:nvPicPr>
          <p:cNvPr id="124951" name="Picture 23" descr="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5950" y="1727200"/>
            <a:ext cx="1473200" cy="635000"/>
          </a:xfrm>
          <a:prstGeom prst="rect">
            <a:avLst/>
          </a:prstGeom>
          <a:noFill/>
        </p:spPr>
      </p:pic>
      <p:pic>
        <p:nvPicPr>
          <p:cNvPr id="124952" name="Picture 24" descr="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62150" y="2895600"/>
            <a:ext cx="1460500" cy="635000"/>
          </a:xfrm>
          <a:prstGeom prst="rect">
            <a:avLst/>
          </a:prstGeom>
          <a:noFill/>
        </p:spPr>
      </p:pic>
      <p:pic>
        <p:nvPicPr>
          <p:cNvPr id="124953" name="Picture 25" descr="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72150" y="2895600"/>
            <a:ext cx="1460500" cy="635000"/>
          </a:xfrm>
          <a:prstGeom prst="rect">
            <a:avLst/>
          </a:prstGeom>
          <a:noFill/>
        </p:spPr>
      </p:pic>
      <p:pic>
        <p:nvPicPr>
          <p:cNvPr id="124954" name="Picture 26" descr="J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38350" y="4076700"/>
            <a:ext cx="1485900" cy="647700"/>
          </a:xfrm>
          <a:prstGeom prst="rect">
            <a:avLst/>
          </a:prstGeom>
          <a:noFill/>
        </p:spPr>
      </p:pic>
      <p:pic>
        <p:nvPicPr>
          <p:cNvPr id="124955" name="Picture 27" descr="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95950" y="4000500"/>
            <a:ext cx="1473200" cy="800100"/>
          </a:xfrm>
          <a:prstGeom prst="rect">
            <a:avLst/>
          </a:prstGeom>
          <a:noFill/>
        </p:spPr>
      </p:pic>
      <p:sp>
        <p:nvSpPr>
          <p:cNvPr id="124956" name="Text Box 28"/>
          <p:cNvSpPr txBox="1">
            <a:spLocks noChangeArrowheads="1"/>
          </p:cNvSpPr>
          <p:nvPr/>
        </p:nvSpPr>
        <p:spPr bwMode="auto">
          <a:xfrm>
            <a:off x="971550" y="51657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X</a:t>
            </a:r>
            <a:endParaRPr lang="es-ES_tradnl" b="1"/>
          </a:p>
        </p:txBody>
      </p:sp>
      <p:pic>
        <p:nvPicPr>
          <p:cNvPr id="124958" name="Picture 30" descr="X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38350" y="5105400"/>
            <a:ext cx="1460500" cy="596900"/>
          </a:xfrm>
          <a:prstGeom prst="rect">
            <a:avLst/>
          </a:prstGeom>
          <a:noFill/>
        </p:spPr>
      </p:pic>
      <p:sp>
        <p:nvSpPr>
          <p:cNvPr id="124959" name="Text Box 31"/>
          <p:cNvSpPr txBox="1">
            <a:spLocks noChangeArrowheads="1"/>
          </p:cNvSpPr>
          <p:nvPr/>
        </p:nvSpPr>
        <p:spPr bwMode="auto">
          <a:xfrm>
            <a:off x="1885950" y="23622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Carcasa de un paso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4960" name="Text Box 32"/>
          <p:cNvSpPr txBox="1">
            <a:spLocks noChangeArrowheads="1"/>
          </p:cNvSpPr>
          <p:nvPr/>
        </p:nvSpPr>
        <p:spPr bwMode="auto">
          <a:xfrm>
            <a:off x="5619750" y="2362200"/>
            <a:ext cx="2362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Carcaza de dos pasos (baffle longitudinal)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4961" name="Text Box 33"/>
          <p:cNvSpPr txBox="1">
            <a:spLocks noChangeArrowheads="1"/>
          </p:cNvSpPr>
          <p:nvPr/>
        </p:nvSpPr>
        <p:spPr bwMode="auto">
          <a:xfrm>
            <a:off x="1885950" y="352107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Flujo cascada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4962" name="Text Box 34"/>
          <p:cNvSpPr txBox="1">
            <a:spLocks noChangeArrowheads="1"/>
          </p:cNvSpPr>
          <p:nvPr/>
        </p:nvSpPr>
        <p:spPr bwMode="auto">
          <a:xfrm>
            <a:off x="5619750" y="352107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Doble flujo cascada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4963" name="Text Box 35"/>
          <p:cNvSpPr txBox="1">
            <a:spLocks noChangeArrowheads="1"/>
          </p:cNvSpPr>
          <p:nvPr/>
        </p:nvSpPr>
        <p:spPr bwMode="auto">
          <a:xfrm>
            <a:off x="1885950" y="48006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Flujo dividido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4964" name="Text Box 36"/>
          <p:cNvSpPr txBox="1">
            <a:spLocks noChangeArrowheads="1"/>
          </p:cNvSpPr>
          <p:nvPr/>
        </p:nvSpPr>
        <p:spPr bwMode="auto">
          <a:xfrm>
            <a:off x="5619750" y="48006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Carcasa tipo caldera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4965" name="Text Box 37"/>
          <p:cNvSpPr txBox="1">
            <a:spLocks noChangeArrowheads="1"/>
          </p:cNvSpPr>
          <p:nvPr/>
        </p:nvSpPr>
        <p:spPr bwMode="auto">
          <a:xfrm>
            <a:off x="1885950" y="57912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Flujo partido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468313" y="836613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b="1">
                <a:solidFill>
                  <a:srgbClr val="FF6600"/>
                </a:solidFill>
                <a:cs typeface="Times New Roman" pitchFamily="18" charset="0"/>
              </a:rPr>
              <a:t>Tipos de Cabezal Posterior</a:t>
            </a:r>
            <a:endParaRPr lang="es-ES_tradnl" b="1">
              <a:solidFill>
                <a:srgbClr val="FF6600"/>
              </a:solidFill>
              <a:cs typeface="Times New Roman" pitchFamily="18" charset="0"/>
            </a:endParaRP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684213" y="1889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L</a:t>
            </a:r>
            <a:endParaRPr lang="es-ES_tradnl" b="1"/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4722813" y="1889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M</a:t>
            </a:r>
            <a:endParaRPr lang="es-ES_tradnl" b="1"/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684213" y="3032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N</a:t>
            </a:r>
            <a:endParaRPr lang="es-ES_tradnl" b="1"/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722813" y="3032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P</a:t>
            </a:r>
            <a:endParaRPr lang="es-ES_tradnl" b="1"/>
          </a:p>
        </p:txBody>
      </p:sp>
      <p:sp>
        <p:nvSpPr>
          <p:cNvPr id="125960" name="Text Box 8"/>
          <p:cNvSpPr txBox="1">
            <a:spLocks noChangeArrowheads="1"/>
          </p:cNvSpPr>
          <p:nvPr/>
        </p:nvSpPr>
        <p:spPr bwMode="auto">
          <a:xfrm>
            <a:off x="684213" y="43656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S</a:t>
            </a:r>
            <a:endParaRPr lang="es-ES_tradnl" b="1"/>
          </a:p>
        </p:txBody>
      </p:sp>
      <p:sp>
        <p:nvSpPr>
          <p:cNvPr id="125961" name="Text Box 9"/>
          <p:cNvSpPr txBox="1">
            <a:spLocks noChangeArrowheads="1"/>
          </p:cNvSpPr>
          <p:nvPr/>
        </p:nvSpPr>
        <p:spPr bwMode="auto">
          <a:xfrm>
            <a:off x="4722813" y="43656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T</a:t>
            </a:r>
            <a:endParaRPr lang="es-ES_tradnl" b="1"/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684213" y="5454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U</a:t>
            </a:r>
            <a:endParaRPr lang="es-ES_tradnl" b="1"/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1598613" y="2422525"/>
            <a:ext cx="2362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Cabezal estacionario tipo A de tubos unidos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5332413" y="3581400"/>
            <a:ext cx="2362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Cabezal flotante con sello externo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1598613" y="4860925"/>
            <a:ext cx="2362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Cabezal flotante (conjunto antirretorno)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5975" name="Text Box 23"/>
          <p:cNvSpPr txBox="1">
            <a:spLocks noChangeArrowheads="1"/>
          </p:cNvSpPr>
          <p:nvPr/>
        </p:nvSpPr>
        <p:spPr bwMode="auto">
          <a:xfrm>
            <a:off x="5332413" y="4860925"/>
            <a:ext cx="2362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Cabezal flotante montado axial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1598613" y="608012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Tubo en U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4722813" y="545465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W</a:t>
            </a:r>
            <a:endParaRPr lang="es-ES_tradnl" b="1"/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5408613" y="6080125"/>
            <a:ext cx="3276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Tuberias flotantes de Sellado externo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pic>
        <p:nvPicPr>
          <p:cNvPr id="125980" name="Picture 28" descr="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1013" y="1736725"/>
            <a:ext cx="1549400" cy="673100"/>
          </a:xfrm>
          <a:prstGeom prst="rect">
            <a:avLst/>
          </a:prstGeom>
          <a:noFill/>
        </p:spPr>
      </p:pic>
      <p:pic>
        <p:nvPicPr>
          <p:cNvPr id="125981" name="Picture 29" descr="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8613" y="1736725"/>
            <a:ext cx="1384300" cy="622300"/>
          </a:xfrm>
          <a:prstGeom prst="rect">
            <a:avLst/>
          </a:prstGeom>
          <a:noFill/>
        </p:spPr>
      </p:pic>
      <p:pic>
        <p:nvPicPr>
          <p:cNvPr id="125982" name="Picture 30" descr="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4813" y="2955925"/>
            <a:ext cx="1536700" cy="647700"/>
          </a:xfrm>
          <a:prstGeom prst="rect">
            <a:avLst/>
          </a:prstGeom>
          <a:noFill/>
        </p:spPr>
      </p:pic>
      <p:pic>
        <p:nvPicPr>
          <p:cNvPr id="125983" name="Picture 31" descr="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8613" y="3032125"/>
            <a:ext cx="1574800" cy="609600"/>
          </a:xfrm>
          <a:prstGeom prst="rect">
            <a:avLst/>
          </a:prstGeom>
          <a:noFill/>
        </p:spPr>
      </p:pic>
      <p:pic>
        <p:nvPicPr>
          <p:cNvPr id="125984" name="Picture 32" descr="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62113" y="4175125"/>
            <a:ext cx="1689100" cy="685800"/>
          </a:xfrm>
          <a:prstGeom prst="rect">
            <a:avLst/>
          </a:prstGeom>
          <a:noFill/>
        </p:spPr>
      </p:pic>
      <p:pic>
        <p:nvPicPr>
          <p:cNvPr id="125985" name="Picture 33" descr="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1313" y="4213225"/>
            <a:ext cx="1587500" cy="647700"/>
          </a:xfrm>
          <a:prstGeom prst="rect">
            <a:avLst/>
          </a:prstGeom>
          <a:noFill/>
        </p:spPr>
      </p:pic>
      <p:pic>
        <p:nvPicPr>
          <p:cNvPr id="125986" name="Picture 34" descr="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74813" y="5343525"/>
            <a:ext cx="1422400" cy="660400"/>
          </a:xfrm>
          <a:prstGeom prst="rect">
            <a:avLst/>
          </a:prstGeom>
          <a:noFill/>
        </p:spPr>
      </p:pic>
      <p:pic>
        <p:nvPicPr>
          <p:cNvPr id="125987" name="Picture 35" descr="w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08613" y="5343525"/>
            <a:ext cx="1447800" cy="660400"/>
          </a:xfrm>
          <a:prstGeom prst="rect">
            <a:avLst/>
          </a:prstGeom>
          <a:noFill/>
        </p:spPr>
      </p:pic>
      <p:sp>
        <p:nvSpPr>
          <p:cNvPr id="125988" name="Text Box 36"/>
          <p:cNvSpPr txBox="1">
            <a:spLocks noChangeArrowheads="1"/>
          </p:cNvSpPr>
          <p:nvPr/>
        </p:nvSpPr>
        <p:spPr bwMode="auto">
          <a:xfrm>
            <a:off x="5256213" y="2422525"/>
            <a:ext cx="2667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Cabezal estacionario tipo B de tubos desmontable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5989" name="Text Box 37"/>
          <p:cNvSpPr txBox="1">
            <a:spLocks noChangeArrowheads="1"/>
          </p:cNvSpPr>
          <p:nvPr/>
        </p:nvSpPr>
        <p:spPr bwMode="auto">
          <a:xfrm>
            <a:off x="1598613" y="3581400"/>
            <a:ext cx="2743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Cabezal estacionario tipo N de tubos desmontables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011" name="Picture 35" descr="a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620713"/>
            <a:ext cx="6591300" cy="2454275"/>
          </a:xfrm>
          <a:prstGeom prst="rect">
            <a:avLst/>
          </a:prstGeom>
          <a:noFill/>
        </p:spPr>
      </p:pic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3779838" y="2565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CL" b="1">
                <a:solidFill>
                  <a:srgbClr val="FF6600"/>
                </a:solidFill>
                <a:cs typeface="Times New Roman" pitchFamily="18" charset="0"/>
              </a:rPr>
              <a:t>Tipo AEP</a:t>
            </a:r>
            <a:endParaRPr lang="es-ES_tradnl" b="1">
              <a:solidFill>
                <a:srgbClr val="FF6600"/>
              </a:solidFill>
              <a:cs typeface="Times New Roman" pitchFamily="18" charset="0"/>
            </a:endParaRPr>
          </a:p>
        </p:txBody>
      </p:sp>
      <p:sp>
        <p:nvSpPr>
          <p:cNvPr id="127005" name="Text Box 29"/>
          <p:cNvSpPr txBox="1">
            <a:spLocks noChangeArrowheads="1"/>
          </p:cNvSpPr>
          <p:nvPr/>
        </p:nvSpPr>
        <p:spPr bwMode="auto">
          <a:xfrm>
            <a:off x="468313" y="3300413"/>
            <a:ext cx="312420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s-CL" sz="1000" b="1">
                <a:cs typeface="Times New Roman" pitchFamily="18" charset="0"/>
              </a:rPr>
              <a:t>1.      Cabezal estacionario – channel.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2.      Cabezal estacionario – bonete.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3.      Flange cabezal estacionario.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4.      Tapa channel.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5.      Boquilla cabezal estacionario.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6.      Haz de tubos estacionario.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7.      Tubos.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8.      Coraza.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9.      Tapa coraza.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10.  Flange coraza – fin cabezal estacionario.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11.  Flange coraza  - posterior al cabezal.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12.  Boquilla coraza.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13.  Flange tapa coraza.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14.  Junta de Expansión </a:t>
            </a:r>
          </a:p>
        </p:txBody>
      </p:sp>
      <p:sp>
        <p:nvSpPr>
          <p:cNvPr id="127009" name="Text Box 33"/>
          <p:cNvSpPr txBox="1">
            <a:spLocks noChangeArrowheads="1"/>
          </p:cNvSpPr>
          <p:nvPr/>
        </p:nvSpPr>
        <p:spPr bwMode="auto">
          <a:xfrm>
            <a:off x="3363913" y="3284538"/>
            <a:ext cx="312420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s-CL" sz="1000" b="1">
                <a:cs typeface="Times New Roman" pitchFamily="18" charset="0"/>
              </a:rPr>
              <a:t>15.  Haz de tubos flotante.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16.  Tapa cabezal flotante.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17.  Flange cabezal flotante.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18.  Aparato de apoyo cabezal flotante.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19.  Anillo de prueba intercambiador.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20.  Soporte flange.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21.  Tapa externa cabezal flotante.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22.  Falda de resguardo flanges.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23.  Caja de resguardo.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24.  Resguardo.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25.  Anillo seguidor de resguardo.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26.  Mirador de anillos.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27.  Sujetador y huinchas.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28.  Bafles Transversales</a:t>
            </a:r>
          </a:p>
        </p:txBody>
      </p:sp>
      <p:sp>
        <p:nvSpPr>
          <p:cNvPr id="127010" name="Text Box 34"/>
          <p:cNvSpPr txBox="1">
            <a:spLocks noChangeArrowheads="1"/>
          </p:cNvSpPr>
          <p:nvPr/>
        </p:nvSpPr>
        <p:spPr bwMode="auto">
          <a:xfrm>
            <a:off x="6011863" y="3284538"/>
            <a:ext cx="22098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s-CL" sz="1000" b="1">
                <a:cs typeface="Times New Roman" pitchFamily="18" charset="0"/>
              </a:rPr>
              <a:t>29.  Bafle de choque.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30.  Bafle longitudinales.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31.  Separador de flujo.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32.  Conexión de venteo.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33.  Conexión de drenaje.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34.  Conexión de instrumento.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35.Soportes del I. de Calor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36.  Llave de levantamiento.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37.  Soporte de apoyo.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38.  Protección.</a:t>
            </a:r>
          </a:p>
          <a:p>
            <a:pPr marL="457200" indent="-457200"/>
            <a:r>
              <a:rPr lang="es-CL" sz="1000" b="1">
                <a:cs typeface="Times New Roman" pitchFamily="18" charset="0"/>
              </a:rPr>
              <a:t>39.  Conexión del nivel del líquido</a:t>
            </a:r>
            <a:endParaRPr lang="es-ES_tradnl" sz="1000" b="1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539750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Tubos Rectos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611188" y="1828800"/>
            <a:ext cx="5105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Tubos Rectos:</a:t>
            </a:r>
            <a:r>
              <a:rPr lang="es-CL" sz="1800" b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800" b="1">
                <a:cs typeface="Times New Roman" pitchFamily="18" charset="0"/>
              </a:rPr>
              <a:t>Los tubos rectos fijados en las placa</a:t>
            </a:r>
            <a:r>
              <a:rPr lang="es-MX" sz="1800" b="1">
                <a:cs typeface="Times New Roman" pitchFamily="18" charset="0"/>
              </a:rPr>
              <a:t>s </a:t>
            </a:r>
            <a:r>
              <a:rPr lang="en-US" sz="1800" b="1">
                <a:cs typeface="Times New Roman" pitchFamily="18" charset="0"/>
              </a:rPr>
              <a:t>con una ligera curvatura o arco son útil cuando el fluido exterior deja incrustaciones.</a:t>
            </a:r>
            <a:r>
              <a:rPr lang="es-ES_tradnl" sz="1800" b="1">
                <a:cs typeface="Times New Roman" pitchFamily="18" charset="0"/>
              </a:rPr>
              <a:t> </a:t>
            </a:r>
            <a:endParaRPr lang="es-CL" sz="1800" b="1">
              <a:cs typeface="Times New Roman" pitchFamily="18" charset="0"/>
            </a:endParaRPr>
          </a:p>
        </p:txBody>
      </p:sp>
      <p:pic>
        <p:nvPicPr>
          <p:cNvPr id="128010" name="Picture 10" descr="tub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5188" y="1905000"/>
            <a:ext cx="2273300" cy="1377950"/>
          </a:xfrm>
          <a:prstGeom prst="rect">
            <a:avLst/>
          </a:prstGeom>
          <a:noFill/>
        </p:spPr>
      </p:pic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611188" y="3305175"/>
            <a:ext cx="7696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 b="1">
                <a:cs typeface="Times New Roman" pitchFamily="18" charset="0"/>
              </a:rPr>
              <a:t>Con dichos tubos, las variaciones en la temperatura originan variaciones en la flexión que tienden a romper la acumulación de incrustaciones. </a:t>
            </a:r>
          </a:p>
          <a:p>
            <a:r>
              <a:rPr lang="es-CL" sz="1800" b="1">
                <a:cs typeface="Times New Roman" pitchFamily="18" charset="0"/>
              </a:rPr>
              <a:t>Los tubos curvados toleran también la dilatación y la contracción, pero no deben ser cortos, debido a la probabilidad de rotura del tubo en las placas. </a:t>
            </a:r>
          </a:p>
        </p:txBody>
      </p:sp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Tubos en U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663575" y="1730375"/>
            <a:ext cx="4648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Tubos en U:</a:t>
            </a:r>
            <a:r>
              <a:rPr lang="es-CL" sz="1800" b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800" b="1">
                <a:cs typeface="Times New Roman" pitchFamily="18" charset="0"/>
              </a:rPr>
              <a:t>se usa para tolerar la dilatación y la contracción. Solo requieren una chapa, pero para reemplazar un tubo defectuoso hay que sacar varios otros.</a:t>
            </a:r>
            <a:r>
              <a:rPr lang="es-ES_tradnl" sz="1800" b="1">
                <a:cs typeface="Times New Roman" pitchFamily="18" charset="0"/>
              </a:rPr>
              <a:t> </a:t>
            </a:r>
            <a:endParaRPr lang="es-CL" sz="1800" b="1">
              <a:cs typeface="Times New Roman" pitchFamily="18" charset="0"/>
            </a:endParaRP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587375" y="3254375"/>
            <a:ext cx="4876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cs typeface="Times New Roman" pitchFamily="18" charset="0"/>
              </a:rPr>
              <a:t>Como los tubos son difíciles de limpiar en su interior, resultan apropiados sólo en aquellos casos en que el fluido del tubo no deja incrustaciones.</a:t>
            </a:r>
            <a:r>
              <a:rPr lang="es-ES_tradnl" sz="1800" b="1">
                <a:cs typeface="Times New Roman" pitchFamily="18" charset="0"/>
              </a:rPr>
              <a:t> </a:t>
            </a:r>
            <a:endParaRPr lang="es-CL" sz="1800" b="1">
              <a:cs typeface="Times New Roman" pitchFamily="18" charset="0"/>
            </a:endParaRPr>
          </a:p>
        </p:txBody>
      </p:sp>
      <p:pic>
        <p:nvPicPr>
          <p:cNvPr id="129031" name="Picture 7" descr="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0375" y="1812925"/>
            <a:ext cx="2946400" cy="1746250"/>
          </a:xfrm>
          <a:prstGeom prst="rect">
            <a:avLst/>
          </a:prstGeom>
          <a:noFill/>
        </p:spPr>
      </p:pic>
      <p:pic>
        <p:nvPicPr>
          <p:cNvPr id="12903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4778375"/>
            <a:ext cx="2028825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9037" name="Picture 13" descr="Image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92775" y="4464050"/>
            <a:ext cx="2743200" cy="2066925"/>
          </a:xfrm>
          <a:prstGeom prst="rect">
            <a:avLst/>
          </a:prstGeom>
          <a:noFill/>
        </p:spPr>
      </p:pic>
      <p:pic>
        <p:nvPicPr>
          <p:cNvPr id="129038" name="Picture 14" descr="Image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20975" y="4454525"/>
            <a:ext cx="2819400" cy="20891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Tubos con Aletas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544513" y="1828800"/>
            <a:ext cx="4343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Tubos con Aletas:</a:t>
            </a:r>
            <a:r>
              <a:rPr lang="es-CL" sz="1800" b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800" b="1">
                <a:cs typeface="Times New Roman" pitchFamily="18" charset="0"/>
              </a:rPr>
              <a:t>se adaptan en particular para aquellos casos en que el fluido exterior tiene un coeficiente laminar mucho menor que en el fluido de los tubos</a:t>
            </a:r>
            <a:r>
              <a:rPr lang="es-MX" sz="1800" b="1">
                <a:cs typeface="Times New Roman" pitchFamily="18" charset="0"/>
              </a:rPr>
              <a:t>.</a:t>
            </a:r>
            <a:endParaRPr lang="es-CL" sz="1800" b="1">
              <a:cs typeface="Times New Roman" pitchFamily="18" charset="0"/>
            </a:endParaRP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468313" y="3871913"/>
            <a:ext cx="4495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 b="1">
                <a:cs typeface="Times New Roman" pitchFamily="18" charset="0"/>
              </a:rPr>
              <a:t>Por ejemplo, cuando un líquido tiene que enfriar o calentar un gas. Pueden usarse aletas transversales o longitudinales, como en la figura, según el flujo sea normal o paralelo a los tubos.</a:t>
            </a:r>
          </a:p>
        </p:txBody>
      </p:sp>
      <p:pic>
        <p:nvPicPr>
          <p:cNvPr id="130055" name="Picture 7" descr="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0313" y="1905000"/>
            <a:ext cx="3175000" cy="1541463"/>
          </a:xfrm>
          <a:prstGeom prst="rect">
            <a:avLst/>
          </a:prstGeom>
          <a:noFill/>
        </p:spPr>
      </p:pic>
      <p:pic>
        <p:nvPicPr>
          <p:cNvPr id="130056" name="Picture 8" descr="t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313" y="3795713"/>
            <a:ext cx="3136900" cy="22256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Bafles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539750" y="1828800"/>
            <a:ext cx="72390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cs typeface="Times New Roman" pitchFamily="18" charset="0"/>
              </a:rPr>
              <a:t>Existen dos tipos generales de bafles: </a:t>
            </a:r>
            <a:r>
              <a:rPr lang="en-US" sz="1800" b="1">
                <a:solidFill>
                  <a:srgbClr val="FF6600"/>
                </a:solidFill>
                <a:cs typeface="Times New Roman" pitchFamily="18" charset="0"/>
              </a:rPr>
              <a:t>transversales</a:t>
            </a:r>
            <a:r>
              <a:rPr lang="en-US" sz="1800" b="1">
                <a:cs typeface="Times New Roman" pitchFamily="18" charset="0"/>
              </a:rPr>
              <a:t> y </a:t>
            </a:r>
            <a:r>
              <a:rPr lang="en-US" sz="1800" b="1">
                <a:solidFill>
                  <a:srgbClr val="FF6600"/>
                </a:solidFill>
                <a:cs typeface="Times New Roman" pitchFamily="18" charset="0"/>
              </a:rPr>
              <a:t>longitudinales</a:t>
            </a:r>
            <a:r>
              <a:rPr lang="en-US" sz="1800" b="1">
                <a:cs typeface="Times New Roman" pitchFamily="18" charset="0"/>
              </a:rPr>
              <a:t>. Ambos se usan para aumentar el régimen de trasmición de calor, aumentando la velocidad y turbulencia del fluido exterior.</a:t>
            </a:r>
            <a:r>
              <a:rPr lang="es-ES_tradnl" sz="1800" b="1">
                <a:cs typeface="Times New Roman" pitchFamily="18" charset="0"/>
              </a:rPr>
              <a:t> </a:t>
            </a:r>
            <a:endParaRPr lang="es-MX" sz="1800" b="1">
              <a:cs typeface="Times New Roman" pitchFamily="18" charset="0"/>
            </a:endParaRPr>
          </a:p>
          <a:p>
            <a:r>
              <a:rPr lang="es-MX" sz="1800" b="1" u="sng">
                <a:cs typeface="Times New Roman" pitchFamily="18" charset="0"/>
              </a:rPr>
              <a:t>Características</a:t>
            </a:r>
            <a:endParaRPr lang="es-CL" sz="1800" b="1" u="sng">
              <a:cs typeface="Times New Roman" pitchFamily="18" charset="0"/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539750" y="3657600"/>
            <a:ext cx="39624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Aumentan el Costo</a:t>
            </a:r>
          </a:p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Dificultan la Limpieza de los tubos</a:t>
            </a:r>
          </a:p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Aumentan la Caída de Presión</a:t>
            </a:r>
          </a:p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Al instalarlos deben evitar la derivación del fluido (Poco espacio con la carcasa) y entre bafles y tubos.</a:t>
            </a:r>
          </a:p>
          <a:p>
            <a:pPr>
              <a:buFontTx/>
              <a:buChar char="•"/>
            </a:pPr>
            <a:endParaRPr lang="es-CL" sz="1800">
              <a:cs typeface="Times New Roman" pitchFamily="18" charset="0"/>
            </a:endParaRP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5148263" y="3644900"/>
            <a:ext cx="34544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Debe quedar espacio para retirarlos tubos.</a:t>
            </a:r>
          </a:p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No deben vibrar</a:t>
            </a:r>
          </a:p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No deben acumular sedimentos.</a:t>
            </a:r>
          </a:p>
        </p:txBody>
      </p:sp>
    </p:spTree>
  </p:cSld>
  <p:clrMapOvr>
    <a:masterClrMapping/>
  </p:clrMapOvr>
  <p:transition spd="med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Bafles Transversales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539750" y="1557338"/>
            <a:ext cx="72390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Segmentados:</a:t>
            </a:r>
            <a:r>
              <a:rPr lang="es-MX" sz="1800" b="1">
                <a:cs typeface="Times New Roman" pitchFamily="18" charset="0"/>
              </a:rPr>
              <a:t> Poseen un 25% de segmento c/r al diámetro interior de la carcasa, viniendo perforadas para recibir a los tubos. Deben tener poca holgura entre placas y carcasa, como entre placas y tubos. Se utilizan para carcasas pequeñas.</a:t>
            </a:r>
            <a:endParaRPr lang="es-CL" sz="1800" b="1" u="sng">
              <a:cs typeface="Times New Roman" pitchFamily="18" charset="0"/>
            </a:endParaRPr>
          </a:p>
        </p:txBody>
      </p:sp>
      <p:pic>
        <p:nvPicPr>
          <p:cNvPr id="132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3068638"/>
            <a:ext cx="4649788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468313" y="3500438"/>
            <a:ext cx="34290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s-CL" sz="1800">
                <a:cs typeface="Times New Roman" pitchFamily="18" charset="0"/>
              </a:rPr>
              <a:t> Tiene altas pérdidas de Transferencia de Calor.</a:t>
            </a:r>
          </a:p>
          <a:p>
            <a:r>
              <a:rPr lang="es-CL" sz="1800">
                <a:cs typeface="Times New Roman" pitchFamily="18" charset="0"/>
              </a:rPr>
              <a:t>El bafle que tiene mas posibilidades de permitir la acumulación de materias en suspensión, es el bafle horizontal.</a:t>
            </a:r>
          </a:p>
        </p:txBody>
      </p:sp>
    </p:spTree>
  </p:cSld>
  <p:clrMapOvr>
    <a:masterClrMapping/>
  </p:clrMapOvr>
  <p:transition spd="med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Bafles Transversales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7777163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De Disco y Anillo:</a:t>
            </a:r>
            <a:r>
              <a:rPr lang="es-MX" sz="1800" b="1">
                <a:cs typeface="Times New Roman" pitchFamily="18" charset="0"/>
              </a:rPr>
              <a:t> </a:t>
            </a:r>
            <a:r>
              <a:rPr lang="en-US" sz="1800" b="1">
                <a:cs typeface="Times New Roman" pitchFamily="18" charset="0"/>
              </a:rPr>
              <a:t>Impelen el fluido, sucesivamente, desde el exterior de los tubos hacia el centro y de nuevo hacia el exterior</a:t>
            </a:r>
            <a:r>
              <a:rPr lang="es-MX" sz="1800" b="1">
                <a:cs typeface="Times New Roman" pitchFamily="18" charset="0"/>
              </a:rPr>
              <a:t>.</a:t>
            </a:r>
          </a:p>
          <a:p>
            <a:r>
              <a:rPr lang="es-CL" sz="1800" b="1">
                <a:cs typeface="Times New Roman" pitchFamily="18" charset="0"/>
              </a:rPr>
              <a:t>Son algo más costosos que el tipo de segmentos.</a:t>
            </a:r>
          </a:p>
          <a:p>
            <a:r>
              <a:rPr lang="es-CL" sz="1800" b="1">
                <a:cs typeface="Times New Roman" pitchFamily="18" charset="0"/>
              </a:rPr>
              <a:t>No tienen ninguna ventaja particular con respecto a de segmentos.</a:t>
            </a:r>
          </a:p>
        </p:txBody>
      </p:sp>
      <p:pic>
        <p:nvPicPr>
          <p:cNvPr id="133127" name="Picture 7" descr="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3573463"/>
            <a:ext cx="3746500" cy="2425700"/>
          </a:xfrm>
          <a:prstGeom prst="rect">
            <a:avLst/>
          </a:prstGeom>
          <a:noFill/>
        </p:spPr>
      </p:pic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539750" y="4005263"/>
            <a:ext cx="3886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 b="1">
                <a:cs typeface="Times New Roman" pitchFamily="18" charset="0"/>
              </a:rPr>
              <a:t>Presentan dos problemas; si existe sedimentación esta se acumula detrás de los bafles anillos; si existe condensado este fluirá por el fondo y sé vera obstruido.</a:t>
            </a:r>
          </a:p>
        </p:txBody>
      </p:sp>
    </p:spTree>
  </p:cSld>
  <p:clrMapOvr>
    <a:masterClrMapping/>
  </p:clrMapOvr>
  <p:transition spd="med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493713" y="7397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Bafles Transversales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539750" y="1557338"/>
            <a:ext cx="78422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De Orificio:</a:t>
            </a:r>
            <a:r>
              <a:rPr lang="es-MX" sz="1800" b="1">
                <a:cs typeface="Times New Roman" pitchFamily="18" charset="0"/>
              </a:rPr>
              <a:t> </a:t>
            </a:r>
            <a:r>
              <a:rPr lang="en-US" sz="1800" b="1">
                <a:cs typeface="Times New Roman" pitchFamily="18" charset="0"/>
              </a:rPr>
              <a:t>Impelen el fluido a grandes velocidades a través del espacio anular entre los bafles y el tubo. También  se los puede usar para un volumen pequeño o moderado de flujo.</a:t>
            </a:r>
            <a:r>
              <a:rPr lang="es-ES_tradnl" sz="1800" b="1">
                <a:cs typeface="Times New Roman" pitchFamily="18" charset="0"/>
              </a:rPr>
              <a:t> </a:t>
            </a:r>
            <a:endParaRPr lang="es-CL" sz="1800" b="1">
              <a:cs typeface="Times New Roman" pitchFamily="18" charset="0"/>
            </a:endParaRPr>
          </a:p>
        </p:txBody>
      </p:sp>
      <p:pic>
        <p:nvPicPr>
          <p:cNvPr id="13415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4088" y="4260850"/>
            <a:ext cx="3840162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52" name="Picture 8" descr="or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700338"/>
            <a:ext cx="5678487" cy="20748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Intercambiadores de Calor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755650" y="1752600"/>
            <a:ext cx="746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eaLnBrk="0" hangingPunct="0">
              <a:spcBef>
                <a:spcPct val="0"/>
              </a:spcBef>
            </a:pPr>
            <a:r>
              <a:rPr lang="es-CL" sz="1600" b="1">
                <a:cs typeface="Times New Roman" pitchFamily="18" charset="0"/>
              </a:rPr>
              <a:t>La finalidad de los Intercambiadores de Calor, es transferir energía calórica desde o hacia un fluido, o bien calentar un sólido. </a:t>
            </a:r>
          </a:p>
          <a:p>
            <a:pPr eaLnBrk="0" hangingPunct="0">
              <a:spcBef>
                <a:spcPct val="0"/>
              </a:spcBef>
            </a:pPr>
            <a:endParaRPr lang="es-CL" sz="1600" b="1">
              <a:cs typeface="Times New Roman" pitchFamily="18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s-CL" sz="1600" b="1">
                <a:cs typeface="Times New Roman" pitchFamily="18" charset="0"/>
              </a:rPr>
              <a:t>Utilizado como medio de solución para los distintos procesos que se requieran en las plantas, como por ejemplo:</a:t>
            </a:r>
          </a:p>
          <a:p>
            <a:pPr eaLnBrk="0" hangingPunct="0">
              <a:spcBef>
                <a:spcPct val="0"/>
              </a:spcBef>
            </a:pPr>
            <a:endParaRPr lang="es-CL" sz="1600" b="1">
              <a:cs typeface="Times New Roman" pitchFamily="18" charset="0"/>
            </a:endParaRP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s-CL" sz="1600" b="1">
                <a:cs typeface="Times New Roman" pitchFamily="18" charset="0"/>
              </a:rPr>
              <a:t> Plantas de potencia de vapor. 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s-CL" sz="1600" b="1">
                <a:cs typeface="Times New Roman" pitchFamily="18" charset="0"/>
              </a:rPr>
              <a:t> Plantas de procesamiento químico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s-CL" sz="1600" b="1">
                <a:cs typeface="Times New Roman" pitchFamily="18" charset="0"/>
              </a:rPr>
              <a:t> Calefacción y acondicionamiento de aire de edificios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s-CL" sz="1600" b="1">
                <a:cs typeface="Times New Roman" pitchFamily="18" charset="0"/>
              </a:rPr>
              <a:t> Refrigerados domésticos, radiadores de automóviles, radiadores de  </a:t>
            </a:r>
          </a:p>
          <a:p>
            <a:pPr eaLnBrk="0" hangingPunct="0">
              <a:spcBef>
                <a:spcPct val="0"/>
              </a:spcBef>
            </a:pPr>
            <a:r>
              <a:rPr lang="es-CL" sz="1600" b="1">
                <a:cs typeface="Times New Roman" pitchFamily="18" charset="0"/>
              </a:rPr>
              <a:t>  vehículos espaciales, etc. </a:t>
            </a:r>
          </a:p>
          <a:p>
            <a:pPr eaLnBrk="0" hangingPunct="0">
              <a:spcBef>
                <a:spcPct val="0"/>
              </a:spcBef>
            </a:pPr>
            <a:endParaRPr lang="es-CL" sz="1600" b="1">
              <a:cs typeface="Times New Roman" pitchFamily="18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s-CL" sz="1600" b="1">
                <a:cs typeface="Times New Roman" pitchFamily="18" charset="0"/>
              </a:rPr>
              <a:t>Los tipos más comunes son los de Carcasa y Tubos, que son los que estudiaremos en este curso.</a:t>
            </a:r>
          </a:p>
        </p:txBody>
      </p:sp>
    </p:spTree>
  </p:cSld>
  <p:clrMapOvr>
    <a:masterClrMapping/>
  </p:clrMapOvr>
  <p:transition spd="med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468313" y="69215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Bafles Transversales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784225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6600"/>
                </a:solidFill>
                <a:cs typeface="Times New Roman" pitchFamily="18" charset="0"/>
              </a:rPr>
              <a:t>Deflectores o de </a:t>
            </a:r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C</a:t>
            </a:r>
            <a:r>
              <a:rPr lang="en-US" sz="1800" b="1">
                <a:solidFill>
                  <a:srgbClr val="FF6600"/>
                </a:solidFill>
                <a:cs typeface="Times New Roman" pitchFamily="18" charset="0"/>
              </a:rPr>
              <a:t>hoque</a:t>
            </a:r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:</a:t>
            </a:r>
            <a:r>
              <a:rPr lang="es-MX" sz="1800" b="1">
                <a:cs typeface="Times New Roman" pitchFamily="18" charset="0"/>
              </a:rPr>
              <a:t> E</a:t>
            </a:r>
            <a:r>
              <a:rPr lang="en-US" sz="1800" b="1">
                <a:cs typeface="Times New Roman" pitchFamily="18" charset="0"/>
              </a:rPr>
              <a:t>stán generalmente instalados en las áreas de entrada de los fluidos a la carcaza</a:t>
            </a:r>
            <a:r>
              <a:rPr lang="es-MX" sz="1800" b="1">
                <a:cs typeface="Times New Roman" pitchFamily="18" charset="0"/>
              </a:rPr>
              <a:t>.</a:t>
            </a:r>
          </a:p>
          <a:p>
            <a:r>
              <a:rPr lang="en-US" sz="1800" b="1">
                <a:cs typeface="Times New Roman" pitchFamily="18" charset="0"/>
              </a:rPr>
              <a:t>Estos bafles ayudan  a distribuir el flujo del fluido, dirige el flujo hacia los lados del intercambiador</a:t>
            </a:r>
            <a:r>
              <a:rPr lang="es-ES_tradnl" sz="1800" b="1">
                <a:cs typeface="Times New Roman" pitchFamily="18" charset="0"/>
              </a:rPr>
              <a:t> </a:t>
            </a:r>
            <a:r>
              <a:rPr lang="es-MX" sz="1800" b="1">
                <a:cs typeface="Times New Roman" pitchFamily="18" charset="0"/>
              </a:rPr>
              <a:t>.</a:t>
            </a:r>
            <a:endParaRPr lang="es-CL" sz="1800" b="1">
              <a:cs typeface="Times New Roman" pitchFamily="18" charset="0"/>
            </a:endParaRPr>
          </a:p>
        </p:txBody>
      </p:sp>
      <p:pic>
        <p:nvPicPr>
          <p:cNvPr id="13517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2795588"/>
            <a:ext cx="4611687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611188" y="3284538"/>
            <a:ext cx="3505200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cs typeface="Times New Roman" pitchFamily="18" charset="0"/>
              </a:rPr>
              <a:t>E</a:t>
            </a:r>
            <a:r>
              <a:rPr lang="en-US" sz="1800" b="1">
                <a:cs typeface="Times New Roman" pitchFamily="18" charset="0"/>
              </a:rPr>
              <a:t>l bafle reduce eficazmente la erosión de los tubos</a:t>
            </a:r>
            <a:r>
              <a:rPr lang="es-MX" sz="1800" b="1">
                <a:cs typeface="Times New Roman" pitchFamily="18" charset="0"/>
              </a:rPr>
              <a:t>, ocacionada por la alta velocidad de ingreso del fluido.</a:t>
            </a:r>
          </a:p>
          <a:p>
            <a:endParaRPr lang="es-MX" sz="1800" b="1">
              <a:cs typeface="Times New Roman" pitchFamily="18" charset="0"/>
            </a:endParaRPr>
          </a:p>
          <a:p>
            <a:r>
              <a:rPr lang="es-MX" sz="1800" b="1">
                <a:cs typeface="Times New Roman" pitchFamily="18" charset="0"/>
              </a:rPr>
              <a:t>Produce gran transferencia de calor entre el fluido y los tubos.</a:t>
            </a:r>
            <a:endParaRPr lang="es-CL" sz="1800" b="1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Bafles Longitudinales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79200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cs typeface="Times New Roman" pitchFamily="18" charset="0"/>
              </a:rPr>
              <a:t>Está dise</a:t>
            </a:r>
            <a:r>
              <a:rPr lang="en-US" sz="1800" b="1">
                <a:cs typeface="Times New Roman" pitchFamily="18" charset="0"/>
              </a:rPr>
              <a:t>ñado para dirigir el flujo hacia un extremo del intercambiador y permitir un retorno dividiendo así la carcaza un  flujo de dos o más pasadas</a:t>
            </a:r>
            <a:r>
              <a:rPr lang="es-MX" sz="1800" b="1">
                <a:cs typeface="Times New Roman" pitchFamily="18" charset="0"/>
              </a:rPr>
              <a:t>.</a:t>
            </a:r>
            <a:endParaRPr lang="es-CL" sz="1800" b="1">
              <a:cs typeface="Times New Roman" pitchFamily="18" charset="0"/>
            </a:endParaRP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611188" y="3068638"/>
            <a:ext cx="3505200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cs typeface="Times New Roman" pitchFamily="18" charset="0"/>
              </a:rPr>
              <a:t>Al tener varias pasadas el Intercambiador de Calor va a ser mas corto.</a:t>
            </a:r>
          </a:p>
          <a:p>
            <a:endParaRPr lang="es-MX" sz="1800" b="1">
              <a:cs typeface="Times New Roman" pitchFamily="18" charset="0"/>
            </a:endParaRPr>
          </a:p>
          <a:p>
            <a:r>
              <a:rPr lang="es-MX" sz="1800" b="1">
                <a:cs typeface="Times New Roman" pitchFamily="18" charset="0"/>
              </a:rPr>
              <a:t>Con 1 bafle: 2 pasadas</a:t>
            </a:r>
          </a:p>
          <a:p>
            <a:r>
              <a:rPr lang="es-MX" sz="1800" b="1">
                <a:cs typeface="Times New Roman" pitchFamily="18" charset="0"/>
              </a:rPr>
              <a:t>Con 2 bafles: 3 pasadas</a:t>
            </a:r>
          </a:p>
          <a:p>
            <a:r>
              <a:rPr lang="es-MX" sz="1800" b="1">
                <a:cs typeface="Times New Roman" pitchFamily="18" charset="0"/>
              </a:rPr>
              <a:t>Con 3 bafles: 4 pasadas</a:t>
            </a:r>
            <a:endParaRPr lang="es-CL" sz="1800" b="1">
              <a:cs typeface="Times New Roman" pitchFamily="18" charset="0"/>
            </a:endParaRPr>
          </a:p>
        </p:txBody>
      </p:sp>
      <p:pic>
        <p:nvPicPr>
          <p:cNvPr id="13619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810000"/>
            <a:ext cx="4237037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200" name="Picture 8" descr="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133600"/>
            <a:ext cx="3390900" cy="2082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468313" y="69215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Elementos I. de Calor / Placas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7913687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cs typeface="Times New Roman" pitchFamily="18" charset="0"/>
              </a:rPr>
              <a:t>Es una parte del haz de tubos, los extremos de los tubos se introducen en los agujeros de la placa</a:t>
            </a:r>
            <a:r>
              <a:rPr lang="es-MX" sz="1800" b="1">
                <a:cs typeface="Times New Roman" pitchFamily="18" charset="0"/>
              </a:rPr>
              <a:t>.</a:t>
            </a:r>
          </a:p>
          <a:p>
            <a:r>
              <a:rPr lang="es-MX" sz="1800" b="1">
                <a:cs typeface="Times New Roman" pitchFamily="18" charset="0"/>
              </a:rPr>
              <a:t>L</a:t>
            </a:r>
            <a:r>
              <a:rPr lang="en-US" sz="1800" b="1">
                <a:cs typeface="Times New Roman" pitchFamily="18" charset="0"/>
              </a:rPr>
              <a:t>os tubos quedan inmovilizados, la placa y los tubos forman una unidad sólida</a:t>
            </a:r>
            <a:r>
              <a:rPr lang="es-MX" sz="1800" b="1">
                <a:cs typeface="Times New Roman" pitchFamily="18" charset="0"/>
              </a:rPr>
              <a:t>.</a:t>
            </a:r>
            <a:endParaRPr lang="es-CL" sz="1800" b="1">
              <a:cs typeface="Times New Roman" pitchFamily="18" charset="0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539750" y="3167063"/>
            <a:ext cx="51117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cs typeface="Times New Roman" pitchFamily="18" charset="0"/>
              </a:rPr>
              <a:t>El </a:t>
            </a:r>
            <a:r>
              <a:rPr lang="en-US" sz="1800" b="1">
                <a:cs typeface="Times New Roman" pitchFamily="18" charset="0"/>
              </a:rPr>
              <a:t>calor hace que los metales se expandan </a:t>
            </a:r>
            <a:r>
              <a:rPr lang="es-MX" sz="1800" b="1">
                <a:cs typeface="Times New Roman" pitchFamily="18" charset="0"/>
              </a:rPr>
              <a:t>es necesario disponer de</a:t>
            </a:r>
            <a:r>
              <a:rPr lang="en-US" sz="1800" b="1">
                <a:cs typeface="Times New Roman" pitchFamily="18" charset="0"/>
              </a:rPr>
              <a:t> algún sistema para liberar las tensiones ya que cuando los tubos se expanden, se producen tensiones  entre los tubos y la placa y se pueden soltar los tubos, permitiendo que se filtre los fluidos </a:t>
            </a:r>
            <a:r>
              <a:rPr lang="es-MX" sz="1800" b="1">
                <a:cs typeface="Times New Roman" pitchFamily="18" charset="0"/>
              </a:rPr>
              <a:t>, </a:t>
            </a:r>
            <a:r>
              <a:rPr lang="en-US" sz="1800" b="1">
                <a:cs typeface="Times New Roman" pitchFamily="18" charset="0"/>
              </a:rPr>
              <a:t>Lo que </a:t>
            </a:r>
            <a:r>
              <a:rPr lang="es-MX" sz="1800" b="1">
                <a:cs typeface="Times New Roman" pitchFamily="18" charset="0"/>
              </a:rPr>
              <a:t>produciría</a:t>
            </a:r>
            <a:r>
              <a:rPr lang="en-US" sz="1800" b="1">
                <a:cs typeface="Times New Roman" pitchFamily="18" charset="0"/>
              </a:rPr>
              <a:t> </a:t>
            </a:r>
            <a:r>
              <a:rPr lang="en-US" sz="1800" b="1">
                <a:solidFill>
                  <a:schemeClr val="tx2"/>
                </a:solidFill>
                <a:cs typeface="Times New Roman" pitchFamily="18" charset="0"/>
              </a:rPr>
              <a:t>contaminación de un fluido por el otro. </a:t>
            </a:r>
            <a:endParaRPr lang="es-CL" sz="1800" b="1">
              <a:solidFill>
                <a:schemeClr val="tx2"/>
              </a:solidFill>
              <a:cs typeface="Times New Roman" pitchFamily="18" charset="0"/>
            </a:endParaRPr>
          </a:p>
        </p:txBody>
      </p:sp>
      <p:pic>
        <p:nvPicPr>
          <p:cNvPr id="13722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3068638"/>
            <a:ext cx="2879725" cy="270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Clasificación de los IC.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35814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(1-1)</a:t>
            </a:r>
            <a:r>
              <a:rPr lang="es-MX" sz="1800" b="1">
                <a:cs typeface="Times New Roman" pitchFamily="18" charset="0"/>
              </a:rPr>
              <a:t> Paso Simple</a:t>
            </a:r>
          </a:p>
          <a:p>
            <a:r>
              <a:rPr lang="es-MX" sz="1800" b="1">
                <a:cs typeface="Times New Roman" pitchFamily="18" charset="0"/>
              </a:rPr>
              <a:t>Es el más sencillo, para flujos bajos, un solo paso para fluido caliente y uno para el fluido frio.</a:t>
            </a:r>
            <a:endParaRPr lang="es-CL" sz="1800" b="1">
              <a:cs typeface="Times New Roman" pitchFamily="18" charset="0"/>
            </a:endParaRPr>
          </a:p>
        </p:txBody>
      </p:sp>
      <p:pic>
        <p:nvPicPr>
          <p:cNvPr id="1382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1739900"/>
            <a:ext cx="45593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82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3429000"/>
            <a:ext cx="6296025" cy="277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1676400" y="5881688"/>
            <a:ext cx="3581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(1-1) Con mezcla de fluidos</a:t>
            </a:r>
            <a:endParaRPr lang="es-CL" sz="1800" b="1">
              <a:solidFill>
                <a:srgbClr val="FF66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789363"/>
            <a:ext cx="8029575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Clasificación de los IC.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(1-1)</a:t>
            </a: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s-MX" sz="1800" b="1">
                <a:cs typeface="Times New Roman" pitchFamily="18" charset="0"/>
              </a:rPr>
              <a:t>Sin mezcla de fluidos</a:t>
            </a:r>
            <a:endParaRPr lang="es-CL" sz="1800" b="1">
              <a:cs typeface="Times New Roman" pitchFamily="18" charset="0"/>
            </a:endParaRP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1828800" y="5562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A</a:t>
            </a:r>
            <a:endParaRPr lang="es-CL" sz="1800" b="1">
              <a:solidFill>
                <a:srgbClr val="FF6600"/>
              </a:solidFill>
              <a:cs typeface="Times New Roman" pitchFamily="18" charset="0"/>
            </a:endParaRPr>
          </a:p>
        </p:txBody>
      </p:sp>
      <p:pic>
        <p:nvPicPr>
          <p:cNvPr id="13927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557338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4495800" y="5562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B</a:t>
            </a:r>
            <a:endParaRPr lang="es-CL" sz="1800" b="1">
              <a:solidFill>
                <a:srgbClr val="FF6600"/>
              </a:solidFill>
              <a:cs typeface="Times New Roman" pitchFamily="18" charset="0"/>
            </a:endParaRPr>
          </a:p>
        </p:txBody>
      </p:sp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7391400" y="5562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C</a:t>
            </a:r>
            <a:endParaRPr lang="es-CL" sz="1800" b="1">
              <a:solidFill>
                <a:srgbClr val="FF6600"/>
              </a:solidFill>
              <a:cs typeface="Times New Roman" pitchFamily="18" charset="0"/>
            </a:endParaRPr>
          </a:p>
        </p:txBody>
      </p:sp>
      <p:sp>
        <p:nvSpPr>
          <p:cNvPr id="139276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3581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200" b="1">
                <a:cs typeface="Times New Roman" pitchFamily="18" charset="0"/>
              </a:rPr>
              <a:t>A: Condensador de un Paso de tubos</a:t>
            </a:r>
          </a:p>
          <a:p>
            <a:pPr algn="l" eaLnBrk="0" hangingPunct="0">
              <a:spcBef>
                <a:spcPct val="0"/>
              </a:spcBef>
            </a:pPr>
            <a:r>
              <a:rPr lang="es-MX" sz="1200" b="1">
                <a:cs typeface="Times New Roman" pitchFamily="18" charset="0"/>
              </a:rPr>
              <a:t>B: Vaporizador de un Paso de tubos</a:t>
            </a:r>
          </a:p>
          <a:p>
            <a:pPr algn="l" eaLnBrk="0" hangingPunct="0">
              <a:spcBef>
                <a:spcPct val="0"/>
              </a:spcBef>
            </a:pPr>
            <a:r>
              <a:rPr lang="es-MX" sz="1200" b="1">
                <a:cs typeface="Times New Roman" pitchFamily="18" charset="0"/>
              </a:rPr>
              <a:t>C: Flujos en Corrientes Paralelas</a:t>
            </a:r>
            <a:endParaRPr lang="es-CL" sz="1200" b="1">
              <a:cs typeface="Times New Roman" pitchFamily="18" charset="0"/>
            </a:endParaRPr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696913" y="171767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1001713" y="17176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1077913" y="202247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/>
              <a:t>Fluido Frío</a:t>
            </a:r>
            <a:endParaRPr lang="es-ES_tradnl" sz="1400" b="1"/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773113" y="232727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/>
              <a:t>Fluido Caliente</a:t>
            </a:r>
            <a:endParaRPr lang="es-ES_tradnl" sz="1400" b="1"/>
          </a:p>
        </p:txBody>
      </p:sp>
    </p:spTree>
  </p:cSld>
  <p:clrMapOvr>
    <a:masterClrMapping/>
  </p:clrMapOvr>
  <p:transition spd="med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588" y="1844675"/>
            <a:ext cx="7239000" cy="443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468313" y="69215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Clasificación de los IC.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(1-2)</a:t>
            </a: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s-MX" sz="1800" b="1">
                <a:cs typeface="Times New Roman" pitchFamily="18" charset="0"/>
              </a:rPr>
              <a:t>Flujo Paralelo Corrientes Paralelas / Parcialmente</a:t>
            </a:r>
            <a:endParaRPr lang="es-CL" sz="1800" b="1">
              <a:cs typeface="Times New Roman" pitchFamily="18" charset="0"/>
            </a:endParaRPr>
          </a:p>
        </p:txBody>
      </p:sp>
      <p:sp>
        <p:nvSpPr>
          <p:cNvPr id="140300" name="Text Box 12"/>
          <p:cNvSpPr txBox="1">
            <a:spLocks noChangeArrowheads="1"/>
          </p:cNvSpPr>
          <p:nvPr/>
        </p:nvSpPr>
        <p:spPr bwMode="auto">
          <a:xfrm>
            <a:off x="517525" y="3617913"/>
            <a:ext cx="6934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(1-2)</a:t>
            </a: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s-MX" sz="1800" b="1">
                <a:cs typeface="Times New Roman" pitchFamily="18" charset="0"/>
              </a:rPr>
              <a:t>Flujo Paralelo Contracorriente / Parcialmente</a:t>
            </a:r>
            <a:endParaRPr lang="es-CL" sz="1800" b="1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539750" y="1341438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(2-4)</a:t>
            </a: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endParaRPr lang="es-CL" sz="1800" b="1">
              <a:solidFill>
                <a:schemeClr val="hlink"/>
              </a:solidFill>
              <a:cs typeface="Times New Roman" pitchFamily="18" charset="0"/>
            </a:endParaRPr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468313" y="69215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Clasificación de los IC.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900113" y="4652963"/>
            <a:ext cx="3581400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>
                <a:cs typeface="Times New Roman" pitchFamily="18" charset="0"/>
              </a:rPr>
              <a:t>2: Pasos por Carcasa</a:t>
            </a:r>
          </a:p>
          <a:p>
            <a:r>
              <a:rPr lang="es-MX" sz="1800">
                <a:cs typeface="Times New Roman" pitchFamily="18" charset="0"/>
              </a:rPr>
              <a:t>4: Pasos por Tubos</a:t>
            </a:r>
          </a:p>
          <a:p>
            <a:r>
              <a:rPr lang="es-MX" sz="1800">
                <a:cs typeface="Times New Roman" pitchFamily="18" charset="0"/>
              </a:rPr>
              <a:t>Se requiere menor área superficial que en el 1-2 de flujos paralelos.</a:t>
            </a:r>
            <a:endParaRPr lang="es-CL" sz="1800">
              <a:cs typeface="Times New Roman" pitchFamily="18" charset="0"/>
            </a:endParaRPr>
          </a:p>
        </p:txBody>
      </p:sp>
      <p:grpSp>
        <p:nvGrpSpPr>
          <p:cNvPr id="141325" name="Group 13"/>
          <p:cNvGrpSpPr>
            <a:grpSpLocks/>
          </p:cNvGrpSpPr>
          <p:nvPr/>
        </p:nvGrpSpPr>
        <p:grpSpPr bwMode="auto">
          <a:xfrm>
            <a:off x="900113" y="1916113"/>
            <a:ext cx="7559675" cy="2520950"/>
            <a:chOff x="960" y="1366"/>
            <a:chExt cx="4515" cy="1466"/>
          </a:xfrm>
        </p:grpSpPr>
        <p:pic>
          <p:nvPicPr>
            <p:cNvPr id="141319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0" y="1366"/>
              <a:ext cx="4515" cy="1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1322" name="Line 10"/>
            <p:cNvSpPr>
              <a:spLocks noChangeShapeType="1"/>
            </p:cNvSpPr>
            <p:nvPr/>
          </p:nvSpPr>
          <p:spPr bwMode="auto">
            <a:xfrm flipV="1">
              <a:off x="3744" y="1392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41323" name="Line 11"/>
            <p:cNvSpPr>
              <a:spLocks noChangeShapeType="1"/>
            </p:cNvSpPr>
            <p:nvPr/>
          </p:nvSpPr>
          <p:spPr bwMode="auto">
            <a:xfrm flipV="1">
              <a:off x="5328" y="1392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41324" name="Line 12"/>
            <p:cNvSpPr>
              <a:spLocks noChangeShapeType="1"/>
            </p:cNvSpPr>
            <p:nvPr/>
          </p:nvSpPr>
          <p:spPr bwMode="auto">
            <a:xfrm>
              <a:off x="3744" y="268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</p:grp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5148263" y="4724400"/>
            <a:ext cx="3581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>
                <a:cs typeface="Times New Roman" pitchFamily="18" charset="0"/>
              </a:rPr>
              <a:t>El 2-4 tiene mayor capacidad de transferir calor que operando el mismo flujo (Mayor U)</a:t>
            </a:r>
            <a:endParaRPr lang="es-CL" sz="180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Distintos Tipos de IC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1143000" y="18288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endParaRPr lang="es-CL" sz="1800" b="1">
              <a:solidFill>
                <a:schemeClr val="hlink"/>
              </a:solidFill>
              <a:cs typeface="Times New Roman" pitchFamily="18" charset="0"/>
            </a:endParaRPr>
          </a:p>
        </p:txBody>
      </p:sp>
      <p:pic>
        <p:nvPicPr>
          <p:cNvPr id="1423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268413"/>
            <a:ext cx="7848600" cy="525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Otros Tipos de IC / Flujos Cruzados / Gases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143000" y="18288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endParaRPr lang="es-CL" sz="1800" b="1">
              <a:solidFill>
                <a:schemeClr val="hlink"/>
              </a:solidFill>
              <a:cs typeface="Times New Roman" pitchFamily="18" charset="0"/>
            </a:endParaRPr>
          </a:p>
        </p:txBody>
      </p:sp>
      <p:pic>
        <p:nvPicPr>
          <p:cNvPr id="1433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84313"/>
            <a:ext cx="8280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539750" y="90805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Clasificación por Tipo de Aplicación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eaLnBrk="0" hangingPunct="0">
              <a:spcBef>
                <a:spcPct val="0"/>
              </a:spcBef>
            </a:pPr>
            <a:r>
              <a:rPr lang="en-US" sz="1600" b="1">
                <a:cs typeface="Times New Roman" pitchFamily="18" charset="0"/>
              </a:rPr>
              <a:t>Para caracterizar los intercambiadores de calor basándose en su aplicación se utilizan en</a:t>
            </a:r>
            <a:r>
              <a:rPr lang="en-US" sz="1600" b="1">
                <a:solidFill>
                  <a:srgbClr val="000000"/>
                </a:solidFill>
                <a:cs typeface="Times New Roman" pitchFamily="18" charset="0"/>
              </a:rPr>
              <a:t> general términos especiales. Los términos empleados para los principales tipos son</a:t>
            </a:r>
            <a:r>
              <a:rPr lang="es-MX" sz="1600" b="1">
                <a:cs typeface="Times New Roman" pitchFamily="18" charset="0"/>
              </a:rPr>
              <a:t>:</a:t>
            </a:r>
            <a:endParaRPr lang="es-CL" sz="1600" b="1">
              <a:cs typeface="Times New Roman" pitchFamily="18" charset="0"/>
            </a:endParaRP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684213" y="2781300"/>
            <a:ext cx="34290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Calderas de Vapor</a:t>
            </a:r>
          </a:p>
          <a:p>
            <a:r>
              <a:rPr lang="es-MX" sz="1600" b="1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n-US" sz="1600" b="1">
                <a:solidFill>
                  <a:srgbClr val="000000"/>
                </a:solidFill>
                <a:cs typeface="Times New Roman" pitchFamily="18" charset="0"/>
              </a:rPr>
              <a:t>on unas de las primeras aplicaciones de los intercambiadores de calor. </a:t>
            </a:r>
            <a:endParaRPr lang="es-MX" sz="1600" b="1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n-US" sz="1600" b="1">
                <a:solidFill>
                  <a:srgbClr val="000000"/>
                </a:solidFill>
                <a:cs typeface="Times New Roman" pitchFamily="18" charset="0"/>
              </a:rPr>
              <a:t>Con frecuencia se emplea el término generador de vapor para referirse a las calderas en las que la fuente de calor es una corriente de un flujo caliente en vez de los productos de la combustión a temperatura elevada. </a:t>
            </a:r>
            <a:endParaRPr lang="es-ES_tradnl" sz="1600" b="1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17766" name="Picture 6" descr="uno3_w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2800350"/>
            <a:ext cx="4181475" cy="32924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611188" y="836613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Condensadores</a:t>
            </a:r>
            <a:endParaRPr lang="es-ES_tradnl" sz="2400" b="1">
              <a:solidFill>
                <a:srgbClr val="FF6600"/>
              </a:solidFill>
            </a:endParaRPr>
          </a:p>
        </p:txBody>
      </p:sp>
      <p:pic>
        <p:nvPicPr>
          <p:cNvPr id="118791" name="Picture 7" descr="tita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9613" y="1809750"/>
            <a:ext cx="3632200" cy="2609850"/>
          </a:xfrm>
          <a:prstGeom prst="rect">
            <a:avLst/>
          </a:prstGeom>
          <a:noFill/>
        </p:spPr>
      </p:pic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684213" y="1828800"/>
            <a:ext cx="35052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Se utilizan en aplicaciones tan variadas como: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Plantas de vapor.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Plantas de proceso químico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Plantas eléctricas nucleares.</a:t>
            </a:r>
            <a:endParaRPr lang="es-ES_tradnl" sz="1800"/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836613" y="47244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El tipo más común es el condensador de superficie</a:t>
            </a:r>
            <a:r>
              <a:rPr lang="es-MX">
                <a:solidFill>
                  <a:srgbClr val="000000"/>
                </a:solidFill>
                <a:cs typeface="Times New Roman" pitchFamily="18" charset="0"/>
              </a:rPr>
              <a:t>, el cual cambia de fase al vapor proveniente de la turbina, y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 que tiene la ventaja de que el condensado se recircula a la caldera por medio del sistema de alimentación.</a:t>
            </a:r>
            <a:r>
              <a:rPr lang="es-ES_tradnl"/>
              <a:t> </a:t>
            </a:r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Torres de Enfriamiento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5257800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Se utilizan para desechar en la atmósfera el calor proveniente de procesos industriales en vez de hacerlo en el agua de un río, un lago, etc.</a:t>
            </a:r>
          </a:p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Existen por:</a:t>
            </a:r>
          </a:p>
          <a:p>
            <a:r>
              <a:rPr lang="es-CL" sz="1800" b="1">
                <a:solidFill>
                  <a:srgbClr val="000000"/>
                </a:solidFill>
                <a:cs typeface="Times New Roman" pitchFamily="18" charset="0"/>
              </a:rPr>
              <a:t>Convección Natural y Forzada</a:t>
            </a:r>
            <a:endParaRPr lang="es-ES_tradnl" sz="1800" b="1"/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615950" y="3284538"/>
            <a:ext cx="7620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Por Conveción Natural:</a:t>
            </a:r>
            <a:r>
              <a:rPr lang="es-MX" sz="1800">
                <a:solidFill>
                  <a:srgbClr val="000000"/>
                </a:solidFill>
                <a:cs typeface="Times New Roman" pitchFamily="18" charset="0"/>
              </a:rPr>
              <a:t> E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l agua se pulveriza directamente en la corriente de aire que se mueve a través de la torre de enfriamiento por convección térmica. Al caer, las gotas de agua se enfrían tanto por convección </a:t>
            </a:r>
            <a:r>
              <a:rPr lang="es-MX" sz="1800">
                <a:solidFill>
                  <a:srgbClr val="000000"/>
                </a:solidFill>
                <a:cs typeface="Times New Roman" pitchFamily="18" charset="0"/>
              </a:rPr>
              <a:t>natural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 como por evaporación</a:t>
            </a:r>
            <a:r>
              <a:rPr lang="es-MX" sz="180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s-ES_tradnl" sz="180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pic>
        <p:nvPicPr>
          <p:cNvPr id="119815" name="Picture 7" descr="torr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7113" y="981075"/>
            <a:ext cx="2209800" cy="2119313"/>
          </a:xfrm>
          <a:prstGeom prst="rect">
            <a:avLst/>
          </a:prstGeom>
          <a:noFill/>
        </p:spPr>
      </p:pic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615950" y="4770438"/>
            <a:ext cx="76200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800" b="1">
                <a:solidFill>
                  <a:srgbClr val="FF6600"/>
                </a:solidFill>
                <a:cs typeface="Times New Roman" pitchFamily="18" charset="0"/>
              </a:rPr>
              <a:t>Por Conveción Forzada:</a:t>
            </a:r>
            <a:r>
              <a:rPr lang="es-MX" sz="1800">
                <a:solidFill>
                  <a:srgbClr val="000000"/>
                </a:solidFill>
                <a:cs typeface="Times New Roman" pitchFamily="18" charset="0"/>
              </a:rPr>
              <a:t> El agua </a:t>
            </a: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se pulveriza en una corriente de aire producida por un ventilador, el cual lo hace circular a través de la torre. </a:t>
            </a:r>
          </a:p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El ventilador puede estar montado en la parte superior de la torre aspirando así el aire hacia arriba, o puede estar en la base por fuerza de la torre obligando al aire a que fluya directamente hacia dentro. </a:t>
            </a:r>
            <a:endParaRPr lang="es-ES_tradnl" sz="180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420688" y="765175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Intercambiadores de Calor (Coraza y Tubos)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468313" y="1828800"/>
            <a:ext cx="419100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También  llamado de </a:t>
            </a:r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blindaje y tubos</a:t>
            </a: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o </a:t>
            </a:r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carcasa y tubos</a:t>
            </a: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Es uno de los equipos mas usados para la transmisión del calor en la industria, consiste en un cierto número de tubos paralelos contenidos en una carcasa cilíndrica. </a:t>
            </a:r>
          </a:p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Uno de los fluidos fluye dentro de los tubos y se denomina fluido de los tubos, el otro fluye por fuera de los tubos y se llama fluido de la coraza o fluido exterior.  </a:t>
            </a:r>
          </a:p>
        </p:txBody>
      </p:sp>
      <p:pic>
        <p:nvPicPr>
          <p:cNvPr id="120840" name="Picture 8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828800"/>
            <a:ext cx="3327400" cy="2001838"/>
          </a:xfrm>
          <a:prstGeom prst="rect">
            <a:avLst/>
          </a:prstGeom>
          <a:noFill/>
        </p:spPr>
      </p:pic>
      <p:pic>
        <p:nvPicPr>
          <p:cNvPr id="120842" name="Picture 10" descr="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9063" y="3962400"/>
            <a:ext cx="3213100" cy="2101850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468313" y="836613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Intercambiadores de Calor (Coraza y Tubos)</a:t>
            </a:r>
            <a:endParaRPr lang="es-ES_tradnl" sz="2400" b="1">
              <a:solidFill>
                <a:srgbClr val="FF6600"/>
              </a:solidFill>
            </a:endParaRP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539750" y="1557338"/>
            <a:ext cx="7696200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Las Ventajes son: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Gran superficie de transferencia de calor en pequeño volumen.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Gran resistencia mecánica, lo que permite diseños de alta presión.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Se han desarrollado muy buenas técnicas de fabricación y de diseño.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Pueden ser construidos en una gran gama de materiales.  </a:t>
            </a:r>
          </a:p>
          <a:p>
            <a:pPr>
              <a:buFontTx/>
              <a:buChar char="•"/>
            </a:pPr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 De limpieza relativamente fácil.</a:t>
            </a:r>
          </a:p>
          <a:p>
            <a:pPr>
              <a:buFontTx/>
              <a:buChar char="•"/>
            </a:pPr>
            <a:endParaRPr lang="es-CL" sz="1800">
              <a:solidFill>
                <a:srgbClr val="000000"/>
              </a:solidFill>
              <a:cs typeface="Times New Roman" pitchFamily="18" charset="0"/>
            </a:endParaRPr>
          </a:p>
          <a:p>
            <a:r>
              <a:rPr lang="es-CL" sz="1800">
                <a:solidFill>
                  <a:schemeClr val="tx2"/>
                </a:solidFill>
                <a:cs typeface="Times New Roman" pitchFamily="18" charset="0"/>
              </a:rPr>
              <a:t>Existen muchas variaciones posibles en estos diseños simples, ya sea;</a:t>
            </a:r>
          </a:p>
          <a:p>
            <a:r>
              <a:rPr lang="es-CL" sz="1800">
                <a:solidFill>
                  <a:schemeClr val="tx2"/>
                </a:solidFill>
                <a:cs typeface="Times New Roman" pitchFamily="18" charset="0"/>
              </a:rPr>
              <a:t>Usando diversas clases de tubos, bafles en la coraza.</a:t>
            </a:r>
          </a:p>
          <a:p>
            <a:r>
              <a:rPr lang="es-CL" sz="1800">
                <a:solidFill>
                  <a:schemeClr val="tx2"/>
                </a:solidFill>
                <a:cs typeface="Times New Roman" pitchFamily="18" charset="0"/>
              </a:rPr>
              <a:t>Con divisiones en la cubierta para producir un flujo de pasos múltiples.</a:t>
            </a:r>
          </a:p>
          <a:p>
            <a:r>
              <a:rPr lang="es-CL" sz="1800">
                <a:solidFill>
                  <a:schemeClr val="tx2"/>
                </a:solidFill>
                <a:cs typeface="Times New Roman" pitchFamily="18" charset="0"/>
              </a:rPr>
              <a:t>Mediante algún dispositivo que tolere las diferencias en la dilatación de los tubos y la coraza.</a:t>
            </a:r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2400" b="1">
                <a:solidFill>
                  <a:srgbClr val="FF6600"/>
                </a:solidFill>
              </a:rPr>
              <a:t>Normalización T.E.M.A.</a:t>
            </a:r>
          </a:p>
          <a:p>
            <a:r>
              <a:rPr lang="en-US" sz="1200" b="1">
                <a:solidFill>
                  <a:srgbClr val="FF6600"/>
                </a:solidFill>
                <a:cs typeface="Times New Roman" pitchFamily="18" charset="0"/>
              </a:rPr>
              <a:t>Asociación de Fabricantes de Intercambiadores Tubulares</a:t>
            </a:r>
            <a:r>
              <a:rPr lang="es-ES_tradnl" sz="1200" b="1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611188" y="1844675"/>
            <a:ext cx="77724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Su designación viene determinado por: </a:t>
            </a:r>
          </a:p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s-CL" sz="1800">
                <a:solidFill>
                  <a:srgbClr val="FF6600"/>
                </a:solidFill>
                <a:cs typeface="Times New Roman" pitchFamily="18" charset="0"/>
              </a:rPr>
              <a:t>Diámetro carcaza y largo de los tubos (pulg).</a:t>
            </a:r>
          </a:p>
          <a:p>
            <a:r>
              <a:rPr lang="es-CL" sz="1800">
                <a:cs typeface="Times New Roman" pitchFamily="18" charset="0"/>
              </a:rPr>
              <a:t>Ej: 23-192: Diámetro Carcaza (23”) y Largo tubos (192”)</a:t>
            </a:r>
          </a:p>
          <a:p>
            <a:r>
              <a:rPr lang="es-CL" sz="1200" b="1">
                <a:cs typeface="Times New Roman" pitchFamily="18" charset="0"/>
              </a:rPr>
              <a:t>Si el diámetro no es un número entero, se aproxima al entero más cercano.</a:t>
            </a: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1143000" y="3505200"/>
            <a:ext cx="77724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La designación del IC, considera 3 variables:</a:t>
            </a:r>
          </a:p>
          <a:p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Tipo Cabezal estacionario:</a:t>
            </a:r>
            <a:r>
              <a:rPr lang="es-CL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s-CL" sz="1800" b="1">
                <a:solidFill>
                  <a:schemeClr val="tx2"/>
                </a:solidFill>
                <a:cs typeface="Times New Roman" pitchFamily="18" charset="0"/>
              </a:rPr>
              <a:t>Letras: A, B, C, D.</a:t>
            </a:r>
          </a:p>
          <a:p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Tipo de carcasa:</a:t>
            </a:r>
            <a:r>
              <a:rPr lang="es-CL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s-CL" sz="1800" b="1">
                <a:solidFill>
                  <a:schemeClr val="tx2"/>
                </a:solidFill>
                <a:cs typeface="Times New Roman" pitchFamily="18" charset="0"/>
              </a:rPr>
              <a:t>Letras: </a:t>
            </a:r>
            <a:r>
              <a:rPr lang="en-US" sz="1800" b="1">
                <a:solidFill>
                  <a:schemeClr val="tx2"/>
                </a:solidFill>
                <a:cs typeface="Times New Roman" pitchFamily="18" charset="0"/>
              </a:rPr>
              <a:t>E, F, G, H, J, K</a:t>
            </a:r>
            <a:r>
              <a:rPr lang="es-MX" sz="1800" b="1">
                <a:solidFill>
                  <a:schemeClr val="tx2"/>
                </a:solidFill>
                <a:cs typeface="Times New Roman" pitchFamily="18" charset="0"/>
              </a:rPr>
              <a:t>, X.</a:t>
            </a:r>
            <a:r>
              <a:rPr lang="es-MX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endParaRPr lang="es-CL" sz="1800" b="1">
              <a:solidFill>
                <a:schemeClr val="hlink"/>
              </a:solidFill>
              <a:cs typeface="Times New Roman" pitchFamily="18" charset="0"/>
            </a:endParaRPr>
          </a:p>
          <a:p>
            <a:r>
              <a:rPr lang="es-CL" sz="1800" b="1">
                <a:solidFill>
                  <a:srgbClr val="FF6600"/>
                </a:solidFill>
                <a:cs typeface="Times New Roman" pitchFamily="18" charset="0"/>
              </a:rPr>
              <a:t>Tipo de cabezal posterior:</a:t>
            </a:r>
            <a:r>
              <a:rPr lang="es-CL" sz="18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s-CL" sz="1800" b="1">
                <a:solidFill>
                  <a:schemeClr val="tx2"/>
                </a:solidFill>
                <a:cs typeface="Times New Roman" pitchFamily="18" charset="0"/>
              </a:rPr>
              <a:t>Letras: </a:t>
            </a:r>
            <a:r>
              <a:rPr lang="en-US" sz="1800" b="1">
                <a:solidFill>
                  <a:schemeClr val="tx2"/>
                </a:solidFill>
                <a:cs typeface="Times New Roman" pitchFamily="18" charset="0"/>
              </a:rPr>
              <a:t>L, M, N, P, S, T, U</a:t>
            </a:r>
            <a:r>
              <a:rPr lang="es-MX" sz="1800" b="1">
                <a:solidFill>
                  <a:schemeClr val="tx2"/>
                </a:solidFill>
                <a:cs typeface="Times New Roman" pitchFamily="18" charset="0"/>
              </a:rPr>
              <a:t>, W.</a:t>
            </a:r>
            <a:endParaRPr lang="es-CL" sz="1800" b="1">
              <a:solidFill>
                <a:schemeClr val="hlink"/>
              </a:solidFill>
              <a:cs typeface="Times New Roman" pitchFamily="18" charset="0"/>
            </a:endParaRPr>
          </a:p>
          <a:p>
            <a:r>
              <a:rPr lang="es-CL" sz="1800">
                <a:solidFill>
                  <a:srgbClr val="000000"/>
                </a:solidFill>
                <a:cs typeface="Times New Roman" pitchFamily="18" charset="0"/>
              </a:rPr>
              <a:t>	Ejemplo: </a:t>
            </a: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17-192 tipo A E S</a:t>
            </a:r>
            <a:endParaRPr lang="es-CL" sz="18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>
            <a:off x="684213" y="3500438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>
            <a:off x="611188" y="1773238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684213" y="5157788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s-EC"/>
          </a:p>
        </p:txBody>
      </p:sp>
      <p:grpSp>
        <p:nvGrpSpPr>
          <p:cNvPr id="122905" name="Group 25"/>
          <p:cNvGrpSpPr>
            <a:grpSpLocks/>
          </p:cNvGrpSpPr>
          <p:nvPr/>
        </p:nvGrpSpPr>
        <p:grpSpPr bwMode="auto">
          <a:xfrm>
            <a:off x="1752600" y="5334000"/>
            <a:ext cx="6781800" cy="1143000"/>
            <a:chOff x="528" y="3360"/>
            <a:chExt cx="4272" cy="720"/>
          </a:xfrm>
        </p:grpSpPr>
        <p:sp>
          <p:nvSpPr>
            <p:cNvPr id="122890" name="Text Box 10"/>
            <p:cNvSpPr txBox="1">
              <a:spLocks noChangeArrowheads="1"/>
            </p:cNvSpPr>
            <p:nvPr/>
          </p:nvSpPr>
          <p:spPr bwMode="auto">
            <a:xfrm>
              <a:off x="528" y="3600"/>
              <a:ext cx="672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MX" sz="1400" b="1"/>
                <a:t>17”</a:t>
              </a:r>
            </a:p>
            <a:p>
              <a:pPr algn="r"/>
              <a:r>
                <a:rPr lang="es-MX" sz="1400" b="1"/>
                <a:t>Carcaza</a:t>
              </a:r>
              <a:endParaRPr lang="es-ES_tradnl" sz="1400" b="1"/>
            </a:p>
          </p:txBody>
        </p:sp>
        <p:sp>
          <p:nvSpPr>
            <p:cNvPr id="122891" name="Line 11"/>
            <p:cNvSpPr>
              <a:spLocks noChangeShapeType="1"/>
            </p:cNvSpPr>
            <p:nvPr/>
          </p:nvSpPr>
          <p:spPr bwMode="auto">
            <a:xfrm flipV="1">
              <a:off x="1152" y="340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892" name="Text Box 12"/>
            <p:cNvSpPr txBox="1">
              <a:spLocks noChangeArrowheads="1"/>
            </p:cNvSpPr>
            <p:nvPr/>
          </p:nvSpPr>
          <p:spPr bwMode="auto">
            <a:xfrm>
              <a:off x="1200" y="3600"/>
              <a:ext cx="672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s-MX" sz="1400" b="1"/>
                <a:t>192”</a:t>
              </a:r>
            </a:p>
            <a:p>
              <a:pPr algn="r"/>
              <a:r>
                <a:rPr lang="es-MX" sz="1400" b="1"/>
                <a:t>L. Tubos</a:t>
              </a:r>
              <a:endParaRPr lang="es-ES_tradnl" sz="1400" b="1"/>
            </a:p>
          </p:txBody>
        </p:sp>
        <p:sp>
          <p:nvSpPr>
            <p:cNvPr id="122893" name="Line 13"/>
            <p:cNvSpPr>
              <a:spLocks noChangeShapeType="1"/>
            </p:cNvSpPr>
            <p:nvPr/>
          </p:nvSpPr>
          <p:spPr bwMode="auto">
            <a:xfrm flipV="1">
              <a:off x="1680" y="345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894" name="Text Box 14"/>
            <p:cNvSpPr txBox="1">
              <a:spLocks noChangeArrowheads="1"/>
            </p:cNvSpPr>
            <p:nvPr/>
          </p:nvSpPr>
          <p:spPr bwMode="auto">
            <a:xfrm>
              <a:off x="1920" y="3600"/>
              <a:ext cx="7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s-MX" sz="1400" b="1">
                  <a:cs typeface="Times New Roman" pitchFamily="18" charset="0"/>
                </a:rPr>
                <a:t>C</a:t>
              </a:r>
              <a:r>
                <a:rPr lang="en-US" sz="1400" b="1">
                  <a:cs typeface="Times New Roman" pitchFamily="18" charset="0"/>
                </a:rPr>
                <a:t>abezal y cubierta removible</a:t>
              </a:r>
              <a:r>
                <a:rPr lang="es-ES_tradnl" sz="1600" b="1"/>
                <a:t> </a:t>
              </a:r>
            </a:p>
          </p:txBody>
        </p:sp>
        <p:sp>
          <p:nvSpPr>
            <p:cNvPr id="122895" name="Line 15"/>
            <p:cNvSpPr>
              <a:spLocks noChangeShapeType="1"/>
            </p:cNvSpPr>
            <p:nvPr/>
          </p:nvSpPr>
          <p:spPr bwMode="auto">
            <a:xfrm flipV="1">
              <a:off x="2208" y="345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896" name="Text Box 16"/>
            <p:cNvSpPr txBox="1">
              <a:spLocks noChangeArrowheads="1"/>
            </p:cNvSpPr>
            <p:nvPr/>
          </p:nvSpPr>
          <p:spPr bwMode="auto">
            <a:xfrm>
              <a:off x="2544" y="3754"/>
              <a:ext cx="8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s-MX" sz="1400" b="1">
                  <a:cs typeface="Times New Roman" pitchFamily="18" charset="0"/>
                </a:rPr>
                <a:t>C</a:t>
              </a:r>
              <a:r>
                <a:rPr lang="en-US" sz="1400" b="1">
                  <a:cs typeface="Times New Roman" pitchFamily="18" charset="0"/>
                </a:rPr>
                <a:t>arcaza de un paso</a:t>
              </a:r>
              <a:endParaRPr lang="es-ES_tradnl" sz="1400" b="1">
                <a:cs typeface="Times New Roman" pitchFamily="18" charset="0"/>
              </a:endParaRPr>
            </a:p>
          </p:txBody>
        </p:sp>
        <p:sp>
          <p:nvSpPr>
            <p:cNvPr id="122897" name="Line 17"/>
            <p:cNvSpPr>
              <a:spLocks noChangeShapeType="1"/>
            </p:cNvSpPr>
            <p:nvPr/>
          </p:nvSpPr>
          <p:spPr bwMode="auto">
            <a:xfrm flipV="1">
              <a:off x="2832" y="361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898" name="Line 18"/>
            <p:cNvSpPr>
              <a:spLocks noChangeShapeType="1"/>
            </p:cNvSpPr>
            <p:nvPr/>
          </p:nvSpPr>
          <p:spPr bwMode="auto">
            <a:xfrm flipH="1">
              <a:off x="2352" y="361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899" name="Line 19"/>
            <p:cNvSpPr>
              <a:spLocks noChangeShapeType="1"/>
            </p:cNvSpPr>
            <p:nvPr/>
          </p:nvSpPr>
          <p:spPr bwMode="auto">
            <a:xfrm flipV="1">
              <a:off x="2352" y="345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900" name="Line 20"/>
            <p:cNvSpPr>
              <a:spLocks noChangeShapeType="1"/>
            </p:cNvSpPr>
            <p:nvPr/>
          </p:nvSpPr>
          <p:spPr bwMode="auto">
            <a:xfrm flipH="1">
              <a:off x="2544" y="33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122903" name="Text Box 23"/>
            <p:cNvSpPr txBox="1">
              <a:spLocks noChangeArrowheads="1"/>
            </p:cNvSpPr>
            <p:nvPr/>
          </p:nvSpPr>
          <p:spPr bwMode="auto">
            <a:xfrm>
              <a:off x="3216" y="3514"/>
              <a:ext cx="15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400" b="1">
                  <a:cs typeface="Times New Roman" pitchFamily="18" charset="0"/>
                </a:rPr>
                <a:t>flotante con un dispositivo de respaldo</a:t>
              </a:r>
              <a:r>
                <a:rPr lang="es-ES_tradnl" sz="1400" b="1">
                  <a:cs typeface="Times New Roman" pitchFamily="18" charset="0"/>
                </a:rPr>
                <a:t> </a:t>
              </a:r>
            </a:p>
          </p:txBody>
        </p:sp>
        <p:sp>
          <p:nvSpPr>
            <p:cNvPr id="122904" name="Line 24"/>
            <p:cNvSpPr>
              <a:spLocks noChangeShapeType="1"/>
            </p:cNvSpPr>
            <p:nvPr/>
          </p:nvSpPr>
          <p:spPr bwMode="auto">
            <a:xfrm flipV="1">
              <a:off x="3408" y="33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</p:grpSp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468313" y="7651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CL" b="1">
                <a:solidFill>
                  <a:srgbClr val="FF6600"/>
                </a:solidFill>
                <a:cs typeface="Times New Roman" pitchFamily="18" charset="0"/>
              </a:rPr>
              <a:t>Tipos Estacionarios de Cabezales</a:t>
            </a:r>
            <a:endParaRPr lang="es-ES_tradnl" b="1">
              <a:solidFill>
                <a:srgbClr val="FF6600"/>
              </a:solidFill>
              <a:cs typeface="Times New Roman" pitchFamily="18" charset="0"/>
            </a:endParaRPr>
          </a:p>
        </p:txBody>
      </p:sp>
      <p:pic>
        <p:nvPicPr>
          <p:cNvPr id="123909" name="Picture 5" descr="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388" y="1905000"/>
            <a:ext cx="977900" cy="1219200"/>
          </a:xfrm>
          <a:prstGeom prst="rect">
            <a:avLst/>
          </a:prstGeom>
          <a:noFill/>
        </p:spPr>
      </p:pic>
      <p:pic>
        <p:nvPicPr>
          <p:cNvPr id="123910" name="Picture 6" descr="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6988" y="1905000"/>
            <a:ext cx="800100" cy="1206500"/>
          </a:xfrm>
          <a:prstGeom prst="rect">
            <a:avLst/>
          </a:prstGeom>
          <a:noFill/>
        </p:spPr>
      </p:pic>
      <p:pic>
        <p:nvPicPr>
          <p:cNvPr id="123911" name="Picture 7" descr="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8388" y="3429000"/>
            <a:ext cx="1270000" cy="1155700"/>
          </a:xfrm>
          <a:prstGeom prst="rect">
            <a:avLst/>
          </a:prstGeom>
          <a:noFill/>
        </p:spPr>
      </p:pic>
      <p:pic>
        <p:nvPicPr>
          <p:cNvPr id="123912" name="Picture 8" descr="c-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30788" y="3505200"/>
            <a:ext cx="1206500" cy="1155700"/>
          </a:xfrm>
          <a:prstGeom prst="rect">
            <a:avLst/>
          </a:prstGeom>
          <a:noFill/>
        </p:spPr>
      </p:pic>
      <p:pic>
        <p:nvPicPr>
          <p:cNvPr id="123913" name="Picture 9" descr="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2188" y="5029200"/>
            <a:ext cx="1168400" cy="1143000"/>
          </a:xfrm>
          <a:prstGeom prst="rect">
            <a:avLst/>
          </a:prstGeom>
          <a:noFill/>
        </p:spPr>
      </p:pic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611188" y="2270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A</a:t>
            </a:r>
            <a:endParaRPr lang="es-ES_tradnl" b="1"/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4649788" y="2286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B</a:t>
            </a:r>
            <a:endParaRPr lang="es-ES_tradnl" b="1"/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611188" y="3810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C</a:t>
            </a:r>
            <a:endParaRPr lang="es-ES_tradnl" b="1"/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4649788" y="38258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N</a:t>
            </a:r>
            <a:endParaRPr lang="es-ES_tradnl" b="1"/>
          </a:p>
        </p:txBody>
      </p:sp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611188" y="53943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b="1"/>
              <a:t>D</a:t>
            </a:r>
            <a:endParaRPr lang="es-ES_tradnl" b="1"/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2135188" y="19812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Conducto</a:t>
            </a:r>
            <a:r>
              <a:rPr lang="en-US" sz="1400" b="1" i="1">
                <a:solidFill>
                  <a:schemeClr val="tx2"/>
                </a:solidFill>
                <a:cs typeface="Times New Roman" pitchFamily="18" charset="0"/>
              </a:rPr>
              <a:t> y cubierta desmontable</a:t>
            </a:r>
            <a:r>
              <a:rPr lang="es-ES_tradnl"/>
              <a:t> </a:t>
            </a:r>
          </a:p>
        </p:txBody>
      </p:sp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5945188" y="1981200"/>
            <a:ext cx="2438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Fijación</a:t>
            </a:r>
            <a:r>
              <a:rPr lang="en-US" sz="1400" b="1" i="1">
                <a:solidFill>
                  <a:schemeClr val="tx2"/>
                </a:solidFill>
                <a:cs typeface="Times New Roman" pitchFamily="18" charset="0"/>
              </a:rPr>
              <a:t> con cubierta integrada</a:t>
            </a:r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3921" name="Text Box 17"/>
          <p:cNvSpPr txBox="1">
            <a:spLocks noChangeArrowheads="1"/>
          </p:cNvSpPr>
          <p:nvPr/>
        </p:nvSpPr>
        <p:spPr bwMode="auto">
          <a:xfrm>
            <a:off x="2287588" y="3536950"/>
            <a:ext cx="2438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Conducto</a:t>
            </a:r>
            <a:r>
              <a:rPr lang="es-ES_tradnl" sz="1400" b="1" i="1">
                <a:solidFill>
                  <a:schemeClr val="tx2"/>
                </a:solidFill>
                <a:cs typeface="Times New Roman" pitchFamily="18" charset="0"/>
              </a:rPr>
              <a:t> integrado y separador de tubo y cubierta desmontable</a:t>
            </a:r>
            <a:r>
              <a:rPr lang="es-MX" sz="1400" b="1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s-ES_tradnl" sz="14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3922" name="Text Box 18"/>
          <p:cNvSpPr txBox="1">
            <a:spLocks noChangeArrowheads="1"/>
          </p:cNvSpPr>
          <p:nvPr/>
        </p:nvSpPr>
        <p:spPr bwMode="auto">
          <a:xfrm>
            <a:off x="6173788" y="3582988"/>
            <a:ext cx="2362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C</a:t>
            </a:r>
            <a:r>
              <a:rPr lang="es-ES_tradnl" sz="1400" b="1" i="1">
                <a:solidFill>
                  <a:schemeClr val="tx2"/>
                </a:solidFill>
                <a:cs typeface="Times New Roman" pitchFamily="18" charset="0"/>
              </a:rPr>
              <a:t>anal integrado y separador de tubo</a:t>
            </a:r>
            <a:r>
              <a:rPr lang="es-ES_tradnl" sz="1400" b="1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s-ES_tradnl" sz="1400" b="1" i="1">
                <a:solidFill>
                  <a:schemeClr val="tx2"/>
                </a:solidFill>
                <a:cs typeface="Times New Roman" pitchFamily="18" charset="0"/>
              </a:rPr>
              <a:t>y cubierta desmontable</a:t>
            </a:r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.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23923" name="Text Box 19"/>
          <p:cNvSpPr txBox="1">
            <a:spLocks noChangeArrowheads="1"/>
          </p:cNvSpPr>
          <p:nvPr/>
        </p:nvSpPr>
        <p:spPr bwMode="auto">
          <a:xfrm>
            <a:off x="2287588" y="5094288"/>
            <a:ext cx="24384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MX" sz="1400" b="1" i="1">
                <a:solidFill>
                  <a:schemeClr val="tx2"/>
                </a:solidFill>
                <a:cs typeface="Times New Roman" pitchFamily="18" charset="0"/>
              </a:rPr>
              <a:t>Sellado especial para altas presiones</a:t>
            </a:r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  <a:p>
            <a:endParaRPr lang="es-ES_tradnl" sz="1400" b="1" i="1">
              <a:solidFill>
                <a:schemeClr val="tx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Mezclas">
  <a:themeElements>
    <a:clrScheme name="Mezcla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ezcla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ezcla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zcla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zcla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presentaciones\Mezclas.pot</Template>
  <TotalTime>1092</TotalTime>
  <Words>1827</Words>
  <Application>Microsoft Office PowerPoint</Application>
  <PresentationFormat>Presentación en pantalla (4:3)</PresentationFormat>
  <Paragraphs>224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Mezclas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>Carlos A. Bizama Fica</Manager>
  <Company>Universidad Santa María - Sede Talcahuano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Intercambiadores de Calor</dc:title>
  <dc:subject>Capacitación ENAP BIOBIO</dc:subject>
  <dc:creator>Carlos A. Bizama Fica</dc:creator>
  <cp:lastModifiedBy>Microsoft</cp:lastModifiedBy>
  <cp:revision>485</cp:revision>
  <cp:lastPrinted>1601-01-01T00:00:00Z</cp:lastPrinted>
  <dcterms:created xsi:type="dcterms:W3CDTF">2004-07-20T17:54:12Z</dcterms:created>
  <dcterms:modified xsi:type="dcterms:W3CDTF">2020-09-28T03:33:45Z</dcterms:modified>
</cp:coreProperties>
</file>