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98880" y="1506856"/>
            <a:ext cx="10441305" cy="35560"/>
          </a:xfrm>
          <a:custGeom>
            <a:avLst/>
            <a:gdLst/>
            <a:ahLst/>
            <a:cxnLst/>
            <a:rect l="l" t="t" r="r" b="b"/>
            <a:pathLst>
              <a:path w="10441305" h="35559">
                <a:moveTo>
                  <a:pt x="10440924" y="0"/>
                </a:moveTo>
                <a:lnTo>
                  <a:pt x="0" y="0"/>
                </a:lnTo>
                <a:lnTo>
                  <a:pt x="0" y="35050"/>
                </a:lnTo>
                <a:lnTo>
                  <a:pt x="10440924" y="35050"/>
                </a:lnTo>
                <a:lnTo>
                  <a:pt x="10440924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0050" y="5793104"/>
            <a:ext cx="1899920" cy="80644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29884" y="5814059"/>
            <a:ext cx="2697226" cy="76390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192384" y="5777865"/>
            <a:ext cx="836295" cy="83629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47742" y="684021"/>
            <a:ext cx="292607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98880" y="1506856"/>
            <a:ext cx="10441305" cy="35560"/>
          </a:xfrm>
          <a:custGeom>
            <a:avLst/>
            <a:gdLst/>
            <a:ahLst/>
            <a:cxnLst/>
            <a:rect l="l" t="t" r="r" b="b"/>
            <a:pathLst>
              <a:path w="10441305" h="35559">
                <a:moveTo>
                  <a:pt x="10440924" y="0"/>
                </a:moveTo>
                <a:lnTo>
                  <a:pt x="0" y="0"/>
                </a:lnTo>
                <a:lnTo>
                  <a:pt x="0" y="35050"/>
                </a:lnTo>
                <a:lnTo>
                  <a:pt x="10440924" y="35050"/>
                </a:lnTo>
                <a:lnTo>
                  <a:pt x="10440924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1910" y="684021"/>
            <a:ext cx="7141209" cy="596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11910" y="1874647"/>
            <a:ext cx="10247630" cy="4288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0050" y="5790565"/>
            <a:ext cx="1899920" cy="80645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29884" y="5812154"/>
            <a:ext cx="2697226" cy="76390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192384" y="5775325"/>
            <a:ext cx="836295" cy="83629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48025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Tutorías</a:t>
            </a:r>
            <a:r>
              <a:rPr spc="-200" dirty="0"/>
              <a:t> </a:t>
            </a:r>
            <a:r>
              <a:rPr spc="-20" dirty="0"/>
              <a:t>2025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009771" y="2479674"/>
            <a:ext cx="414147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0" algn="ctr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1F5F"/>
                </a:solidFill>
                <a:latin typeface="Arial MT"/>
                <a:cs typeface="Arial MT"/>
              </a:rPr>
              <a:t>Tipos</a:t>
            </a:r>
            <a:r>
              <a:rPr sz="4000" spc="-6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1F5F"/>
                </a:solidFill>
                <a:latin typeface="Arial MT"/>
                <a:cs typeface="Arial MT"/>
              </a:rPr>
              <a:t>de</a:t>
            </a:r>
            <a:r>
              <a:rPr sz="4000" spc="-8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4000" spc="-10" dirty="0">
                <a:solidFill>
                  <a:srgbClr val="001F5F"/>
                </a:solidFill>
                <a:latin typeface="Arial MT"/>
                <a:cs typeface="Arial MT"/>
              </a:rPr>
              <a:t>clases</a:t>
            </a:r>
            <a:endParaRPr sz="40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3840"/>
              </a:spcBef>
            </a:pPr>
            <a:r>
              <a:rPr sz="4000" spc="-25" dirty="0">
                <a:solidFill>
                  <a:srgbClr val="001F5F"/>
                </a:solidFill>
                <a:latin typeface="Arial MT"/>
                <a:cs typeface="Arial MT"/>
              </a:rPr>
              <a:t>Trabajos</a:t>
            </a:r>
            <a:r>
              <a:rPr sz="4000" spc="-24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4000" spc="-10" dirty="0">
                <a:solidFill>
                  <a:srgbClr val="001F5F"/>
                </a:solidFill>
                <a:latin typeface="Arial MT"/>
                <a:cs typeface="Arial MT"/>
              </a:rPr>
              <a:t>prácticos</a:t>
            </a:r>
            <a:endParaRPr sz="40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6350" y="-6350"/>
            <a:ext cx="12204700" cy="415925"/>
            <a:chOff x="-6350" y="-6350"/>
            <a:chExt cx="12204700" cy="415925"/>
          </a:xfrm>
        </p:grpSpPr>
        <p:sp>
          <p:nvSpPr>
            <p:cNvPr id="8" name="object 8"/>
            <p:cNvSpPr/>
            <p:nvPr/>
          </p:nvSpPr>
          <p:spPr>
            <a:xfrm>
              <a:off x="0" y="-63"/>
              <a:ext cx="12192000" cy="295275"/>
            </a:xfrm>
            <a:custGeom>
              <a:avLst/>
              <a:gdLst/>
              <a:ahLst/>
              <a:cxnLst/>
              <a:rect l="l" t="t" r="r" b="b"/>
              <a:pathLst>
                <a:path w="12192000" h="295275">
                  <a:moveTo>
                    <a:pt x="12192000" y="0"/>
                  </a:moveTo>
                  <a:lnTo>
                    <a:pt x="0" y="0"/>
                  </a:lnTo>
                  <a:lnTo>
                    <a:pt x="0" y="295211"/>
                  </a:lnTo>
                  <a:lnTo>
                    <a:pt x="12192000" y="29521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2B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0"/>
              <a:ext cx="12192000" cy="295275"/>
            </a:xfrm>
            <a:custGeom>
              <a:avLst/>
              <a:gdLst/>
              <a:ahLst/>
              <a:cxnLst/>
              <a:rect l="l" t="t" r="r" b="b"/>
              <a:pathLst>
                <a:path w="12192000" h="295275">
                  <a:moveTo>
                    <a:pt x="0" y="0"/>
                  </a:moveTo>
                  <a:lnTo>
                    <a:pt x="0" y="295148"/>
                  </a:lnTo>
                  <a:lnTo>
                    <a:pt x="12192000" y="295148"/>
                  </a:lnTo>
                  <a:lnTo>
                    <a:pt x="12192000" y="0"/>
                  </a:lnTo>
                </a:path>
              </a:pathLst>
            </a:custGeom>
            <a:ln w="12700">
              <a:solidFill>
                <a:srgbClr val="002B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295184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5">
                  <a:moveTo>
                    <a:pt x="12192000" y="0"/>
                  </a:moveTo>
                  <a:lnTo>
                    <a:pt x="0" y="0"/>
                  </a:lnTo>
                  <a:lnTo>
                    <a:pt x="0" y="108040"/>
                  </a:lnTo>
                  <a:lnTo>
                    <a:pt x="12192000" y="10804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5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295184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5">
                  <a:moveTo>
                    <a:pt x="0" y="108040"/>
                  </a:moveTo>
                  <a:lnTo>
                    <a:pt x="12192000" y="10804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8040"/>
                  </a:lnTo>
                  <a:close/>
                </a:path>
              </a:pathLst>
            </a:custGeom>
            <a:ln w="12700">
              <a:solidFill>
                <a:srgbClr val="005F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5885181"/>
            <a:ext cx="752474" cy="9718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Tipos</a:t>
            </a:r>
            <a:r>
              <a:rPr sz="3200" spc="-140" dirty="0"/>
              <a:t> </a:t>
            </a:r>
            <a:r>
              <a:rPr sz="3200" dirty="0"/>
              <a:t>de</a:t>
            </a:r>
            <a:r>
              <a:rPr sz="3200" spc="-100" dirty="0"/>
              <a:t> </a:t>
            </a:r>
            <a:r>
              <a:rPr sz="3200" dirty="0"/>
              <a:t>Clases</a:t>
            </a:r>
            <a:r>
              <a:rPr sz="3200" spc="-114" dirty="0"/>
              <a:t> </a:t>
            </a:r>
            <a:r>
              <a:rPr sz="3200" dirty="0"/>
              <a:t>y</a:t>
            </a:r>
            <a:r>
              <a:rPr sz="3200" spc="-105" dirty="0"/>
              <a:t> </a:t>
            </a:r>
            <a:r>
              <a:rPr sz="3200" dirty="0"/>
              <a:t>Trabajos</a:t>
            </a:r>
            <a:r>
              <a:rPr sz="3200" spc="-110" dirty="0"/>
              <a:t> </a:t>
            </a:r>
            <a:r>
              <a:rPr sz="3200" spc="-10" dirty="0"/>
              <a:t>Prácticos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313433" y="1927986"/>
            <a:ext cx="10134600" cy="4291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5115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</a:tabLst>
            </a:pPr>
            <a:r>
              <a:rPr sz="2800" dirty="0">
                <a:latin typeface="Arial MT"/>
                <a:cs typeface="Arial MT"/>
              </a:rPr>
              <a:t>Clases</a:t>
            </a:r>
            <a:r>
              <a:rPr sz="2800" spc="-9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</a:t>
            </a:r>
            <a:r>
              <a:rPr sz="2800" spc="-105" dirty="0">
                <a:latin typeface="Arial MT"/>
                <a:cs typeface="Arial MT"/>
              </a:rPr>
              <a:t> </a:t>
            </a:r>
            <a:r>
              <a:rPr sz="2800" b="1" spc="-10" dirty="0">
                <a:solidFill>
                  <a:srgbClr val="006EC0"/>
                </a:solidFill>
                <a:latin typeface="Arial"/>
                <a:cs typeface="Arial"/>
              </a:rPr>
              <a:t>TEORÍA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  <a:buFont typeface="Arial MT"/>
              <a:buChar char="•"/>
            </a:pPr>
            <a:endParaRPr sz="2800">
              <a:latin typeface="Arial"/>
              <a:cs typeface="Arial"/>
            </a:endParaRPr>
          </a:p>
          <a:p>
            <a:pPr marL="299085" indent="-285115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sz="2800" dirty="0">
                <a:latin typeface="Arial MT"/>
                <a:cs typeface="Arial MT"/>
              </a:rPr>
              <a:t>Clases</a:t>
            </a:r>
            <a:r>
              <a:rPr sz="2800" spc="-14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</a:t>
            </a:r>
            <a:r>
              <a:rPr sz="2800" spc="-120" dirty="0">
                <a:latin typeface="Arial MT"/>
                <a:cs typeface="Arial MT"/>
              </a:rPr>
              <a:t> </a:t>
            </a:r>
            <a:r>
              <a:rPr sz="2800" b="1" spc="-25" dirty="0">
                <a:solidFill>
                  <a:srgbClr val="006EC0"/>
                </a:solidFill>
                <a:latin typeface="Arial"/>
                <a:cs typeface="Arial"/>
              </a:rPr>
              <a:t>PRÁCTICA</a:t>
            </a:r>
            <a:r>
              <a:rPr sz="2800" b="1" spc="-1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2800" dirty="0">
                <a:latin typeface="Cambria Math"/>
                <a:cs typeface="Cambria Math"/>
              </a:rPr>
              <a:t>⟹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Arial MT"/>
                <a:cs typeface="Arial MT"/>
              </a:rPr>
              <a:t>Trabajos</a:t>
            </a:r>
            <a:r>
              <a:rPr sz="2800" spc="-11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Prácticos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80"/>
              </a:spcBef>
              <a:buFont typeface="Arial MT"/>
              <a:buChar char="•"/>
            </a:pPr>
            <a:endParaRPr sz="2800">
              <a:latin typeface="Arial MT"/>
              <a:cs typeface="Arial MT"/>
            </a:endParaRPr>
          </a:p>
          <a:p>
            <a:pPr marL="299085" marR="5080" indent="-287020">
              <a:lnSpc>
                <a:spcPts val="3340"/>
              </a:lnSpc>
              <a:buChar char="•"/>
              <a:tabLst>
                <a:tab pos="300355" algn="l"/>
                <a:tab pos="1536065" algn="l"/>
                <a:tab pos="2080895" algn="l"/>
                <a:tab pos="4203700" algn="l"/>
                <a:tab pos="4785995" algn="l"/>
                <a:tab pos="5687060" algn="l"/>
                <a:tab pos="7103109" algn="l"/>
                <a:tab pos="8220075" algn="l"/>
                <a:tab pos="8884920" algn="l"/>
                <a:tab pos="9944100" algn="l"/>
              </a:tabLst>
            </a:pPr>
            <a:r>
              <a:rPr sz="2800" spc="-10" dirty="0">
                <a:latin typeface="Arial MT"/>
                <a:cs typeface="Arial MT"/>
              </a:rPr>
              <a:t>Clases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25" dirty="0">
                <a:latin typeface="Arial MT"/>
                <a:cs typeface="Arial MT"/>
              </a:rPr>
              <a:t>de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b="1" spc="-10" dirty="0">
                <a:solidFill>
                  <a:srgbClr val="00AE50"/>
                </a:solidFill>
                <a:latin typeface="Arial"/>
                <a:cs typeface="Arial"/>
              </a:rPr>
              <a:t>CONSULTA</a:t>
            </a:r>
            <a:r>
              <a:rPr sz="2800" b="1" dirty="0">
                <a:solidFill>
                  <a:srgbClr val="00AE50"/>
                </a:solidFill>
                <a:latin typeface="Arial"/>
                <a:cs typeface="Arial"/>
              </a:rPr>
              <a:t>	</a:t>
            </a:r>
            <a:r>
              <a:rPr sz="2800" spc="-50" dirty="0">
                <a:latin typeface="Cambria Math"/>
                <a:cs typeface="Cambria Math"/>
              </a:rPr>
              <a:t>⟹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Arial MT"/>
                <a:cs typeface="Arial MT"/>
              </a:rPr>
              <a:t>Para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10" dirty="0">
                <a:latin typeface="Arial MT"/>
                <a:cs typeface="Arial MT"/>
              </a:rPr>
              <a:t>evacuar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10" dirty="0">
                <a:latin typeface="Arial MT"/>
                <a:cs typeface="Arial MT"/>
              </a:rPr>
              <a:t>dudas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25" dirty="0">
                <a:latin typeface="Arial MT"/>
                <a:cs typeface="Arial MT"/>
              </a:rPr>
              <a:t>(de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10" dirty="0">
                <a:latin typeface="Arial MT"/>
                <a:cs typeface="Arial MT"/>
              </a:rPr>
              <a:t>teoría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50" dirty="0">
                <a:latin typeface="Arial MT"/>
                <a:cs typeface="Arial MT"/>
              </a:rPr>
              <a:t>y 	</a:t>
            </a:r>
            <a:r>
              <a:rPr sz="2800" spc="-10" dirty="0">
                <a:latin typeface="Arial MT"/>
                <a:cs typeface="Arial MT"/>
              </a:rPr>
              <a:t>práctica)</a:t>
            </a:r>
            <a:endParaRPr sz="2800">
              <a:latin typeface="Arial MT"/>
              <a:cs typeface="Arial MT"/>
            </a:endParaRPr>
          </a:p>
          <a:p>
            <a:pPr marL="471170" marR="8255" indent="457200">
              <a:lnSpc>
                <a:spcPts val="3350"/>
              </a:lnSpc>
              <a:spcBef>
                <a:spcPts val="25"/>
              </a:spcBef>
            </a:pPr>
            <a:r>
              <a:rPr sz="2800" dirty="0">
                <a:latin typeface="Arial MT"/>
                <a:cs typeface="Arial MT"/>
              </a:rPr>
              <a:t>-</a:t>
            </a:r>
            <a:r>
              <a:rPr sz="2800" spc="1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Ver</a:t>
            </a:r>
            <a:r>
              <a:rPr sz="2800" spc="1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horarios</a:t>
            </a:r>
            <a:r>
              <a:rPr sz="2800" spc="1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</a:t>
            </a:r>
            <a:r>
              <a:rPr sz="2800" spc="1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cada</a:t>
            </a:r>
            <a:r>
              <a:rPr sz="2800" spc="1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materia</a:t>
            </a:r>
            <a:r>
              <a:rPr sz="2800" spc="14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y</a:t>
            </a:r>
            <a:r>
              <a:rPr sz="2800" spc="1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cada</a:t>
            </a:r>
            <a:r>
              <a:rPr sz="2800" spc="1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profesor</a:t>
            </a:r>
            <a:r>
              <a:rPr sz="2800" spc="1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(no</a:t>
            </a:r>
            <a:r>
              <a:rPr sz="2800" spc="15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están </a:t>
            </a:r>
            <a:r>
              <a:rPr sz="2800" dirty="0">
                <a:latin typeface="Arial MT"/>
                <a:cs typeface="Arial MT"/>
              </a:rPr>
              <a:t>en</a:t>
            </a:r>
            <a:r>
              <a:rPr sz="2800" spc="-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el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horario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general)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00">
              <a:latin typeface="Arial MT"/>
              <a:cs typeface="Arial MT"/>
            </a:endParaRPr>
          </a:p>
          <a:p>
            <a:pPr marL="279400" indent="-265430">
              <a:lnSpc>
                <a:spcPct val="100000"/>
              </a:lnSpc>
              <a:buFont typeface="Arial MT"/>
              <a:buChar char="•"/>
              <a:tabLst>
                <a:tab pos="279400" algn="l"/>
              </a:tabLst>
            </a:pPr>
            <a:r>
              <a:rPr sz="2800" b="1" spc="-30" dirty="0">
                <a:solidFill>
                  <a:srgbClr val="EB7B2F"/>
                </a:solidFill>
                <a:latin typeface="Arial"/>
                <a:cs typeface="Arial"/>
              </a:rPr>
              <a:t>LABORATORIOS</a:t>
            </a:r>
            <a:r>
              <a:rPr sz="2800" b="1" spc="-125" dirty="0">
                <a:solidFill>
                  <a:srgbClr val="EB7B2F"/>
                </a:solidFill>
                <a:latin typeface="Arial"/>
                <a:cs typeface="Arial"/>
              </a:rPr>
              <a:t> </a:t>
            </a:r>
            <a:r>
              <a:rPr sz="2800" spc="-25" dirty="0">
                <a:latin typeface="Arial MT"/>
                <a:cs typeface="Arial MT"/>
              </a:rPr>
              <a:t>(algunas</a:t>
            </a:r>
            <a:r>
              <a:rPr sz="2800" spc="-12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materias)</a:t>
            </a:r>
            <a:endParaRPr sz="28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61394" y="5882576"/>
            <a:ext cx="838200" cy="838200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-6350" y="-6350"/>
            <a:ext cx="12204700" cy="415925"/>
            <a:chOff x="-6350" y="-6350"/>
            <a:chExt cx="12204700" cy="415925"/>
          </a:xfrm>
        </p:grpSpPr>
        <p:sp>
          <p:nvSpPr>
            <p:cNvPr id="6" name="object 6"/>
            <p:cNvSpPr/>
            <p:nvPr/>
          </p:nvSpPr>
          <p:spPr>
            <a:xfrm>
              <a:off x="0" y="-63"/>
              <a:ext cx="12192000" cy="295275"/>
            </a:xfrm>
            <a:custGeom>
              <a:avLst/>
              <a:gdLst/>
              <a:ahLst/>
              <a:cxnLst/>
              <a:rect l="l" t="t" r="r" b="b"/>
              <a:pathLst>
                <a:path w="12192000" h="295275">
                  <a:moveTo>
                    <a:pt x="12192000" y="0"/>
                  </a:moveTo>
                  <a:lnTo>
                    <a:pt x="0" y="0"/>
                  </a:lnTo>
                  <a:lnTo>
                    <a:pt x="0" y="295211"/>
                  </a:lnTo>
                  <a:lnTo>
                    <a:pt x="12192000" y="29521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2B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0"/>
              <a:ext cx="12192000" cy="295275"/>
            </a:xfrm>
            <a:custGeom>
              <a:avLst/>
              <a:gdLst/>
              <a:ahLst/>
              <a:cxnLst/>
              <a:rect l="l" t="t" r="r" b="b"/>
              <a:pathLst>
                <a:path w="12192000" h="295275">
                  <a:moveTo>
                    <a:pt x="0" y="0"/>
                  </a:moveTo>
                  <a:lnTo>
                    <a:pt x="0" y="295148"/>
                  </a:lnTo>
                  <a:lnTo>
                    <a:pt x="12192000" y="295148"/>
                  </a:lnTo>
                  <a:lnTo>
                    <a:pt x="12192000" y="0"/>
                  </a:lnTo>
                </a:path>
              </a:pathLst>
            </a:custGeom>
            <a:ln w="12700">
              <a:solidFill>
                <a:srgbClr val="002B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95184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5">
                  <a:moveTo>
                    <a:pt x="12192000" y="0"/>
                  </a:moveTo>
                  <a:lnTo>
                    <a:pt x="0" y="0"/>
                  </a:lnTo>
                  <a:lnTo>
                    <a:pt x="0" y="108040"/>
                  </a:lnTo>
                  <a:lnTo>
                    <a:pt x="12192000" y="10804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5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295184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5">
                  <a:moveTo>
                    <a:pt x="0" y="108040"/>
                  </a:moveTo>
                  <a:lnTo>
                    <a:pt x="12192000" y="10804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8040"/>
                  </a:lnTo>
                  <a:close/>
                </a:path>
              </a:pathLst>
            </a:custGeom>
            <a:ln w="12700">
              <a:solidFill>
                <a:srgbClr val="005F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885181"/>
            <a:ext cx="752474" cy="9718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8647176" y="6615683"/>
            <a:ext cx="262255" cy="0"/>
          </a:xfrm>
          <a:custGeom>
            <a:avLst/>
            <a:gdLst/>
            <a:ahLst/>
            <a:cxnLst/>
            <a:rect l="l" t="t" r="r" b="b"/>
            <a:pathLst>
              <a:path w="262254">
                <a:moveTo>
                  <a:pt x="0" y="0"/>
                </a:moveTo>
                <a:lnTo>
                  <a:pt x="262128" y="0"/>
                </a:lnTo>
              </a:path>
            </a:pathLst>
          </a:custGeom>
          <a:ln w="9144">
            <a:solidFill>
              <a:srgbClr val="2F34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6" name="Imagen 45">
            <a:extLst>
              <a:ext uri="{FF2B5EF4-FFF2-40B4-BE49-F238E27FC236}">
                <a16:creationId xmlns:a16="http://schemas.microsoft.com/office/drawing/2014/main" id="{DBC016D6-ED2E-4022-861D-D32479AA5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2224"/>
            <a:ext cx="12192000" cy="63935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47484" y="210197"/>
            <a:ext cx="4756150" cy="637844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729221" y="1224191"/>
            <a:ext cx="4773295" cy="548640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40"/>
              </a:spcBef>
            </a:pPr>
            <a:endParaRPr sz="2400">
              <a:latin typeface="Times New Roman"/>
              <a:cs typeface="Times New Roman"/>
            </a:endParaRPr>
          </a:p>
          <a:p>
            <a:pPr marL="3057525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Difíciles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25500" y="188607"/>
            <a:ext cx="4973320" cy="6379845"/>
            <a:chOff x="825500" y="188607"/>
            <a:chExt cx="4973320" cy="637984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5500" y="188607"/>
              <a:ext cx="4778883" cy="637933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009561" y="1224534"/>
              <a:ext cx="4775200" cy="3549650"/>
            </a:xfrm>
            <a:custGeom>
              <a:avLst/>
              <a:gdLst/>
              <a:ahLst/>
              <a:cxnLst/>
              <a:rect l="l" t="t" r="r" b="b"/>
              <a:pathLst>
                <a:path w="4775200" h="3549650">
                  <a:moveTo>
                    <a:pt x="0" y="3549396"/>
                  </a:moveTo>
                  <a:lnTo>
                    <a:pt x="4774692" y="3549396"/>
                  </a:lnTo>
                  <a:lnTo>
                    <a:pt x="4774692" y="0"/>
                  </a:lnTo>
                  <a:lnTo>
                    <a:pt x="0" y="0"/>
                  </a:lnTo>
                  <a:lnTo>
                    <a:pt x="0" y="3549396"/>
                  </a:lnTo>
                  <a:close/>
                </a:path>
              </a:pathLst>
            </a:custGeom>
            <a:ln w="28575">
              <a:solidFill>
                <a:srgbClr val="00AE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009561" y="4774298"/>
            <a:ext cx="4775200" cy="1938655"/>
          </a:xfrm>
          <a:prstGeom prst="rect">
            <a:avLst/>
          </a:prstGeom>
          <a:ln w="28575">
            <a:solidFill>
              <a:srgbClr val="EB7B2F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3480435" marR="173355" indent="-264160">
              <a:lnSpc>
                <a:spcPts val="2860"/>
              </a:lnSpc>
              <a:spcBef>
                <a:spcPts val="434"/>
              </a:spcBef>
            </a:pPr>
            <a:r>
              <a:rPr sz="2400" b="1" spc="-20" dirty="0">
                <a:solidFill>
                  <a:srgbClr val="EB7B2F"/>
                </a:solidFill>
                <a:latin typeface="Arial"/>
                <a:cs typeface="Arial"/>
              </a:rPr>
              <a:t>Dificultad </a:t>
            </a:r>
            <a:r>
              <a:rPr sz="2400" b="1" spc="-10" dirty="0">
                <a:solidFill>
                  <a:srgbClr val="EB7B2F"/>
                </a:solidFill>
                <a:latin typeface="Arial"/>
                <a:cs typeface="Arial"/>
              </a:rPr>
              <a:t>Media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23848" y="1512773"/>
            <a:ext cx="47466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6164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00AE50"/>
                </a:solidFill>
              </a:rPr>
              <a:t>Sencillos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0785" y="1506856"/>
            <a:ext cx="10439400" cy="35560"/>
          </a:xfrm>
          <a:custGeom>
            <a:avLst/>
            <a:gdLst/>
            <a:ahLst/>
            <a:cxnLst/>
            <a:rect l="l" t="t" r="r" b="b"/>
            <a:pathLst>
              <a:path w="10439400" h="35559">
                <a:moveTo>
                  <a:pt x="10439400" y="0"/>
                </a:moveTo>
                <a:lnTo>
                  <a:pt x="0" y="0"/>
                </a:lnTo>
                <a:lnTo>
                  <a:pt x="0" y="35050"/>
                </a:lnTo>
                <a:lnTo>
                  <a:pt x="10439400" y="35050"/>
                </a:lnTo>
                <a:lnTo>
                  <a:pt x="104394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Recomendaciones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</a:tabLst>
            </a:pPr>
            <a:r>
              <a:rPr dirty="0"/>
              <a:t>Ser</a:t>
            </a:r>
            <a:r>
              <a:rPr spc="-120" dirty="0"/>
              <a:t> </a:t>
            </a:r>
            <a:r>
              <a:rPr dirty="0"/>
              <a:t>prolijo</a:t>
            </a:r>
            <a:r>
              <a:rPr spc="-100" dirty="0"/>
              <a:t> </a:t>
            </a:r>
            <a:r>
              <a:rPr dirty="0"/>
              <a:t>y</a:t>
            </a:r>
            <a:r>
              <a:rPr spc="-114" dirty="0"/>
              <a:t> </a:t>
            </a:r>
            <a:r>
              <a:rPr dirty="0"/>
              <a:t>ordenado</a:t>
            </a:r>
            <a:r>
              <a:rPr spc="-100" dirty="0"/>
              <a:t> </a:t>
            </a:r>
            <a:r>
              <a:rPr dirty="0"/>
              <a:t>al</a:t>
            </a:r>
            <a:r>
              <a:rPr spc="-120" dirty="0"/>
              <a:t> </a:t>
            </a:r>
            <a:r>
              <a:rPr dirty="0"/>
              <a:t>desarrollar</a:t>
            </a:r>
            <a:r>
              <a:rPr spc="-110" dirty="0"/>
              <a:t> </a:t>
            </a:r>
            <a:r>
              <a:rPr dirty="0"/>
              <a:t>en</a:t>
            </a:r>
            <a:r>
              <a:rPr spc="-105" dirty="0"/>
              <a:t> </a:t>
            </a:r>
            <a:r>
              <a:rPr dirty="0"/>
              <a:t>la</a:t>
            </a:r>
            <a:r>
              <a:rPr spc="-110" dirty="0"/>
              <a:t> </a:t>
            </a:r>
            <a:r>
              <a:rPr spc="-10" dirty="0"/>
              <a:t>hoja</a:t>
            </a:r>
            <a:r>
              <a:rPr b="1" spc="-10" dirty="0">
                <a:latin typeface="Arial"/>
                <a:cs typeface="Arial"/>
              </a:rPr>
              <a:t>.</a:t>
            </a:r>
          </a:p>
          <a:p>
            <a:pPr marL="279400" indent="-266700">
              <a:lnSpc>
                <a:spcPct val="100000"/>
              </a:lnSpc>
              <a:spcBef>
                <a:spcPts val="2685"/>
              </a:spcBef>
              <a:buChar char="•"/>
              <a:tabLst>
                <a:tab pos="279400" algn="l"/>
              </a:tabLst>
            </a:pPr>
            <a:r>
              <a:rPr dirty="0"/>
              <a:t>Tipo</a:t>
            </a:r>
            <a:r>
              <a:rPr spc="-95" dirty="0"/>
              <a:t> </a:t>
            </a:r>
            <a:r>
              <a:rPr dirty="0"/>
              <a:t>de</a:t>
            </a:r>
            <a:r>
              <a:rPr spc="-110" dirty="0"/>
              <a:t> </a:t>
            </a:r>
            <a:r>
              <a:rPr dirty="0"/>
              <a:t>hoja</a:t>
            </a:r>
            <a:r>
              <a:rPr spc="-105" dirty="0"/>
              <a:t> </a:t>
            </a:r>
            <a:r>
              <a:rPr spc="-10" dirty="0"/>
              <a:t>cuadriculada</a:t>
            </a:r>
            <a:r>
              <a:rPr spc="-65" dirty="0"/>
              <a:t> </a:t>
            </a:r>
            <a:r>
              <a:rPr dirty="0"/>
              <a:t>o</a:t>
            </a:r>
            <a:r>
              <a:rPr spc="-110" dirty="0"/>
              <a:t> </a:t>
            </a:r>
            <a:r>
              <a:rPr dirty="0"/>
              <a:t>lisa</a:t>
            </a:r>
            <a:r>
              <a:rPr spc="-110" dirty="0"/>
              <a:t> </a:t>
            </a:r>
            <a:r>
              <a:rPr spc="-10" dirty="0"/>
              <a:t>dependiendo</a:t>
            </a:r>
            <a:r>
              <a:rPr spc="-75" dirty="0"/>
              <a:t> </a:t>
            </a:r>
            <a:r>
              <a:rPr dirty="0"/>
              <a:t>de</a:t>
            </a:r>
            <a:r>
              <a:rPr spc="-125" dirty="0"/>
              <a:t> </a:t>
            </a:r>
            <a:r>
              <a:rPr dirty="0"/>
              <a:t>la</a:t>
            </a:r>
            <a:r>
              <a:rPr spc="-100" dirty="0"/>
              <a:t> </a:t>
            </a:r>
            <a:r>
              <a:rPr spc="-10" dirty="0"/>
              <a:t>materia.</a:t>
            </a:r>
          </a:p>
          <a:p>
            <a:pPr marL="278765" marR="5080" indent="-266700">
              <a:lnSpc>
                <a:spcPts val="3020"/>
              </a:lnSpc>
              <a:spcBef>
                <a:spcPts val="3065"/>
              </a:spcBef>
              <a:buChar char="•"/>
              <a:tabLst>
                <a:tab pos="280670" algn="l"/>
                <a:tab pos="1676400" algn="l"/>
                <a:tab pos="2381250" algn="l"/>
                <a:tab pos="4174490" algn="l"/>
                <a:tab pos="4681220" algn="l"/>
                <a:tab pos="5840730" algn="l"/>
                <a:tab pos="7279640" algn="l"/>
                <a:tab pos="7983855" algn="l"/>
                <a:tab pos="9041765" algn="l"/>
                <a:tab pos="9745980" algn="l"/>
              </a:tabLst>
            </a:pPr>
            <a:r>
              <a:rPr spc="-10" dirty="0"/>
              <a:t>Utilizar</a:t>
            </a:r>
            <a:r>
              <a:rPr dirty="0"/>
              <a:t>	</a:t>
            </a:r>
            <a:r>
              <a:rPr spc="-25" dirty="0"/>
              <a:t>un</a:t>
            </a:r>
            <a:r>
              <a:rPr dirty="0"/>
              <a:t>	</a:t>
            </a:r>
            <a:r>
              <a:rPr spc="-10" dirty="0"/>
              <a:t>cuaderno</a:t>
            </a:r>
            <a:r>
              <a:rPr dirty="0"/>
              <a:t>	</a:t>
            </a:r>
            <a:r>
              <a:rPr spc="-50" dirty="0"/>
              <a:t>u</a:t>
            </a:r>
            <a:r>
              <a:rPr dirty="0"/>
              <a:t>	</a:t>
            </a:r>
            <a:r>
              <a:rPr spc="-10" dirty="0"/>
              <a:t>hojas</a:t>
            </a:r>
            <a:r>
              <a:rPr dirty="0"/>
              <a:t>	</a:t>
            </a:r>
            <a:r>
              <a:rPr spc="-10" dirty="0"/>
              <a:t>sueltas</a:t>
            </a:r>
            <a:r>
              <a:rPr dirty="0"/>
              <a:t>	</a:t>
            </a:r>
            <a:r>
              <a:rPr spc="-25" dirty="0"/>
              <a:t>en</a:t>
            </a:r>
            <a:r>
              <a:rPr dirty="0"/>
              <a:t>	</a:t>
            </a:r>
            <a:r>
              <a:rPr spc="-20" dirty="0"/>
              <a:t>caso</a:t>
            </a:r>
            <a:r>
              <a:rPr dirty="0"/>
              <a:t>	</a:t>
            </a:r>
            <a:r>
              <a:rPr spc="-25" dirty="0"/>
              <a:t>de</a:t>
            </a:r>
            <a:r>
              <a:rPr dirty="0"/>
              <a:t>	</a:t>
            </a:r>
            <a:r>
              <a:rPr spc="-40" dirty="0"/>
              <a:t>ser 	</a:t>
            </a:r>
            <a:r>
              <a:rPr spc="-10" dirty="0">
                <a:solidFill>
                  <a:srgbClr val="EB7B2F"/>
                </a:solidFill>
              </a:rPr>
              <a:t>organizado</a:t>
            </a:r>
            <a:r>
              <a:rPr spc="-10" dirty="0"/>
              <a:t>.</a:t>
            </a:r>
          </a:p>
          <a:p>
            <a:pPr marL="299085" marR="231140" indent="-287020">
              <a:lnSpc>
                <a:spcPts val="3020"/>
              </a:lnSpc>
              <a:spcBef>
                <a:spcPts val="3020"/>
              </a:spcBef>
              <a:buChar char="•"/>
              <a:tabLst>
                <a:tab pos="299085" algn="l"/>
              </a:tabLst>
            </a:pPr>
            <a:r>
              <a:rPr dirty="0"/>
              <a:t>En</a:t>
            </a:r>
            <a:r>
              <a:rPr spc="150" dirty="0"/>
              <a:t> </a:t>
            </a:r>
            <a:r>
              <a:rPr dirty="0"/>
              <a:t>lo</a:t>
            </a:r>
            <a:r>
              <a:rPr spc="155" dirty="0"/>
              <a:t> </a:t>
            </a:r>
            <a:r>
              <a:rPr dirty="0"/>
              <a:t>posible</a:t>
            </a:r>
            <a:r>
              <a:rPr spc="155" dirty="0"/>
              <a:t> </a:t>
            </a:r>
            <a:r>
              <a:rPr dirty="0"/>
              <a:t>hacer</a:t>
            </a:r>
            <a:r>
              <a:rPr spc="150" dirty="0"/>
              <a:t> </a:t>
            </a:r>
            <a:r>
              <a:rPr dirty="0"/>
              <a:t>todo</a:t>
            </a:r>
            <a:r>
              <a:rPr spc="160" dirty="0"/>
              <a:t> </a:t>
            </a:r>
            <a:r>
              <a:rPr dirty="0"/>
              <a:t>el</a:t>
            </a:r>
            <a:r>
              <a:rPr spc="125" dirty="0"/>
              <a:t> </a:t>
            </a:r>
            <a:r>
              <a:rPr dirty="0"/>
              <a:t>TP,</a:t>
            </a:r>
            <a:r>
              <a:rPr spc="150" dirty="0"/>
              <a:t> </a:t>
            </a:r>
            <a:r>
              <a:rPr dirty="0"/>
              <a:t>y</a:t>
            </a:r>
            <a:r>
              <a:rPr spc="150" dirty="0"/>
              <a:t> </a:t>
            </a:r>
            <a:r>
              <a:rPr dirty="0">
                <a:solidFill>
                  <a:srgbClr val="FF0000"/>
                </a:solidFill>
              </a:rPr>
              <a:t>siempre</a:t>
            </a:r>
            <a:r>
              <a:rPr spc="165" dirty="0">
                <a:solidFill>
                  <a:srgbClr val="FF0000"/>
                </a:solidFill>
              </a:rPr>
              <a:t> </a:t>
            </a:r>
            <a:r>
              <a:rPr dirty="0"/>
              <a:t>los</a:t>
            </a:r>
            <a:r>
              <a:rPr spc="140" dirty="0"/>
              <a:t> </a:t>
            </a:r>
            <a:r>
              <a:rPr dirty="0"/>
              <a:t>últimos</a:t>
            </a:r>
            <a:r>
              <a:rPr spc="145" dirty="0"/>
              <a:t> </a:t>
            </a:r>
            <a:r>
              <a:rPr spc="-10" dirty="0"/>
              <a:t>puntos </a:t>
            </a:r>
            <a:r>
              <a:rPr dirty="0">
                <a:solidFill>
                  <a:srgbClr val="FF0000"/>
                </a:solidFill>
              </a:rPr>
              <a:t>(suelen</a:t>
            </a:r>
            <a:r>
              <a:rPr spc="-6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entrar</a:t>
            </a:r>
            <a:r>
              <a:rPr spc="-6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en</a:t>
            </a:r>
            <a:r>
              <a:rPr spc="-5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el</a:t>
            </a:r>
            <a:r>
              <a:rPr spc="-4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parcial)</a:t>
            </a:r>
            <a:r>
              <a:rPr spc="-10" dirty="0"/>
              <a:t>.</a:t>
            </a:r>
          </a:p>
          <a:p>
            <a:pPr marL="279400" indent="-266700">
              <a:lnSpc>
                <a:spcPct val="100000"/>
              </a:lnSpc>
              <a:spcBef>
                <a:spcPts val="2640"/>
              </a:spcBef>
              <a:buChar char="•"/>
              <a:tabLst>
                <a:tab pos="279400" algn="l"/>
              </a:tabLst>
            </a:pPr>
            <a:r>
              <a:rPr spc="-10" dirty="0"/>
              <a:t>Tomarse</a:t>
            </a:r>
            <a:r>
              <a:rPr spc="-120" dirty="0"/>
              <a:t> </a:t>
            </a:r>
            <a:r>
              <a:rPr dirty="0"/>
              <a:t>el</a:t>
            </a:r>
            <a:r>
              <a:rPr spc="-135" dirty="0"/>
              <a:t> </a:t>
            </a:r>
            <a:r>
              <a:rPr spc="-10" dirty="0"/>
              <a:t>tiempo</a:t>
            </a:r>
            <a:r>
              <a:rPr spc="-150" dirty="0"/>
              <a:t> </a:t>
            </a:r>
            <a:r>
              <a:rPr dirty="0"/>
              <a:t>de</a:t>
            </a:r>
            <a:r>
              <a:rPr spc="-145" dirty="0"/>
              <a:t> </a:t>
            </a:r>
            <a:r>
              <a:rPr spc="-10" dirty="0"/>
              <a:t>hacerlo</a:t>
            </a:r>
            <a:r>
              <a:rPr spc="-125" dirty="0"/>
              <a:t> </a:t>
            </a:r>
            <a:r>
              <a:rPr dirty="0"/>
              <a:t>a</a:t>
            </a:r>
            <a:r>
              <a:rPr spc="-140" dirty="0"/>
              <a:t> </a:t>
            </a:r>
            <a:r>
              <a:rPr spc="-10" dirty="0"/>
              <a:t>consciencia.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61394" y="5881166"/>
            <a:ext cx="838200" cy="838200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-6350" y="-6350"/>
            <a:ext cx="12204700" cy="415925"/>
            <a:chOff x="-6350" y="-6350"/>
            <a:chExt cx="12204700" cy="415925"/>
          </a:xfrm>
        </p:grpSpPr>
        <p:sp>
          <p:nvSpPr>
            <p:cNvPr id="7" name="object 7"/>
            <p:cNvSpPr/>
            <p:nvPr/>
          </p:nvSpPr>
          <p:spPr>
            <a:xfrm>
              <a:off x="0" y="-63"/>
              <a:ext cx="12192000" cy="295275"/>
            </a:xfrm>
            <a:custGeom>
              <a:avLst/>
              <a:gdLst/>
              <a:ahLst/>
              <a:cxnLst/>
              <a:rect l="l" t="t" r="r" b="b"/>
              <a:pathLst>
                <a:path w="12192000" h="295275">
                  <a:moveTo>
                    <a:pt x="12192000" y="0"/>
                  </a:moveTo>
                  <a:lnTo>
                    <a:pt x="0" y="0"/>
                  </a:lnTo>
                  <a:lnTo>
                    <a:pt x="0" y="295211"/>
                  </a:lnTo>
                  <a:lnTo>
                    <a:pt x="12192000" y="29521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2B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0"/>
              <a:ext cx="12192000" cy="295275"/>
            </a:xfrm>
            <a:custGeom>
              <a:avLst/>
              <a:gdLst/>
              <a:ahLst/>
              <a:cxnLst/>
              <a:rect l="l" t="t" r="r" b="b"/>
              <a:pathLst>
                <a:path w="12192000" h="295275">
                  <a:moveTo>
                    <a:pt x="0" y="0"/>
                  </a:moveTo>
                  <a:lnTo>
                    <a:pt x="0" y="295148"/>
                  </a:lnTo>
                  <a:lnTo>
                    <a:pt x="12192000" y="295148"/>
                  </a:lnTo>
                  <a:lnTo>
                    <a:pt x="12192000" y="0"/>
                  </a:lnTo>
                </a:path>
              </a:pathLst>
            </a:custGeom>
            <a:ln w="12700">
              <a:solidFill>
                <a:srgbClr val="002B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295184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5">
                  <a:moveTo>
                    <a:pt x="12192000" y="0"/>
                  </a:moveTo>
                  <a:lnTo>
                    <a:pt x="0" y="0"/>
                  </a:lnTo>
                  <a:lnTo>
                    <a:pt x="0" y="108040"/>
                  </a:lnTo>
                  <a:lnTo>
                    <a:pt x="12192000" y="10804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5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295184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5">
                  <a:moveTo>
                    <a:pt x="0" y="108040"/>
                  </a:moveTo>
                  <a:lnTo>
                    <a:pt x="12192000" y="10804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8040"/>
                  </a:lnTo>
                  <a:close/>
                </a:path>
              </a:pathLst>
            </a:custGeom>
            <a:ln w="12700">
              <a:solidFill>
                <a:srgbClr val="005F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885181"/>
            <a:ext cx="752474" cy="97181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Tutorías</a:t>
            </a:r>
            <a:r>
              <a:rPr spc="-200" dirty="0"/>
              <a:t> </a:t>
            </a:r>
            <a:r>
              <a:rPr spc="-20" dirty="0"/>
              <a:t>2025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5144" y="2932252"/>
            <a:ext cx="1011110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001F5F"/>
                </a:solidFill>
                <a:latin typeface="Arial MT"/>
                <a:cs typeface="Arial MT"/>
              </a:rPr>
              <a:t>¡Muchas</a:t>
            </a:r>
            <a:r>
              <a:rPr sz="5400" spc="-4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5400" dirty="0">
                <a:solidFill>
                  <a:srgbClr val="001F5F"/>
                </a:solidFill>
                <a:latin typeface="Arial MT"/>
                <a:cs typeface="Arial MT"/>
              </a:rPr>
              <a:t>gracias</a:t>
            </a:r>
            <a:r>
              <a:rPr sz="5400" spc="-3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5400" dirty="0">
                <a:solidFill>
                  <a:srgbClr val="001F5F"/>
                </a:solidFill>
                <a:latin typeface="Arial MT"/>
                <a:cs typeface="Arial MT"/>
              </a:rPr>
              <a:t>por su</a:t>
            </a:r>
            <a:r>
              <a:rPr sz="5400" spc="-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5400" spc="-10" dirty="0">
                <a:solidFill>
                  <a:srgbClr val="001F5F"/>
                </a:solidFill>
                <a:latin typeface="Arial MT"/>
                <a:cs typeface="Arial MT"/>
              </a:rPr>
              <a:t>atención!</a:t>
            </a:r>
            <a:endParaRPr sz="54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6350" y="-6350"/>
            <a:ext cx="12204700" cy="415925"/>
            <a:chOff x="-6350" y="-6350"/>
            <a:chExt cx="12204700" cy="415925"/>
          </a:xfrm>
        </p:grpSpPr>
        <p:sp>
          <p:nvSpPr>
            <p:cNvPr id="5" name="object 5"/>
            <p:cNvSpPr/>
            <p:nvPr/>
          </p:nvSpPr>
          <p:spPr>
            <a:xfrm>
              <a:off x="0" y="-63"/>
              <a:ext cx="12192000" cy="295275"/>
            </a:xfrm>
            <a:custGeom>
              <a:avLst/>
              <a:gdLst/>
              <a:ahLst/>
              <a:cxnLst/>
              <a:rect l="l" t="t" r="r" b="b"/>
              <a:pathLst>
                <a:path w="12192000" h="295275">
                  <a:moveTo>
                    <a:pt x="12192000" y="0"/>
                  </a:moveTo>
                  <a:lnTo>
                    <a:pt x="0" y="0"/>
                  </a:lnTo>
                  <a:lnTo>
                    <a:pt x="0" y="295211"/>
                  </a:lnTo>
                  <a:lnTo>
                    <a:pt x="12192000" y="29521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2B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00" cy="295275"/>
            </a:xfrm>
            <a:custGeom>
              <a:avLst/>
              <a:gdLst/>
              <a:ahLst/>
              <a:cxnLst/>
              <a:rect l="l" t="t" r="r" b="b"/>
              <a:pathLst>
                <a:path w="12192000" h="295275">
                  <a:moveTo>
                    <a:pt x="0" y="0"/>
                  </a:moveTo>
                  <a:lnTo>
                    <a:pt x="0" y="295148"/>
                  </a:lnTo>
                  <a:lnTo>
                    <a:pt x="12192000" y="295148"/>
                  </a:lnTo>
                  <a:lnTo>
                    <a:pt x="12192000" y="0"/>
                  </a:lnTo>
                </a:path>
              </a:pathLst>
            </a:custGeom>
            <a:ln w="12700">
              <a:solidFill>
                <a:srgbClr val="002B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295184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5">
                  <a:moveTo>
                    <a:pt x="12192000" y="0"/>
                  </a:moveTo>
                  <a:lnTo>
                    <a:pt x="0" y="0"/>
                  </a:lnTo>
                  <a:lnTo>
                    <a:pt x="0" y="108040"/>
                  </a:lnTo>
                  <a:lnTo>
                    <a:pt x="12192000" y="10804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5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95184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5">
                  <a:moveTo>
                    <a:pt x="0" y="108040"/>
                  </a:moveTo>
                  <a:lnTo>
                    <a:pt x="12192000" y="10804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8040"/>
                  </a:lnTo>
                  <a:close/>
                </a:path>
              </a:pathLst>
            </a:custGeom>
            <a:ln w="12700">
              <a:solidFill>
                <a:srgbClr val="005F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885181"/>
            <a:ext cx="752474" cy="9718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152</Words>
  <Application>Microsoft Office PowerPoint</Application>
  <PresentationFormat>Panorámica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MT</vt:lpstr>
      <vt:lpstr>Cambria Math</vt:lpstr>
      <vt:lpstr>Times New Roman</vt:lpstr>
      <vt:lpstr>Office Theme</vt:lpstr>
      <vt:lpstr>Tutorías 2025</vt:lpstr>
      <vt:lpstr>Tipos de Clases y Trabajos Prácticos</vt:lpstr>
      <vt:lpstr>Presentación de PowerPoint</vt:lpstr>
      <vt:lpstr>Sencillos</vt:lpstr>
      <vt:lpstr>Recomendaciones</vt:lpstr>
      <vt:lpstr>Tutorías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BraianDefinitivo</cp:lastModifiedBy>
  <cp:revision>1</cp:revision>
  <dcterms:created xsi:type="dcterms:W3CDTF">2025-01-28T22:55:01Z</dcterms:created>
  <dcterms:modified xsi:type="dcterms:W3CDTF">2025-01-28T23:09:08Z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2024-12-24T00:00:00Z</vt:filetime>
  </property>
  <property fmtid="{D5CDD505-2E9C-101B-9397-08002B2CF9AE}" pid="3" name="Creator">
    <vt:lpwstr>Microsoft® Word para Microsoft 365</vt:lpwstr>
  </property>
  <property fmtid="{D5CDD505-2E9C-101B-9397-08002B2CF9AE}" pid="4" name="LastSaved">
    <vt:filetime>2025-01-28T00:00:00Z</vt:filetime>
  </property>
  <property fmtid="{D5CDD505-2E9C-101B-9397-08002B2CF9AE}" pid="5" name="Producer">
    <vt:lpwstr>Microsoft® Word para Microsoft 365</vt:lpwstr>
  </property>
</Properties>
</file>